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ql2bLG2z5ucCwM55QiGiflBnc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3e7452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g293e74527e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 quite well covered by current or planned GHG TT activities</a:t>
            </a:r>
            <a:endParaRPr sz="1100"/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 activity gap is for observations in difficult areas and challenging circumstances, e.g. Polar regions (esp. winter)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EDAP: Earthnet data assessment project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17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Plenary, 15-16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0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21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meetings/wgclimate-ghg-task-team-meeting-2/" TargetMode="External"/><Relationship Id="rId4" Type="http://schemas.openxmlformats.org/officeDocument/2006/relationships/hyperlink" Target="https://ceos.org/meetings/ghg-tt-3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atabase.eohandbook.com/ghg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Greenhouse Gas </a:t>
            </a:r>
            <a:r>
              <a:rPr lang="en-US" sz="7500"/>
              <a:t>Roadmap &amp; TT</a:t>
            </a:r>
            <a:br>
              <a:rPr lang="en-US" sz="75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within joint CEOS/CGMS </a:t>
            </a: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WG Climate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5845000" y="4214325"/>
            <a:ext cx="62337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Wenying Su, NASA</a:t>
            </a:r>
            <a:endParaRPr b="1" i="0" sz="2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Y.Meijer, ESA</a:t>
            </a:r>
            <a:endParaRPr b="1" i="0" sz="2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J. Worden, JPL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3.5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2023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15-16 November 2023, Chiang Rai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265239" y="1184907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Next steps of GHG Task Team:</a:t>
            </a:r>
            <a:endParaRPr sz="2800"/>
          </a:p>
          <a:p>
            <a:pPr indent="-336550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Coordinate GHG TT activities with the AFOLU Roadmap, and evaluate ways to contribute to the Aquatic Carbon Roadmap  </a:t>
            </a:r>
            <a:endParaRPr/>
          </a:p>
          <a:p>
            <a:pPr indent="-336550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Coordinate GHG new space activities </a:t>
            </a:r>
            <a:r>
              <a:rPr lang="en-US" sz="2000"/>
              <a:t>following the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Space TT recommendations</a:t>
            </a:r>
            <a:endParaRPr sz="2000"/>
          </a:p>
          <a:p>
            <a:pPr indent="-336550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 with and ensure CEOS expertise is utilized in WMO’s G3W and UNEP’s IMEO</a:t>
            </a:r>
            <a:endParaRPr/>
          </a:p>
          <a:p>
            <a:pPr indent="-342582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Montserrat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and Improve CO2/CH4 fluxes and user engagement based on lessons-learned from the 1st GST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Plans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3e74527ec_0_0"/>
          <p:cNvSpPr txBox="1"/>
          <p:nvPr/>
        </p:nvSpPr>
        <p:spPr>
          <a:xfrm>
            <a:off x="280050" y="1075488"/>
            <a:ext cx="11631900" cy="470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 of crucial importance to Paris Agreement &amp; Global Stocktake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efforts directed by the GHG Roadmap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actively engaging with WMO’s emerging Global Greenhouse Gas Watch initiative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actively engaging with International Methane Emissions Observatory (of UNEP)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Increasing commercial &amp; NGO activity on CH4 (and possibly CO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observations from space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Increasing interest on GHG Observation across CEOS agencies and their governments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7187" lvl="0" marL="3571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Coordination of GHG Observation from space is one of the incoming SIT Chair (JAXA) priorities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g293e74527ec_0_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187728" y="1105905"/>
            <a:ext cx="6121753" cy="5863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Responsible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maintaining and implementing  the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Interfaces with, stimulates and monitors</a:t>
            </a:r>
            <a:b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related activities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various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(CGMS &amp;) CEOS WGs: WG-Climate, WG-CalVal,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AC-VC, WG-CapD, NewSpace Task Team, etc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Actively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representation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CEOS and CGMS bodies by identifying Points of Contact (PoCs) for tasks to be executed by these bodies</a:t>
            </a:r>
            <a:endParaRPr/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webpage is now available on CEOS webpage under WGClimate: https://ceos.org/ourwork/workinggroups/climate/ghg-tt/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Role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19691" l="3896" r="12252" t="6079"/>
          <a:stretch/>
        </p:blipFill>
        <p:spPr>
          <a:xfrm>
            <a:off x="6484418" y="1105905"/>
            <a:ext cx="5519854" cy="3236438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a web page&#10;&#10;Description automatically generated"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4418" y="4539549"/>
            <a:ext cx="5533690" cy="17871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6359954" y="4539549"/>
            <a:ext cx="5707582" cy="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2"/>
          <p:cNvCxnSpPr/>
          <p:nvPr/>
        </p:nvCxnSpPr>
        <p:spPr>
          <a:xfrm>
            <a:off x="6359954" y="6409538"/>
            <a:ext cx="5707582" cy="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2"/>
          <p:cNvCxnSpPr/>
          <p:nvPr/>
        </p:nvCxnSpPr>
        <p:spPr>
          <a:xfrm>
            <a:off x="6359954" y="4539549"/>
            <a:ext cx="0" cy="1869989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2"/>
          <p:cNvCxnSpPr/>
          <p:nvPr/>
        </p:nvCxnSpPr>
        <p:spPr>
          <a:xfrm>
            <a:off x="12042822" y="4539549"/>
            <a:ext cx="0" cy="1869989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/>
        </p:nvSpPr>
        <p:spPr>
          <a:xfrm>
            <a:off x="323651" y="1493665"/>
            <a:ext cx="8668500" cy="4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1313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Stakeholder Engagement  -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Mark (John, Wenying)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System Development Facilitation –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Richard (John, Kevin)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Operational Preparation and Training  –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TT discuss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Sensor Development  –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John (AC-VC) (Yasjka)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L1 &amp; L2 GHG Product Development 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– Ruediger &amp; Dave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Flux Inv. Model Development –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Kevin (Frederic)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9725" lvl="0" marL="142557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Calibration &amp; Validation –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Hiroshi (Kuze)</a:t>
            </a:r>
            <a:endParaRPr b="1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Task organisation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Meetings in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45889" y="1142665"/>
            <a:ext cx="11112000" cy="4339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Meetings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 FEB:	</a:t>
            </a:r>
            <a:r>
              <a:rPr b="0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GHG Task Team meeting #2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at WMO, Geneva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SEP:	Leads discussion (telecon)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 OCT :	</a:t>
            </a:r>
            <a:r>
              <a:rPr b="0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GHG Task Team meeting #3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at ESRIN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Contributions to various CEOS and CGMS (WG) meetings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Topical meetings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7-8 JUN	(Joint CEOS/IMEO) International Coordination Workshop on Detection of Anthropogenic</a:t>
            </a:r>
            <a:b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Methane Emissions from High-Resolution Satellites, Harvard Univ., USA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 JUL 	Emission Uncertainties Workshop, Paris, France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Achievements – 1/2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32235" y="1060451"/>
            <a:ext cx="8441479" cy="6047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8775" lvl="0" marL="358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GHG Roadmap Update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Only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soft update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through Annex C of the GHG Roadmap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Action list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 been updated through a thorough review by Area Leads (add more milestones &amp; specific (SMART) actions)</a:t>
            </a:r>
            <a:endParaRPr/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 with WG-CV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sustainability of GHG Cal/Val network</a:t>
            </a:r>
            <a:endParaRPr/>
          </a:p>
          <a:p>
            <a:pPr indent="-2571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GHG Mission Portal</a:t>
            </a:r>
            <a:endParaRPr/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Provides centralized overview of </a:t>
            </a:r>
            <a:r>
              <a:rPr b="0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GHG Missions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updated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mission timeline charts (https://database.eohandbook.com/ghg/)</a:t>
            </a:r>
            <a:endParaRPr/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Missions are split between CO2 and CH4</a:t>
            </a:r>
            <a:endParaRPr/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Missions are split along various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(point/area vs national/regional)</a:t>
            </a:r>
            <a:endParaRPr/>
          </a:p>
          <a:p>
            <a:pPr indent="-2571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WMO Global GHG Watch (G3W)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(members participating in WGs)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oster of satellites in space&#10;&#10;Description automatically generated with medium confidence" id="102" name="Google Shape;1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14" y="3756003"/>
            <a:ext cx="3644537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ster of a satellite&#10;&#10;Description automatically generated with medium confidence" id="103" name="Google Shape;1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8816" y="1025160"/>
            <a:ext cx="365433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Achievements – 2/2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159888" y="1103394"/>
            <a:ext cx="11863236" cy="506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8775" lvl="0" marL="358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Contribute to the Space Agency Response to the GCOS IP 2022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2" marL="35877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 diurnal sampling of observations and coverage of GHGs, precursor aerosols, and SIF</a:t>
            </a:r>
            <a:endParaRPr/>
          </a:p>
          <a:p>
            <a:pPr indent="-358775" lvl="2" marL="35877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Proof of concept for new technologies and new methods to measure GHG at high latitudes, particular in winter</a:t>
            </a:r>
            <a:endParaRPr/>
          </a:p>
          <a:p>
            <a:pPr indent="-358775" lvl="2" marL="35877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a constellation of operational satellites to provide near-real time global coverage of CO2 and CH4 obs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775" lvl="2" marL="35877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 and coordinate measurements of relevant ECVs at anthropogenic emission hotspots to support emission monitoring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Space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Rapid increase in New Space contributions to facility-scale GHG measurement (10 out of 15 new missions shown in mission timeline portal are from New Space)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 to understand how to use New Space data for science policy and finance given intellectual property concerns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8775" lvl="0" marL="358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seeks CEOS support to coordinate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facility scale and wide area observations for emission attribution.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76047" y="1195870"/>
            <a:ext cx="11917629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4" marL="1108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actions in CEOS Work Plan</a:t>
            </a:r>
            <a:r>
              <a:rPr b="1" lang="en-US" sz="159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95"/>
          </a:p>
          <a:p>
            <a:pPr indent="-334963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rgbClr val="355D6D"/>
                </a:solidFill>
                <a:latin typeface="Montserrat"/>
                <a:ea typeface="Montserrat"/>
                <a:cs typeface="Montserrat"/>
                <a:sym typeface="Montserrat"/>
              </a:rPr>
              <a:t>CARB-23-01: Lessons learned from pilot CO</a:t>
            </a:r>
            <a:r>
              <a:rPr baseline="-25000" lang="en-US" sz="2000">
                <a:solidFill>
                  <a:srgbClr val="355D6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2000">
                <a:solidFill>
                  <a:srgbClr val="355D6D"/>
                </a:solidFill>
                <a:latin typeface="Montserrat"/>
                <a:ea typeface="Montserrat"/>
                <a:cs typeface="Montserrat"/>
                <a:sym typeface="Montserrat"/>
              </a:rPr>
              <a:t> and CH</a:t>
            </a:r>
            <a:r>
              <a:rPr baseline="-25000" lang="en-US" sz="2000">
                <a:solidFill>
                  <a:srgbClr val="355D6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2000">
                <a:solidFill>
                  <a:srgbClr val="355D6D"/>
                </a:solidFill>
                <a:latin typeface="Montserrat"/>
                <a:ea typeface="Montserrat"/>
                <a:cs typeface="Montserrat"/>
                <a:sym typeface="Montserrat"/>
              </a:rPr>
              <a:t> products (delivered for GST-1)</a:t>
            </a:r>
            <a:r>
              <a:rPr b="1" lang="en-US" sz="20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  closed</a:t>
            </a:r>
            <a:endParaRPr sz="2000">
              <a:solidFill>
                <a:srgbClr val="355D6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4963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rgbClr val="355D6D"/>
                </a:solidFill>
                <a:latin typeface="Montserrat"/>
                <a:ea typeface="Montserrat"/>
                <a:cs typeface="Montserrat"/>
                <a:sym typeface="Montserrat"/>
              </a:rPr>
              <a:t>CARB-23-02: Standards for uncertainty monitoring of flux estimates </a:t>
            </a:r>
            <a:r>
              <a:rPr b="1" lang="en-US" sz="20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 closed*</a:t>
            </a:r>
            <a:endParaRPr sz="2000"/>
          </a:p>
          <a:p>
            <a:pPr indent="-334963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CARB-23-03: GCOS IP response for GHG-related activities  </a:t>
            </a:r>
            <a:r>
              <a:rPr b="1" lang="en-US" sz="20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 closed</a:t>
            </a:r>
            <a:endParaRPr/>
          </a:p>
          <a:p>
            <a:pPr indent="-334963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CARB-23-04: Update GHG Roadmap (focus on Action List) </a:t>
            </a:r>
            <a:r>
              <a:rPr b="1" lang="en-US" sz="20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 (almost) closed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4962" lvl="4" marL="35877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CARB-23-05: New Space and GHG product development and standards setting</a:t>
            </a:r>
            <a:endParaRPr/>
          </a:p>
          <a:p>
            <a:pPr indent="0" lvl="8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evaluation of New Space GHG observations, based on CEOS meetings and joint EDAP ESA/NASA evaluation teams, raised concerns about the role of intellectual property on the traceability of reported measurements (finished)</a:t>
            </a:r>
            <a:endParaRPr/>
          </a:p>
          <a:p>
            <a:pPr indent="0" lvl="8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Consider waiting until EDAP and other evaluation team efforts are concluded this year before making a formal recommendation.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1108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595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* This will evolve further as normal work in GHG TT</a:t>
            </a:r>
            <a:endParaRPr sz="159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Work Plan</a:t>
            </a:r>
            <a:br>
              <a:rPr b="0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48300" y="1184907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4" marL="358775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Stakeholder/User engagement:</a:t>
            </a:r>
            <a:endParaRPr/>
          </a:p>
          <a:p>
            <a:pPr indent="-347663" lvl="4" marL="111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UNFCCC (GST) </a:t>
            </a:r>
            <a:endParaRPr/>
          </a:p>
          <a:p>
            <a:pPr indent="-347663" lvl="4" marL="111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baseline="-25000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policymakers at smaller spatial &amp; temporal scales (covenant of mayors, finance)</a:t>
            </a:r>
            <a:endParaRPr/>
          </a:p>
          <a:p>
            <a:pPr indent="-347663" lvl="4" marL="111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aseline="-25000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(policymakers) on non-O&amp;G related emissions, e.g. landfills, wetlands</a:t>
            </a:r>
            <a:endParaRPr/>
          </a:p>
          <a:p>
            <a:pPr indent="-349250" lvl="4" marL="358775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Mission delays or no follow-ups</a:t>
            </a:r>
            <a:endParaRPr/>
          </a:p>
          <a:p>
            <a:pPr indent="-349250" lvl="4" marL="358775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False notion that New Space could do it all</a:t>
            </a:r>
            <a:endParaRPr/>
          </a:p>
          <a:p>
            <a:pPr indent="-349250" lvl="4" marL="358775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Convey the message that measuring CO</a:t>
            </a:r>
            <a:r>
              <a:rPr baseline="-2500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CH</a:t>
            </a:r>
            <a:r>
              <a:rPr baseline="-2500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not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directly result in </a:t>
            </a:r>
            <a:b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emission estimates</a:t>
            </a:r>
            <a:endParaRPr/>
          </a:p>
          <a:p>
            <a:pPr indent="-349250" lvl="4" marL="358775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Assess monitor requirements for the carbon cycle in a changing climate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Challenges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