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6858000" cx="12192000"/>
  <p:notesSz cx="6858000" cy="9144000"/>
  <p:embeddedFontLst>
    <p:embeddedFont>
      <p:font typeface="Quattrocento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5" roundtripDataSignature="AMtx7mjDPu92hJVE27nLmhSDD+xcviv/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18BA96C-EDFB-43EC-B48F-0ACF96960480}">
  <a:tblStyle styleId="{718BA96C-EDFB-43EC-B48F-0ACF9696048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QuattrocentoSans-bold.fntdata"/><Relationship Id="rId21" Type="http://schemas.openxmlformats.org/officeDocument/2006/relationships/font" Target="fonts/QuattrocentoSans-regular.fntdata"/><Relationship Id="rId24" Type="http://schemas.openxmlformats.org/officeDocument/2006/relationships/font" Target="fonts/QuattrocentoSans-boldItalic.fntdata"/><Relationship Id="rId23" Type="http://schemas.openxmlformats.org/officeDocument/2006/relationships/font" Target="fonts/QuattrocentoSans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5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1_Blank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8"/>
          <p:cNvSpPr txBox="1"/>
          <p:nvPr>
            <p:ph type="title"/>
          </p:nvPr>
        </p:nvSpPr>
        <p:spPr>
          <a:xfrm>
            <a:off x="2474811" y="119649"/>
            <a:ext cx="9717188" cy="5068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Calibri"/>
              <a:buNone/>
              <a:defRPr b="1" sz="180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8"/>
          <p:cNvSpPr txBox="1"/>
          <p:nvPr>
            <p:ph idx="1" type="body"/>
          </p:nvPr>
        </p:nvSpPr>
        <p:spPr>
          <a:xfrm>
            <a:off x="130262" y="823853"/>
            <a:ext cx="11944513" cy="684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C9BDB"/>
              </a:buClr>
              <a:buSzPts val="1350"/>
              <a:buNone/>
              <a:defRPr b="0" sz="135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8"/>
          <p:cNvSpPr txBox="1"/>
          <p:nvPr>
            <p:ph idx="2" type="body"/>
          </p:nvPr>
        </p:nvSpPr>
        <p:spPr>
          <a:xfrm>
            <a:off x="130262" y="5692803"/>
            <a:ext cx="11944513" cy="10773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C9BDB"/>
              </a:buClr>
              <a:buSzPts val="1050"/>
              <a:buNone/>
              <a:defRPr b="0" sz="105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CProject-white-CMJN.jpg" id="95" name="Google Shape;9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1"/>
            <a:ext cx="1741516" cy="743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28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" name="Google Shape;97;p28"/>
          <p:cNvSpPr txBox="1"/>
          <p:nvPr>
            <p:ph idx="3" type="body"/>
          </p:nvPr>
        </p:nvSpPr>
        <p:spPr>
          <a:xfrm>
            <a:off x="720726" y="1439863"/>
            <a:ext cx="10772775" cy="4679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7" name="Google Shape;107;p3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3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2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2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3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33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3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3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4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2" name="Google Shape;132;p34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34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4" name="Google Shape;134;p34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/>
          <p:nvPr/>
        </p:nvSpPr>
        <p:spPr>
          <a:xfrm>
            <a:off x="0" y="5915770"/>
            <a:ext cx="12192000" cy="942230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, company name&#10;&#10;Description automatically generated" id="25" name="Google Shape;2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6449" y="5911704"/>
            <a:ext cx="1673040" cy="938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7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50" name="Google Shape;150;p3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51" name="Google Shape;151;p3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8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58" name="Google Shape;158;p38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8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8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vertTx">
  <p:cSld name="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3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9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0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40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4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4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4"/>
          <p:cNvCxnSpPr/>
          <p:nvPr/>
        </p:nvCxnSpPr>
        <p:spPr>
          <a:xfrm>
            <a:off x="2181225" y="6269734"/>
            <a:ext cx="0" cy="302583"/>
          </a:xfrm>
          <a:prstGeom prst="straightConnector1">
            <a:avLst/>
          </a:prstGeom>
          <a:noFill/>
          <a:ln cap="flat" cmpd="sng" w="28575">
            <a:solidFill>
              <a:srgbClr val="0B3D5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83432" y="6236269"/>
            <a:ext cx="1080120" cy="40451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9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0" name="Google Shape;100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9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mo2016_powerpoint_standard_v2_dark-3.jpg" id="178" name="Google Shape;17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55" y="-1338442"/>
            <a:ext cx="12192000" cy="819644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"/>
          <p:cNvSpPr txBox="1"/>
          <p:nvPr/>
        </p:nvSpPr>
        <p:spPr>
          <a:xfrm>
            <a:off x="2866226" y="2168907"/>
            <a:ext cx="8229600" cy="34288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1"/>
          <p:cNvSpPr txBox="1"/>
          <p:nvPr/>
        </p:nvSpPr>
        <p:spPr>
          <a:xfrm>
            <a:off x="1569637" y="1130983"/>
            <a:ext cx="9972792" cy="4119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WMO Global Greenhouse Gas Watch</a:t>
            </a:r>
            <a:endParaRPr b="0" i="1" sz="2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2" name="Google Shape;182;p1"/>
          <p:cNvSpPr txBox="1"/>
          <p:nvPr/>
        </p:nvSpPr>
        <p:spPr>
          <a:xfrm>
            <a:off x="5974195" y="4155944"/>
            <a:ext cx="619125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Natalia Donoho for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Lars Peter Riishojgaard, Oksana Tarasova 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WMO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 Item #3.2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r>
              <a:rPr b="1" baseline="3000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CEOS Plenary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15 - 16 November 2023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Chiang Rai, Thailand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Hosted by GISTDA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"/>
          <p:cNvSpPr/>
          <p:nvPr/>
        </p:nvSpPr>
        <p:spPr>
          <a:xfrm>
            <a:off x="304801" y="220670"/>
            <a:ext cx="114415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Workshop recommendations: Integration and standardization</a:t>
            </a:r>
            <a:endParaRPr/>
          </a:p>
        </p:txBody>
      </p:sp>
      <p:sp>
        <p:nvSpPr>
          <p:cNvPr id="277" name="Google Shape;277;p10"/>
          <p:cNvSpPr/>
          <p:nvPr/>
        </p:nvSpPr>
        <p:spPr>
          <a:xfrm>
            <a:off x="7652175" y="902151"/>
            <a:ext cx="4019414" cy="215437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tiered observing network, that includes a ‘reference’ quality component throughout the world can help provide a framework for integrated observing systems </a:t>
            </a:r>
            <a:endParaRPr/>
          </a:p>
        </p:txBody>
      </p:sp>
      <p:sp>
        <p:nvSpPr>
          <p:cNvPr id="278" name="Google Shape;278;p10"/>
          <p:cNvSpPr txBox="1"/>
          <p:nvPr/>
        </p:nvSpPr>
        <p:spPr>
          <a:xfrm>
            <a:off x="145165" y="1251481"/>
            <a:ext cx="6990664" cy="4355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aspect of integration is the integration of remote-sensing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situ information for the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variables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 system needs an “all domains approach” which somehow retains the specific requirements of each individual domain (land, ocean, atmosphere).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Multi-purpose measurements programme: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inclusion of additional variables to constrain better priors (inundation datasets, higher frequency burned area, anything that improves the temporal profile of priors, vegetation type)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Calibration is important, needs to be globally available (distributed calibration facilities)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standards need to be used as much as possible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 standards and metadata reporting needs to be consisted across and within domains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2714" y="3271642"/>
            <a:ext cx="4638337" cy="2453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"/>
          <p:cNvSpPr/>
          <p:nvPr/>
        </p:nvSpPr>
        <p:spPr>
          <a:xfrm>
            <a:off x="-29466" y="393011"/>
            <a:ext cx="119824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Workshop recommendations: Data systems and data utilization </a:t>
            </a:r>
            <a:endParaRPr b="1" i="0" sz="3200" u="none" cap="none" strike="noStrike">
              <a:solidFill>
                <a:srgbClr val="005B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8690090" y="1455475"/>
            <a:ext cx="3262894" cy="39470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Satellite agencies can provide free and unrestricted access to as much relevant data as possible with the latency of 3 days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of the value of integrated system (both in situ and satellite) is critical for user support</a:t>
            </a:r>
            <a:endParaRPr/>
          </a:p>
        </p:txBody>
      </p:sp>
      <p:sp>
        <p:nvSpPr>
          <p:cNvPr id="286" name="Google Shape;286;p11"/>
          <p:cNvSpPr txBox="1"/>
          <p:nvPr/>
        </p:nvSpPr>
        <p:spPr>
          <a:xfrm>
            <a:off x="311379" y="1589977"/>
            <a:ext cx="7957691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exchange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important for GGGW implementation;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management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needs to be funded as an integral part of GGGW;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Guiding principle: FAIR and Open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leverage the existing WMO standards(WIS2 and WIGOS); maintenance of standards, sensitive to user communities, cloud friendly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Metadata/data reporting practice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uncertainty reporting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provenance are needed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access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federated, but sufficiently centralized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Timeliness can be improved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will be easier if different data streams can be accommodated: (i) quick turn-around “NRT” data, as is, within days of measurement time; (ii) Final, quality-controlled data within months of measurement time;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Sustainability (also of data management systems) is important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"/>
          <p:cNvSpPr/>
          <p:nvPr/>
        </p:nvSpPr>
        <p:spPr>
          <a:xfrm>
            <a:off x="560832" y="200558"/>
            <a:ext cx="1103070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/>
          </a:p>
        </p:txBody>
      </p:sp>
      <p:sp>
        <p:nvSpPr>
          <p:cNvPr id="292" name="Google Shape;292;p12"/>
          <p:cNvSpPr/>
          <p:nvPr/>
        </p:nvSpPr>
        <p:spPr>
          <a:xfrm>
            <a:off x="1779614" y="4832764"/>
            <a:ext cx="6648105" cy="90779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Active promotion of the initiative at diverse events, including COP28 and resource mobilization</a:t>
            </a:r>
            <a:endParaRPr/>
          </a:p>
        </p:txBody>
      </p:sp>
      <p:sp>
        <p:nvSpPr>
          <p:cNvPr id="293" name="Google Shape;293;p12"/>
          <p:cNvSpPr/>
          <p:nvPr/>
        </p:nvSpPr>
        <p:spPr>
          <a:xfrm>
            <a:off x="201741" y="2782304"/>
            <a:ext cx="10481499" cy="4473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2"/>
          <p:cNvSpPr/>
          <p:nvPr/>
        </p:nvSpPr>
        <p:spPr>
          <a:xfrm>
            <a:off x="110932" y="1079275"/>
            <a:ext cx="1461504" cy="1703029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15 Oct: recommendations of the workshops are summarized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2"/>
          <p:cNvSpPr/>
          <p:nvPr/>
        </p:nvSpPr>
        <p:spPr>
          <a:xfrm>
            <a:off x="696904" y="3238051"/>
            <a:ext cx="1505276" cy="1310644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20 Oct: Section leads are established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2"/>
          <p:cNvSpPr/>
          <p:nvPr/>
        </p:nvSpPr>
        <p:spPr>
          <a:xfrm>
            <a:off x="1911675" y="1079275"/>
            <a:ext cx="1646865" cy="1703029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 30 Oct: high level action items are formulated for each section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2"/>
          <p:cNvSpPr/>
          <p:nvPr/>
        </p:nvSpPr>
        <p:spPr>
          <a:xfrm>
            <a:off x="2697344" y="3221048"/>
            <a:ext cx="2006417" cy="1327647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 30 Nov: details of the short-terms actions are drafted 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2"/>
          <p:cNvSpPr/>
          <p:nvPr/>
        </p:nvSpPr>
        <p:spPr>
          <a:xfrm>
            <a:off x="8173362" y="3215956"/>
            <a:ext cx="2263140" cy="1327647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April: recommendations of the Infrastructure Commission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2"/>
          <p:cNvSpPr/>
          <p:nvPr/>
        </p:nvSpPr>
        <p:spPr>
          <a:xfrm>
            <a:off x="10683240" y="1980753"/>
            <a:ext cx="1508760" cy="1912620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June: presentation to the Executive Council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2"/>
          <p:cNvSpPr/>
          <p:nvPr/>
        </p:nvSpPr>
        <p:spPr>
          <a:xfrm>
            <a:off x="4068963" y="1117445"/>
            <a:ext cx="1712886" cy="1656443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 20 Dec: sections cross check by the Study Group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2"/>
          <p:cNvSpPr/>
          <p:nvPr/>
        </p:nvSpPr>
        <p:spPr>
          <a:xfrm>
            <a:off x="5622552" y="3229636"/>
            <a:ext cx="2006417" cy="1313967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 20 Jan: community review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2"/>
          <p:cNvSpPr/>
          <p:nvPr/>
        </p:nvSpPr>
        <p:spPr>
          <a:xfrm>
            <a:off x="6930363" y="1117445"/>
            <a:ext cx="2006417" cy="1671381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 28 Feb: finalization and submission to Infrastructure Commission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 txBox="1"/>
          <p:nvPr/>
        </p:nvSpPr>
        <p:spPr>
          <a:xfrm>
            <a:off x="852055" y="143769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much discussion about run-time schedules and data latency, both workshops more or less independently converged on a latency requirement of 72 hours;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main drivers: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requirement for monthly fluxes soon after the end of the past month;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Secondary but important use of operational data assimilation as key quality control tool for both space-based and surface-based observing systems;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SG-GHG is seeking engagement from CEOS in helping to draft chapter on observations (Yasjka Meijer invited);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to space-based GHG data will be critical to the success of GGGW; could be discussed in the context of WMO Resolution 1, either at the Workshop on Core Satellite Data (December 2023) or at CM-15 (February 2024) </a:t>
            </a:r>
            <a:endParaRPr/>
          </a:p>
        </p:txBody>
      </p:sp>
      <p:sp>
        <p:nvSpPr>
          <p:cNvPr id="308" name="Google Shape;308;p13"/>
          <p:cNvSpPr txBox="1"/>
          <p:nvPr/>
        </p:nvSpPr>
        <p:spPr>
          <a:xfrm>
            <a:off x="824345" y="4794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AA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Of particular relevance to the satellite community: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/>
          <p:cNvSpPr/>
          <p:nvPr/>
        </p:nvSpPr>
        <p:spPr>
          <a:xfrm>
            <a:off x="560832" y="200558"/>
            <a:ext cx="1103070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Global Greenhouse Gas Watch</a:t>
            </a:r>
            <a:endParaRPr/>
          </a:p>
        </p:txBody>
      </p:sp>
      <p:graphicFrame>
        <p:nvGraphicFramePr>
          <p:cNvPr id="188" name="Google Shape;188;p2"/>
          <p:cNvGraphicFramePr/>
          <p:nvPr/>
        </p:nvGraphicFramePr>
        <p:xfrm>
          <a:off x="6830170" y="593327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{718BA96C-EDFB-43EC-B48F-0ACF96960480}</a:tableStyleId>
              </a:tblPr>
              <a:tblGrid>
                <a:gridCol w="2452325"/>
                <a:gridCol w="2452325"/>
              </a:tblGrid>
              <a:tr h="91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sz="1050" u="none" cap="none" strike="noStrike">
                        <a:solidFill>
                          <a:srgbClr val="005BAA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fld id="{00000000-1234-1234-1234-123412341234}" type="slidenum">
                        <a:rPr b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‹#›</a:t>
                      </a:fld>
                      <a:endParaRPr b="0" sz="1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189" name="Google Shape;1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57" y="5917325"/>
            <a:ext cx="71263" cy="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"/>
          <p:cNvSpPr/>
          <p:nvPr/>
        </p:nvSpPr>
        <p:spPr>
          <a:xfrm>
            <a:off x="236690" y="816644"/>
            <a:ext cx="119553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WMO and partners are developing a </a:t>
            </a:r>
            <a:r>
              <a:rPr b="1" i="1" lang="en-US" sz="2400" u="sng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Global Greenhouse Gas Watch,</a:t>
            </a:r>
            <a:r>
              <a:rPr b="1" i="1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building on the Global Atmosphere Watch and World Weather Watch</a:t>
            </a:r>
            <a:endParaRPr sz="2400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1" name="Google Shape;191;p2"/>
          <p:cNvSpPr txBox="1"/>
          <p:nvPr/>
        </p:nvSpPr>
        <p:spPr>
          <a:xfrm>
            <a:off x="236690" y="1647641"/>
            <a:ext cx="11166620" cy="2073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Key elements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Integrated global greenhouse gas observing system (surface- and space-based) operating under WMO Res. 1, with near-real time international exchange of all observations; 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24/7 operational GHG modeling/assimilation (multiple systems), providing top-down flux estimates;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Routine internationally coordinated intercomparison and verification of model output;</a:t>
            </a:r>
            <a:endParaRPr/>
          </a:p>
          <a:p>
            <a:pPr indent="-1143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sz="1800" u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2" name="Google Shape;192;p2"/>
          <p:cNvSpPr txBox="1"/>
          <p:nvPr/>
        </p:nvSpPr>
        <p:spPr>
          <a:xfrm>
            <a:off x="236690" y="3720725"/>
            <a:ext cx="5030635" cy="197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b="1" lang="en-US" sz="2000" u="non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Users of GGMI output</a:t>
            </a:r>
            <a:endParaRPr b="1" sz="2000" u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Parties to the Paris Agreement (e.g input to GST and for support review of BTRs under ETF); 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Regional and local users, e.g. via IG3IS;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Carbon markets, e.g verification of offsetting;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Science community working on GHG budgets;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en-US" sz="18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IPCC, for emission pathways, future scenarios</a:t>
            </a:r>
            <a:r>
              <a:rPr b="0" lang="en-US" sz="19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;</a:t>
            </a:r>
            <a:endParaRPr b="0" sz="1900" u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3" name="Google Shape;193;p2"/>
          <p:cNvSpPr txBox="1"/>
          <p:nvPr/>
        </p:nvSpPr>
        <p:spPr>
          <a:xfrm>
            <a:off x="5625645" y="3509757"/>
            <a:ext cx="6566355" cy="2400657"/>
          </a:xfrm>
          <a:prstGeom prst="rect">
            <a:avLst/>
          </a:prstGeom>
          <a:solidFill>
            <a:srgbClr val="153C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order to provide authoritative data to UNFCCC Parties and other users, </a:t>
            </a:r>
            <a:r>
              <a:rPr lang="en-US" sz="2000" u="sng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GGGW estimation will be conducted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u="sng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Openly</a:t>
            </a:r>
            <a:r>
              <a:rPr lang="en-US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- with participation from all interested Parties;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u="sng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Transparently</a:t>
            </a:r>
            <a:r>
              <a:rPr lang="en-US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– with free and unrestricted access to all input and output data as well as verification results;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Using documented (preferably published) methodologies and algorithms.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/>
          <p:nvPr/>
        </p:nvSpPr>
        <p:spPr>
          <a:xfrm>
            <a:off x="560832" y="200558"/>
            <a:ext cx="1103070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Global Greenhouse Gas Watch: outputs </a:t>
            </a:r>
            <a:endParaRPr/>
          </a:p>
        </p:txBody>
      </p:sp>
      <p:graphicFrame>
        <p:nvGraphicFramePr>
          <p:cNvPr id="199" name="Google Shape;199;p3"/>
          <p:cNvGraphicFramePr/>
          <p:nvPr/>
        </p:nvGraphicFramePr>
        <p:xfrm>
          <a:off x="6830170" y="593327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{718BA96C-EDFB-43EC-B48F-0ACF96960480}</a:tableStyleId>
              </a:tblPr>
              <a:tblGrid>
                <a:gridCol w="2452325"/>
                <a:gridCol w="2452325"/>
              </a:tblGrid>
              <a:tr h="91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sz="1050" u="none" cap="none" strike="noStrike">
                        <a:solidFill>
                          <a:srgbClr val="005BAA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fld id="{00000000-1234-1234-1234-123412341234}" type="slidenum">
                        <a:rPr b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‹#›</a:t>
                      </a:fld>
                      <a:endParaRPr b="0" sz="1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00" name="Google Shape;2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57" y="5917325"/>
            <a:ext cx="71263" cy="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/>
          <p:nvPr/>
        </p:nvSpPr>
        <p:spPr>
          <a:xfrm>
            <a:off x="560832" y="1210294"/>
            <a:ext cx="10820400" cy="4385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CO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net fluxes between the Earth surface and the atmosphere with 1x1 degree horizontal  resolution delivered with a maximum delay of one month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Monthly CH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net fluxes between the Earth surface and the atmosphere with 1x1 degree horizontal resolution delivered with a maximum delay of one month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3D fields of atmospheric CO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CH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abundance with hourly resolution and the latency to be defined through user requirements and further consultation (tentatively on the order of a few days).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N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abundances and net fluxes with resolution and latency still to be defined.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/>
          <p:nvPr/>
        </p:nvSpPr>
        <p:spPr>
          <a:xfrm>
            <a:off x="458594" y="21614"/>
            <a:ext cx="1103070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General principles of the observations- based emission estimates</a:t>
            </a:r>
            <a:endParaRPr/>
          </a:p>
        </p:txBody>
      </p:sp>
      <p:graphicFrame>
        <p:nvGraphicFramePr>
          <p:cNvPr id="208" name="Google Shape;208;p4"/>
          <p:cNvGraphicFramePr/>
          <p:nvPr/>
        </p:nvGraphicFramePr>
        <p:xfrm>
          <a:off x="6830170" y="593327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{718BA96C-EDFB-43EC-B48F-0ACF96960480}</a:tableStyleId>
              </a:tblPr>
              <a:tblGrid>
                <a:gridCol w="2452325"/>
                <a:gridCol w="2452325"/>
              </a:tblGrid>
              <a:tr h="91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sz="1050" u="none" cap="none" strike="noStrike">
                        <a:solidFill>
                          <a:srgbClr val="005BAA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fld id="{00000000-1234-1234-1234-123412341234}" type="slidenum">
                        <a:rPr b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‹#›</a:t>
                      </a:fld>
                      <a:endParaRPr b="0" sz="1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09" name="Google Shape;2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57" y="5917325"/>
            <a:ext cx="71263" cy="9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7772" y="2039040"/>
            <a:ext cx="5352757" cy="3563533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4"/>
          <p:cNvSpPr/>
          <p:nvPr/>
        </p:nvSpPr>
        <p:spPr>
          <a:xfrm>
            <a:off x="8910659" y="4993995"/>
            <a:ext cx="301113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architecture of the system (implemented by the European Commission)</a:t>
            </a:r>
            <a:endParaRPr/>
          </a:p>
        </p:txBody>
      </p:sp>
      <p:pic>
        <p:nvPicPr>
          <p:cNvPr id="212" name="Google Shape;21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182" y="1431397"/>
            <a:ext cx="2204086" cy="148886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/>
          <p:nvPr/>
        </p:nvSpPr>
        <p:spPr>
          <a:xfrm>
            <a:off x="8630529" y="3820806"/>
            <a:ext cx="949569" cy="83391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9606700" y="3731390"/>
            <a:ext cx="200464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Policy and decision relevant information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rest scene with solid fill" id="215" name="Google Shape;21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81467" y="1306237"/>
            <a:ext cx="804203" cy="804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tory icon Royalty Free Vector Image - VectorStock" id="216" name="Google Shape;216;p4"/>
          <p:cNvPicPr preferRelativeResize="0"/>
          <p:nvPr/>
        </p:nvPicPr>
        <p:blipFill rotWithShape="1">
          <a:blip r:embed="rId7">
            <a:alphaModFix/>
          </a:blip>
          <a:srcRect b="15695" l="0" r="1081" t="2315"/>
          <a:stretch/>
        </p:blipFill>
        <p:spPr>
          <a:xfrm>
            <a:off x="5004581" y="1320001"/>
            <a:ext cx="804203" cy="71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966" y="2697946"/>
            <a:ext cx="2204086" cy="123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0067" y="3998305"/>
            <a:ext cx="1267799" cy="169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75772" y="3998304"/>
            <a:ext cx="1267799" cy="169257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"/>
          <p:cNvSpPr/>
          <p:nvPr/>
        </p:nvSpPr>
        <p:spPr>
          <a:xfrm>
            <a:off x="3071943" y="1754909"/>
            <a:ext cx="4022247" cy="4013015"/>
          </a:xfrm>
          <a:prstGeom prst="rect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"/>
          <p:cNvSpPr txBox="1"/>
          <p:nvPr/>
        </p:nvSpPr>
        <p:spPr>
          <a:xfrm>
            <a:off x="9395503" y="1306770"/>
            <a:ext cx="2427042" cy="1938992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GGGW will be supported by several global modelling centers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/>
          <p:nvPr/>
        </p:nvSpPr>
        <p:spPr>
          <a:xfrm>
            <a:off x="560832" y="200558"/>
            <a:ext cx="1103070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Potential uses and downstream applications</a:t>
            </a:r>
            <a:endParaRPr/>
          </a:p>
        </p:txBody>
      </p:sp>
      <p:graphicFrame>
        <p:nvGraphicFramePr>
          <p:cNvPr id="227" name="Google Shape;227;p5"/>
          <p:cNvGraphicFramePr/>
          <p:nvPr/>
        </p:nvGraphicFramePr>
        <p:xfrm>
          <a:off x="6830170" y="593327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{718BA96C-EDFB-43EC-B48F-0ACF96960480}</a:tableStyleId>
              </a:tblPr>
              <a:tblGrid>
                <a:gridCol w="2452325"/>
                <a:gridCol w="2452325"/>
              </a:tblGrid>
              <a:tr h="91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sz="1050" u="none" cap="none" strike="noStrike">
                        <a:solidFill>
                          <a:srgbClr val="005BAA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fld id="{00000000-1234-1234-1234-123412341234}" type="slidenum">
                        <a:rPr b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‹#›</a:t>
                      </a:fld>
                      <a:endParaRPr b="0" sz="1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28" name="Google Shape;2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57" y="5917325"/>
            <a:ext cx="71263" cy="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/>
          <p:cNvSpPr/>
          <p:nvPr/>
        </p:nvSpPr>
        <p:spPr>
          <a:xfrm>
            <a:off x="8144081" y="1141283"/>
            <a:ext cx="3493139" cy="1440674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modelled global GHG concentration fields at 1x1° resolution, and modelled monthly surface fluxes at 1x1° resolution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/>
          <p:nvPr/>
        </p:nvSpPr>
        <p:spPr>
          <a:xfrm>
            <a:off x="9282485" y="2714169"/>
            <a:ext cx="1118331" cy="1561875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/>
          <p:nvPr/>
        </p:nvSpPr>
        <p:spPr>
          <a:xfrm>
            <a:off x="8215391" y="4371398"/>
            <a:ext cx="3376150" cy="12384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Harmonized and standardized user-tailored products on a decision-relevant scale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 txBox="1"/>
          <p:nvPr/>
        </p:nvSpPr>
        <p:spPr>
          <a:xfrm>
            <a:off x="365239" y="4755873"/>
            <a:ext cx="722274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data delivered by the GGGW can directly be used in support of the global stocktake, while specific user tailored applications are outside of the scope of GGGW</a:t>
            </a:r>
            <a:endParaRPr/>
          </a:p>
        </p:txBody>
      </p:sp>
      <p:sp>
        <p:nvSpPr>
          <p:cNvPr id="233" name="Google Shape;233;p5"/>
          <p:cNvSpPr txBox="1"/>
          <p:nvPr/>
        </p:nvSpPr>
        <p:spPr>
          <a:xfrm>
            <a:off x="10555362" y="2938726"/>
            <a:ext cx="131678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can play a role here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"/>
          <p:cNvSpPr/>
          <p:nvPr/>
        </p:nvSpPr>
        <p:spPr>
          <a:xfrm>
            <a:off x="560832" y="181508"/>
            <a:ext cx="1103070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Cg-19 Resolution: call for the development of the implementation plan</a:t>
            </a:r>
            <a:endParaRPr/>
          </a:p>
        </p:txBody>
      </p:sp>
      <p:graphicFrame>
        <p:nvGraphicFramePr>
          <p:cNvPr id="239" name="Google Shape;239;p6"/>
          <p:cNvGraphicFramePr/>
          <p:nvPr/>
        </p:nvGraphicFramePr>
        <p:xfrm>
          <a:off x="6830170" y="593327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{718BA96C-EDFB-43EC-B48F-0ACF96960480}</a:tableStyleId>
              </a:tblPr>
              <a:tblGrid>
                <a:gridCol w="2452325"/>
                <a:gridCol w="2452325"/>
              </a:tblGrid>
              <a:tr h="91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sz="1050" u="none" cap="none" strike="noStrike">
                        <a:solidFill>
                          <a:srgbClr val="005BAA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fld id="{00000000-1234-1234-1234-123412341234}" type="slidenum">
                        <a:rPr b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‹#›</a:t>
                      </a:fld>
                      <a:endParaRPr b="0" sz="1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40" name="Google Shape;2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57" y="5917325"/>
            <a:ext cx="71263" cy="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6"/>
          <p:cNvSpPr txBox="1"/>
          <p:nvPr/>
        </p:nvSpPr>
        <p:spPr>
          <a:xfrm>
            <a:off x="417573" y="1678446"/>
            <a:ext cx="11173968" cy="3200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0045" lvl="0" marL="36004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“(1)	Emphasis on WMO’s unique role in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establishing best practices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measurement, data, and reporting standards, validation and intercomparison of information products, and other best practices needed to support global greenhouse gas monitoring infrastructure and actionable information services;”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0045" lvl="0" marL="360045" marR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“(4)	Integration of the components of the Global Greenhouse Gas Watch within appropriate WMO-coordinated systems, the WMO Integrated Global Observing System (WIGOS), the WMO Information System (WIS), and the WMO Integrated Processing and Prediction System (WIPPS);”</a:t>
            </a:r>
            <a:endParaRPr/>
          </a:p>
          <a:p>
            <a:pPr indent="-360045" lvl="0" marL="360045" marR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“(7)	A detailed analysis of the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 cost of implementation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various elements of the Global Greenhouse Gas Watch, distinguishing between costs to the WMO Secretariat, costs to Members, and an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 of expected extra-budgetary resources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including sources;”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6"/>
          <p:cNvSpPr txBox="1"/>
          <p:nvPr/>
        </p:nvSpPr>
        <p:spPr>
          <a:xfrm>
            <a:off x="1276212" y="4990799"/>
            <a:ext cx="873687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Implementation plan should describe </a:t>
            </a:r>
            <a:r>
              <a:rPr b="1"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the Concept of GGGW proposed to Congress will be implemented </a:t>
            </a:r>
            <a:endParaRPr sz="2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"/>
          <p:cNvSpPr/>
          <p:nvPr/>
        </p:nvSpPr>
        <p:spPr>
          <a:xfrm>
            <a:off x="560832" y="200558"/>
            <a:ext cx="1103070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Implementation plan: content</a:t>
            </a:r>
            <a:endParaRPr/>
          </a:p>
        </p:txBody>
      </p:sp>
      <p:graphicFrame>
        <p:nvGraphicFramePr>
          <p:cNvPr id="248" name="Google Shape;248;p7"/>
          <p:cNvGraphicFramePr/>
          <p:nvPr/>
        </p:nvGraphicFramePr>
        <p:xfrm>
          <a:off x="6830170" y="593327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{718BA96C-EDFB-43EC-B48F-0ACF96960480}</a:tableStyleId>
              </a:tblPr>
              <a:tblGrid>
                <a:gridCol w="2452325"/>
                <a:gridCol w="2452325"/>
              </a:tblGrid>
              <a:tr h="91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sz="1050" u="none" cap="none" strike="noStrike">
                        <a:solidFill>
                          <a:srgbClr val="005BAA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fld id="{00000000-1234-1234-1234-123412341234}" type="slidenum">
                        <a:rPr b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‹#›</a:t>
                      </a:fld>
                      <a:endParaRPr b="0" sz="1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49" name="Google Shape;24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57" y="5917325"/>
            <a:ext cx="71263" cy="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"/>
          <p:cNvSpPr txBox="1"/>
          <p:nvPr/>
        </p:nvSpPr>
        <p:spPr>
          <a:xfrm>
            <a:off x="350430" y="1213008"/>
            <a:ext cx="6098192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	Introduction, background.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	Existing components and gap analysis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	Observing system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	Modelling system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	Prior information (emissions…)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	Data management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	R&amp;D needs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	User engagement and uptake of GGGW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	Capacity development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	Cost estimates, funding sources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	Resource mobilization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7"/>
          <p:cNvPicPr preferRelativeResize="0"/>
          <p:nvPr/>
        </p:nvPicPr>
        <p:blipFill rotWithShape="1">
          <a:blip r:embed="rId4">
            <a:alphaModFix/>
          </a:blip>
          <a:srcRect b="14845" l="56283" r="6989" t="48428"/>
          <a:stretch/>
        </p:blipFill>
        <p:spPr>
          <a:xfrm>
            <a:off x="6223183" y="2382979"/>
            <a:ext cx="5683149" cy="334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7"/>
          <p:cNvSpPr txBox="1"/>
          <p:nvPr/>
        </p:nvSpPr>
        <p:spPr>
          <a:xfrm>
            <a:off x="6223182" y="1078797"/>
            <a:ext cx="568314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0045" lvl="0" marL="36004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collect inputs 2 technical workshops were conducted: </a:t>
            </a:r>
            <a:endParaRPr/>
          </a:p>
          <a:p>
            <a:pPr indent="-360045" lvl="0" marL="36004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Modelling within GGGW (by invitation), 19-22 September, Bonn</a:t>
            </a:r>
            <a:endParaRPr/>
          </a:p>
          <a:p>
            <a:pPr indent="-360045" lvl="0" marL="36004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 within GGGW, 3-5 October, Geneva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560832" y="200558"/>
            <a:ext cx="1103070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Observations in GGGW concept</a:t>
            </a:r>
            <a:endParaRPr/>
          </a:p>
        </p:txBody>
      </p:sp>
      <p:graphicFrame>
        <p:nvGraphicFramePr>
          <p:cNvPr id="259" name="Google Shape;259;p8"/>
          <p:cNvGraphicFramePr/>
          <p:nvPr/>
        </p:nvGraphicFramePr>
        <p:xfrm>
          <a:off x="6830170" y="593327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{718BA96C-EDFB-43EC-B48F-0ACF96960480}</a:tableStyleId>
              </a:tblPr>
              <a:tblGrid>
                <a:gridCol w="2452325"/>
                <a:gridCol w="2452325"/>
              </a:tblGrid>
              <a:tr h="91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sz="1050" u="none" cap="none" strike="noStrike">
                        <a:solidFill>
                          <a:srgbClr val="005BAA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fld id="{00000000-1234-1234-1234-123412341234}" type="slidenum">
                        <a:rPr b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‹#›</a:t>
                      </a:fld>
                      <a:endParaRPr b="0" sz="1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60" name="Google Shape;2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57" y="5917325"/>
            <a:ext cx="71263" cy="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/>
        </p:nvSpPr>
        <p:spPr>
          <a:xfrm>
            <a:off x="397994" y="1071574"/>
            <a:ext cx="6098192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list of observable parameters required for the realization of the GGGW is extensive, but clear priorities can be identified. Here the priorities are listed within five categories, from A (highest) to E (lowest):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Ground-based measurements of GHGs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i="1" lang="en-US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Remote-sensing and vertically resolved observations 	of GHGs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Ocean carbon cycle observations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Direct GHG flux observations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Higher tier observations</a:t>
            </a:r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171039" y="4368069"/>
            <a:ext cx="6236340" cy="135257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minimum GGGW system should have adequate observations from at least categories A, B and C. An adequate number of stations should provide observations of the lowest tier (category E), based on the overall network design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0170" y="821221"/>
            <a:ext cx="5300763" cy="3990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8"/>
          <p:cNvSpPr txBox="1"/>
          <p:nvPr/>
        </p:nvSpPr>
        <p:spPr>
          <a:xfrm>
            <a:off x="6940142" y="4963218"/>
            <a:ext cx="51907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Tall towers (1), street level mid-cost sensors (2), roof level stations (3), eddy covariance flux stations (4), ecosystem parameters (5), total column GHG and meteorology (6) and satellite (7) observations, in many parts including co-emitted species (from: ICOS Cities)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"/>
          <p:cNvSpPr/>
          <p:nvPr/>
        </p:nvSpPr>
        <p:spPr>
          <a:xfrm>
            <a:off x="304801" y="220670"/>
            <a:ext cx="114415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5BAA"/>
                </a:solidFill>
                <a:latin typeface="Calibri"/>
                <a:ea typeface="Calibri"/>
                <a:cs typeface="Calibri"/>
                <a:sym typeface="Calibri"/>
              </a:rPr>
              <a:t>Workshop recommendations: Status of observations and gaps</a:t>
            </a:r>
            <a:endParaRPr/>
          </a:p>
        </p:txBody>
      </p:sp>
      <p:sp>
        <p:nvSpPr>
          <p:cNvPr id="270" name="Google Shape;270;p9"/>
          <p:cNvSpPr/>
          <p:nvPr/>
        </p:nvSpPr>
        <p:spPr>
          <a:xfrm>
            <a:off x="8624305" y="888086"/>
            <a:ext cx="3262894" cy="4716725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Satellite agencies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help in: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addressing spatial and temporal gaps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ensuring sustainability of the satellite observations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assisting with the training of personal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regarding use of integrated observing system in support of the decision-making products generation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304801" y="1061387"/>
            <a:ext cx="7826124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Spatiotemporal data gaps: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the Tropics, in Africa, over the open oceans, Arctic ecosystems, lack of vertically resolved measurements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gap: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Ground-based remote sensing even more sparse than in situ, satellite cross-validation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Operational concerns: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exhaustive inventory of available measurements, not timely for satellite validation, lack of definition of “good enough” measurements, planning of missions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gap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no money for maintenance, research-based funding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Manpower gap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not enough trained staff to support measurements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gap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unclear use of observations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2021-03-30T12:39:21Z</dcterms:created>
  <dc:creator>Etienne Charpentier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0x010100B1F2C0E39BCF244E9A0F2422FBBFBD2D</vt:lpwstr>
  </property>
</Properties>
</file>