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Montserrat"/>
      <p:regular r:id="rId25"/>
      <p:bold r:id="rId26"/>
      <p:italic r:id="rId27"/>
      <p:boldItalic r:id="rId28"/>
    </p:embeddedFont>
    <p:embeddedFont>
      <p:font typeface="Lato"/>
      <p:regular r:id="rId29"/>
      <p:bold r:id="rId30"/>
      <p:italic r:id="rId31"/>
      <p:boldItalic r:id="rId32"/>
    </p:embeddedFont>
    <p:embeddedFont>
      <p:font typeface="Helvetica Neue"/>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7" roundtripDataSignature="AMtx7mjmbc9X3vwm/VvTh5ik0kfV32GP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04B17E2-65D9-40E7-95C0-8E6D870C6874}">
  <a:tblStyle styleId="{504B17E2-65D9-40E7-95C0-8E6D870C6874}" styleName="Table_0">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347DB23A-D8AD-459F-B2BB-68566BAE4DB3}"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6.xml"/><Relationship Id="rId33" Type="http://schemas.openxmlformats.org/officeDocument/2006/relationships/font" Target="fonts/HelveticaNeue-regular.fntdata"/><Relationship Id="rId10" Type="http://schemas.openxmlformats.org/officeDocument/2006/relationships/slide" Target="slides/slide5.xml"/><Relationship Id="rId32" Type="http://schemas.openxmlformats.org/officeDocument/2006/relationships/font" Target="fonts/Lato-boldItalic.fntdata"/><Relationship Id="rId13" Type="http://schemas.openxmlformats.org/officeDocument/2006/relationships/slide" Target="slides/slide8.xml"/><Relationship Id="rId35" Type="http://schemas.openxmlformats.org/officeDocument/2006/relationships/font" Target="fonts/HelveticaNeue-italic.fntdata"/><Relationship Id="rId12" Type="http://schemas.openxmlformats.org/officeDocument/2006/relationships/slide" Target="slides/slide7.xml"/><Relationship Id="rId34" Type="http://schemas.openxmlformats.org/officeDocument/2006/relationships/font" Target="fonts/HelveticaNeue-bold.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HelveticaNeue-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 name="Google Shape;13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5" name="Google Shape;16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 name="Google Shape;17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4" name="Google Shape;19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1" name="Google Shape;20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8" name="Google Shape;20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9292763c7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6" name="Google Shape;216;g29292763c7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 name="Google Shape;7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 name="Google Shape;8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4fad97009d_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24fad97009d_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png"/><Relationship Id="rId6"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9"/>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9"/>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9"/>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9"/>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9"/>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9"/>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9"/>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9"/>
          <p:cNvPicPr preferRelativeResize="0"/>
          <p:nvPr/>
        </p:nvPicPr>
        <p:blipFill rotWithShape="1">
          <a:blip r:embed="rId6">
            <a:alphaModFix amt="34000"/>
          </a:blip>
          <a:srcRect b="671" l="54016" r="11355" t="36081"/>
          <a:stretch/>
        </p:blipFill>
        <p:spPr>
          <a:xfrm rot="-5400000">
            <a:off x="5792642" y="4819952"/>
            <a:ext cx="1719709" cy="2366806"/>
          </a:xfrm>
          <a:prstGeom prst="rtTriangle">
            <a:avLst/>
          </a:prstGeom>
          <a:noFill/>
          <a:ln>
            <a:noFill/>
          </a:ln>
        </p:spPr>
      </p:pic>
      <p:sp>
        <p:nvSpPr>
          <p:cNvPr id="20" name="Google Shape;20;p19"/>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20"/>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20"/>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20"/>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20"/>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20"/>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20"/>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20"/>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lang="en-US">
                <a:solidFill>
                  <a:schemeClr val="accent1"/>
                </a:solidFill>
                <a:latin typeface="Montserrat"/>
                <a:ea typeface="Montserrat"/>
                <a:cs typeface="Montserrat"/>
                <a:sym typeface="Montserrat"/>
              </a:rPr>
              <a:t>CEOS Plenary</a:t>
            </a:r>
            <a:r>
              <a:rPr b="1" i="0" lang="en-US" sz="1400" u="none" cap="none" strike="noStrike">
                <a:solidFill>
                  <a:schemeClr val="accent1"/>
                </a:solidFill>
                <a:latin typeface="Montserrat"/>
                <a:ea typeface="Montserrat"/>
                <a:cs typeface="Montserrat"/>
                <a:sym typeface="Montserrat"/>
              </a:rPr>
              <a:t>, 1</a:t>
            </a:r>
            <a:r>
              <a:rPr b="1" lang="en-US">
                <a:solidFill>
                  <a:schemeClr val="accent1"/>
                </a:solidFill>
                <a:latin typeface="Montserrat"/>
                <a:ea typeface="Montserrat"/>
                <a:cs typeface="Montserrat"/>
                <a:sym typeface="Montserrat"/>
              </a:rPr>
              <a:t>5</a:t>
            </a:r>
            <a:r>
              <a:rPr b="1" i="0" lang="en-US" sz="1400" u="none" cap="none" strike="noStrike">
                <a:solidFill>
                  <a:schemeClr val="accent1"/>
                </a:solidFill>
                <a:latin typeface="Montserrat"/>
                <a:ea typeface="Montserrat"/>
                <a:cs typeface="Montserrat"/>
                <a:sym typeface="Montserrat"/>
              </a:rPr>
              <a:t>-1</a:t>
            </a:r>
            <a:r>
              <a:rPr b="1" lang="en-US">
                <a:solidFill>
                  <a:schemeClr val="accent1"/>
                </a:solidFill>
                <a:latin typeface="Montserrat"/>
                <a:ea typeface="Montserrat"/>
                <a:cs typeface="Montserrat"/>
                <a:sym typeface="Montserrat"/>
              </a:rPr>
              <a:t>6</a:t>
            </a:r>
            <a:r>
              <a:rPr b="1" i="0" lang="en-US" sz="1400" u="none" cap="none" strike="noStrike">
                <a:solidFill>
                  <a:schemeClr val="accent1"/>
                </a:solidFill>
                <a:latin typeface="Montserrat"/>
                <a:ea typeface="Montserrat"/>
                <a:cs typeface="Montserrat"/>
                <a:sym typeface="Montserrat"/>
              </a:rPr>
              <a:t> </a:t>
            </a:r>
            <a:r>
              <a:rPr b="1" lang="en-US">
                <a:solidFill>
                  <a:schemeClr val="accent1"/>
                </a:solidFill>
                <a:latin typeface="Montserrat"/>
                <a:ea typeface="Montserrat"/>
                <a:cs typeface="Montserrat"/>
                <a:sym typeface="Montserrat"/>
              </a:rPr>
              <a:t>November</a:t>
            </a:r>
            <a:r>
              <a:rPr b="1" i="0" lang="en-US" sz="1400" u="none" cap="none" strike="noStrike">
                <a:solidFill>
                  <a:schemeClr val="accent1"/>
                </a:solidFill>
                <a:latin typeface="Montserrat"/>
                <a:ea typeface="Montserrat"/>
                <a:cs typeface="Montserrat"/>
                <a:sym typeface="Montserrat"/>
              </a:rPr>
              <a:t>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
        <p:nvSpPr>
          <p:cNvPr id="29" name="Google Shape;29;p20"/>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2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2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2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2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2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2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21"/>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21"/>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2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2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21"/>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Technical Workshop, 18-19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2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22"/>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22"/>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2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2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2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2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22"/>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Technical Workshop, 18-19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2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2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2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2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2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23"/>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23"/>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2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2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23"/>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Technical Workshop, 18-19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0.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8"/>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8"/>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hyperlink" Target="https://gcc02.safelinks.protection.outlook.com/?url=https%3A%2F%2Fiopscience.iop.org%2Farticle%2F10.1088%2F1748-9326%2Facba31&amp;data=05%7C01%7Cbenjamin.poulter%40nasa.gov%7C5623e491acf24758252a08dbcf222678%7C7005d45845be48ae8140d43da96dd17b%7C0%7C0%7C638331517803568502%7CUnknown%7CTWFpbGZsb3d8eyJWIjoiMC4wLjAwMDAiLCJQIjoiV2luMzIiLCJBTiI6Ik1haWwiLCJXVCI6Mn0%3D%7C3000%7C%7C%7C&amp;sdata=sJJRUv%2BWkO13peaQhIizJtmgFPt9aClV8eX0Y5r2R5Y%3D&amp;reserved=0" TargetMode="External"/><Relationship Id="rId10" Type="http://schemas.openxmlformats.org/officeDocument/2006/relationships/image" Target="../media/image20.png"/><Relationship Id="rId9" Type="http://schemas.openxmlformats.org/officeDocument/2006/relationships/hyperlink" Target="https://gcc02.safelinks.protection.outlook.com/?url=https%3A%2F%2Fwww.sciencedirect.com%2Fscience%2Farticle%2Fpii%2FS2589004223005667&amp;data=05%7C01%7Cbenjamin.poulter%40nasa.gov%7C5623e491acf24758252a08dbcf222678%7C7005d45845be48ae8140d43da96dd17b%7C0%7C0%7C638331517803724742%7CUnknown%7CTWFpbGZsb3d8eyJWIjoiMC4wLjAwMDAiLCJQIjoiV2luMzIiLCJBTiI6Ik1haWwiLCJXVCI6Mn0%3D%7C3000%7C%7C%7C&amp;sdata=j55KNox5HXxftSECggzxLvWtH%2FYmQlTCiHCkNjjeOhM%3D&amp;reserved=0" TargetMode="External"/><Relationship Id="rId5" Type="http://schemas.openxmlformats.org/officeDocument/2006/relationships/hyperlink" Target="https://gcc02.safelinks.protection.outlook.com/?url=https%3A%2F%2Fiopscience.iop.org%2Farticle%2F10.1088%2F1748-9326%2Facba31&amp;data=05%7C01%7Cbenjamin.poulter%40nasa.gov%7C5623e491acf24758252a08dbcf222678%7C7005d45845be48ae8140d43da96dd17b%7C0%7C0%7C638331517803568502%7CUnknown%7CTWFpbGZsb3d8eyJWIjoiMC4wLjAwMDAiLCJQIjoiV2luMzIiLCJBTiI6Ik1haWwiLCJXVCI6Mn0%3D%7C3000%7C%7C%7C&amp;sdata=sJJRUv%2BWkO13peaQhIizJtmgFPt9aClV8eX0Y5r2R5Y%3D&amp;reserved=0" TargetMode="External"/><Relationship Id="rId6" Type="http://schemas.openxmlformats.org/officeDocument/2006/relationships/hyperlink" Target="https://gcc02.safelinks.protection.outlook.com/?url=https%3A%2F%2Fiopscience.iop.org%2Farticle%2F10.1088%2F1748-9326%2Facdf03%2Fmeta&amp;data=05%7C01%7Cbenjamin.poulter%40nasa.gov%7C5623e491acf24758252a08dbcf222678%7C7005d45845be48ae8140d43da96dd17b%7C0%7C0%7C638331517803568502%7CUnknown%7CTWFpbGZsb3d8eyJWIjoiMC4wLjAwMDAiLCJQIjoiV2luMzIiLCJBTiI6Ik1haWwiLCJXVCI6Mn0%3D%7C3000%7C%7C%7C&amp;sdata=wQIhXGkgQm77SQ8QBjacnGF6ZRbClIX%2F55ZgBiIKaGo%3D&amp;reserved=0" TargetMode="External"/><Relationship Id="rId7" Type="http://schemas.openxmlformats.org/officeDocument/2006/relationships/hyperlink" Target="https://gcc02.safelinks.protection.outlook.com/?url=https%3A%2F%2Fiopscience.iop.org%2Farticle%2F10.1088%2F1748-9326%2Facdf03%2Fmeta&amp;data=05%7C01%7Cbenjamin.poulter%40nasa.gov%7C5623e491acf24758252a08dbcf222678%7C7005d45845be48ae8140d43da96dd17b%7C0%7C0%7C638331517803568502%7CUnknown%7CTWFpbGZsb3d8eyJWIjoiMC4wLjAwMDAiLCJQIjoiV2luMzIiLCJBTiI6Ik1haWwiLCJXVCI6Mn0%3D%7C3000%7C%7C%7C&amp;sdata=wQIhXGkgQm77SQ8QBjacnGF6ZRbClIX%2F55ZgBiIKaGo%3D&amp;reserved=0" TargetMode="External"/><Relationship Id="rId8" Type="http://schemas.openxmlformats.org/officeDocument/2006/relationships/hyperlink" Target="https://gcc02.safelinks.protection.outlook.com/?url=https%3A%2F%2Fiopscience.iop.org%2Farticle%2F10.1088%2F1748-9326%2Facdf03%2Fmeta&amp;data=05%7C01%7Cbenjamin.poulter%40nasa.gov%7C5623e491acf24758252a08dbcf222678%7C7005d45845be48ae8140d43da96dd17b%7C0%7C0%7C638331517803724742%7CUnknown%7CTWFpbGZsb3d8eyJWIjoiMC4wLjAwMDAiLCJQIjoiV2luMzIiLCJBTiI6Ik1haWwiLCJXVCI6Mn0%3D%7C3000%7C%7C%7C&amp;sdata=BH%2F7Oe6RnBvcYtT2p%2Be6A6a7gFZzg00nHae%2BBPPPAy8%3D&amp;reserved=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176050" y="175950"/>
            <a:ext cx="93960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i="1" lang="en-US" sz="4000">
                <a:latin typeface="Montserrat"/>
                <a:ea typeface="Montserrat"/>
                <a:cs typeface="Montserrat"/>
                <a:sym typeface="Montserrat"/>
              </a:rPr>
              <a:t>The CEOS AFOLU Roadmap</a:t>
            </a:r>
            <a:br>
              <a:rPr i="1" lang="en-US" sz="4000">
                <a:latin typeface="Montserrat"/>
                <a:ea typeface="Montserrat"/>
                <a:cs typeface="Montserrat"/>
                <a:sym typeface="Montserrat"/>
              </a:rPr>
            </a:br>
            <a:r>
              <a:rPr i="1" lang="en-US" sz="2600">
                <a:solidFill>
                  <a:schemeClr val="accent2"/>
                </a:solidFill>
              </a:rPr>
              <a:t>Seeking  Plenary Endorsement</a:t>
            </a:r>
            <a:endParaRPr i="1" sz="2600">
              <a:solidFill>
                <a:schemeClr val="accent2"/>
              </a:solidFill>
              <a:latin typeface="Montserrat"/>
              <a:ea typeface="Montserrat"/>
              <a:cs typeface="Montserrat"/>
              <a:sym typeface="Montserrat"/>
            </a:endParaRPr>
          </a:p>
        </p:txBody>
      </p:sp>
      <p:sp>
        <p:nvSpPr>
          <p:cNvPr id="67" name="Google Shape;67;p1"/>
          <p:cNvSpPr/>
          <p:nvPr/>
        </p:nvSpPr>
        <p:spPr>
          <a:xfrm>
            <a:off x="5656500" y="3486650"/>
            <a:ext cx="6459300" cy="24798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1700" u="none" cap="none" strike="noStrike">
                <a:solidFill>
                  <a:schemeClr val="accent1"/>
                </a:solidFill>
                <a:latin typeface="Montserrat"/>
                <a:ea typeface="Montserrat"/>
                <a:cs typeface="Montserrat"/>
                <a:sym typeface="Montserrat"/>
              </a:rPr>
              <a:t>Ben Poulter, NASA</a:t>
            </a:r>
            <a:endParaRPr b="1" i="0" sz="17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1700" u="none" cap="none" strike="noStrike">
                <a:solidFill>
                  <a:schemeClr val="accent1"/>
                </a:solidFill>
                <a:latin typeface="Montserrat"/>
                <a:ea typeface="Montserrat"/>
                <a:cs typeface="Montserrat"/>
                <a:sym typeface="Montserrat"/>
              </a:rPr>
              <a:t>Osamu Ochiai, JAXA</a:t>
            </a:r>
            <a:endParaRPr b="1" i="0" sz="17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1700" u="none" cap="none" strike="noStrike">
                <a:solidFill>
                  <a:schemeClr val="accent1"/>
                </a:solidFill>
                <a:latin typeface="Montserrat"/>
                <a:ea typeface="Montserrat"/>
                <a:cs typeface="Montserrat"/>
                <a:sym typeface="Montserrat"/>
              </a:rPr>
              <a:t>Frank-Martin Seifert (ESA)</a:t>
            </a:r>
            <a:endParaRPr b="1" i="0" sz="17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lang="en-US" sz="1700">
                <a:solidFill>
                  <a:schemeClr val="accent1"/>
                </a:solidFill>
                <a:latin typeface="Montserrat"/>
                <a:ea typeface="Montserrat"/>
                <a:cs typeface="Montserrat"/>
                <a:sym typeface="Montserrat"/>
              </a:rPr>
              <a:t>LSI-VC Forests &amp; Biomass Team</a:t>
            </a:r>
            <a:endParaRPr b="1" sz="1700">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1700" u="none" cap="none" strike="noStrike">
                <a:solidFill>
                  <a:schemeClr val="accent1"/>
                </a:solidFill>
                <a:latin typeface="Montserrat"/>
                <a:ea typeface="Montserrat"/>
                <a:cs typeface="Montserrat"/>
                <a:sym typeface="Montserrat"/>
              </a:rPr>
              <a:t>Agenda Item </a:t>
            </a:r>
            <a:r>
              <a:rPr b="1" lang="en-US" sz="1700">
                <a:solidFill>
                  <a:schemeClr val="accent1"/>
                </a:solidFill>
                <a:latin typeface="Montserrat"/>
                <a:ea typeface="Montserrat"/>
                <a:cs typeface="Montserrat"/>
                <a:sym typeface="Montserrat"/>
              </a:rPr>
              <a:t>4</a:t>
            </a:r>
            <a:r>
              <a:rPr b="1" i="0" lang="en-US" sz="1700" u="none" cap="none" strike="noStrike">
                <a:solidFill>
                  <a:schemeClr val="accent1"/>
                </a:solidFill>
                <a:latin typeface="Montserrat"/>
                <a:ea typeface="Montserrat"/>
                <a:cs typeface="Montserrat"/>
                <a:sym typeface="Montserrat"/>
              </a:rPr>
              <a:t>.1</a:t>
            </a:r>
            <a:endParaRPr b="0" i="0" sz="9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lang="en-US" sz="1700">
                <a:solidFill>
                  <a:schemeClr val="accent1"/>
                </a:solidFill>
                <a:latin typeface="Montserrat"/>
                <a:ea typeface="Montserrat"/>
                <a:cs typeface="Montserrat"/>
                <a:sym typeface="Montserrat"/>
              </a:rPr>
              <a:t>CEOS Plenary</a:t>
            </a:r>
            <a:r>
              <a:rPr b="1" i="0" lang="en-US" sz="1700" u="none" cap="none" strike="noStrike">
                <a:solidFill>
                  <a:schemeClr val="accent1"/>
                </a:solidFill>
                <a:latin typeface="Montserrat"/>
                <a:ea typeface="Montserrat"/>
                <a:cs typeface="Montserrat"/>
                <a:sym typeface="Montserrat"/>
              </a:rPr>
              <a:t> 2023 </a:t>
            </a:r>
            <a:endParaRPr b="1" i="0" sz="17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1700" u="none" cap="none" strike="noStrike">
                <a:solidFill>
                  <a:schemeClr val="accent1"/>
                </a:solidFill>
                <a:latin typeface="Montserrat"/>
                <a:ea typeface="Montserrat"/>
                <a:cs typeface="Montserrat"/>
                <a:sym typeface="Montserrat"/>
              </a:rPr>
              <a:t>1</a:t>
            </a:r>
            <a:r>
              <a:rPr b="1" lang="en-US" sz="1700">
                <a:solidFill>
                  <a:schemeClr val="accent1"/>
                </a:solidFill>
                <a:latin typeface="Montserrat"/>
                <a:ea typeface="Montserrat"/>
                <a:cs typeface="Montserrat"/>
                <a:sym typeface="Montserrat"/>
              </a:rPr>
              <a:t>4</a:t>
            </a:r>
            <a:r>
              <a:rPr b="1" i="0" lang="en-US" sz="1700" u="none" cap="none" strike="noStrike">
                <a:solidFill>
                  <a:schemeClr val="accent1"/>
                </a:solidFill>
                <a:latin typeface="Montserrat"/>
                <a:ea typeface="Montserrat"/>
                <a:cs typeface="Montserrat"/>
                <a:sym typeface="Montserrat"/>
              </a:rPr>
              <a:t>th - 1</a:t>
            </a:r>
            <a:r>
              <a:rPr b="1" lang="en-US" sz="1700">
                <a:solidFill>
                  <a:schemeClr val="accent1"/>
                </a:solidFill>
                <a:latin typeface="Montserrat"/>
                <a:ea typeface="Montserrat"/>
                <a:cs typeface="Montserrat"/>
                <a:sym typeface="Montserrat"/>
              </a:rPr>
              <a:t>6</a:t>
            </a:r>
            <a:r>
              <a:rPr b="1" i="0" lang="en-US" sz="1700" u="none" cap="none" strike="noStrike">
                <a:solidFill>
                  <a:schemeClr val="accent1"/>
                </a:solidFill>
                <a:latin typeface="Montserrat"/>
                <a:ea typeface="Montserrat"/>
                <a:cs typeface="Montserrat"/>
                <a:sym typeface="Montserrat"/>
              </a:rPr>
              <a:t>th </a:t>
            </a:r>
            <a:r>
              <a:rPr b="1" lang="en-US" sz="1700">
                <a:solidFill>
                  <a:schemeClr val="accent1"/>
                </a:solidFill>
                <a:latin typeface="Montserrat"/>
                <a:ea typeface="Montserrat"/>
                <a:cs typeface="Montserrat"/>
                <a:sym typeface="Montserrat"/>
              </a:rPr>
              <a:t>November</a:t>
            </a:r>
            <a:r>
              <a:rPr b="1" i="0" lang="en-US" sz="1700" u="none" cap="none" strike="noStrike">
                <a:solidFill>
                  <a:schemeClr val="accent1"/>
                </a:solidFill>
                <a:latin typeface="Montserrat"/>
                <a:ea typeface="Montserrat"/>
                <a:cs typeface="Montserrat"/>
                <a:sym typeface="Montserrat"/>
              </a:rPr>
              <a:t> 2023, </a:t>
            </a:r>
            <a:r>
              <a:rPr b="1" lang="en-US" sz="1700">
                <a:solidFill>
                  <a:schemeClr val="accent1"/>
                </a:solidFill>
                <a:latin typeface="Montserrat"/>
                <a:ea typeface="Montserrat"/>
                <a:cs typeface="Montserrat"/>
                <a:sym typeface="Montserrat"/>
              </a:rPr>
              <a:t>Chiang Rai</a:t>
            </a:r>
            <a:endParaRPr b="1" i="0" sz="17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Recommendation principles</a:t>
            </a:r>
            <a:endParaRPr/>
          </a:p>
        </p:txBody>
      </p:sp>
      <p:sp>
        <p:nvSpPr>
          <p:cNvPr id="139" name="Google Shape;139;p9"/>
          <p:cNvSpPr/>
          <p:nvPr/>
        </p:nvSpPr>
        <p:spPr>
          <a:xfrm>
            <a:off x="-17862280" y="1500485"/>
            <a:ext cx="56351108" cy="92333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140" name="Google Shape;140;p9"/>
          <p:cNvSpPr/>
          <p:nvPr/>
        </p:nvSpPr>
        <p:spPr>
          <a:xfrm>
            <a:off x="6125294" y="1083104"/>
            <a:ext cx="2199473" cy="1257377"/>
          </a:xfrm>
          <a:custGeom>
            <a:rect b="b" l="l" r="r" t="t"/>
            <a:pathLst>
              <a:path extrusionOk="0" h="828675" w="828675">
                <a:moveTo>
                  <a:pt x="0" y="414338"/>
                </a:moveTo>
                <a:cubicBezTo>
                  <a:pt x="0" y="185505"/>
                  <a:pt x="185505" y="0"/>
                  <a:pt x="414338" y="0"/>
                </a:cubicBezTo>
                <a:cubicBezTo>
                  <a:pt x="643171" y="0"/>
                  <a:pt x="828676" y="185505"/>
                  <a:pt x="828676" y="414338"/>
                </a:cubicBezTo>
                <a:cubicBezTo>
                  <a:pt x="828676" y="643171"/>
                  <a:pt x="643171" y="828676"/>
                  <a:pt x="414338" y="828676"/>
                </a:cubicBezTo>
                <a:cubicBezTo>
                  <a:pt x="185505" y="828676"/>
                  <a:pt x="0" y="643171"/>
                  <a:pt x="0" y="414338"/>
                </a:cubicBezTo>
                <a:close/>
              </a:path>
            </a:pathLst>
          </a:custGeom>
          <a:solidFill>
            <a:srgbClr val="D5DBE5"/>
          </a:solidFill>
          <a:ln cap="flat" cmpd="sng" w="25400">
            <a:solidFill>
              <a:schemeClr val="lt1"/>
            </a:solidFill>
            <a:prstDash val="solid"/>
            <a:round/>
            <a:headEnd len="sm" w="sm" type="none"/>
            <a:tailEnd len="sm" w="sm" type="none"/>
          </a:ln>
        </p:spPr>
        <p:txBody>
          <a:bodyPr anchorCtr="0" anchor="ctr" bIns="125800" lIns="125800" spcFirstLastPara="1" rIns="125800" wrap="square" tIns="125800">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rgbClr val="3F3F3F"/>
                </a:solidFill>
                <a:latin typeface="Arial"/>
                <a:ea typeface="Arial"/>
                <a:cs typeface="Arial"/>
                <a:sym typeface="Arial"/>
              </a:rPr>
              <a:t>Ensure continuity and evolution of observations</a:t>
            </a:r>
            <a:endParaRPr b="0" i="0" sz="1400" u="none" cap="none" strike="noStrike">
              <a:solidFill>
                <a:srgbClr val="000000"/>
              </a:solidFill>
              <a:latin typeface="Arial"/>
              <a:ea typeface="Arial"/>
              <a:cs typeface="Arial"/>
              <a:sym typeface="Arial"/>
            </a:endParaRPr>
          </a:p>
        </p:txBody>
      </p:sp>
      <p:sp>
        <p:nvSpPr>
          <p:cNvPr id="141" name="Google Shape;141;p9"/>
          <p:cNvSpPr/>
          <p:nvPr/>
        </p:nvSpPr>
        <p:spPr>
          <a:xfrm>
            <a:off x="8156697" y="1674849"/>
            <a:ext cx="1737214" cy="1178664"/>
          </a:xfrm>
          <a:custGeom>
            <a:rect b="b" l="l" r="r" t="t"/>
            <a:pathLst>
              <a:path extrusionOk="0" h="828675" w="828675">
                <a:moveTo>
                  <a:pt x="0" y="414338"/>
                </a:moveTo>
                <a:cubicBezTo>
                  <a:pt x="0" y="185505"/>
                  <a:pt x="185505" y="0"/>
                  <a:pt x="414338" y="0"/>
                </a:cubicBezTo>
                <a:cubicBezTo>
                  <a:pt x="643171" y="0"/>
                  <a:pt x="828676" y="185505"/>
                  <a:pt x="828676" y="414338"/>
                </a:cubicBezTo>
                <a:cubicBezTo>
                  <a:pt x="828676" y="643171"/>
                  <a:pt x="643171" y="828676"/>
                  <a:pt x="414338" y="828676"/>
                </a:cubicBezTo>
                <a:cubicBezTo>
                  <a:pt x="185505" y="828676"/>
                  <a:pt x="0" y="643171"/>
                  <a:pt x="0" y="414338"/>
                </a:cubicBezTo>
                <a:close/>
              </a:path>
            </a:pathLst>
          </a:custGeom>
          <a:solidFill>
            <a:srgbClr val="ACB8CA"/>
          </a:solidFill>
          <a:ln cap="flat" cmpd="sng" w="25400">
            <a:solidFill>
              <a:schemeClr val="lt1"/>
            </a:solidFill>
            <a:prstDash val="solid"/>
            <a:round/>
            <a:headEnd len="sm" w="sm" type="none"/>
            <a:tailEnd len="sm" w="sm" type="none"/>
          </a:ln>
        </p:spPr>
        <p:txBody>
          <a:bodyPr anchorCtr="0" anchor="ctr" bIns="125800" lIns="125800" spcFirstLastPara="1" rIns="125800" wrap="square" tIns="125800">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Support policy relevance &amp; impact of CEOS data</a:t>
            </a:r>
            <a:endParaRPr b="0" i="0" sz="1400" u="none" cap="none" strike="noStrike">
              <a:solidFill>
                <a:srgbClr val="000000"/>
              </a:solidFill>
              <a:latin typeface="Arial"/>
              <a:ea typeface="Arial"/>
              <a:cs typeface="Arial"/>
              <a:sym typeface="Arial"/>
            </a:endParaRPr>
          </a:p>
        </p:txBody>
      </p:sp>
      <p:sp>
        <p:nvSpPr>
          <p:cNvPr id="142" name="Google Shape;142;p9"/>
          <p:cNvSpPr/>
          <p:nvPr/>
        </p:nvSpPr>
        <p:spPr>
          <a:xfrm>
            <a:off x="8890047" y="2744788"/>
            <a:ext cx="1860410" cy="1178663"/>
          </a:xfrm>
          <a:custGeom>
            <a:rect b="b" l="l" r="r" t="t"/>
            <a:pathLst>
              <a:path extrusionOk="0" h="828675" w="828675">
                <a:moveTo>
                  <a:pt x="0" y="414338"/>
                </a:moveTo>
                <a:cubicBezTo>
                  <a:pt x="0" y="185505"/>
                  <a:pt x="185505" y="0"/>
                  <a:pt x="414338" y="0"/>
                </a:cubicBezTo>
                <a:cubicBezTo>
                  <a:pt x="643171" y="0"/>
                  <a:pt x="828676" y="185505"/>
                  <a:pt x="828676" y="414338"/>
                </a:cubicBezTo>
                <a:cubicBezTo>
                  <a:pt x="828676" y="643171"/>
                  <a:pt x="643171" y="828676"/>
                  <a:pt x="414338" y="828676"/>
                </a:cubicBezTo>
                <a:cubicBezTo>
                  <a:pt x="185505" y="828676"/>
                  <a:pt x="0" y="643171"/>
                  <a:pt x="0" y="414338"/>
                </a:cubicBezTo>
                <a:close/>
              </a:path>
            </a:pathLst>
          </a:custGeom>
          <a:solidFill>
            <a:srgbClr val="8296B0"/>
          </a:solidFill>
          <a:ln cap="flat" cmpd="sng" w="25400">
            <a:solidFill>
              <a:schemeClr val="lt1"/>
            </a:solidFill>
            <a:prstDash val="solid"/>
            <a:round/>
            <a:headEnd len="sm" w="sm" type="none"/>
            <a:tailEnd len="sm" w="sm" type="none"/>
          </a:ln>
        </p:spPr>
        <p:txBody>
          <a:bodyPr anchorCtr="0" anchor="ctr" bIns="125800" lIns="125800" spcFirstLastPara="1" rIns="125800" wrap="square" tIns="125800">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Engage w national inventories to support uptake</a:t>
            </a:r>
            <a:endParaRPr b="0" i="0" sz="1400" u="none" cap="none" strike="noStrike">
              <a:solidFill>
                <a:srgbClr val="000000"/>
              </a:solidFill>
              <a:latin typeface="Arial"/>
              <a:ea typeface="Arial"/>
              <a:cs typeface="Arial"/>
              <a:sym typeface="Arial"/>
            </a:endParaRPr>
          </a:p>
        </p:txBody>
      </p:sp>
      <p:sp>
        <p:nvSpPr>
          <p:cNvPr id="143" name="Google Shape;143;p9"/>
          <p:cNvSpPr/>
          <p:nvPr/>
        </p:nvSpPr>
        <p:spPr>
          <a:xfrm>
            <a:off x="8890047" y="3923451"/>
            <a:ext cx="1612200" cy="1054119"/>
          </a:xfrm>
          <a:custGeom>
            <a:rect b="b" l="l" r="r" t="t"/>
            <a:pathLst>
              <a:path extrusionOk="0" h="828675" w="828675">
                <a:moveTo>
                  <a:pt x="0" y="414338"/>
                </a:moveTo>
                <a:cubicBezTo>
                  <a:pt x="0" y="185505"/>
                  <a:pt x="185505" y="0"/>
                  <a:pt x="414338" y="0"/>
                </a:cubicBezTo>
                <a:cubicBezTo>
                  <a:pt x="643171" y="0"/>
                  <a:pt x="828676" y="185505"/>
                  <a:pt x="828676" y="414338"/>
                </a:cubicBezTo>
                <a:cubicBezTo>
                  <a:pt x="828676" y="643171"/>
                  <a:pt x="643171" y="828676"/>
                  <a:pt x="414338" y="828676"/>
                </a:cubicBezTo>
                <a:cubicBezTo>
                  <a:pt x="185505" y="828676"/>
                  <a:pt x="0" y="643171"/>
                  <a:pt x="0" y="414338"/>
                </a:cubicBezTo>
                <a:close/>
              </a:path>
            </a:pathLst>
          </a:custGeom>
          <a:solidFill>
            <a:srgbClr val="323F4F"/>
          </a:solidFill>
          <a:ln cap="flat" cmpd="sng" w="25400">
            <a:solidFill>
              <a:schemeClr val="lt1"/>
            </a:solidFill>
            <a:prstDash val="solid"/>
            <a:round/>
            <a:headEnd len="sm" w="sm" type="none"/>
            <a:tailEnd len="sm" w="sm" type="none"/>
          </a:ln>
        </p:spPr>
        <p:txBody>
          <a:bodyPr anchorCtr="0" anchor="ctr" bIns="125800" lIns="125800" spcFirstLastPara="1" rIns="125800" wrap="square" tIns="125800">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Support top-down and bottom-up comparisons</a:t>
            </a:r>
            <a:endParaRPr b="0" i="0" sz="1400" u="none" cap="none" strike="noStrike">
              <a:solidFill>
                <a:srgbClr val="000000"/>
              </a:solidFill>
              <a:latin typeface="Arial"/>
              <a:ea typeface="Arial"/>
              <a:cs typeface="Arial"/>
              <a:sym typeface="Arial"/>
            </a:endParaRPr>
          </a:p>
        </p:txBody>
      </p:sp>
      <p:sp>
        <p:nvSpPr>
          <p:cNvPr id="144" name="Google Shape;144;p9"/>
          <p:cNvSpPr/>
          <p:nvPr/>
        </p:nvSpPr>
        <p:spPr>
          <a:xfrm>
            <a:off x="9025304" y="3909383"/>
            <a:ext cx="1860410" cy="828675"/>
          </a:xfrm>
          <a:custGeom>
            <a:rect b="b" l="l" r="r" t="t"/>
            <a:pathLst>
              <a:path extrusionOk="0" h="828675" w="1243012">
                <a:moveTo>
                  <a:pt x="0" y="0"/>
                </a:moveTo>
                <a:lnTo>
                  <a:pt x="1243012" y="0"/>
                </a:lnTo>
                <a:lnTo>
                  <a:pt x="1243012" y="828675"/>
                </a:lnTo>
                <a:lnTo>
                  <a:pt x="0" y="828675"/>
                </a:lnTo>
                <a:lnTo>
                  <a:pt x="0" y="0"/>
                </a:lnTo>
                <a:close/>
              </a:path>
            </a:pathLst>
          </a:custGeom>
          <a:noFill/>
          <a:ln>
            <a:noFill/>
          </a:ln>
        </p:spPr>
        <p:txBody>
          <a:bodyPr anchorCtr="0" anchor="ctr" bIns="0" lIns="0" spcFirstLastPara="1" rIns="0" wrap="square" tIns="0">
            <a:noAutofit/>
          </a:bodyPr>
          <a:lstStyle/>
          <a:p>
            <a:pPr indent="0" lvl="1" marL="285750" marR="0" rtl="0" algn="l">
              <a:lnSpc>
                <a:spcPct val="90000"/>
              </a:lnSpc>
              <a:spcBef>
                <a:spcPts val="0"/>
              </a:spcBef>
              <a:spcAft>
                <a:spcPts val="0"/>
              </a:spcAft>
              <a:buClr>
                <a:srgbClr val="000000"/>
              </a:buClr>
              <a:buSzPts val="6300"/>
              <a:buFont typeface="Arial"/>
              <a:buNone/>
            </a:pPr>
            <a:r>
              <a:t/>
            </a:r>
            <a:endParaRPr b="0" i="0" sz="6300" u="none" cap="none" strike="noStrike">
              <a:solidFill>
                <a:schemeClr val="dk1"/>
              </a:solidFill>
              <a:latin typeface="Arial"/>
              <a:ea typeface="Arial"/>
              <a:cs typeface="Arial"/>
              <a:sym typeface="Arial"/>
            </a:endParaRPr>
          </a:p>
        </p:txBody>
      </p:sp>
      <p:sp>
        <p:nvSpPr>
          <p:cNvPr id="145" name="Google Shape;145;p9"/>
          <p:cNvSpPr/>
          <p:nvPr/>
        </p:nvSpPr>
        <p:spPr>
          <a:xfrm>
            <a:off x="7876822" y="4822416"/>
            <a:ext cx="1644783" cy="1054119"/>
          </a:xfrm>
          <a:custGeom>
            <a:rect b="b" l="l" r="r" t="t"/>
            <a:pathLst>
              <a:path extrusionOk="0" h="828675" w="828675">
                <a:moveTo>
                  <a:pt x="0" y="414338"/>
                </a:moveTo>
                <a:cubicBezTo>
                  <a:pt x="0" y="185505"/>
                  <a:pt x="185505" y="0"/>
                  <a:pt x="414338" y="0"/>
                </a:cubicBezTo>
                <a:cubicBezTo>
                  <a:pt x="643171" y="0"/>
                  <a:pt x="828676" y="185505"/>
                  <a:pt x="828676" y="414338"/>
                </a:cubicBezTo>
                <a:cubicBezTo>
                  <a:pt x="828676" y="643171"/>
                  <a:pt x="643171" y="828676"/>
                  <a:pt x="414338" y="828676"/>
                </a:cubicBezTo>
                <a:cubicBezTo>
                  <a:pt x="185505" y="828676"/>
                  <a:pt x="0" y="643171"/>
                  <a:pt x="0" y="414338"/>
                </a:cubicBezTo>
                <a:close/>
              </a:path>
            </a:pathLst>
          </a:custGeom>
          <a:solidFill>
            <a:srgbClr val="222A35"/>
          </a:solidFill>
          <a:ln cap="flat" cmpd="sng" w="25400">
            <a:solidFill>
              <a:schemeClr val="lt1"/>
            </a:solidFill>
            <a:prstDash val="solid"/>
            <a:round/>
            <a:headEnd len="sm" w="sm" type="none"/>
            <a:tailEnd len="sm" w="sm" type="none"/>
          </a:ln>
        </p:spPr>
        <p:txBody>
          <a:bodyPr anchorCtr="0" anchor="ctr" bIns="125800" lIns="125800" spcFirstLastPara="1" rIns="125800" wrap="square" tIns="125800">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Guidance for Non-CEOS providers</a:t>
            </a:r>
            <a:endParaRPr b="0" i="0" sz="1400" u="none" cap="none" strike="noStrike">
              <a:solidFill>
                <a:srgbClr val="000000"/>
              </a:solidFill>
              <a:latin typeface="Arial"/>
              <a:ea typeface="Arial"/>
              <a:cs typeface="Arial"/>
              <a:sym typeface="Arial"/>
            </a:endParaRPr>
          </a:p>
        </p:txBody>
      </p:sp>
      <p:sp>
        <p:nvSpPr>
          <p:cNvPr id="146" name="Google Shape;146;p9"/>
          <p:cNvSpPr/>
          <p:nvPr/>
        </p:nvSpPr>
        <p:spPr>
          <a:xfrm>
            <a:off x="9337466" y="4829427"/>
            <a:ext cx="1860410" cy="828675"/>
          </a:xfrm>
          <a:custGeom>
            <a:rect b="b" l="l" r="r" t="t"/>
            <a:pathLst>
              <a:path extrusionOk="0" h="828675" w="1243012">
                <a:moveTo>
                  <a:pt x="0" y="0"/>
                </a:moveTo>
                <a:lnTo>
                  <a:pt x="1243012" y="0"/>
                </a:lnTo>
                <a:lnTo>
                  <a:pt x="1243012" y="828675"/>
                </a:lnTo>
                <a:lnTo>
                  <a:pt x="0" y="828675"/>
                </a:lnTo>
                <a:lnTo>
                  <a:pt x="0" y="0"/>
                </a:lnTo>
                <a:close/>
              </a:path>
            </a:pathLst>
          </a:custGeom>
          <a:noFill/>
          <a:ln>
            <a:noFill/>
          </a:ln>
        </p:spPr>
        <p:txBody>
          <a:bodyPr anchorCtr="0" anchor="ctr" bIns="0" lIns="0" spcFirstLastPara="1" rIns="0" wrap="square" tIns="0">
            <a:noAutofit/>
          </a:bodyPr>
          <a:lstStyle/>
          <a:p>
            <a:pPr indent="0" lvl="1" marL="285750" marR="0" rtl="0" algn="l">
              <a:lnSpc>
                <a:spcPct val="90000"/>
              </a:lnSpc>
              <a:spcBef>
                <a:spcPts val="0"/>
              </a:spcBef>
              <a:spcAft>
                <a:spcPts val="0"/>
              </a:spcAft>
              <a:buClr>
                <a:srgbClr val="000000"/>
              </a:buClr>
              <a:buSzPts val="6300"/>
              <a:buFont typeface="Arial"/>
              <a:buNone/>
            </a:pPr>
            <a:r>
              <a:t/>
            </a:r>
            <a:endParaRPr b="0" i="0" sz="6300" u="none" cap="none" strike="noStrike">
              <a:solidFill>
                <a:schemeClr val="dk1"/>
              </a:solidFill>
              <a:latin typeface="Arial"/>
              <a:ea typeface="Arial"/>
              <a:cs typeface="Arial"/>
              <a:sym typeface="Arial"/>
            </a:endParaRPr>
          </a:p>
        </p:txBody>
      </p:sp>
      <p:sp>
        <p:nvSpPr>
          <p:cNvPr id="147" name="Google Shape;147;p9"/>
          <p:cNvSpPr/>
          <p:nvPr/>
        </p:nvSpPr>
        <p:spPr>
          <a:xfrm>
            <a:off x="6410186" y="5371584"/>
            <a:ext cx="1629690" cy="1115194"/>
          </a:xfrm>
          <a:custGeom>
            <a:rect b="b" l="l" r="r" t="t"/>
            <a:pathLst>
              <a:path extrusionOk="0" h="828675" w="828675">
                <a:moveTo>
                  <a:pt x="0" y="414338"/>
                </a:moveTo>
                <a:cubicBezTo>
                  <a:pt x="0" y="185505"/>
                  <a:pt x="185505" y="0"/>
                  <a:pt x="414338" y="0"/>
                </a:cubicBezTo>
                <a:cubicBezTo>
                  <a:pt x="643171" y="0"/>
                  <a:pt x="828676" y="185505"/>
                  <a:pt x="828676" y="414338"/>
                </a:cubicBezTo>
                <a:cubicBezTo>
                  <a:pt x="828676" y="643171"/>
                  <a:pt x="643171" y="828676"/>
                  <a:pt x="414338" y="828676"/>
                </a:cubicBezTo>
                <a:cubicBezTo>
                  <a:pt x="185505" y="828676"/>
                  <a:pt x="0" y="643171"/>
                  <a:pt x="0" y="414338"/>
                </a:cubicBezTo>
                <a:close/>
              </a:path>
            </a:pathLst>
          </a:custGeom>
          <a:solidFill>
            <a:srgbClr val="222A35"/>
          </a:solidFill>
          <a:ln cap="flat" cmpd="sng" w="25400">
            <a:solidFill>
              <a:schemeClr val="lt1"/>
            </a:solidFill>
            <a:prstDash val="solid"/>
            <a:round/>
            <a:headEnd len="sm" w="sm" type="none"/>
            <a:tailEnd len="sm" w="sm" type="none"/>
          </a:ln>
        </p:spPr>
        <p:txBody>
          <a:bodyPr anchorCtr="0" anchor="ctr" bIns="125800" lIns="125800" spcFirstLastPara="1" rIns="125800" wrap="square" tIns="125800">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Coordination w. GHG Roadmap</a:t>
            </a:r>
            <a:endParaRPr b="0" i="0" sz="1400" u="none" cap="none" strike="noStrike">
              <a:solidFill>
                <a:srgbClr val="000000"/>
              </a:solidFill>
              <a:latin typeface="Arial"/>
              <a:ea typeface="Arial"/>
              <a:cs typeface="Arial"/>
              <a:sym typeface="Arial"/>
            </a:endParaRPr>
          </a:p>
        </p:txBody>
      </p:sp>
      <p:sp>
        <p:nvSpPr>
          <p:cNvPr id="148" name="Google Shape;148;p9"/>
          <p:cNvSpPr/>
          <p:nvPr/>
        </p:nvSpPr>
        <p:spPr>
          <a:xfrm>
            <a:off x="8890047" y="5323727"/>
            <a:ext cx="1860410" cy="828675"/>
          </a:xfrm>
          <a:custGeom>
            <a:rect b="b" l="l" r="r" t="t"/>
            <a:pathLst>
              <a:path extrusionOk="0" h="828675" w="1243012">
                <a:moveTo>
                  <a:pt x="0" y="0"/>
                </a:moveTo>
                <a:lnTo>
                  <a:pt x="1243012" y="0"/>
                </a:lnTo>
                <a:lnTo>
                  <a:pt x="1243012" y="828675"/>
                </a:lnTo>
                <a:lnTo>
                  <a:pt x="0" y="828675"/>
                </a:lnTo>
                <a:lnTo>
                  <a:pt x="0" y="0"/>
                </a:lnTo>
                <a:close/>
              </a:path>
            </a:pathLst>
          </a:custGeom>
          <a:noFill/>
          <a:ln>
            <a:noFill/>
          </a:ln>
        </p:spPr>
        <p:txBody>
          <a:bodyPr anchorCtr="0" anchor="ctr" bIns="0" lIns="0" spcFirstLastPara="1" rIns="0" wrap="square" tIns="0">
            <a:noAutofit/>
          </a:bodyPr>
          <a:lstStyle/>
          <a:p>
            <a:pPr indent="-196850" lvl="1" marL="285750" marR="0" rtl="0" algn="l">
              <a:lnSpc>
                <a:spcPct val="9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cxnSp>
        <p:nvCxnSpPr>
          <p:cNvPr id="149" name="Google Shape;149;p9"/>
          <p:cNvCxnSpPr/>
          <p:nvPr/>
        </p:nvCxnSpPr>
        <p:spPr>
          <a:xfrm flipH="1" rot="10800000">
            <a:off x="4387714" y="1986500"/>
            <a:ext cx="1898444" cy="660886"/>
          </a:xfrm>
          <a:prstGeom prst="straightConnector1">
            <a:avLst/>
          </a:prstGeom>
          <a:noFill/>
          <a:ln cap="flat" cmpd="sng" w="28575">
            <a:solidFill>
              <a:srgbClr val="2F415D"/>
            </a:solidFill>
            <a:prstDash val="solid"/>
            <a:round/>
            <a:headEnd len="sm" w="sm" type="none"/>
            <a:tailEnd len="sm" w="sm" type="none"/>
          </a:ln>
        </p:spPr>
      </p:cxnSp>
      <p:cxnSp>
        <p:nvCxnSpPr>
          <p:cNvPr id="150" name="Google Shape;150;p9"/>
          <p:cNvCxnSpPr/>
          <p:nvPr/>
        </p:nvCxnSpPr>
        <p:spPr>
          <a:xfrm flipH="1" rot="10800000">
            <a:off x="4540114" y="2454576"/>
            <a:ext cx="3703545" cy="345210"/>
          </a:xfrm>
          <a:prstGeom prst="straightConnector1">
            <a:avLst/>
          </a:prstGeom>
          <a:noFill/>
          <a:ln cap="flat" cmpd="sng" w="28575">
            <a:solidFill>
              <a:srgbClr val="2F415D"/>
            </a:solidFill>
            <a:prstDash val="solid"/>
            <a:round/>
            <a:headEnd len="sm" w="sm" type="none"/>
            <a:tailEnd len="sm" w="sm" type="none"/>
          </a:ln>
        </p:spPr>
      </p:cxnSp>
      <p:cxnSp>
        <p:nvCxnSpPr>
          <p:cNvPr id="151" name="Google Shape;151;p9"/>
          <p:cNvCxnSpPr/>
          <p:nvPr/>
        </p:nvCxnSpPr>
        <p:spPr>
          <a:xfrm>
            <a:off x="4605452" y="3271721"/>
            <a:ext cx="4419852" cy="77233"/>
          </a:xfrm>
          <a:prstGeom prst="straightConnector1">
            <a:avLst/>
          </a:prstGeom>
          <a:noFill/>
          <a:ln cap="flat" cmpd="sng" w="28575">
            <a:solidFill>
              <a:srgbClr val="2F415D"/>
            </a:solidFill>
            <a:prstDash val="solid"/>
            <a:round/>
            <a:headEnd len="sm" w="sm" type="none"/>
            <a:tailEnd len="sm" w="sm" type="none"/>
          </a:ln>
        </p:spPr>
      </p:cxnSp>
      <p:cxnSp>
        <p:nvCxnSpPr>
          <p:cNvPr id="152" name="Google Shape;152;p9"/>
          <p:cNvCxnSpPr/>
          <p:nvPr/>
        </p:nvCxnSpPr>
        <p:spPr>
          <a:xfrm>
            <a:off x="4302748" y="4368549"/>
            <a:ext cx="2316537" cy="1289553"/>
          </a:xfrm>
          <a:prstGeom prst="straightConnector1">
            <a:avLst/>
          </a:prstGeom>
          <a:noFill/>
          <a:ln cap="flat" cmpd="sng" w="28575">
            <a:solidFill>
              <a:srgbClr val="2F415D"/>
            </a:solidFill>
            <a:prstDash val="solid"/>
            <a:round/>
            <a:headEnd len="sm" w="sm" type="none"/>
            <a:tailEnd len="sm" w="sm" type="none"/>
          </a:ln>
        </p:spPr>
      </p:cxnSp>
      <p:cxnSp>
        <p:nvCxnSpPr>
          <p:cNvPr id="153" name="Google Shape;153;p9"/>
          <p:cNvCxnSpPr/>
          <p:nvPr/>
        </p:nvCxnSpPr>
        <p:spPr>
          <a:xfrm>
            <a:off x="4511794" y="3940712"/>
            <a:ext cx="3528082" cy="1270723"/>
          </a:xfrm>
          <a:prstGeom prst="straightConnector1">
            <a:avLst/>
          </a:prstGeom>
          <a:noFill/>
          <a:ln cap="flat" cmpd="sng" w="28575">
            <a:solidFill>
              <a:srgbClr val="2F415D"/>
            </a:solidFill>
            <a:prstDash val="solid"/>
            <a:round/>
            <a:headEnd len="sm" w="sm" type="none"/>
            <a:tailEnd len="sm" w="sm" type="none"/>
          </a:ln>
        </p:spPr>
      </p:cxnSp>
      <p:cxnSp>
        <p:nvCxnSpPr>
          <p:cNvPr id="154" name="Google Shape;154;p9"/>
          <p:cNvCxnSpPr/>
          <p:nvPr/>
        </p:nvCxnSpPr>
        <p:spPr>
          <a:xfrm>
            <a:off x="4572007" y="3721987"/>
            <a:ext cx="4366652" cy="646561"/>
          </a:xfrm>
          <a:prstGeom prst="straightConnector1">
            <a:avLst/>
          </a:prstGeom>
          <a:noFill/>
          <a:ln cap="flat" cmpd="sng" w="28575">
            <a:solidFill>
              <a:srgbClr val="2F415D"/>
            </a:solidFill>
            <a:prstDash val="solid"/>
            <a:round/>
            <a:headEnd len="sm" w="sm" type="none"/>
            <a:tailEnd len="sm" w="sm" type="none"/>
          </a:ln>
        </p:spPr>
      </p:cxnSp>
      <p:sp>
        <p:nvSpPr>
          <p:cNvPr id="155" name="Google Shape;155;p9"/>
          <p:cNvSpPr/>
          <p:nvPr/>
        </p:nvSpPr>
        <p:spPr>
          <a:xfrm>
            <a:off x="1600972" y="2437882"/>
            <a:ext cx="3526970" cy="2224385"/>
          </a:xfrm>
          <a:prstGeom prst="ellipse">
            <a:avLst/>
          </a:prstGeom>
          <a:solidFill>
            <a:srgbClr val="9D3F44"/>
          </a:solid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Ensuring that every country has the land satellite data required to report to UNFCCC under IPCC guidance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Recommendation 1</a:t>
            </a:r>
            <a:endParaRPr/>
          </a:p>
        </p:txBody>
      </p:sp>
      <p:graphicFrame>
        <p:nvGraphicFramePr>
          <p:cNvPr id="161" name="Google Shape;161;p10"/>
          <p:cNvGraphicFramePr/>
          <p:nvPr/>
        </p:nvGraphicFramePr>
        <p:xfrm>
          <a:off x="87086" y="1264325"/>
          <a:ext cx="3000000" cy="3000000"/>
        </p:xfrm>
        <a:graphic>
          <a:graphicData uri="http://schemas.openxmlformats.org/drawingml/2006/table">
            <a:tbl>
              <a:tblPr>
                <a:noFill/>
                <a:tableStyleId>{504B17E2-65D9-40E7-95C0-8E6D870C6874}</a:tableStyleId>
              </a:tblPr>
              <a:tblGrid>
                <a:gridCol w="3275650"/>
                <a:gridCol w="1510425"/>
                <a:gridCol w="7188200"/>
              </a:tblGrid>
              <a:tr h="110025">
                <a:tc>
                  <a:txBody>
                    <a:bodyPr/>
                    <a:lstStyle/>
                    <a:p>
                      <a:pPr indent="0" lvl="0" marL="0" marR="0" rtl="0" algn="l">
                        <a:lnSpc>
                          <a:spcPct val="100000"/>
                        </a:lnSpc>
                        <a:spcBef>
                          <a:spcPts val="0"/>
                        </a:spcBef>
                        <a:spcAft>
                          <a:spcPts val="0"/>
                        </a:spcAft>
                        <a:buClr>
                          <a:srgbClr val="000000"/>
                        </a:buClr>
                        <a:buSzPts val="2000"/>
                        <a:buFont typeface="Arial"/>
                        <a:buNone/>
                      </a:pPr>
                      <a:r>
                        <a:t/>
                      </a:r>
                      <a:endParaRPr b="0" sz="2000" u="none" cap="none" strike="noStrike">
                        <a:solidFill>
                          <a:schemeClr val="lt1"/>
                        </a:solidFill>
                      </a:endParaRPr>
                    </a:p>
                  </a:txBody>
                  <a:tcPr marT="25000" marB="25000" marR="25000" marL="25000">
                    <a:solidFill>
                      <a:srgbClr val="263347"/>
                    </a:solidFill>
                  </a:tcPr>
                </a:tc>
                <a:tc>
                  <a:txBody>
                    <a:bodyPr/>
                    <a:lstStyle/>
                    <a:p>
                      <a:pPr indent="0" lvl="0" marL="0" marR="0" rtl="0" algn="l">
                        <a:lnSpc>
                          <a:spcPct val="100000"/>
                        </a:lnSpc>
                        <a:spcBef>
                          <a:spcPts val="0"/>
                        </a:spcBef>
                        <a:spcAft>
                          <a:spcPts val="0"/>
                        </a:spcAft>
                        <a:buClr>
                          <a:srgbClr val="000000"/>
                        </a:buClr>
                        <a:buSzPts val="2000"/>
                        <a:buFont typeface="Arial"/>
                        <a:buNone/>
                      </a:pPr>
                      <a:r>
                        <a:rPr b="0" lang="en-US" sz="2000" u="none" cap="none" strike="noStrike">
                          <a:solidFill>
                            <a:schemeClr val="lt1"/>
                          </a:solidFill>
                        </a:rPr>
                        <a:t>Audience</a:t>
                      </a:r>
                      <a:endParaRPr sz="2000" u="none" cap="none" strike="noStrike">
                        <a:solidFill>
                          <a:schemeClr val="lt1"/>
                        </a:solidFill>
                      </a:endParaRPr>
                    </a:p>
                  </a:txBody>
                  <a:tcPr marT="25000" marB="25000" marR="25000" marL="25000">
                    <a:solidFill>
                      <a:srgbClr val="263347"/>
                    </a:solidFill>
                  </a:tcPr>
                </a:tc>
                <a:tc>
                  <a:txBody>
                    <a:bodyPr/>
                    <a:lstStyle/>
                    <a:p>
                      <a:pPr indent="0" lvl="0" marL="0" marR="0" rtl="0" algn="l">
                        <a:lnSpc>
                          <a:spcPct val="100000"/>
                        </a:lnSpc>
                        <a:spcBef>
                          <a:spcPts val="0"/>
                        </a:spcBef>
                        <a:spcAft>
                          <a:spcPts val="0"/>
                        </a:spcAft>
                        <a:buClr>
                          <a:srgbClr val="000000"/>
                        </a:buClr>
                        <a:buSzPts val="2000"/>
                        <a:buFont typeface="Arial"/>
                        <a:buNone/>
                      </a:pPr>
                      <a:r>
                        <a:rPr b="0" lang="en-US" sz="2000" u="none" cap="none" strike="noStrike">
                          <a:solidFill>
                            <a:schemeClr val="lt1"/>
                          </a:solidFill>
                        </a:rPr>
                        <a:t>Recommendation</a:t>
                      </a:r>
                      <a:endParaRPr sz="2000" u="none" cap="none" strike="noStrike">
                        <a:solidFill>
                          <a:schemeClr val="lt1"/>
                        </a:solidFill>
                      </a:endParaRPr>
                    </a:p>
                  </a:txBody>
                  <a:tcPr marT="25000" marB="25000" marR="25000" marL="25000">
                    <a:solidFill>
                      <a:srgbClr val="263347"/>
                    </a:solidFill>
                  </a:tcPr>
                </a:tc>
              </a:tr>
              <a:tr h="710225">
                <a:tc>
                  <a:txBody>
                    <a:bodyPr/>
                    <a:lstStyle/>
                    <a:p>
                      <a:pPr indent="0" lvl="0" marL="0" marR="0" rtl="0" algn="l">
                        <a:lnSpc>
                          <a:spcPct val="100000"/>
                        </a:lnSpc>
                        <a:spcBef>
                          <a:spcPts val="0"/>
                        </a:spcBef>
                        <a:spcAft>
                          <a:spcPts val="0"/>
                        </a:spcAft>
                        <a:buClr>
                          <a:srgbClr val="000000"/>
                        </a:buClr>
                        <a:buSzPts val="2000"/>
                        <a:buFont typeface="Arial"/>
                        <a:buNone/>
                      </a:pPr>
                      <a:r>
                        <a:rPr b="0" lang="en-US" sz="2000" u="none" cap="none" strike="noStrike">
                          <a:solidFill>
                            <a:srgbClr val="000000"/>
                          </a:solidFill>
                        </a:rPr>
                        <a:t>Ensure long-term continuity and backward compatibility for missions providing activity data and emission factors</a:t>
                      </a:r>
                      <a:endParaRPr sz="2000" u="none" cap="none" strike="noStrike"/>
                    </a:p>
                  </a:txBody>
                  <a:tcPr marT="25000" marB="25000" marR="25000" marL="25000"/>
                </a:tc>
                <a:tc>
                  <a:txBody>
                    <a:bodyPr/>
                    <a:lstStyle/>
                    <a:p>
                      <a:pPr indent="0" lvl="0" marL="0" marR="0" rtl="0" algn="l">
                        <a:lnSpc>
                          <a:spcPct val="100000"/>
                        </a:lnSpc>
                        <a:spcBef>
                          <a:spcPts val="0"/>
                        </a:spcBef>
                        <a:spcAft>
                          <a:spcPts val="0"/>
                        </a:spcAft>
                        <a:buClr>
                          <a:srgbClr val="000000"/>
                        </a:buClr>
                        <a:buSzPts val="2000"/>
                        <a:buFont typeface="Arial"/>
                        <a:buNone/>
                      </a:pPr>
                      <a:r>
                        <a:rPr b="0" lang="en-US" sz="2000" u="none" cap="none" strike="noStrike">
                          <a:solidFill>
                            <a:srgbClr val="000000"/>
                          </a:solidFill>
                        </a:rPr>
                        <a:t>CEOS Agencies</a:t>
                      </a:r>
                      <a:endParaRPr sz="2000" u="none" cap="none" strike="noStrike"/>
                    </a:p>
                  </a:txBody>
                  <a:tcPr marT="25000" marB="25000" marR="25000" marL="25000"/>
                </a:tc>
                <a:tc>
                  <a:txBody>
                    <a:bodyPr/>
                    <a:lstStyle/>
                    <a:p>
                      <a:pPr indent="0" lvl="0" marL="0" marR="0" rtl="0" algn="l">
                        <a:lnSpc>
                          <a:spcPct val="100000"/>
                        </a:lnSpc>
                        <a:spcBef>
                          <a:spcPts val="0"/>
                        </a:spcBef>
                        <a:spcAft>
                          <a:spcPts val="0"/>
                        </a:spcAft>
                        <a:buClr>
                          <a:srgbClr val="000000"/>
                        </a:buClr>
                        <a:buSzPts val="2000"/>
                        <a:buFont typeface="Arial"/>
                        <a:buNone/>
                      </a:pPr>
                      <a:r>
                        <a:rPr b="0" lang="en-US" sz="2000" u="none" cap="none" strike="noStrike">
                          <a:solidFill>
                            <a:srgbClr val="000000"/>
                          </a:solidFill>
                        </a:rPr>
                        <a:t>1a: Support continuation of remote sensing missions and derived products that provide activity data and biomass change information so that countries can safely embed these data streams into their inventory workflows and guidance documents.</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t/>
                      </a:r>
                      <a:endParaRPr sz="2000" u="none" cap="none" strike="noStrike"/>
                    </a:p>
                    <a:p>
                      <a:pPr indent="0" lvl="0" marL="0" marR="0" rtl="0" algn="l">
                        <a:lnSpc>
                          <a:spcPct val="100000"/>
                        </a:lnSpc>
                        <a:spcBef>
                          <a:spcPts val="0"/>
                        </a:spcBef>
                        <a:spcAft>
                          <a:spcPts val="0"/>
                        </a:spcAft>
                        <a:buClr>
                          <a:srgbClr val="000000"/>
                        </a:buClr>
                        <a:buSzPts val="2000"/>
                        <a:buFont typeface="Arial"/>
                        <a:buNone/>
                      </a:pPr>
                      <a:r>
                        <a:rPr b="0" lang="en-US" sz="2000" u="none" cap="none" strike="noStrike">
                          <a:solidFill>
                            <a:srgbClr val="000000"/>
                          </a:solidFill>
                        </a:rPr>
                        <a:t>1b: Explore harmonization and integration activities that generate temporal continuity and provide complete and consistent spatial coverage of activity data and biomass estimates.</a:t>
                      </a:r>
                      <a:endParaRPr sz="2000" u="none" cap="none" strike="noStrike"/>
                    </a:p>
                    <a:p>
                      <a:pPr indent="0" lvl="0" marL="0" marR="0" rtl="0" algn="l">
                        <a:lnSpc>
                          <a:spcPct val="100000"/>
                        </a:lnSpc>
                        <a:spcBef>
                          <a:spcPts val="0"/>
                        </a:spcBef>
                        <a:spcAft>
                          <a:spcPts val="0"/>
                        </a:spcAft>
                        <a:buClr>
                          <a:srgbClr val="000000"/>
                        </a:buClr>
                        <a:buSzPts val="2000"/>
                        <a:buFont typeface="Arial"/>
                        <a:buNone/>
                      </a:pPr>
                      <a:r>
                        <a:t/>
                      </a:r>
                      <a:endParaRPr b="0" sz="2000" u="none" cap="none" strike="noStrike">
                        <a:solidFill>
                          <a:srgbClr val="000000"/>
                        </a:solidFill>
                      </a:endParaRPr>
                    </a:p>
                    <a:p>
                      <a:pPr indent="0" lvl="0" marL="0" marR="0" rtl="0" algn="l">
                        <a:lnSpc>
                          <a:spcPct val="100000"/>
                        </a:lnSpc>
                        <a:spcBef>
                          <a:spcPts val="0"/>
                        </a:spcBef>
                        <a:spcAft>
                          <a:spcPts val="0"/>
                        </a:spcAft>
                        <a:buClr>
                          <a:srgbClr val="000000"/>
                        </a:buClr>
                        <a:buSzPts val="2000"/>
                        <a:buFont typeface="Arial"/>
                        <a:buNone/>
                      </a:pPr>
                      <a:r>
                        <a:rPr b="0" lang="en-US" sz="2000" u="none" cap="none" strike="noStrike">
                          <a:solidFill>
                            <a:srgbClr val="000000"/>
                          </a:solidFill>
                        </a:rPr>
                        <a:t>1c: Evaluate the planned program of record to identify mission gaps and to define future missions, including backward compatibility of next-generation missions, to support activity data and biomass estimates.</a:t>
                      </a:r>
                      <a:endParaRPr sz="2000" u="none" cap="none" strike="noStrike"/>
                    </a:p>
                  </a:txBody>
                  <a:tcPr marT="25000" marB="25000" marR="25000" marL="25000"/>
                </a:tc>
              </a:tr>
            </a:tbl>
          </a:graphicData>
        </a:graphic>
      </p:graphicFrame>
      <p:sp>
        <p:nvSpPr>
          <p:cNvPr id="162" name="Google Shape;162;p10"/>
          <p:cNvSpPr/>
          <p:nvPr/>
        </p:nvSpPr>
        <p:spPr>
          <a:xfrm>
            <a:off x="-17862280" y="1500485"/>
            <a:ext cx="56351108" cy="92333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Recommendation 2</a:t>
            </a:r>
            <a:endParaRPr/>
          </a:p>
        </p:txBody>
      </p:sp>
      <p:graphicFrame>
        <p:nvGraphicFramePr>
          <p:cNvPr id="168" name="Google Shape;168;p11"/>
          <p:cNvGraphicFramePr/>
          <p:nvPr/>
        </p:nvGraphicFramePr>
        <p:xfrm>
          <a:off x="176048" y="1113576"/>
          <a:ext cx="3000000" cy="3000000"/>
        </p:xfrm>
        <a:graphic>
          <a:graphicData uri="http://schemas.openxmlformats.org/drawingml/2006/table">
            <a:tbl>
              <a:tblPr>
                <a:noFill/>
                <a:tableStyleId>{504B17E2-65D9-40E7-95C0-8E6D870C6874}</a:tableStyleId>
              </a:tblPr>
              <a:tblGrid>
                <a:gridCol w="3120800"/>
                <a:gridCol w="1439025"/>
                <a:gridCol w="6848400"/>
              </a:tblGrid>
              <a:tr h="110025">
                <a:tc>
                  <a:txBody>
                    <a:bodyPr/>
                    <a:lstStyle/>
                    <a:p>
                      <a:pPr indent="0" lvl="0" marL="0" marR="0" rtl="0" algn="l">
                        <a:lnSpc>
                          <a:spcPct val="100000"/>
                        </a:lnSpc>
                        <a:spcBef>
                          <a:spcPts val="0"/>
                        </a:spcBef>
                        <a:spcAft>
                          <a:spcPts val="0"/>
                        </a:spcAft>
                        <a:buClr>
                          <a:srgbClr val="000000"/>
                        </a:buClr>
                        <a:buSzPts val="1600"/>
                        <a:buFont typeface="Arial"/>
                        <a:buNone/>
                      </a:pPr>
                      <a:r>
                        <a:rPr b="0" lang="en-US" sz="1600" u="none" cap="none" strike="noStrike">
                          <a:solidFill>
                            <a:schemeClr val="lt1"/>
                          </a:solidFill>
                        </a:rPr>
                        <a:t>Thematic Area</a:t>
                      </a:r>
                      <a:endParaRPr sz="1400" u="none" cap="none" strike="noStrike"/>
                    </a:p>
                  </a:txBody>
                  <a:tcPr marT="25000" marB="25000" marR="25000" marL="25000">
                    <a:solidFill>
                      <a:srgbClr val="263347"/>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0" lang="en-US" sz="1600" u="none" cap="none" strike="noStrike">
                          <a:solidFill>
                            <a:schemeClr val="lt1"/>
                          </a:solidFill>
                        </a:rPr>
                        <a:t>Audience</a:t>
                      </a:r>
                      <a:endParaRPr sz="1600" u="none" cap="none" strike="noStrike">
                        <a:solidFill>
                          <a:schemeClr val="lt1"/>
                        </a:solidFill>
                      </a:endParaRPr>
                    </a:p>
                  </a:txBody>
                  <a:tcPr marT="25000" marB="25000" marR="25000" marL="25000">
                    <a:solidFill>
                      <a:srgbClr val="263347"/>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0" lang="en-US" sz="1600" u="none" cap="none" strike="noStrike">
                          <a:solidFill>
                            <a:schemeClr val="lt1"/>
                          </a:solidFill>
                        </a:rPr>
                        <a:t>Recommendation</a:t>
                      </a:r>
                      <a:endParaRPr sz="1600" u="none" cap="none" strike="noStrike">
                        <a:solidFill>
                          <a:schemeClr val="lt1"/>
                        </a:solidFill>
                      </a:endParaRPr>
                    </a:p>
                  </a:txBody>
                  <a:tcPr marT="25000" marB="25000" marR="25000" marL="25000">
                    <a:solidFill>
                      <a:srgbClr val="263347"/>
                    </a:solidFill>
                  </a:tcPr>
                </a:tc>
              </a:tr>
              <a:tr h="1130350">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rgbClr val="000000"/>
                          </a:solidFill>
                        </a:rPr>
                        <a:t>Improve use of Earth observation data in UNFCCC reporting and IPCC Guidelines.</a:t>
                      </a:r>
                      <a:endParaRPr sz="2400" u="none" cap="none" strike="noStrike"/>
                    </a:p>
                  </a:txBody>
                  <a:tcPr marT="25000" marB="25000" marR="25000" marL="25000"/>
                </a:tc>
                <a:tc>
                  <a:txBody>
                    <a:bodyPr/>
                    <a:lstStyle/>
                    <a:p>
                      <a:pPr indent="0" lvl="0" marL="0" marR="0" rtl="0" algn="l">
                        <a:lnSpc>
                          <a:spcPct val="100000"/>
                        </a:lnSpc>
                        <a:spcBef>
                          <a:spcPts val="0"/>
                        </a:spcBef>
                        <a:spcAft>
                          <a:spcPts val="0"/>
                        </a:spcAft>
                        <a:buClr>
                          <a:srgbClr val="000000"/>
                        </a:buClr>
                        <a:buSzPts val="1600"/>
                        <a:buFont typeface="Arial"/>
                        <a:buNone/>
                      </a:pPr>
                      <a:r>
                        <a:rPr b="0" lang="en-US" sz="1600" u="none" cap="none" strike="noStrike">
                          <a:solidFill>
                            <a:srgbClr val="000000"/>
                          </a:solidFill>
                        </a:rPr>
                        <a:t>UNFCCC/ IPCC</a:t>
                      </a:r>
                      <a:endParaRPr sz="1600" u="none" cap="none" strike="noStrike"/>
                    </a:p>
                  </a:txBody>
                  <a:tcPr marT="25000" marB="25000" marR="25000" marL="25000"/>
                </a:tc>
                <a:tc>
                  <a:txBody>
                    <a:bodyPr/>
                    <a:lstStyle/>
                    <a:p>
                      <a:pPr indent="0" lvl="0" marL="0" marR="0" rtl="0" algn="l">
                        <a:lnSpc>
                          <a:spcPct val="100000"/>
                        </a:lnSpc>
                        <a:spcBef>
                          <a:spcPts val="0"/>
                        </a:spcBef>
                        <a:spcAft>
                          <a:spcPts val="0"/>
                        </a:spcAft>
                        <a:buClr>
                          <a:srgbClr val="000000"/>
                        </a:buClr>
                        <a:buSzPts val="1600"/>
                        <a:buFont typeface="Arial"/>
                        <a:buNone/>
                      </a:pPr>
                      <a:r>
                        <a:rPr b="0" lang="en-US" sz="1600" u="none" cap="none" strike="noStrike">
                          <a:solidFill>
                            <a:srgbClr val="000000"/>
                          </a:solidFill>
                        </a:rPr>
                        <a:t>2a: Formalize a dialog between CEOS GST activities and the UNFCCC regarding the systematic use of Earth observations to inventory guidelines and reporting.</a:t>
                      </a:r>
                      <a:endParaRPr sz="1600" u="none" cap="none" strike="noStrike"/>
                    </a:p>
                    <a:p>
                      <a:pPr indent="0" lvl="0" marL="0" marR="0" rtl="0" algn="l">
                        <a:lnSpc>
                          <a:spcPct val="100000"/>
                        </a:lnSpc>
                        <a:spcBef>
                          <a:spcPts val="0"/>
                        </a:spcBef>
                        <a:spcAft>
                          <a:spcPts val="0"/>
                        </a:spcAft>
                        <a:buClr>
                          <a:srgbClr val="000000"/>
                        </a:buClr>
                        <a:buSzPts val="1600"/>
                        <a:buFont typeface="Arial"/>
                        <a:buNone/>
                      </a:pPr>
                      <a:r>
                        <a:t/>
                      </a:r>
                      <a:endParaRPr b="0" sz="1600" u="none" cap="none" strike="noStrike">
                        <a:solidFill>
                          <a:srgbClr val="000000"/>
                        </a:solidFill>
                      </a:endParaRPr>
                    </a:p>
                    <a:p>
                      <a:pPr indent="0" lvl="0" marL="0" marR="0" rtl="0" algn="l">
                        <a:lnSpc>
                          <a:spcPct val="100000"/>
                        </a:lnSpc>
                        <a:spcBef>
                          <a:spcPts val="0"/>
                        </a:spcBef>
                        <a:spcAft>
                          <a:spcPts val="0"/>
                        </a:spcAft>
                        <a:buClr>
                          <a:srgbClr val="000000"/>
                        </a:buClr>
                        <a:buSzPts val="1600"/>
                        <a:buFont typeface="Arial"/>
                        <a:buNone/>
                      </a:pPr>
                      <a:r>
                        <a:rPr b="0" lang="en-US" sz="1600" u="none" cap="none" strike="noStrike">
                          <a:solidFill>
                            <a:srgbClr val="000000"/>
                          </a:solidFill>
                        </a:rPr>
                        <a:t>2b: Develop a protocol or best-practice guidance to use EO-based estimates of AGB in support of national estimation, reporting and climate policy support, including guidance on the use of spatially disaggregated land cover change and biomass estimates in inventories.</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p>
                      <a:pPr indent="0" lvl="0" marL="0" marR="0" rtl="0" algn="l">
                        <a:lnSpc>
                          <a:spcPct val="100000"/>
                        </a:lnSpc>
                        <a:spcBef>
                          <a:spcPts val="0"/>
                        </a:spcBef>
                        <a:spcAft>
                          <a:spcPts val="0"/>
                        </a:spcAft>
                        <a:buClr>
                          <a:srgbClr val="000000"/>
                        </a:buClr>
                        <a:buSzPts val="1600"/>
                        <a:buFont typeface="Arial"/>
                        <a:buNone/>
                      </a:pPr>
                      <a:r>
                        <a:rPr b="0" lang="en-US" sz="1600" u="none" cap="none" strike="noStrike">
                          <a:solidFill>
                            <a:srgbClr val="000000"/>
                          </a:solidFill>
                        </a:rPr>
                        <a:t>2c: Enable international activities such as the establishment of Forest Biomass Reference Measurement in-situ long-term monitoring plots (e.g.  Geo-Trees) to ensure space-derived data are of the highest quality, uncertainties are well characterized.</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p>
                      <a:pPr indent="0" lvl="0" marL="0" marR="0" rtl="0" algn="l">
                        <a:lnSpc>
                          <a:spcPct val="100000"/>
                        </a:lnSpc>
                        <a:spcBef>
                          <a:spcPts val="0"/>
                        </a:spcBef>
                        <a:spcAft>
                          <a:spcPts val="0"/>
                        </a:spcAft>
                        <a:buClr>
                          <a:srgbClr val="000000"/>
                        </a:buClr>
                        <a:buSzPts val="1600"/>
                        <a:buFont typeface="Arial"/>
                        <a:buNone/>
                      </a:pPr>
                      <a:r>
                        <a:rPr b="0" lang="en-US" sz="1600" u="none" cap="none" strike="noStrike">
                          <a:solidFill>
                            <a:srgbClr val="000000"/>
                          </a:solidFill>
                        </a:rPr>
                        <a:t>2d: Align terminology and analytical frameworks of uncertainty assessments and the release of AGB estimates consistent with IPCC Guidelines.</a:t>
                      </a:r>
                      <a:endParaRPr sz="1600" u="none" cap="none" strike="noStrike"/>
                    </a:p>
                    <a:p>
                      <a:pPr indent="0" lvl="0" marL="0" marR="0" rtl="0" algn="l">
                        <a:lnSpc>
                          <a:spcPct val="100000"/>
                        </a:lnSpc>
                        <a:spcBef>
                          <a:spcPts val="0"/>
                        </a:spcBef>
                        <a:spcAft>
                          <a:spcPts val="0"/>
                        </a:spcAft>
                        <a:buClr>
                          <a:srgbClr val="000000"/>
                        </a:buClr>
                        <a:buSzPts val="1600"/>
                        <a:buFont typeface="Arial"/>
                        <a:buNone/>
                      </a:pPr>
                      <a:r>
                        <a:t/>
                      </a:r>
                      <a:endParaRPr b="0" sz="1600" u="none" cap="none" strike="noStrike">
                        <a:solidFill>
                          <a:srgbClr val="000000"/>
                        </a:solidFill>
                      </a:endParaRPr>
                    </a:p>
                    <a:p>
                      <a:pPr indent="0" lvl="0" marL="0" marR="0" rtl="0" algn="l">
                        <a:lnSpc>
                          <a:spcPct val="100000"/>
                        </a:lnSpc>
                        <a:spcBef>
                          <a:spcPts val="0"/>
                        </a:spcBef>
                        <a:spcAft>
                          <a:spcPts val="0"/>
                        </a:spcAft>
                        <a:buClr>
                          <a:srgbClr val="000000"/>
                        </a:buClr>
                        <a:buSzPts val="1600"/>
                        <a:buFont typeface="Arial"/>
                        <a:buNone/>
                      </a:pPr>
                      <a:r>
                        <a:rPr b="0" lang="en-US" sz="1600" u="none" cap="none" strike="noStrike">
                          <a:solidFill>
                            <a:srgbClr val="000000"/>
                          </a:solidFill>
                        </a:rPr>
                        <a:t>2e: Develop traceability and flexibility for different land activity definitions to be consistent with national definitions used in GHG inventories.</a:t>
                      </a:r>
                      <a:endParaRPr sz="1600" u="none" cap="none" strike="noStrike"/>
                    </a:p>
                  </a:txBody>
                  <a:tcPr marT="25000" marB="25000" marR="25000" marL="25000"/>
                </a:tc>
              </a:tr>
            </a:tbl>
          </a:graphicData>
        </a:graphic>
      </p:graphicFrame>
      <p:sp>
        <p:nvSpPr>
          <p:cNvPr id="169" name="Google Shape;169;p11"/>
          <p:cNvSpPr/>
          <p:nvPr/>
        </p:nvSpPr>
        <p:spPr>
          <a:xfrm>
            <a:off x="-17862280" y="1500485"/>
            <a:ext cx="56351108" cy="92333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Recommendation 3</a:t>
            </a:r>
            <a:endParaRPr/>
          </a:p>
        </p:txBody>
      </p:sp>
      <p:sp>
        <p:nvSpPr>
          <p:cNvPr id="175" name="Google Shape;175;p12"/>
          <p:cNvSpPr/>
          <p:nvPr/>
        </p:nvSpPr>
        <p:spPr>
          <a:xfrm>
            <a:off x="-17862280" y="1500485"/>
            <a:ext cx="56351108" cy="92333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graphicFrame>
        <p:nvGraphicFramePr>
          <p:cNvPr id="176" name="Google Shape;176;p12"/>
          <p:cNvGraphicFramePr/>
          <p:nvPr/>
        </p:nvGraphicFramePr>
        <p:xfrm>
          <a:off x="426420" y="1723176"/>
          <a:ext cx="3000000" cy="3000000"/>
        </p:xfrm>
        <a:graphic>
          <a:graphicData uri="http://schemas.openxmlformats.org/drawingml/2006/table">
            <a:tbl>
              <a:tblPr>
                <a:noFill/>
                <a:tableStyleId>{347DB23A-D8AD-459F-B2BB-68566BAE4DB3}</a:tableStyleId>
              </a:tblPr>
              <a:tblGrid>
                <a:gridCol w="3144100"/>
                <a:gridCol w="1992075"/>
                <a:gridCol w="6357250"/>
              </a:tblGrid>
              <a:tr h="110025">
                <a:tc>
                  <a:txBody>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Thematic Area</a:t>
                      </a:r>
                      <a:endParaRPr sz="2400" u="none" cap="none" strike="noStrike">
                        <a:solidFill>
                          <a:schemeClr val="lt1"/>
                        </a:solidFill>
                      </a:endParaRPr>
                    </a:p>
                  </a:txBody>
                  <a:tcPr marT="25000" marB="25000" marR="25000" marL="25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263347"/>
                    </a:solidFill>
                  </a:tcPr>
                </a:tc>
                <a:tc>
                  <a:txBody>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Audience</a:t>
                      </a:r>
                      <a:endParaRPr sz="2400" u="none" cap="none" strike="noStrike">
                        <a:solidFill>
                          <a:schemeClr val="lt1"/>
                        </a:solidFill>
                      </a:endParaRPr>
                    </a:p>
                  </a:txBody>
                  <a:tcPr marT="25000" marB="25000" marR="25000" marL="25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263347"/>
                    </a:solidFill>
                  </a:tcPr>
                </a:tc>
                <a:tc>
                  <a:txBody>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Recommendation</a:t>
                      </a:r>
                      <a:endParaRPr sz="2400" u="none" cap="none" strike="noStrike">
                        <a:solidFill>
                          <a:schemeClr val="lt1"/>
                        </a:solidFill>
                      </a:endParaRPr>
                    </a:p>
                  </a:txBody>
                  <a:tcPr marT="25000" marB="25000" marR="25000" marL="25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263347"/>
                    </a:solidFill>
                  </a:tcPr>
                </a:tc>
              </a:tr>
              <a:tr h="530175">
                <a:tc>
                  <a:txBody>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Recognizing that different countries have various requirements to support their system for reporting, enable dialog between inventory practitioners and CEOS community </a:t>
                      </a:r>
                      <a:endParaRPr sz="2400" u="none" cap="none" strike="noStrike"/>
                    </a:p>
                  </a:txBody>
                  <a:tcPr marT="25000" marB="25000" marR="25000" marL="25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National Inventories /</a:t>
                      </a:r>
                      <a:endParaRPr sz="2400" u="none" cap="none" strike="noStrike"/>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CEOS Agencies</a:t>
                      </a:r>
                      <a:endParaRPr sz="2400" u="none" cap="none" strike="noStrike"/>
                    </a:p>
                  </a:txBody>
                  <a:tcPr marT="25000" marB="25000" marR="25000" marL="25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3a: Work with national measurement and reporting teams to define, develop and evaluate Earth observation datasets that serve common needs of countries.</a:t>
                      </a:r>
                      <a:endParaRPr sz="1400" u="none" cap="none" strike="noStrike"/>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3b: Build capacity for national GHG inventory teams to integrate Earth observations data with existing and new inventory guidelines through demonstration projects.</a:t>
                      </a:r>
                      <a:endParaRPr sz="2400" u="none" cap="none" strike="noStrike"/>
                    </a:p>
                  </a:txBody>
                  <a:tcPr marT="25000" marB="25000" marR="25000" marL="25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77" name="Google Shape;177;p12"/>
          <p:cNvSpPr/>
          <p:nvPr/>
        </p:nvSpPr>
        <p:spPr>
          <a:xfrm>
            <a:off x="-18283175" y="1500485"/>
            <a:ext cx="56772003" cy="92333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Recommendation 4</a:t>
            </a:r>
            <a:endParaRPr/>
          </a:p>
        </p:txBody>
      </p:sp>
      <p:graphicFrame>
        <p:nvGraphicFramePr>
          <p:cNvPr id="183" name="Google Shape;183;p13"/>
          <p:cNvGraphicFramePr/>
          <p:nvPr/>
        </p:nvGraphicFramePr>
        <p:xfrm>
          <a:off x="261257" y="1723176"/>
          <a:ext cx="3000000" cy="3000000"/>
        </p:xfrm>
        <a:graphic>
          <a:graphicData uri="http://schemas.openxmlformats.org/drawingml/2006/table">
            <a:tbl>
              <a:tblPr>
                <a:noFill/>
                <a:tableStyleId>{504B17E2-65D9-40E7-95C0-8E6D870C6874}</a:tableStyleId>
              </a:tblPr>
              <a:tblGrid>
                <a:gridCol w="3120800"/>
                <a:gridCol w="1614500"/>
                <a:gridCol w="6672950"/>
              </a:tblGrid>
              <a:tr h="110025">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chemeClr val="lt1"/>
                          </a:solidFill>
                        </a:rPr>
                        <a:t>Thematic Area</a:t>
                      </a:r>
                      <a:endParaRPr sz="1400" u="none" cap="none" strike="noStrike"/>
                    </a:p>
                  </a:txBody>
                  <a:tcPr marT="25000" marB="25000" marR="25000" marL="25000">
                    <a:solidFill>
                      <a:srgbClr val="263347"/>
                    </a:solidFill>
                  </a:tcPr>
                </a:tc>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chemeClr val="lt1"/>
                          </a:solidFill>
                        </a:rPr>
                        <a:t>Audience</a:t>
                      </a:r>
                      <a:endParaRPr sz="2400" u="none" cap="none" strike="noStrike">
                        <a:solidFill>
                          <a:schemeClr val="lt1"/>
                        </a:solidFill>
                      </a:endParaRPr>
                    </a:p>
                  </a:txBody>
                  <a:tcPr marT="25000" marB="25000" marR="25000" marL="25000">
                    <a:solidFill>
                      <a:srgbClr val="263347"/>
                    </a:solidFill>
                  </a:tcPr>
                </a:tc>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chemeClr val="lt1"/>
                          </a:solidFill>
                        </a:rPr>
                        <a:t>Recommendation</a:t>
                      </a:r>
                      <a:endParaRPr sz="2400" u="none" cap="none" strike="noStrike">
                        <a:solidFill>
                          <a:schemeClr val="lt1"/>
                        </a:solidFill>
                      </a:endParaRPr>
                    </a:p>
                  </a:txBody>
                  <a:tcPr marT="25000" marB="25000" marR="25000" marL="25000">
                    <a:solidFill>
                      <a:srgbClr val="263347"/>
                    </a:solidFill>
                  </a:tcPr>
                </a:tc>
              </a:tr>
              <a:tr h="350100">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rgbClr val="000000"/>
                          </a:solidFill>
                        </a:rPr>
                        <a:t>Support efforts to reconcile bottom-up, top-down, and inventory estimates of GHG emissions and removals</a:t>
                      </a:r>
                      <a:endParaRPr sz="2400" u="none" cap="none" strike="noStrike"/>
                    </a:p>
                  </a:txBody>
                  <a:tcPr marT="25000" marB="25000" marR="25000" marL="25000"/>
                </a:tc>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rgbClr val="000000"/>
                          </a:solidFill>
                        </a:rPr>
                        <a:t>Research community</a:t>
                      </a:r>
                      <a:endParaRPr sz="2400" u="none" cap="none" strike="noStrike"/>
                    </a:p>
                  </a:txBody>
                  <a:tcPr marT="25000" marB="25000" marR="25000" marL="25000"/>
                </a:tc>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rgbClr val="000000"/>
                          </a:solidFill>
                        </a:rPr>
                        <a:t>4a: Develop guidance and datasets to support the consistent comparison and assessment of bottom-up and top-down methodologies with national GHG inventories.</a:t>
                      </a:r>
                      <a:endParaRPr sz="2400" u="none" cap="none" strike="noStrike"/>
                    </a:p>
                  </a:txBody>
                  <a:tcPr marT="25000" marB="25000" marR="25000" marL="25000"/>
                </a:tc>
              </a:tr>
            </a:tbl>
          </a:graphicData>
        </a:graphic>
      </p:graphicFrame>
      <p:sp>
        <p:nvSpPr>
          <p:cNvPr id="184" name="Google Shape;184;p13"/>
          <p:cNvSpPr/>
          <p:nvPr/>
        </p:nvSpPr>
        <p:spPr>
          <a:xfrm>
            <a:off x="-17862280" y="1500485"/>
            <a:ext cx="56351108" cy="92333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Recommendation 5</a:t>
            </a:r>
            <a:endParaRPr/>
          </a:p>
        </p:txBody>
      </p:sp>
      <p:graphicFrame>
        <p:nvGraphicFramePr>
          <p:cNvPr id="190" name="Google Shape;190;p14"/>
          <p:cNvGraphicFramePr/>
          <p:nvPr/>
        </p:nvGraphicFramePr>
        <p:xfrm>
          <a:off x="261257" y="1734062"/>
          <a:ext cx="3000000" cy="3000000"/>
        </p:xfrm>
        <a:graphic>
          <a:graphicData uri="http://schemas.openxmlformats.org/drawingml/2006/table">
            <a:tbl>
              <a:tblPr>
                <a:noFill/>
                <a:tableStyleId>{504B17E2-65D9-40E7-95C0-8E6D870C6874}</a:tableStyleId>
              </a:tblPr>
              <a:tblGrid>
                <a:gridCol w="3120800"/>
                <a:gridCol w="1439025"/>
                <a:gridCol w="6848400"/>
              </a:tblGrid>
              <a:tr h="110025">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chemeClr val="lt1"/>
                          </a:solidFill>
                        </a:rPr>
                        <a:t>Thematic Area</a:t>
                      </a:r>
                      <a:endParaRPr sz="1400" u="none" cap="none" strike="noStrike"/>
                    </a:p>
                  </a:txBody>
                  <a:tcPr marT="25000" marB="25000" marR="25000" marL="25000">
                    <a:solidFill>
                      <a:srgbClr val="263347"/>
                    </a:solidFill>
                  </a:tcPr>
                </a:tc>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chemeClr val="lt1"/>
                          </a:solidFill>
                        </a:rPr>
                        <a:t>Audience</a:t>
                      </a:r>
                      <a:endParaRPr sz="2400" u="none" cap="none" strike="noStrike">
                        <a:solidFill>
                          <a:schemeClr val="lt1"/>
                        </a:solidFill>
                      </a:endParaRPr>
                    </a:p>
                  </a:txBody>
                  <a:tcPr marT="25000" marB="25000" marR="25000" marL="25000">
                    <a:solidFill>
                      <a:srgbClr val="263347"/>
                    </a:solidFill>
                  </a:tcPr>
                </a:tc>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chemeClr val="lt1"/>
                          </a:solidFill>
                        </a:rPr>
                        <a:t>Recommendation</a:t>
                      </a:r>
                      <a:endParaRPr sz="2400" u="none" cap="none" strike="noStrike">
                        <a:solidFill>
                          <a:schemeClr val="lt1"/>
                        </a:solidFill>
                      </a:endParaRPr>
                    </a:p>
                  </a:txBody>
                  <a:tcPr marT="25000" marB="25000" marR="25000" marL="25000">
                    <a:solidFill>
                      <a:srgbClr val="263347"/>
                    </a:solidFill>
                  </a:tcPr>
                </a:tc>
              </a:tr>
              <a:tr h="410125">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rgbClr val="000000"/>
                          </a:solidFill>
                        </a:rPr>
                        <a:t>Integration of New Space and commercial partnerships in supporting national GHG inventories</a:t>
                      </a:r>
                      <a:endParaRPr sz="2400" u="none" cap="none" strike="noStrike"/>
                    </a:p>
                  </a:txBody>
                  <a:tcPr marT="25000" marB="25000" marR="25000" marL="25000"/>
                </a:tc>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rgbClr val="000000"/>
                          </a:solidFill>
                        </a:rPr>
                        <a:t>CEOS</a:t>
                      </a:r>
                      <a:endParaRPr sz="2400" u="none" cap="none" strike="noStrike"/>
                    </a:p>
                  </a:txBody>
                  <a:tcPr marT="25000" marB="25000" marR="25000" marL="25000"/>
                </a:tc>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rgbClr val="000000"/>
                          </a:solidFill>
                        </a:rPr>
                        <a:t>5a: Provide guidance for how new forms of activity and biomass data from non-government supported space agencies can be integrated within public-space Earth observation workflows.</a:t>
                      </a:r>
                      <a:endParaRPr sz="1400" u="none" cap="none" strike="noStrike"/>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p>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rgbClr val="000000"/>
                          </a:solidFill>
                        </a:rPr>
                        <a:t>5b: Establish protocols for open-source science sharing tools and cloud computing to facilitate data and code development.</a:t>
                      </a:r>
                      <a:endParaRPr sz="2400" u="none" cap="none" strike="noStrike"/>
                    </a:p>
                  </a:txBody>
                  <a:tcPr marT="25000" marB="25000" marR="25000" marL="25000"/>
                </a:tc>
              </a:tr>
            </a:tbl>
          </a:graphicData>
        </a:graphic>
      </p:graphicFrame>
      <p:sp>
        <p:nvSpPr>
          <p:cNvPr id="191" name="Google Shape;191;p14"/>
          <p:cNvSpPr/>
          <p:nvPr/>
        </p:nvSpPr>
        <p:spPr>
          <a:xfrm>
            <a:off x="-17862280" y="1500485"/>
            <a:ext cx="56351108" cy="92333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Recommendation 6</a:t>
            </a:r>
            <a:endParaRPr/>
          </a:p>
        </p:txBody>
      </p:sp>
      <p:graphicFrame>
        <p:nvGraphicFramePr>
          <p:cNvPr id="197" name="Google Shape;197;p15"/>
          <p:cNvGraphicFramePr/>
          <p:nvPr/>
        </p:nvGraphicFramePr>
        <p:xfrm>
          <a:off x="261257" y="1734062"/>
          <a:ext cx="3000000" cy="3000000"/>
        </p:xfrm>
        <a:graphic>
          <a:graphicData uri="http://schemas.openxmlformats.org/drawingml/2006/table">
            <a:tbl>
              <a:tblPr>
                <a:noFill/>
                <a:tableStyleId>{504B17E2-65D9-40E7-95C0-8E6D870C6874}</a:tableStyleId>
              </a:tblPr>
              <a:tblGrid>
                <a:gridCol w="3120800"/>
                <a:gridCol w="1439025"/>
                <a:gridCol w="6848400"/>
              </a:tblGrid>
              <a:tr h="110025">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chemeClr val="lt1"/>
                          </a:solidFill>
                        </a:rPr>
                        <a:t>Thematic Area</a:t>
                      </a:r>
                      <a:endParaRPr sz="1400" u="none" cap="none" strike="noStrike"/>
                    </a:p>
                  </a:txBody>
                  <a:tcPr marT="25000" marB="25000" marR="25000" marL="25000">
                    <a:solidFill>
                      <a:srgbClr val="263347"/>
                    </a:solidFill>
                  </a:tcPr>
                </a:tc>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chemeClr val="lt1"/>
                          </a:solidFill>
                        </a:rPr>
                        <a:t>Audience</a:t>
                      </a:r>
                      <a:endParaRPr sz="2400" u="none" cap="none" strike="noStrike">
                        <a:solidFill>
                          <a:schemeClr val="lt1"/>
                        </a:solidFill>
                      </a:endParaRPr>
                    </a:p>
                  </a:txBody>
                  <a:tcPr marT="25000" marB="25000" marR="25000" marL="25000">
                    <a:solidFill>
                      <a:srgbClr val="263347"/>
                    </a:solidFill>
                  </a:tcPr>
                </a:tc>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chemeClr val="lt1"/>
                          </a:solidFill>
                        </a:rPr>
                        <a:t>Recommendation</a:t>
                      </a:r>
                      <a:endParaRPr sz="2400" u="none" cap="none" strike="noStrike">
                        <a:solidFill>
                          <a:schemeClr val="lt1"/>
                        </a:solidFill>
                      </a:endParaRPr>
                    </a:p>
                  </a:txBody>
                  <a:tcPr marT="25000" marB="25000" marR="25000" marL="25000">
                    <a:solidFill>
                      <a:srgbClr val="263347"/>
                    </a:solidFill>
                  </a:tcPr>
                </a:tc>
              </a:tr>
              <a:tr h="470150">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rgbClr val="000000"/>
                          </a:solidFill>
                        </a:rPr>
                        <a:t>Ensure consistency of CEOS AFOLU and GHG Roadmaps to support a integrated national GHG inventory systems, GHG+.</a:t>
                      </a:r>
                      <a:endParaRPr sz="2400" u="none" cap="none" strike="noStrike"/>
                    </a:p>
                  </a:txBody>
                  <a:tcPr marT="25000" marB="25000" marR="25000" marL="25000"/>
                </a:tc>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rgbClr val="000000"/>
                          </a:solidFill>
                        </a:rPr>
                        <a:t>CEOS</a:t>
                      </a:r>
                      <a:endParaRPr sz="2400" u="none" cap="none" strike="noStrike"/>
                    </a:p>
                  </a:txBody>
                  <a:tcPr marT="25000" marB="25000" marR="25000" marL="25000"/>
                </a:tc>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rgbClr val="000000"/>
                          </a:solidFill>
                        </a:rPr>
                        <a:t>6a: Coordination with GHG Task Team to integrate bottom-up and top-down measurements in support of national GHG reporting.</a:t>
                      </a:r>
                      <a:endParaRPr sz="2400" u="none" cap="none" strike="noStrike"/>
                    </a:p>
                    <a:p>
                      <a:pPr indent="0" lvl="0" marL="0" marR="0" rtl="0" algn="l">
                        <a:lnSpc>
                          <a:spcPct val="100000"/>
                        </a:lnSpc>
                        <a:spcBef>
                          <a:spcPts val="0"/>
                        </a:spcBef>
                        <a:spcAft>
                          <a:spcPts val="0"/>
                        </a:spcAft>
                        <a:buClr>
                          <a:srgbClr val="000000"/>
                        </a:buClr>
                        <a:buSzPts val="2400"/>
                        <a:buFont typeface="Arial"/>
                        <a:buNone/>
                      </a:pPr>
                      <a:r>
                        <a:t/>
                      </a:r>
                      <a:endParaRPr b="0" sz="2400" u="none" cap="none" strike="noStrike">
                        <a:solidFill>
                          <a:srgbClr val="000000"/>
                        </a:solidFill>
                      </a:endParaRPr>
                    </a:p>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rgbClr val="000000"/>
                          </a:solidFill>
                        </a:rPr>
                        <a:t>6b: Expand the purview of CEOS AFOLU Roadmap to include methane and nitrous-oxide emissions from agriculture.</a:t>
                      </a:r>
                      <a:endParaRPr sz="2400" u="none" cap="none" strike="noStrike"/>
                    </a:p>
                    <a:p>
                      <a:pPr indent="0" lvl="0" marL="0" marR="0" rtl="0" algn="l">
                        <a:lnSpc>
                          <a:spcPct val="100000"/>
                        </a:lnSpc>
                        <a:spcBef>
                          <a:spcPts val="0"/>
                        </a:spcBef>
                        <a:spcAft>
                          <a:spcPts val="0"/>
                        </a:spcAft>
                        <a:buClr>
                          <a:srgbClr val="000000"/>
                        </a:buClr>
                        <a:buSzPts val="2400"/>
                        <a:buFont typeface="Arial"/>
                        <a:buNone/>
                      </a:pPr>
                      <a:r>
                        <a:t/>
                      </a:r>
                      <a:endParaRPr b="0" sz="2400" u="none" cap="none" strike="noStrike">
                        <a:solidFill>
                          <a:srgbClr val="000000"/>
                        </a:solidFill>
                      </a:endParaRPr>
                    </a:p>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rgbClr val="000000"/>
                          </a:solidFill>
                        </a:rPr>
                        <a:t>6c: Work with WMO to facilitate and support the development of a Global Greenhouse Gas Watch (G3W).</a:t>
                      </a:r>
                      <a:endParaRPr sz="2400" u="none" cap="none" strike="noStrike"/>
                    </a:p>
                  </a:txBody>
                  <a:tcPr marT="25000" marB="25000" marR="25000" marL="25000"/>
                </a:tc>
              </a:tr>
            </a:tbl>
          </a:graphicData>
        </a:graphic>
      </p:graphicFrame>
      <p:sp>
        <p:nvSpPr>
          <p:cNvPr id="198" name="Google Shape;198;p15"/>
          <p:cNvSpPr/>
          <p:nvPr/>
        </p:nvSpPr>
        <p:spPr>
          <a:xfrm>
            <a:off x="-17862280" y="1500485"/>
            <a:ext cx="56351108" cy="92333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Recommendation 7</a:t>
            </a:r>
            <a:endParaRPr/>
          </a:p>
        </p:txBody>
      </p:sp>
      <p:graphicFrame>
        <p:nvGraphicFramePr>
          <p:cNvPr id="204" name="Google Shape;204;p16"/>
          <p:cNvGraphicFramePr/>
          <p:nvPr/>
        </p:nvGraphicFramePr>
        <p:xfrm>
          <a:off x="283028" y="2713777"/>
          <a:ext cx="3000000" cy="3000000"/>
        </p:xfrm>
        <a:graphic>
          <a:graphicData uri="http://schemas.openxmlformats.org/drawingml/2006/table">
            <a:tbl>
              <a:tblPr>
                <a:noFill/>
                <a:tableStyleId>{504B17E2-65D9-40E7-95C0-8E6D870C6874}</a:tableStyleId>
              </a:tblPr>
              <a:tblGrid>
                <a:gridCol w="3120800"/>
                <a:gridCol w="1439025"/>
                <a:gridCol w="6848400"/>
              </a:tblGrid>
              <a:tr h="110025">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chemeClr val="lt1"/>
                          </a:solidFill>
                        </a:rPr>
                        <a:t>Thematic Area</a:t>
                      </a:r>
                      <a:endParaRPr sz="1400" u="none" cap="none" strike="noStrike"/>
                    </a:p>
                  </a:txBody>
                  <a:tcPr marT="25000" marB="25000" marR="25000" marL="25000">
                    <a:solidFill>
                      <a:srgbClr val="263347"/>
                    </a:solidFill>
                  </a:tcPr>
                </a:tc>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chemeClr val="lt1"/>
                          </a:solidFill>
                        </a:rPr>
                        <a:t>Audience</a:t>
                      </a:r>
                      <a:endParaRPr sz="2400" u="none" cap="none" strike="noStrike">
                        <a:solidFill>
                          <a:schemeClr val="lt1"/>
                        </a:solidFill>
                      </a:endParaRPr>
                    </a:p>
                  </a:txBody>
                  <a:tcPr marT="25000" marB="25000" marR="25000" marL="25000">
                    <a:solidFill>
                      <a:srgbClr val="263347"/>
                    </a:solidFill>
                  </a:tcPr>
                </a:tc>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chemeClr val="lt1"/>
                          </a:solidFill>
                        </a:rPr>
                        <a:t>Recommendation</a:t>
                      </a:r>
                      <a:endParaRPr sz="2400" u="none" cap="none" strike="noStrike">
                        <a:solidFill>
                          <a:schemeClr val="lt1"/>
                        </a:solidFill>
                      </a:endParaRPr>
                    </a:p>
                  </a:txBody>
                  <a:tcPr marT="25000" marB="25000" marR="25000" marL="25000">
                    <a:solidFill>
                      <a:srgbClr val="263347"/>
                    </a:solidFill>
                  </a:tcPr>
                </a:tc>
              </a:tr>
              <a:tr h="290100">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rgbClr val="000000"/>
                          </a:solidFill>
                        </a:rPr>
                        <a:t>Development of actions to support the CEOS AFOLU recommendations</a:t>
                      </a:r>
                      <a:endParaRPr sz="2400" u="none" cap="none" strike="noStrike"/>
                    </a:p>
                  </a:txBody>
                  <a:tcPr marT="25000" marB="25000" marR="25000" marL="25000"/>
                </a:tc>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rgbClr val="000000"/>
                          </a:solidFill>
                        </a:rPr>
                        <a:t>CEOS AFOLU</a:t>
                      </a:r>
                      <a:endParaRPr sz="2400" u="none" cap="none" strike="noStrike"/>
                    </a:p>
                  </a:txBody>
                  <a:tcPr marT="25000" marB="25000" marR="25000" marL="25000"/>
                </a:tc>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rgbClr val="000000"/>
                          </a:solidFill>
                        </a:rPr>
                        <a:t>Develop series of actions for implementing the CEOS AFOLU Roadmap for CEOS SIT 2024</a:t>
                      </a:r>
                      <a:endParaRPr sz="2400" u="none" cap="none" strike="noStrike"/>
                    </a:p>
                  </a:txBody>
                  <a:tcPr marT="25000" marB="25000" marR="25000" marL="25000"/>
                </a:tc>
              </a:tr>
            </a:tbl>
          </a:graphicData>
        </a:graphic>
      </p:graphicFrame>
      <p:sp>
        <p:nvSpPr>
          <p:cNvPr id="205" name="Google Shape;205;p16"/>
          <p:cNvSpPr/>
          <p:nvPr/>
        </p:nvSpPr>
        <p:spPr>
          <a:xfrm>
            <a:off x="-17862280" y="1500485"/>
            <a:ext cx="56351108" cy="92333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Next steps</a:t>
            </a:r>
            <a:endParaRPr/>
          </a:p>
        </p:txBody>
      </p:sp>
      <p:sp>
        <p:nvSpPr>
          <p:cNvPr id="211" name="Google Shape;211;p17"/>
          <p:cNvSpPr/>
          <p:nvPr/>
        </p:nvSpPr>
        <p:spPr>
          <a:xfrm>
            <a:off x="-17862280" y="1500485"/>
            <a:ext cx="56351108" cy="92333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pic>
        <p:nvPicPr>
          <p:cNvPr id="212" name="Google Shape;212;p17"/>
          <p:cNvPicPr preferRelativeResize="0"/>
          <p:nvPr/>
        </p:nvPicPr>
        <p:blipFill rotWithShape="1">
          <a:blip r:embed="rId3">
            <a:alphaModFix/>
          </a:blip>
          <a:srcRect b="0" l="0" r="0" t="0"/>
          <a:stretch/>
        </p:blipFill>
        <p:spPr>
          <a:xfrm>
            <a:off x="21300" y="1134725"/>
            <a:ext cx="3689315" cy="5220990"/>
          </a:xfrm>
          <a:prstGeom prst="rect">
            <a:avLst/>
          </a:prstGeom>
          <a:noFill/>
          <a:ln>
            <a:noFill/>
          </a:ln>
        </p:spPr>
      </p:pic>
      <p:sp>
        <p:nvSpPr>
          <p:cNvPr id="213" name="Google Shape;213;p17"/>
          <p:cNvSpPr txBox="1"/>
          <p:nvPr/>
        </p:nvSpPr>
        <p:spPr>
          <a:xfrm>
            <a:off x="3710615" y="1293080"/>
            <a:ext cx="8481385" cy="504742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b="0" i="0" lang="en-US" sz="2400" u="none" cap="none" strike="noStrike">
                <a:solidFill>
                  <a:srgbClr val="000000"/>
                </a:solidFill>
                <a:latin typeface="Montserrat"/>
                <a:ea typeface="Montserrat"/>
                <a:cs typeface="Montserrat"/>
                <a:sym typeface="Montserrat"/>
              </a:rPr>
              <a:t>JAXA/ESA/RESTEC/GOFC-GOLD side event on Satellite Observation at COP28 </a:t>
            </a:r>
            <a:endParaRPr b="0" i="0" sz="1400" u="none" cap="none" strike="noStrike">
              <a:solidFill>
                <a:srgbClr val="000000"/>
              </a:solidFill>
              <a:latin typeface="Arial"/>
              <a:ea typeface="Arial"/>
              <a:cs typeface="Arial"/>
              <a:sym typeface="Arial"/>
            </a:endParaRPr>
          </a:p>
          <a:p>
            <a:pPr indent="-406400" lvl="0" marL="457200" marR="0" rtl="0" algn="l">
              <a:lnSpc>
                <a:spcPct val="115000"/>
              </a:lnSpc>
              <a:spcBef>
                <a:spcPts val="1000"/>
              </a:spcBef>
              <a:spcAft>
                <a:spcPts val="0"/>
              </a:spcAft>
              <a:buClr>
                <a:schemeClr val="dk1"/>
              </a:buClr>
              <a:buSzPts val="2800"/>
              <a:buFont typeface="Montserrat"/>
              <a:buChar char="❖"/>
            </a:pPr>
            <a:r>
              <a:rPr b="0" i="0" lang="en-US" sz="2400" u="none" cap="none" strike="noStrike">
                <a:solidFill>
                  <a:schemeClr val="dk1"/>
                </a:solidFill>
                <a:latin typeface="Montserrat"/>
                <a:ea typeface="Montserrat"/>
                <a:cs typeface="Montserrat"/>
                <a:sym typeface="Montserrat"/>
              </a:rPr>
              <a:t>Set of ‘actions’ to implement the Roadmap recommendations defined by SIT-</a:t>
            </a:r>
            <a:r>
              <a:rPr lang="en-US" sz="2400">
                <a:solidFill>
                  <a:schemeClr val="dk1"/>
                </a:solidFill>
                <a:latin typeface="Montserrat"/>
                <a:ea typeface="Montserrat"/>
                <a:cs typeface="Montserrat"/>
                <a:sym typeface="Montserrat"/>
              </a:rPr>
              <a:t>39</a:t>
            </a:r>
            <a:r>
              <a:rPr b="0" i="0" lang="en-US" sz="2400" u="none" cap="none" strike="noStrike">
                <a:solidFill>
                  <a:schemeClr val="dk1"/>
                </a:solidFill>
                <a:latin typeface="Montserrat"/>
                <a:ea typeface="Montserrat"/>
                <a:cs typeface="Montserrat"/>
                <a:sym typeface="Montserrat"/>
              </a:rPr>
              <a:t> (2024)</a:t>
            </a:r>
            <a:endParaRPr b="0" i="0" sz="1400" u="none" cap="none" strike="noStrike">
              <a:solidFill>
                <a:srgbClr val="000000"/>
              </a:solidFill>
              <a:latin typeface="Arial"/>
              <a:ea typeface="Arial"/>
              <a:cs typeface="Arial"/>
              <a:sym typeface="Arial"/>
            </a:endParaRPr>
          </a:p>
          <a:p>
            <a:pPr indent="-406400" lvl="0" marL="457200" marR="0" rtl="0" algn="l">
              <a:lnSpc>
                <a:spcPct val="115000"/>
              </a:lnSpc>
              <a:spcBef>
                <a:spcPts val="1000"/>
              </a:spcBef>
              <a:spcAft>
                <a:spcPts val="0"/>
              </a:spcAft>
              <a:buClr>
                <a:schemeClr val="dk1"/>
              </a:buClr>
              <a:buSzPts val="2800"/>
              <a:buFont typeface="Montserrat"/>
              <a:buChar char="❖"/>
            </a:pPr>
            <a:r>
              <a:rPr b="0" i="0" lang="en-US" sz="2400" u="none" cap="none" strike="noStrike">
                <a:solidFill>
                  <a:schemeClr val="dk1"/>
                </a:solidFill>
                <a:latin typeface="Montserrat"/>
                <a:ea typeface="Montserrat"/>
                <a:cs typeface="Montserrat"/>
                <a:sym typeface="Montserrat"/>
              </a:rPr>
              <a:t>ESA-led Amazonia field campaign w INPE and NASA contributions (2024+)</a:t>
            </a:r>
            <a:endParaRPr b="0" i="0" sz="1400" u="none" cap="none" strike="noStrike">
              <a:solidFill>
                <a:srgbClr val="000000"/>
              </a:solidFill>
              <a:latin typeface="Arial"/>
              <a:ea typeface="Arial"/>
              <a:cs typeface="Arial"/>
              <a:sym typeface="Arial"/>
            </a:endParaRPr>
          </a:p>
          <a:p>
            <a:pPr indent="-406400" lvl="0" marL="457200" marR="0" rtl="0" algn="l">
              <a:lnSpc>
                <a:spcPct val="115000"/>
              </a:lnSpc>
              <a:spcBef>
                <a:spcPts val="1000"/>
              </a:spcBef>
              <a:spcAft>
                <a:spcPts val="0"/>
              </a:spcAft>
              <a:buClr>
                <a:schemeClr val="dk1"/>
              </a:buClr>
              <a:buSzPts val="2800"/>
              <a:buFont typeface="Montserrat"/>
              <a:buChar char="❖"/>
            </a:pPr>
            <a:r>
              <a:rPr b="0" i="0" lang="en-US" sz="2400" u="none" cap="none" strike="noStrike">
                <a:solidFill>
                  <a:schemeClr val="dk1"/>
                </a:solidFill>
                <a:latin typeface="Montserrat"/>
                <a:ea typeface="Montserrat"/>
                <a:cs typeface="Montserrat"/>
                <a:sym typeface="Montserrat"/>
              </a:rPr>
              <a:t>AFOLU Roadmap for endorsement by the CEOS Plenary (2023)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29292763c7e_0_0"/>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The Team Ask of Plenary…</a:t>
            </a:r>
            <a:endParaRPr/>
          </a:p>
        </p:txBody>
      </p:sp>
      <p:sp>
        <p:nvSpPr>
          <p:cNvPr id="219" name="Google Shape;219;g29292763c7e_0_0"/>
          <p:cNvSpPr/>
          <p:nvPr/>
        </p:nvSpPr>
        <p:spPr>
          <a:xfrm>
            <a:off x="-17862280" y="1500485"/>
            <a:ext cx="56351100" cy="92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pic>
        <p:nvPicPr>
          <p:cNvPr id="220" name="Google Shape;220;g29292763c7e_0_0"/>
          <p:cNvPicPr preferRelativeResize="0"/>
          <p:nvPr/>
        </p:nvPicPr>
        <p:blipFill rotWithShape="1">
          <a:blip r:embed="rId3">
            <a:alphaModFix/>
          </a:blip>
          <a:srcRect b="0" l="0" r="0" t="0"/>
          <a:stretch/>
        </p:blipFill>
        <p:spPr>
          <a:xfrm>
            <a:off x="21300" y="1134725"/>
            <a:ext cx="3689315" cy="5220989"/>
          </a:xfrm>
          <a:prstGeom prst="rect">
            <a:avLst/>
          </a:prstGeom>
          <a:noFill/>
          <a:ln>
            <a:noFill/>
          </a:ln>
        </p:spPr>
      </p:pic>
      <p:sp>
        <p:nvSpPr>
          <p:cNvPr id="221" name="Google Shape;221;g29292763c7e_0_0"/>
          <p:cNvSpPr txBox="1"/>
          <p:nvPr/>
        </p:nvSpPr>
        <p:spPr>
          <a:xfrm>
            <a:off x="3710615" y="1293080"/>
            <a:ext cx="8481300" cy="50475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b="1" lang="en-US" sz="2400">
                <a:latin typeface="Montserrat"/>
                <a:ea typeface="Montserrat"/>
                <a:cs typeface="Montserrat"/>
                <a:sym typeface="Montserrat"/>
              </a:rPr>
              <a:t>LSI-VC Forests &amp; Biomass team</a:t>
            </a:r>
            <a:r>
              <a:rPr lang="en-US" sz="2400">
                <a:latin typeface="Montserrat"/>
                <a:ea typeface="Montserrat"/>
                <a:cs typeface="Montserrat"/>
                <a:sym typeface="Montserrat"/>
              </a:rPr>
              <a:t> has developed this roadmap over the past 3 years to guide future CEOS efforts in this area</a:t>
            </a:r>
            <a:endParaRPr sz="2400">
              <a:latin typeface="Montserrat"/>
              <a:ea typeface="Montserrat"/>
              <a:cs typeface="Montserrat"/>
              <a:sym typeface="Montserrat"/>
            </a:endParaRPr>
          </a:p>
          <a:p>
            <a:pPr indent="-381000" lvl="0" marL="457200" marR="0" rtl="0" algn="l">
              <a:lnSpc>
                <a:spcPct val="115000"/>
              </a:lnSpc>
              <a:spcBef>
                <a:spcPts val="1000"/>
              </a:spcBef>
              <a:spcAft>
                <a:spcPts val="0"/>
              </a:spcAft>
              <a:buSzPts val="2400"/>
              <a:buFont typeface="Montserrat"/>
              <a:buChar char="❖"/>
            </a:pPr>
            <a:r>
              <a:rPr b="1" lang="en-US" sz="2400">
                <a:latin typeface="Montserrat"/>
                <a:ea typeface="Montserrat"/>
                <a:cs typeface="Montserrat"/>
                <a:sym typeface="Montserrat"/>
              </a:rPr>
              <a:t>We ask that Principals endorse this Roadmap</a:t>
            </a:r>
            <a:r>
              <a:rPr lang="en-US" sz="2400">
                <a:latin typeface="Montserrat"/>
                <a:ea typeface="Montserrat"/>
                <a:cs typeface="Montserrat"/>
                <a:sym typeface="Montserrat"/>
              </a:rPr>
              <a:t> at the 2023 CEOS Plenary</a:t>
            </a:r>
            <a:endParaRPr sz="2400">
              <a:latin typeface="Montserrat"/>
              <a:ea typeface="Montserrat"/>
              <a:cs typeface="Montserrat"/>
              <a:sym typeface="Montserrat"/>
            </a:endParaRPr>
          </a:p>
          <a:p>
            <a:pPr indent="-381000" lvl="0" marL="457200" marR="0" rtl="0" algn="l">
              <a:lnSpc>
                <a:spcPct val="115000"/>
              </a:lnSpc>
              <a:spcBef>
                <a:spcPts val="1000"/>
              </a:spcBef>
              <a:spcAft>
                <a:spcPts val="0"/>
              </a:spcAft>
              <a:buSzPts val="2400"/>
              <a:buFont typeface="Montserrat"/>
              <a:buChar char="❖"/>
            </a:pPr>
            <a:r>
              <a:rPr b="1" lang="en-US" sz="2400">
                <a:latin typeface="Montserrat"/>
                <a:ea typeface="Montserrat"/>
                <a:cs typeface="Montserrat"/>
                <a:sym typeface="Montserrat"/>
              </a:rPr>
              <a:t>And agree to the group developing a short-form </a:t>
            </a:r>
            <a:r>
              <a:rPr b="1" lang="en-US" sz="2400">
                <a:latin typeface="Montserrat"/>
                <a:ea typeface="Montserrat"/>
                <a:cs typeface="Montserrat"/>
                <a:sym typeface="Montserrat"/>
              </a:rPr>
              <a:t>appendix</a:t>
            </a:r>
            <a:r>
              <a:rPr b="1" lang="en-US" sz="2400">
                <a:latin typeface="Montserrat"/>
                <a:ea typeface="Montserrat"/>
                <a:cs typeface="Montserrat"/>
                <a:sym typeface="Montserrat"/>
              </a:rPr>
              <a:t> of actions</a:t>
            </a:r>
            <a:r>
              <a:rPr lang="en-US" sz="2400">
                <a:latin typeface="Montserrat"/>
                <a:ea typeface="Montserrat"/>
                <a:cs typeface="Montserrat"/>
                <a:sym typeface="Montserrat"/>
              </a:rPr>
              <a:t> for tracking and implementation by LSI-VC (for SIT-39, Tokyo)</a:t>
            </a:r>
            <a:endParaRPr sz="2400">
              <a:latin typeface="Montserrat"/>
              <a:ea typeface="Montserrat"/>
              <a:cs typeface="Montserrat"/>
              <a:sym typeface="Montserrat"/>
            </a:endParaRPr>
          </a:p>
          <a:p>
            <a:pPr indent="-381000" lvl="0" marL="457200" marR="0" rtl="0" algn="l">
              <a:lnSpc>
                <a:spcPct val="115000"/>
              </a:lnSpc>
              <a:spcBef>
                <a:spcPts val="1000"/>
              </a:spcBef>
              <a:spcAft>
                <a:spcPts val="0"/>
              </a:spcAft>
              <a:buSzPts val="2400"/>
              <a:buFont typeface="Montserrat"/>
              <a:buChar char="❖"/>
            </a:pPr>
            <a:r>
              <a:rPr lang="en-US" sz="2400">
                <a:latin typeface="Montserrat"/>
                <a:ea typeface="Montserrat"/>
                <a:cs typeface="Montserrat"/>
                <a:sym typeface="Montserrat"/>
              </a:rPr>
              <a:t>THANKS to the many and varied contributors over the last 2-3 years!</a:t>
            </a:r>
            <a:endParaRPr sz="2400">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4000"/>
              <a:t>A team effort across/beyond CEOS</a:t>
            </a:r>
            <a:endParaRPr/>
          </a:p>
        </p:txBody>
      </p:sp>
      <p:sp>
        <p:nvSpPr>
          <p:cNvPr id="73" name="Google Shape;73;p2"/>
          <p:cNvSpPr txBox="1"/>
          <p:nvPr/>
        </p:nvSpPr>
        <p:spPr>
          <a:xfrm>
            <a:off x="4093698" y="1243464"/>
            <a:ext cx="7798011" cy="4803154"/>
          </a:xfrm>
          <a:prstGeom prst="rect">
            <a:avLst/>
          </a:prstGeom>
          <a:noFill/>
          <a:ln>
            <a:noFill/>
          </a:ln>
        </p:spPr>
        <p:txBody>
          <a:bodyPr anchorCtr="0" anchor="t" bIns="45700" lIns="91425" spcFirstLastPara="1" rIns="91425" wrap="square" tIns="45700">
            <a:noAutofit/>
          </a:bodyPr>
          <a:lstStyle/>
          <a:p>
            <a:pPr indent="0" lvl="1" marL="457200" marR="0" rtl="0" algn="just">
              <a:lnSpc>
                <a:spcPct val="115000"/>
              </a:lnSpc>
              <a:spcBef>
                <a:spcPts val="0"/>
              </a:spcBef>
              <a:spcAft>
                <a:spcPts val="0"/>
              </a:spcAft>
              <a:buClr>
                <a:schemeClr val="dk1"/>
              </a:buClr>
              <a:buSzPts val="2400"/>
              <a:buFont typeface="Montserrat"/>
              <a:buNone/>
            </a:pPr>
            <a:r>
              <a:rPr b="1" i="0" lang="en-US" sz="2200" u="none" cap="none" strike="noStrike">
                <a:solidFill>
                  <a:schemeClr val="dk1"/>
                </a:solidFill>
                <a:latin typeface="Calibri"/>
                <a:ea typeface="Calibri"/>
                <a:cs typeface="Calibri"/>
                <a:sym typeface="Calibri"/>
              </a:rPr>
              <a:t>Ben Poulter (NASA Goddard Space Flight Center), Osamu Ochiai (JAXA), Frank-Martin Siefert (ESA), </a:t>
            </a:r>
            <a:r>
              <a:rPr b="0" i="0" lang="en-US" sz="2200" u="none" cap="none" strike="noStrike">
                <a:solidFill>
                  <a:schemeClr val="dk1"/>
                </a:solidFill>
                <a:latin typeface="Calibri"/>
                <a:ea typeface="Calibri"/>
                <a:cs typeface="Calibri"/>
                <a:sym typeface="Calibri"/>
              </a:rPr>
              <a:t>Clement Albergel (ESA), Stephen Briggs (ESA), Mark Dowell (EC-JRC), Laura Duncanson (University of Maryland), Sven Gilliams (VITO), Nancy Harris (WRI), Martin Herold (GFZ), Neha Hunka (University of Maryland), Heather Friendship-Kay (Aberystwyth University), Ian Jarvis (GeoGlam), Richard Lucas (Aberystwyth University), Yasjka Meijer (ESA), Joana Melo (EC-JRC), Shaun Quegan (University of Sheffield), Ake Rosenquist (JAXA), Frank-Martin Seifert (ESA), Lindsey Sloat (WRI), Terry Sohl (USGS), Daniela Requena Suarez (GFZ/WUR/GFOI), Stephen Ward (JAXA), Alyssa Whitcraft (University of Maryland), Sylvia Wilson (USGS)</a:t>
            </a:r>
            <a:endParaRPr b="0" i="0" sz="1400" u="none" cap="none" strike="noStrike">
              <a:solidFill>
                <a:srgbClr val="000000"/>
              </a:solidFill>
              <a:latin typeface="Arial"/>
              <a:ea typeface="Arial"/>
              <a:cs typeface="Arial"/>
              <a:sym typeface="Arial"/>
            </a:endParaRPr>
          </a:p>
        </p:txBody>
      </p:sp>
      <p:pic>
        <p:nvPicPr>
          <p:cNvPr id="74" name="Google Shape;74;p2"/>
          <p:cNvPicPr preferRelativeResize="0"/>
          <p:nvPr/>
        </p:nvPicPr>
        <p:blipFill rotWithShape="1">
          <a:blip r:embed="rId3">
            <a:alphaModFix/>
          </a:blip>
          <a:srcRect b="0" l="0" r="0" t="0"/>
          <a:stretch/>
        </p:blipFill>
        <p:spPr>
          <a:xfrm>
            <a:off x="462500" y="1065552"/>
            <a:ext cx="3753788" cy="531222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3"/>
          <p:cNvSpPr txBox="1"/>
          <p:nvPr>
            <p:ph type="title"/>
          </p:nvPr>
        </p:nvSpPr>
        <p:spPr>
          <a:xfrm>
            <a:off x="176048" y="2353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3600"/>
              <a:t>The Global Stocktake of the Paris Agreement</a:t>
            </a:r>
            <a:endParaRPr/>
          </a:p>
        </p:txBody>
      </p:sp>
      <p:pic>
        <p:nvPicPr>
          <p:cNvPr id="80" name="Google Shape;80;p3"/>
          <p:cNvPicPr preferRelativeResize="0"/>
          <p:nvPr/>
        </p:nvPicPr>
        <p:blipFill rotWithShape="1">
          <a:blip r:embed="rId3">
            <a:alphaModFix/>
          </a:blip>
          <a:srcRect b="0" l="0" r="0" t="5970"/>
          <a:stretch/>
        </p:blipFill>
        <p:spPr>
          <a:xfrm>
            <a:off x="0" y="1179275"/>
            <a:ext cx="10958725" cy="5368824"/>
          </a:xfrm>
          <a:prstGeom prst="rect">
            <a:avLst/>
          </a:prstGeom>
          <a:noFill/>
          <a:ln>
            <a:noFill/>
          </a:ln>
        </p:spPr>
      </p:pic>
      <p:sp>
        <p:nvSpPr>
          <p:cNvPr id="81" name="Google Shape;81;p3"/>
          <p:cNvSpPr txBox="1"/>
          <p:nvPr/>
        </p:nvSpPr>
        <p:spPr>
          <a:xfrm>
            <a:off x="9717416" y="1144878"/>
            <a:ext cx="26139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https://www.climate-chance.org/en/comprehend/blog-observatory-global-africa/cop28-first-global-stocktake-what-to-expect-paris-agreement/</a:t>
            </a:r>
            <a:endParaRPr b="0" i="0" sz="1400" u="none" cap="none" strike="noStrike">
              <a:solidFill>
                <a:srgbClr val="000000"/>
              </a:solidFill>
              <a:latin typeface="Arial"/>
              <a:ea typeface="Arial"/>
              <a:cs typeface="Arial"/>
              <a:sym typeface="Arial"/>
            </a:endParaRPr>
          </a:p>
        </p:txBody>
      </p:sp>
      <p:pic>
        <p:nvPicPr>
          <p:cNvPr descr="Technical dialogue of the first global stocktake. Synthesis report by the  co-facilitators of the technical dialogue" id="82" name="Google Shape;82;p3"/>
          <p:cNvPicPr preferRelativeResize="0"/>
          <p:nvPr/>
        </p:nvPicPr>
        <p:blipFill rotWithShape="1">
          <a:blip r:embed="rId4">
            <a:alphaModFix/>
          </a:blip>
          <a:srcRect b="0" l="0" r="0" t="0"/>
          <a:stretch/>
        </p:blipFill>
        <p:spPr>
          <a:xfrm>
            <a:off x="6015996" y="3514934"/>
            <a:ext cx="4675449" cy="3033177"/>
          </a:xfrm>
          <a:prstGeom prst="rect">
            <a:avLst/>
          </a:prstGeom>
          <a:noFill/>
          <a:ln>
            <a:noFill/>
          </a:ln>
        </p:spPr>
      </p:pic>
      <p:cxnSp>
        <p:nvCxnSpPr>
          <p:cNvPr id="83" name="Google Shape;83;p3"/>
          <p:cNvCxnSpPr/>
          <p:nvPr/>
        </p:nvCxnSpPr>
        <p:spPr>
          <a:xfrm>
            <a:off x="3165231" y="5486400"/>
            <a:ext cx="2729132" cy="0"/>
          </a:xfrm>
          <a:prstGeom prst="straightConnector1">
            <a:avLst/>
          </a:prstGeom>
          <a:noFill/>
          <a:ln cap="flat" cmpd="sng" w="38100">
            <a:solidFill>
              <a:schemeClr val="dk1"/>
            </a:solidFill>
            <a:prstDash val="solid"/>
            <a:round/>
            <a:headEnd len="sm" w="sm" type="none"/>
            <a:tailEnd len="med" w="med" type="triangle"/>
          </a:ln>
        </p:spPr>
      </p:cxnSp>
      <p:cxnSp>
        <p:nvCxnSpPr>
          <p:cNvPr id="84" name="Google Shape;84;p3"/>
          <p:cNvCxnSpPr/>
          <p:nvPr/>
        </p:nvCxnSpPr>
        <p:spPr>
          <a:xfrm>
            <a:off x="3165231" y="4107766"/>
            <a:ext cx="0" cy="1392702"/>
          </a:xfrm>
          <a:prstGeom prst="straightConnector1">
            <a:avLst/>
          </a:prstGeom>
          <a:noFill/>
          <a:ln cap="flat" cmpd="sng" w="38100">
            <a:solidFill>
              <a:schemeClr val="dk1"/>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4"/>
          <p:cNvSpPr txBox="1"/>
          <p:nvPr>
            <p:ph type="title"/>
          </p:nvPr>
        </p:nvSpPr>
        <p:spPr>
          <a:xfrm>
            <a:off x="176048" y="2353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3600"/>
              <a:t>The Global Stocktake of the Paris Agreement</a:t>
            </a:r>
            <a:endParaRPr/>
          </a:p>
        </p:txBody>
      </p:sp>
      <p:pic>
        <p:nvPicPr>
          <p:cNvPr id="90" name="Google Shape;90;p4"/>
          <p:cNvPicPr preferRelativeResize="0"/>
          <p:nvPr/>
        </p:nvPicPr>
        <p:blipFill rotWithShape="1">
          <a:blip r:embed="rId3">
            <a:alphaModFix/>
          </a:blip>
          <a:srcRect b="0" l="0" r="0" t="0"/>
          <a:stretch/>
        </p:blipFill>
        <p:spPr>
          <a:xfrm>
            <a:off x="1417744" y="1067157"/>
            <a:ext cx="9771628" cy="5401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descr="A close-up of a document&#10;&#10;Description automatically generated" id="95" name="Google Shape;95;p5"/>
          <p:cNvPicPr preferRelativeResize="0"/>
          <p:nvPr/>
        </p:nvPicPr>
        <p:blipFill rotWithShape="1">
          <a:blip r:embed="rId3">
            <a:alphaModFix/>
          </a:blip>
          <a:srcRect b="5589" l="0" r="0" t="0"/>
          <a:stretch/>
        </p:blipFill>
        <p:spPr>
          <a:xfrm>
            <a:off x="1730326" y="2364507"/>
            <a:ext cx="9289632" cy="3726803"/>
          </a:xfrm>
          <a:prstGeom prst="rect">
            <a:avLst/>
          </a:prstGeom>
          <a:noFill/>
          <a:ln>
            <a:noFill/>
          </a:ln>
        </p:spPr>
      </p:pic>
      <p:sp>
        <p:nvSpPr>
          <p:cNvPr id="96" name="Google Shape;96;p5"/>
          <p:cNvSpPr txBox="1"/>
          <p:nvPr>
            <p:ph type="title"/>
          </p:nvPr>
        </p:nvSpPr>
        <p:spPr>
          <a:xfrm>
            <a:off x="176048" y="2353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3600"/>
              <a:t>The Global Stocktake of the Paris Agreement</a:t>
            </a:r>
            <a:endParaRPr/>
          </a:p>
        </p:txBody>
      </p:sp>
      <p:sp>
        <p:nvSpPr>
          <p:cNvPr id="97" name="Google Shape;97;p5"/>
          <p:cNvSpPr txBox="1"/>
          <p:nvPr/>
        </p:nvSpPr>
        <p:spPr>
          <a:xfrm>
            <a:off x="0" y="1170183"/>
            <a:ext cx="11999742"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The 2021 CEOS Strategy document to support the Global Stocktake was approved to: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descr="A close-up of a text&#10;&#10;Description automatically generated" id="102" name="Google Shape;102;p6"/>
          <p:cNvPicPr preferRelativeResize="0"/>
          <p:nvPr/>
        </p:nvPicPr>
        <p:blipFill rotWithShape="1">
          <a:blip r:embed="rId3">
            <a:alphaModFix/>
          </a:blip>
          <a:srcRect b="0" l="0" r="0" t="0"/>
          <a:stretch/>
        </p:blipFill>
        <p:spPr>
          <a:xfrm>
            <a:off x="176048" y="1244416"/>
            <a:ext cx="6351892" cy="2297122"/>
          </a:xfrm>
          <a:prstGeom prst="rect">
            <a:avLst/>
          </a:prstGeom>
          <a:noFill/>
          <a:ln>
            <a:noFill/>
          </a:ln>
        </p:spPr>
      </p:pic>
      <p:sp>
        <p:nvSpPr>
          <p:cNvPr id="103" name="Google Shape;103;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3800"/>
              <a:t>Milestones and key accomplishments</a:t>
            </a:r>
            <a:endParaRPr/>
          </a:p>
        </p:txBody>
      </p:sp>
      <p:sp>
        <p:nvSpPr>
          <p:cNvPr id="104" name="Google Shape;104;p6"/>
          <p:cNvSpPr txBox="1"/>
          <p:nvPr>
            <p:ph idx="1" type="body"/>
          </p:nvPr>
        </p:nvSpPr>
        <p:spPr>
          <a:xfrm>
            <a:off x="324233" y="1558533"/>
            <a:ext cx="11495400" cy="4662900"/>
          </a:xfrm>
          <a:prstGeom prst="rect">
            <a:avLst/>
          </a:prstGeom>
          <a:solidFill>
            <a:schemeClr val="lt1"/>
          </a:solidFill>
          <a:ln>
            <a:noFill/>
          </a:ln>
        </p:spPr>
        <p:txBody>
          <a:bodyPr anchorCtr="0" anchor="t" bIns="45700" lIns="91425" spcFirstLastPara="1" rIns="91425" wrap="square" tIns="45700">
            <a:noAutofit/>
          </a:bodyPr>
          <a:lstStyle/>
          <a:p>
            <a:pPr indent="-406400" lvl="0" marL="457200" marR="0" rtl="0" algn="l">
              <a:lnSpc>
                <a:spcPct val="100000"/>
              </a:lnSpc>
              <a:spcBef>
                <a:spcPts val="0"/>
              </a:spcBef>
              <a:spcAft>
                <a:spcPts val="0"/>
              </a:spcAft>
              <a:buClr>
                <a:schemeClr val="dk1"/>
              </a:buClr>
              <a:buSzPts val="2800"/>
              <a:buFont typeface="Montserrat"/>
              <a:buChar char="❖"/>
            </a:pPr>
            <a:r>
              <a:rPr lang="en-US" sz="1800"/>
              <a:t>Distribution 1</a:t>
            </a:r>
            <a:r>
              <a:rPr baseline="30000" lang="en-US" sz="1800"/>
              <a:t>st</a:t>
            </a:r>
            <a:r>
              <a:rPr lang="en-US" sz="1800"/>
              <a:t> draft, CEOS review, May 2023</a:t>
            </a:r>
            <a:endParaRPr/>
          </a:p>
          <a:p>
            <a:pPr indent="-406400" lvl="0" marL="457200" marR="0" rtl="0" algn="l">
              <a:lnSpc>
                <a:spcPct val="100000"/>
              </a:lnSpc>
              <a:spcBef>
                <a:spcPts val="0"/>
              </a:spcBef>
              <a:spcAft>
                <a:spcPts val="0"/>
              </a:spcAft>
              <a:buClr>
                <a:schemeClr val="dk1"/>
              </a:buClr>
              <a:buSzPts val="2800"/>
              <a:buFont typeface="Montserrat"/>
              <a:buChar char="❖"/>
            </a:pPr>
            <a:r>
              <a:rPr lang="en-US" sz="1800"/>
              <a:t>Presentation of AFOLU Roadmap WRI Land Carbon Lab. Summit &amp; 24</a:t>
            </a:r>
            <a:r>
              <a:rPr baseline="30000" lang="en-US" sz="1800"/>
              <a:t>th</a:t>
            </a:r>
            <a:r>
              <a:rPr lang="en-US" sz="1800"/>
              <a:t> Session of GCOS/WCRP/TOPC, summer 2023</a:t>
            </a:r>
            <a:endParaRPr/>
          </a:p>
          <a:p>
            <a:pPr indent="-406400" lvl="0" marL="457200" marR="0" rtl="0" algn="l">
              <a:lnSpc>
                <a:spcPct val="100000"/>
              </a:lnSpc>
              <a:spcBef>
                <a:spcPts val="0"/>
              </a:spcBef>
              <a:spcAft>
                <a:spcPts val="0"/>
              </a:spcAft>
              <a:buClr>
                <a:schemeClr val="dk1"/>
              </a:buClr>
              <a:buSzPts val="2800"/>
              <a:buFont typeface="Montserrat"/>
              <a:buChar char="❖"/>
            </a:pPr>
            <a:r>
              <a:rPr lang="en-US" sz="1800"/>
              <a:t>Contribution of AFOLU section to CEOS New Space report</a:t>
            </a:r>
            <a:endParaRPr/>
          </a:p>
          <a:p>
            <a:pPr indent="-406400" lvl="0" marL="457200" marR="0" rtl="0" algn="l">
              <a:lnSpc>
                <a:spcPct val="100000"/>
              </a:lnSpc>
              <a:spcBef>
                <a:spcPts val="0"/>
              </a:spcBef>
              <a:spcAft>
                <a:spcPts val="0"/>
              </a:spcAft>
              <a:buClr>
                <a:schemeClr val="dk1"/>
              </a:buClr>
              <a:buSzPts val="2800"/>
              <a:buFont typeface="Montserrat"/>
              <a:buChar char="❖"/>
            </a:pPr>
            <a:r>
              <a:rPr lang="en-US" sz="1800"/>
              <a:t>Contribution to GCOS IP updates on biomass</a:t>
            </a:r>
            <a:endParaRPr/>
          </a:p>
          <a:p>
            <a:pPr indent="-406400" lvl="0" marL="457200" marR="0" rtl="0" algn="l">
              <a:lnSpc>
                <a:spcPct val="100000"/>
              </a:lnSpc>
              <a:spcBef>
                <a:spcPts val="0"/>
              </a:spcBef>
              <a:spcAft>
                <a:spcPts val="0"/>
              </a:spcAft>
              <a:buClr>
                <a:schemeClr val="dk1"/>
              </a:buClr>
              <a:buSzPts val="2800"/>
              <a:buFont typeface="Montserrat"/>
              <a:buChar char="❖"/>
            </a:pPr>
            <a:r>
              <a:rPr lang="en-US" sz="1800"/>
              <a:t>Engagement with CEOS LSI-VC, WGClimate and GHG TT</a:t>
            </a:r>
            <a:endParaRPr/>
          </a:p>
          <a:p>
            <a:pPr indent="-406400" lvl="0" marL="457200" marR="0" rtl="0" algn="l">
              <a:lnSpc>
                <a:spcPct val="100000"/>
              </a:lnSpc>
              <a:spcBef>
                <a:spcPts val="0"/>
              </a:spcBef>
              <a:spcAft>
                <a:spcPts val="0"/>
              </a:spcAft>
              <a:buClr>
                <a:schemeClr val="dk1"/>
              </a:buClr>
              <a:buSzPts val="2800"/>
              <a:buFont typeface="Montserrat"/>
              <a:buChar char="❖"/>
            </a:pPr>
            <a:r>
              <a:rPr lang="en-US" sz="1800">
                <a:latin typeface="Arial"/>
                <a:ea typeface="Arial"/>
                <a:cs typeface="Arial"/>
                <a:sym typeface="Arial"/>
              </a:rPr>
              <a:t>Key papers</a:t>
            </a:r>
            <a:endParaRPr/>
          </a:p>
          <a:p>
            <a:pPr indent="-381000" lvl="1" marL="914400" rtl="0" algn="l">
              <a:lnSpc>
                <a:spcPct val="100000"/>
              </a:lnSpc>
              <a:spcBef>
                <a:spcPts val="0"/>
              </a:spcBef>
              <a:spcAft>
                <a:spcPts val="0"/>
              </a:spcAft>
              <a:buSzPts val="2400"/>
              <a:buChar char="▪"/>
            </a:pPr>
            <a:r>
              <a:rPr lang="en-US" sz="1100">
                <a:latin typeface="Arial"/>
                <a:ea typeface="Arial"/>
                <a:cs typeface="Arial"/>
                <a:sym typeface="Arial"/>
              </a:rPr>
              <a:t>Joana Melo </a:t>
            </a:r>
            <a:r>
              <a:rPr i="1" lang="en-US" sz="1100">
                <a:latin typeface="Arial"/>
                <a:ea typeface="Arial"/>
                <a:cs typeface="Arial"/>
                <a:sym typeface="Arial"/>
              </a:rPr>
              <a:t>et al</a:t>
            </a:r>
            <a:r>
              <a:rPr lang="en-US" sz="1100">
                <a:latin typeface="Arial"/>
                <a:ea typeface="Arial"/>
                <a:cs typeface="Arial"/>
                <a:sym typeface="Arial"/>
              </a:rPr>
              <a:t> 2023 Satellite-based global maps are rarely used in forest reference levels submitted to the UNFCCC. </a:t>
            </a:r>
            <a:r>
              <a:rPr i="1" lang="en-US" sz="1100">
                <a:latin typeface="Arial"/>
                <a:ea typeface="Arial"/>
                <a:cs typeface="Arial"/>
                <a:sym typeface="Arial"/>
              </a:rPr>
              <a:t>Environ. Res. Lett.</a:t>
            </a:r>
            <a:r>
              <a:rPr lang="en-US" sz="1100">
                <a:latin typeface="Arial"/>
                <a:ea typeface="Arial"/>
                <a:cs typeface="Arial"/>
                <a:sym typeface="Arial"/>
              </a:rPr>
              <a:t> </a:t>
            </a:r>
            <a:r>
              <a:rPr b="1" lang="en-US" sz="1100" u="sng">
                <a:solidFill>
                  <a:srgbClr val="0000E9"/>
                </a:solidFill>
                <a:latin typeface="Arial"/>
                <a:ea typeface="Arial"/>
                <a:cs typeface="Arial"/>
                <a:sym typeface="Arial"/>
                <a:hlinkClick r:id="rId4">
                  <a:extLst>
                    <a:ext uri="{A12FA001-AC4F-418D-AE19-62706E023703}">
                      <ahyp:hlinkClr val="tx"/>
                    </a:ext>
                  </a:extLst>
                </a:hlinkClick>
              </a:rPr>
              <a:t>18</a:t>
            </a:r>
            <a:r>
              <a:rPr lang="en-US" sz="1100" u="sng">
                <a:solidFill>
                  <a:srgbClr val="0000E9"/>
                </a:solidFill>
                <a:latin typeface="Arial"/>
                <a:ea typeface="Arial"/>
                <a:cs typeface="Arial"/>
                <a:sym typeface="Arial"/>
                <a:hlinkClick r:id="rId5">
                  <a:extLst>
                    <a:ext uri="{A12FA001-AC4F-418D-AE19-62706E023703}">
                      <ahyp:hlinkClr val="tx"/>
                    </a:ext>
                  </a:extLst>
                </a:hlinkClick>
              </a:rPr>
              <a:t> 034021</a:t>
            </a:r>
            <a:endParaRPr sz="1100">
              <a:latin typeface="Helvetica Neue"/>
              <a:ea typeface="Helvetica Neue"/>
              <a:cs typeface="Helvetica Neue"/>
              <a:sym typeface="Helvetica Neue"/>
            </a:endParaRPr>
          </a:p>
          <a:p>
            <a:pPr indent="-381000" lvl="1" marL="914400" rtl="0" algn="l">
              <a:lnSpc>
                <a:spcPct val="100000"/>
              </a:lnSpc>
              <a:spcBef>
                <a:spcPts val="0"/>
              </a:spcBef>
              <a:spcAft>
                <a:spcPts val="0"/>
              </a:spcAft>
              <a:buSzPts val="2400"/>
              <a:buChar char="▪"/>
            </a:pPr>
            <a:r>
              <a:rPr lang="en-US" sz="1100">
                <a:latin typeface="Arial"/>
                <a:ea typeface="Arial"/>
                <a:cs typeface="Arial"/>
                <a:sym typeface="Arial"/>
              </a:rPr>
              <a:t>Eric L Bullock </a:t>
            </a:r>
            <a:r>
              <a:rPr i="1" lang="en-US" sz="1100">
                <a:latin typeface="Arial"/>
                <a:ea typeface="Arial"/>
                <a:cs typeface="Arial"/>
                <a:sym typeface="Arial"/>
              </a:rPr>
              <a:t>et al</a:t>
            </a:r>
            <a:r>
              <a:rPr lang="en-US" sz="1100">
                <a:latin typeface="Arial"/>
                <a:ea typeface="Arial"/>
                <a:cs typeface="Arial"/>
                <a:sym typeface="Arial"/>
              </a:rPr>
              <a:t> 2023 Estimating aboveground biomass density using hybrid statistical inference with GEDI lidar data and Paraguay's national forest inventory. </a:t>
            </a:r>
            <a:r>
              <a:rPr i="1" lang="en-US" sz="1100">
                <a:latin typeface="Arial"/>
                <a:ea typeface="Arial"/>
                <a:cs typeface="Arial"/>
                <a:sym typeface="Arial"/>
              </a:rPr>
              <a:t>Environ. Res. Lett.</a:t>
            </a:r>
            <a:r>
              <a:rPr lang="en-US" sz="1100">
                <a:latin typeface="Arial"/>
                <a:ea typeface="Arial"/>
                <a:cs typeface="Arial"/>
                <a:sym typeface="Arial"/>
              </a:rPr>
              <a:t> </a:t>
            </a:r>
            <a:r>
              <a:rPr b="1" lang="en-US" sz="1100" u="sng">
                <a:solidFill>
                  <a:srgbClr val="0000E9"/>
                </a:solidFill>
                <a:latin typeface="Arial"/>
                <a:ea typeface="Arial"/>
                <a:cs typeface="Arial"/>
                <a:sym typeface="Arial"/>
                <a:hlinkClick r:id="rId6">
                  <a:extLst>
                    <a:ext uri="{A12FA001-AC4F-418D-AE19-62706E023703}">
                      <ahyp:hlinkClr val="tx"/>
                    </a:ext>
                  </a:extLst>
                </a:hlinkClick>
              </a:rPr>
              <a:t>18</a:t>
            </a:r>
            <a:r>
              <a:rPr lang="en-US" sz="1100" u="sng">
                <a:solidFill>
                  <a:srgbClr val="0000E9"/>
                </a:solidFill>
                <a:latin typeface="Arial"/>
                <a:ea typeface="Arial"/>
                <a:cs typeface="Arial"/>
                <a:sym typeface="Arial"/>
                <a:hlinkClick r:id="rId7">
                  <a:extLst>
                    <a:ext uri="{A12FA001-AC4F-418D-AE19-62706E023703}">
                      <ahyp:hlinkClr val="tx"/>
                    </a:ext>
                  </a:extLst>
                </a:hlinkClick>
              </a:rPr>
              <a:t> </a:t>
            </a:r>
            <a:r>
              <a:rPr lang="en-US" sz="1100" u="sng">
                <a:solidFill>
                  <a:srgbClr val="0000E9"/>
                </a:solidFill>
                <a:latin typeface="Arial"/>
                <a:ea typeface="Arial"/>
                <a:cs typeface="Arial"/>
                <a:sym typeface="Arial"/>
                <a:hlinkClick r:id="rId8">
                  <a:extLst>
                    <a:ext uri="{A12FA001-AC4F-418D-AE19-62706E023703}">
                      <ahyp:hlinkClr val="tx"/>
                    </a:ext>
                  </a:extLst>
                </a:hlinkClick>
              </a:rPr>
              <a:t>085001</a:t>
            </a:r>
            <a:endParaRPr sz="1100">
              <a:latin typeface="Helvetica Neue"/>
              <a:ea typeface="Helvetica Neue"/>
              <a:cs typeface="Helvetica Neue"/>
              <a:sym typeface="Helvetica Neue"/>
            </a:endParaRPr>
          </a:p>
          <a:p>
            <a:pPr indent="-381000" lvl="1" marL="914400" rtl="0" algn="l">
              <a:lnSpc>
                <a:spcPct val="100000"/>
              </a:lnSpc>
              <a:spcBef>
                <a:spcPts val="0"/>
              </a:spcBef>
              <a:spcAft>
                <a:spcPts val="0"/>
              </a:spcAft>
              <a:buSzPts val="2400"/>
              <a:buChar char="▪"/>
            </a:pPr>
            <a:r>
              <a:rPr lang="en-US" sz="1100">
                <a:latin typeface="Arial"/>
                <a:ea typeface="Arial"/>
                <a:cs typeface="Arial"/>
                <a:sym typeface="Arial"/>
              </a:rPr>
              <a:t>Osamu Ochiai </a:t>
            </a:r>
            <a:r>
              <a:rPr i="1" lang="en-US" sz="1100">
                <a:latin typeface="Arial"/>
                <a:ea typeface="Arial"/>
                <a:cs typeface="Arial"/>
                <a:sym typeface="Arial"/>
              </a:rPr>
              <a:t>et al</a:t>
            </a:r>
            <a:r>
              <a:rPr lang="en-US" sz="1100">
                <a:latin typeface="Arial"/>
                <a:ea typeface="Arial"/>
                <a:cs typeface="Arial"/>
                <a:sym typeface="Arial"/>
              </a:rPr>
              <a:t> 2023 Towards a roadmap for space-based observations of the land sector for the UNFCCC global stocktake, iScience </a:t>
            </a:r>
            <a:r>
              <a:rPr lang="en-US" sz="1100" u="sng">
                <a:solidFill>
                  <a:srgbClr val="0000E9"/>
                </a:solidFill>
                <a:latin typeface="Arial"/>
                <a:ea typeface="Arial"/>
                <a:cs typeface="Arial"/>
                <a:sym typeface="Arial"/>
                <a:hlinkClick r:id="rId9">
                  <a:extLst>
                    <a:ext uri="{A12FA001-AC4F-418D-AE19-62706E023703}">
                      <ahyp:hlinkClr val="tx"/>
                    </a:ext>
                  </a:extLst>
                </a:hlinkClick>
              </a:rPr>
              <a:t>26 106489</a:t>
            </a:r>
            <a:endParaRPr sz="1100">
              <a:latin typeface="Helvetica Neue"/>
              <a:ea typeface="Helvetica Neue"/>
              <a:cs typeface="Helvetica Neue"/>
              <a:sym typeface="Helvetica Neue"/>
            </a:endParaRPr>
          </a:p>
          <a:p>
            <a:pPr indent="-381000" lvl="1" marL="914400" rtl="0" algn="l">
              <a:lnSpc>
                <a:spcPct val="100000"/>
              </a:lnSpc>
              <a:spcBef>
                <a:spcPts val="0"/>
              </a:spcBef>
              <a:spcAft>
                <a:spcPts val="0"/>
              </a:spcAft>
              <a:buSzPts val="2400"/>
              <a:buChar char="▪"/>
            </a:pPr>
            <a:r>
              <a:rPr lang="en-US" sz="1100">
                <a:latin typeface="Arial"/>
                <a:ea typeface="Arial"/>
                <a:cs typeface="Arial"/>
                <a:sym typeface="Arial"/>
              </a:rPr>
              <a:t>Neha Hunka </a:t>
            </a:r>
            <a:r>
              <a:rPr i="1" lang="en-US" sz="1100">
                <a:latin typeface="Arial"/>
                <a:ea typeface="Arial"/>
                <a:cs typeface="Arial"/>
                <a:sym typeface="Arial"/>
              </a:rPr>
              <a:t>et al</a:t>
            </a:r>
            <a:r>
              <a:rPr lang="en-US" sz="1100">
                <a:latin typeface="Arial"/>
                <a:ea typeface="Arial"/>
                <a:cs typeface="Arial"/>
                <a:sym typeface="Arial"/>
              </a:rPr>
              <a:t> On the NASA GEDI and ESA CCI biomass maps: Aligning for uptake in the UNFCCC Global Stocktake </a:t>
            </a:r>
            <a:r>
              <a:rPr i="1" lang="en-US" sz="1100">
                <a:latin typeface="Arial"/>
                <a:ea typeface="Arial"/>
                <a:cs typeface="Arial"/>
                <a:sym typeface="Arial"/>
              </a:rPr>
              <a:t>Environ. Res. Lett  </a:t>
            </a:r>
            <a:r>
              <a:rPr lang="en-US" sz="1100">
                <a:latin typeface="Arial"/>
                <a:ea typeface="Arial"/>
                <a:cs typeface="Arial"/>
                <a:sym typeface="Arial"/>
              </a:rPr>
              <a:t>(</a:t>
            </a:r>
            <a:r>
              <a:rPr b="1" lang="en-US" sz="1100">
                <a:latin typeface="Arial"/>
                <a:ea typeface="Arial"/>
                <a:cs typeface="Arial"/>
                <a:sym typeface="Arial"/>
              </a:rPr>
              <a:t>in review)</a:t>
            </a:r>
            <a:endParaRPr sz="1100">
              <a:latin typeface="Helvetica Neue"/>
              <a:ea typeface="Helvetica Neue"/>
              <a:cs typeface="Helvetica Neue"/>
              <a:sym typeface="Helvetica Neue"/>
            </a:endParaRPr>
          </a:p>
          <a:p>
            <a:pPr indent="-381000" lvl="1" marL="914400" rtl="0" algn="l">
              <a:lnSpc>
                <a:spcPct val="100000"/>
              </a:lnSpc>
              <a:spcBef>
                <a:spcPts val="0"/>
              </a:spcBef>
              <a:spcAft>
                <a:spcPts val="0"/>
              </a:spcAft>
              <a:buSzPts val="2400"/>
              <a:buChar char="▪"/>
            </a:pPr>
            <a:r>
              <a:rPr lang="en-US" sz="1100">
                <a:latin typeface="Arial"/>
                <a:ea typeface="Arial"/>
                <a:cs typeface="Arial"/>
                <a:sym typeface="Arial"/>
              </a:rPr>
              <a:t>Neha Hunka et al How the map-product estimates compare to the IPCC default tables for Tier 1 estimates (i.e. Tables 4.7 to 4.10 in Chapter 4, IPCC 2019 Refinement Guidelines)? (</a:t>
            </a:r>
            <a:r>
              <a:rPr b="1" lang="en-US" sz="1100">
                <a:latin typeface="Arial"/>
                <a:ea typeface="Arial"/>
                <a:cs typeface="Arial"/>
                <a:sym typeface="Arial"/>
              </a:rPr>
              <a:t>in prep</a:t>
            </a:r>
            <a:r>
              <a:rPr lang="en-US" sz="1100">
                <a:latin typeface="Arial"/>
                <a:ea typeface="Arial"/>
                <a:cs typeface="Arial"/>
                <a:sym typeface="Arial"/>
              </a:rPr>
              <a:t>)</a:t>
            </a:r>
            <a:endParaRPr sz="1100"/>
          </a:p>
        </p:txBody>
      </p:sp>
      <p:pic>
        <p:nvPicPr>
          <p:cNvPr descr="A screenshot of a website&#10;&#10;Description automatically generated" id="105" name="Google Shape;105;p6"/>
          <p:cNvPicPr preferRelativeResize="0"/>
          <p:nvPr/>
        </p:nvPicPr>
        <p:blipFill rotWithShape="1">
          <a:blip r:embed="rId10">
            <a:alphaModFix/>
          </a:blip>
          <a:srcRect b="0" l="0" r="0" t="0"/>
          <a:stretch/>
        </p:blipFill>
        <p:spPr>
          <a:xfrm>
            <a:off x="176048" y="3688101"/>
            <a:ext cx="4947137" cy="229712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3800"/>
              <a:t>Milestones and key accomplishments</a:t>
            </a:r>
            <a:endParaRPr/>
          </a:p>
        </p:txBody>
      </p:sp>
      <p:pic>
        <p:nvPicPr>
          <p:cNvPr descr="A group of people standing together&#10;&#10;Description automatically generated" id="111" name="Google Shape;111;p7"/>
          <p:cNvPicPr preferRelativeResize="0"/>
          <p:nvPr/>
        </p:nvPicPr>
        <p:blipFill rotWithShape="1">
          <a:blip r:embed="rId3">
            <a:alphaModFix/>
          </a:blip>
          <a:srcRect b="0" l="0" r="0" t="0"/>
          <a:stretch/>
        </p:blipFill>
        <p:spPr>
          <a:xfrm>
            <a:off x="7568417" y="3444595"/>
            <a:ext cx="4522787" cy="2996838"/>
          </a:xfrm>
          <a:prstGeom prst="rect">
            <a:avLst/>
          </a:prstGeom>
          <a:noFill/>
          <a:ln>
            <a:noFill/>
          </a:ln>
        </p:spPr>
      </p:pic>
      <p:pic>
        <p:nvPicPr>
          <p:cNvPr descr="A map of the world with different colored circles&#10;&#10;Description automatically generated with low confidence" id="112" name="Google Shape;112;p7"/>
          <p:cNvPicPr preferRelativeResize="0"/>
          <p:nvPr/>
        </p:nvPicPr>
        <p:blipFill rotWithShape="1">
          <a:blip r:embed="rId4">
            <a:alphaModFix/>
          </a:blip>
          <a:srcRect b="0" l="0" r="0" t="0"/>
          <a:stretch/>
        </p:blipFill>
        <p:spPr>
          <a:xfrm>
            <a:off x="3565818" y="2156960"/>
            <a:ext cx="5172222" cy="2346542"/>
          </a:xfrm>
          <a:prstGeom prst="rect">
            <a:avLst/>
          </a:prstGeom>
          <a:noFill/>
          <a:ln>
            <a:noFill/>
          </a:ln>
        </p:spPr>
      </p:pic>
      <p:pic>
        <p:nvPicPr>
          <p:cNvPr descr="A white background with black text&#10;&#10;Description automatically generated" id="113" name="Google Shape;113;p7"/>
          <p:cNvPicPr preferRelativeResize="0"/>
          <p:nvPr/>
        </p:nvPicPr>
        <p:blipFill rotWithShape="1">
          <a:blip r:embed="rId5">
            <a:alphaModFix/>
          </a:blip>
          <a:srcRect b="0" l="0" r="0" t="0"/>
          <a:stretch/>
        </p:blipFill>
        <p:spPr>
          <a:xfrm>
            <a:off x="100795" y="1626070"/>
            <a:ext cx="3826283" cy="2595450"/>
          </a:xfrm>
          <a:prstGeom prst="rect">
            <a:avLst/>
          </a:prstGeom>
          <a:noFill/>
          <a:ln>
            <a:noFill/>
          </a:ln>
        </p:spPr>
      </p:pic>
      <p:sp>
        <p:nvSpPr>
          <p:cNvPr id="114" name="Google Shape;114;p7"/>
          <p:cNvSpPr txBox="1"/>
          <p:nvPr/>
        </p:nvSpPr>
        <p:spPr>
          <a:xfrm>
            <a:off x="46892" y="1237957"/>
            <a:ext cx="419858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Land Cover Working Group</a:t>
            </a:r>
            <a:endParaRPr b="0" i="0" sz="1400" u="none" cap="none" strike="noStrike">
              <a:solidFill>
                <a:srgbClr val="000000"/>
              </a:solidFill>
              <a:latin typeface="Arial"/>
              <a:ea typeface="Arial"/>
              <a:cs typeface="Arial"/>
              <a:sym typeface="Arial"/>
            </a:endParaRPr>
          </a:p>
        </p:txBody>
      </p:sp>
      <p:pic>
        <p:nvPicPr>
          <p:cNvPr descr="A aerial view of a farm&#10;&#10;Description automatically generated" id="115" name="Google Shape;115;p7"/>
          <p:cNvPicPr preferRelativeResize="0"/>
          <p:nvPr/>
        </p:nvPicPr>
        <p:blipFill rotWithShape="1">
          <a:blip r:embed="rId6">
            <a:alphaModFix/>
          </a:blip>
          <a:srcRect b="0" l="0" r="0" t="0"/>
          <a:stretch/>
        </p:blipFill>
        <p:spPr>
          <a:xfrm>
            <a:off x="46892" y="4221520"/>
            <a:ext cx="3826283" cy="2219913"/>
          </a:xfrm>
          <a:prstGeom prst="rect">
            <a:avLst/>
          </a:prstGeom>
          <a:noFill/>
          <a:ln>
            <a:noFill/>
          </a:ln>
        </p:spPr>
      </p:pic>
      <p:sp>
        <p:nvSpPr>
          <p:cNvPr id="116" name="Google Shape;116;p7"/>
          <p:cNvSpPr txBox="1"/>
          <p:nvPr/>
        </p:nvSpPr>
        <p:spPr>
          <a:xfrm>
            <a:off x="3999738" y="1695295"/>
            <a:ext cx="4304383"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Biomass Harmonization WG</a:t>
            </a:r>
            <a:endParaRPr b="0" i="0" sz="1400" u="none" cap="none" strike="noStrike">
              <a:solidFill>
                <a:srgbClr val="000000"/>
              </a:solidFill>
              <a:latin typeface="Arial"/>
              <a:ea typeface="Arial"/>
              <a:cs typeface="Arial"/>
              <a:sym typeface="Arial"/>
            </a:endParaRPr>
          </a:p>
        </p:txBody>
      </p:sp>
      <p:sp>
        <p:nvSpPr>
          <p:cNvPr id="117" name="Google Shape;117;p7"/>
          <p:cNvSpPr txBox="1"/>
          <p:nvPr/>
        </p:nvSpPr>
        <p:spPr>
          <a:xfrm>
            <a:off x="7643555" y="6041323"/>
            <a:ext cx="450155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Lato"/>
                <a:ea typeface="Lato"/>
                <a:cs typeface="Lato"/>
                <a:sym typeface="Lato"/>
              </a:rPr>
              <a:t>GISTDA-SilvaCarbon Workshop 2023</a:t>
            </a:r>
            <a:endParaRPr b="1" i="0" sz="2000" u="none" cap="none" strike="noStrike">
              <a:solidFill>
                <a:schemeClr val="lt1"/>
              </a:solidFill>
              <a:latin typeface="Arial"/>
              <a:ea typeface="Arial"/>
              <a:cs typeface="Arial"/>
              <a:sym typeface="Arial"/>
            </a:endParaRPr>
          </a:p>
        </p:txBody>
      </p:sp>
      <p:sp>
        <p:nvSpPr>
          <p:cNvPr id="118" name="Google Shape;118;p7"/>
          <p:cNvSpPr txBox="1"/>
          <p:nvPr/>
        </p:nvSpPr>
        <p:spPr>
          <a:xfrm>
            <a:off x="9087449" y="2925647"/>
            <a:ext cx="256031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Stakeholder WG</a:t>
            </a:r>
            <a:endParaRPr b="0" i="0" sz="1400" u="none" cap="none" strike="noStrike">
              <a:solidFill>
                <a:srgbClr val="000000"/>
              </a:solidFill>
              <a:latin typeface="Arial"/>
              <a:ea typeface="Arial"/>
              <a:cs typeface="Arial"/>
              <a:sym typeface="Arial"/>
            </a:endParaRPr>
          </a:p>
        </p:txBody>
      </p:sp>
      <p:sp>
        <p:nvSpPr>
          <p:cNvPr id="119" name="Google Shape;119;p7"/>
          <p:cNvSpPr txBox="1"/>
          <p:nvPr/>
        </p:nvSpPr>
        <p:spPr>
          <a:xfrm>
            <a:off x="7340013" y="2153049"/>
            <a:ext cx="131959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Melo et al., 2023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Table of Contents</a:t>
            </a:r>
            <a:endParaRPr/>
          </a:p>
        </p:txBody>
      </p:sp>
      <p:sp>
        <p:nvSpPr>
          <p:cNvPr id="125" name="Google Shape;125;p8"/>
          <p:cNvSpPr txBox="1"/>
          <p:nvPr/>
        </p:nvSpPr>
        <p:spPr>
          <a:xfrm>
            <a:off x="4206240" y="1144701"/>
            <a:ext cx="7809711" cy="5354070"/>
          </a:xfrm>
          <a:prstGeom prst="rect">
            <a:avLst/>
          </a:prstGeom>
          <a:noFill/>
          <a:ln>
            <a:noFill/>
          </a:ln>
        </p:spPr>
        <p:txBody>
          <a:bodyPr anchorCtr="0" anchor="t" bIns="45700" lIns="91425" spcFirstLastPara="1" rIns="91425" wrap="square" tIns="45700">
            <a:normAutofit lnSpcReduction="10000"/>
          </a:bodyPr>
          <a:lstStyle/>
          <a:p>
            <a:pPr indent="-406400" lvl="0" marL="457200" marR="0" rtl="0" algn="l">
              <a:lnSpc>
                <a:spcPct val="100000"/>
              </a:lnSpc>
              <a:spcBef>
                <a:spcPts val="1000"/>
              </a:spcBef>
              <a:spcAft>
                <a:spcPts val="0"/>
              </a:spcAft>
              <a:buClr>
                <a:schemeClr val="dk1"/>
              </a:buClr>
              <a:buSzPts val="2800"/>
              <a:buFont typeface="Montserrat"/>
              <a:buChar char="❖"/>
            </a:pPr>
            <a:r>
              <a:rPr b="0" i="0" lang="en-US" sz="2400" u="none" cap="none" strike="noStrike">
                <a:solidFill>
                  <a:schemeClr val="dk1"/>
                </a:solidFill>
                <a:latin typeface="Montserrat"/>
                <a:ea typeface="Montserrat"/>
                <a:cs typeface="Montserrat"/>
                <a:sym typeface="Montserrat"/>
              </a:rPr>
              <a:t>Overview of IPCC methodologies</a:t>
            </a:r>
            <a:endParaRPr b="0" i="0" sz="1400" u="none" cap="none" strike="noStrike">
              <a:solidFill>
                <a:srgbClr val="000000"/>
              </a:solidFill>
              <a:latin typeface="Arial"/>
              <a:ea typeface="Arial"/>
              <a:cs typeface="Arial"/>
              <a:sym typeface="Arial"/>
            </a:endParaRPr>
          </a:p>
          <a:p>
            <a:pPr indent="-381000" lvl="1" marL="914400" marR="0" rtl="0" algn="l">
              <a:lnSpc>
                <a:spcPct val="100000"/>
              </a:lnSpc>
              <a:spcBef>
                <a:spcPts val="500"/>
              </a:spcBef>
              <a:spcAft>
                <a:spcPts val="0"/>
              </a:spcAft>
              <a:buClr>
                <a:schemeClr val="dk1"/>
              </a:buClr>
              <a:buSzPts val="2400"/>
              <a:buFont typeface="Montserrat"/>
              <a:buChar char="▪"/>
            </a:pPr>
            <a:r>
              <a:rPr b="0" i="0" lang="en-US" sz="2200" u="none" cap="none" strike="noStrike">
                <a:solidFill>
                  <a:schemeClr val="dk1"/>
                </a:solidFill>
                <a:latin typeface="Montserrat"/>
                <a:ea typeface="Montserrat"/>
                <a:cs typeface="Montserrat"/>
                <a:sym typeface="Montserrat"/>
              </a:rPr>
              <a:t>Stock change</a:t>
            </a:r>
            <a:endParaRPr b="0" i="0" sz="1400" u="none" cap="none" strike="noStrike">
              <a:solidFill>
                <a:srgbClr val="000000"/>
              </a:solidFill>
              <a:latin typeface="Arial"/>
              <a:ea typeface="Arial"/>
              <a:cs typeface="Arial"/>
              <a:sym typeface="Arial"/>
            </a:endParaRPr>
          </a:p>
          <a:p>
            <a:pPr indent="-381000" lvl="1" marL="914400" marR="0" rtl="0" algn="l">
              <a:lnSpc>
                <a:spcPct val="100000"/>
              </a:lnSpc>
              <a:spcBef>
                <a:spcPts val="500"/>
              </a:spcBef>
              <a:spcAft>
                <a:spcPts val="0"/>
              </a:spcAft>
              <a:buClr>
                <a:schemeClr val="dk1"/>
              </a:buClr>
              <a:buSzPts val="2400"/>
              <a:buFont typeface="Montserrat"/>
              <a:buChar char="▪"/>
            </a:pPr>
            <a:r>
              <a:rPr b="0" i="0" lang="en-US" sz="2200" u="none" cap="none" strike="noStrike">
                <a:solidFill>
                  <a:schemeClr val="dk1"/>
                </a:solidFill>
                <a:latin typeface="Montserrat"/>
                <a:ea typeface="Montserrat"/>
                <a:cs typeface="Montserrat"/>
                <a:sym typeface="Montserrat"/>
              </a:rPr>
              <a:t>Gain loss</a:t>
            </a:r>
            <a:endParaRPr b="0" i="0" sz="1400" u="none" cap="none" strike="noStrike">
              <a:solidFill>
                <a:srgbClr val="000000"/>
              </a:solidFill>
              <a:latin typeface="Arial"/>
              <a:ea typeface="Arial"/>
              <a:cs typeface="Arial"/>
              <a:sym typeface="Arial"/>
            </a:endParaRPr>
          </a:p>
          <a:p>
            <a:pPr indent="-406400" lvl="0" marL="457200" marR="0" rtl="0" algn="l">
              <a:lnSpc>
                <a:spcPct val="100000"/>
              </a:lnSpc>
              <a:spcBef>
                <a:spcPts val="1000"/>
              </a:spcBef>
              <a:spcAft>
                <a:spcPts val="0"/>
              </a:spcAft>
              <a:buClr>
                <a:schemeClr val="dk1"/>
              </a:buClr>
              <a:buSzPts val="2800"/>
              <a:buFont typeface="Montserrat"/>
              <a:buChar char="❖"/>
            </a:pPr>
            <a:r>
              <a:rPr b="0" i="0" lang="en-US" sz="2400" u="none" cap="none" strike="noStrike">
                <a:solidFill>
                  <a:schemeClr val="dk1"/>
                </a:solidFill>
                <a:latin typeface="Montserrat"/>
                <a:ea typeface="Montserrat"/>
                <a:cs typeface="Montserrat"/>
                <a:sym typeface="Montserrat"/>
              </a:rPr>
              <a:t>EO for Activity Data</a:t>
            </a:r>
            <a:endParaRPr b="0" i="0" sz="1400" u="none" cap="none" strike="noStrike">
              <a:solidFill>
                <a:srgbClr val="000000"/>
              </a:solidFill>
              <a:latin typeface="Arial"/>
              <a:ea typeface="Arial"/>
              <a:cs typeface="Arial"/>
              <a:sym typeface="Arial"/>
            </a:endParaRPr>
          </a:p>
          <a:p>
            <a:pPr indent="-381000" lvl="1" marL="914400" marR="0" rtl="0" algn="l">
              <a:lnSpc>
                <a:spcPct val="100000"/>
              </a:lnSpc>
              <a:spcBef>
                <a:spcPts val="500"/>
              </a:spcBef>
              <a:spcAft>
                <a:spcPts val="0"/>
              </a:spcAft>
              <a:buClr>
                <a:schemeClr val="dk1"/>
              </a:buClr>
              <a:buSzPts val="2400"/>
              <a:buFont typeface="Montserrat"/>
              <a:buChar char="▪"/>
            </a:pPr>
            <a:r>
              <a:rPr b="0" i="0" lang="en-US" sz="2200" u="none" cap="none" strike="noStrike">
                <a:solidFill>
                  <a:schemeClr val="dk1"/>
                </a:solidFill>
                <a:latin typeface="Montserrat"/>
                <a:ea typeface="Montserrat"/>
                <a:cs typeface="Montserrat"/>
                <a:sym typeface="Montserrat"/>
              </a:rPr>
              <a:t>Land cover change working group</a:t>
            </a:r>
            <a:endParaRPr b="0" i="0" sz="1400" u="none" cap="none" strike="noStrike">
              <a:solidFill>
                <a:srgbClr val="000000"/>
              </a:solidFill>
              <a:latin typeface="Arial"/>
              <a:ea typeface="Arial"/>
              <a:cs typeface="Arial"/>
              <a:sym typeface="Arial"/>
            </a:endParaRPr>
          </a:p>
          <a:p>
            <a:pPr indent="-406400" lvl="0" marL="457200" marR="0" rtl="0" algn="l">
              <a:lnSpc>
                <a:spcPct val="100000"/>
              </a:lnSpc>
              <a:spcBef>
                <a:spcPts val="1000"/>
              </a:spcBef>
              <a:spcAft>
                <a:spcPts val="0"/>
              </a:spcAft>
              <a:buClr>
                <a:schemeClr val="dk1"/>
              </a:buClr>
              <a:buSzPts val="2800"/>
              <a:buFont typeface="Montserrat"/>
              <a:buChar char="❖"/>
            </a:pPr>
            <a:r>
              <a:rPr b="0" i="0" lang="en-US" sz="2400" u="none" cap="none" strike="noStrike">
                <a:solidFill>
                  <a:schemeClr val="dk1"/>
                </a:solidFill>
                <a:latin typeface="Montserrat"/>
                <a:ea typeface="Montserrat"/>
                <a:cs typeface="Montserrat"/>
                <a:sym typeface="Montserrat"/>
              </a:rPr>
              <a:t>EO for Emissions Factors</a:t>
            </a:r>
            <a:endParaRPr b="0" i="0" sz="1400" u="none" cap="none" strike="noStrike">
              <a:solidFill>
                <a:srgbClr val="000000"/>
              </a:solidFill>
              <a:latin typeface="Arial"/>
              <a:ea typeface="Arial"/>
              <a:cs typeface="Arial"/>
              <a:sym typeface="Arial"/>
            </a:endParaRPr>
          </a:p>
          <a:p>
            <a:pPr indent="-381000" lvl="1" marL="914400" marR="0" rtl="0" algn="l">
              <a:lnSpc>
                <a:spcPct val="100000"/>
              </a:lnSpc>
              <a:spcBef>
                <a:spcPts val="500"/>
              </a:spcBef>
              <a:spcAft>
                <a:spcPts val="0"/>
              </a:spcAft>
              <a:buClr>
                <a:schemeClr val="dk1"/>
              </a:buClr>
              <a:buSzPts val="2400"/>
              <a:buFont typeface="Montserrat"/>
              <a:buChar char="▪"/>
            </a:pPr>
            <a:r>
              <a:rPr b="0" i="0" lang="en-US" sz="2200" u="none" cap="none" strike="noStrike">
                <a:solidFill>
                  <a:schemeClr val="dk1"/>
                </a:solidFill>
                <a:latin typeface="Montserrat"/>
                <a:ea typeface="Montserrat"/>
                <a:cs typeface="Montserrat"/>
                <a:sym typeface="Montserrat"/>
              </a:rPr>
              <a:t>Biomass harmonization working group</a:t>
            </a:r>
            <a:endParaRPr b="0" i="0" sz="1400" u="none" cap="none" strike="noStrike">
              <a:solidFill>
                <a:srgbClr val="000000"/>
              </a:solidFill>
              <a:latin typeface="Arial"/>
              <a:ea typeface="Arial"/>
              <a:cs typeface="Arial"/>
              <a:sym typeface="Arial"/>
            </a:endParaRPr>
          </a:p>
          <a:p>
            <a:pPr indent="-406400" lvl="0" marL="457200" marR="0" rtl="0" algn="l">
              <a:lnSpc>
                <a:spcPct val="100000"/>
              </a:lnSpc>
              <a:spcBef>
                <a:spcPts val="1000"/>
              </a:spcBef>
              <a:spcAft>
                <a:spcPts val="0"/>
              </a:spcAft>
              <a:buClr>
                <a:schemeClr val="dk1"/>
              </a:buClr>
              <a:buSzPts val="2800"/>
              <a:buFont typeface="Montserrat"/>
              <a:buChar char="❖"/>
            </a:pPr>
            <a:r>
              <a:rPr b="0" i="0" lang="en-US" sz="2400" u="none" cap="none" strike="noStrike">
                <a:solidFill>
                  <a:schemeClr val="dk1"/>
                </a:solidFill>
                <a:latin typeface="Montserrat"/>
                <a:ea typeface="Montserrat"/>
                <a:cs typeface="Montserrat"/>
                <a:sym typeface="Montserrat"/>
              </a:rPr>
              <a:t>Capacity Building and Stakeholder Engagement</a:t>
            </a:r>
            <a:endParaRPr b="0" i="0" sz="1400" u="none" cap="none" strike="noStrike">
              <a:solidFill>
                <a:srgbClr val="000000"/>
              </a:solidFill>
              <a:latin typeface="Arial"/>
              <a:ea typeface="Arial"/>
              <a:cs typeface="Arial"/>
              <a:sym typeface="Arial"/>
            </a:endParaRPr>
          </a:p>
          <a:p>
            <a:pPr indent="-406400" lvl="0" marL="457200" marR="0" rtl="0" algn="l">
              <a:lnSpc>
                <a:spcPct val="100000"/>
              </a:lnSpc>
              <a:spcBef>
                <a:spcPts val="1000"/>
              </a:spcBef>
              <a:spcAft>
                <a:spcPts val="0"/>
              </a:spcAft>
              <a:buClr>
                <a:schemeClr val="dk1"/>
              </a:buClr>
              <a:buSzPts val="2800"/>
              <a:buFont typeface="Montserrat"/>
              <a:buChar char="❖"/>
            </a:pPr>
            <a:r>
              <a:rPr b="0" i="0" lang="en-US" sz="2400" u="none" cap="none" strike="noStrike">
                <a:solidFill>
                  <a:schemeClr val="dk1"/>
                </a:solidFill>
                <a:latin typeface="Montserrat"/>
                <a:ea typeface="Montserrat"/>
                <a:cs typeface="Montserrat"/>
                <a:sym typeface="Montserrat"/>
              </a:rPr>
              <a:t>Integrated Monitoring and Verification System</a:t>
            </a:r>
            <a:endParaRPr b="0" i="0" sz="1400" u="none" cap="none" strike="noStrike">
              <a:solidFill>
                <a:srgbClr val="000000"/>
              </a:solidFill>
              <a:latin typeface="Arial"/>
              <a:ea typeface="Arial"/>
              <a:cs typeface="Arial"/>
              <a:sym typeface="Arial"/>
            </a:endParaRPr>
          </a:p>
          <a:p>
            <a:pPr indent="-406400" lvl="0" marL="457200" marR="0" rtl="0" algn="l">
              <a:lnSpc>
                <a:spcPct val="100000"/>
              </a:lnSpc>
              <a:spcBef>
                <a:spcPts val="1000"/>
              </a:spcBef>
              <a:spcAft>
                <a:spcPts val="0"/>
              </a:spcAft>
              <a:buClr>
                <a:schemeClr val="dk1"/>
              </a:buClr>
              <a:buSzPts val="2800"/>
              <a:buFont typeface="Montserrat"/>
              <a:buChar char="❖"/>
            </a:pPr>
            <a:r>
              <a:rPr b="0" i="0" lang="en-US" sz="2400" u="none" cap="none" strike="noStrike">
                <a:solidFill>
                  <a:schemeClr val="dk1"/>
                </a:solidFill>
                <a:latin typeface="Montserrat"/>
                <a:ea typeface="Montserrat"/>
                <a:cs typeface="Montserrat"/>
                <a:sym typeface="Montserrat"/>
              </a:rPr>
              <a:t>Recommendations (&amp; actions)</a:t>
            </a:r>
            <a:endParaRPr b="0" i="0" sz="1400" u="none" cap="none" strike="noStrike">
              <a:solidFill>
                <a:srgbClr val="000000"/>
              </a:solidFill>
              <a:latin typeface="Arial"/>
              <a:ea typeface="Arial"/>
              <a:cs typeface="Arial"/>
              <a:sym typeface="Arial"/>
            </a:endParaRPr>
          </a:p>
        </p:txBody>
      </p:sp>
      <p:pic>
        <p:nvPicPr>
          <p:cNvPr id="126" name="Google Shape;126;p8"/>
          <p:cNvPicPr preferRelativeResize="0"/>
          <p:nvPr/>
        </p:nvPicPr>
        <p:blipFill rotWithShape="1">
          <a:blip r:embed="rId3">
            <a:alphaModFix/>
          </a:blip>
          <a:srcRect b="0" l="0" r="0" t="0"/>
          <a:stretch/>
        </p:blipFill>
        <p:spPr>
          <a:xfrm>
            <a:off x="176048" y="1144701"/>
            <a:ext cx="3783354" cy="535407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24fad97009d_3_0"/>
          <p:cNvSpPr txBox="1"/>
          <p:nvPr>
            <p:ph type="title"/>
          </p:nvPr>
        </p:nvSpPr>
        <p:spPr>
          <a:xfrm>
            <a:off x="176048" y="235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sz="3500"/>
              <a:t>Assessed contributions of radar, optical and lidar missions</a:t>
            </a:r>
            <a:endParaRPr sz="3500"/>
          </a:p>
        </p:txBody>
      </p:sp>
      <p:pic>
        <p:nvPicPr>
          <p:cNvPr id="132" name="Google Shape;132;g24fad97009d_3_0"/>
          <p:cNvPicPr preferRelativeResize="0"/>
          <p:nvPr/>
        </p:nvPicPr>
        <p:blipFill rotWithShape="1">
          <a:blip r:embed="rId3">
            <a:alphaModFix/>
          </a:blip>
          <a:srcRect b="0" l="0" r="0" t="0"/>
          <a:stretch/>
        </p:blipFill>
        <p:spPr>
          <a:xfrm>
            <a:off x="4616275" y="1079552"/>
            <a:ext cx="7199076" cy="5399300"/>
          </a:xfrm>
          <a:prstGeom prst="rect">
            <a:avLst/>
          </a:prstGeom>
          <a:noFill/>
          <a:ln>
            <a:noFill/>
          </a:ln>
        </p:spPr>
      </p:pic>
      <p:sp>
        <p:nvSpPr>
          <p:cNvPr id="133" name="Google Shape;133;g24fad97009d_3_0"/>
          <p:cNvSpPr txBox="1"/>
          <p:nvPr/>
        </p:nvSpPr>
        <p:spPr>
          <a:xfrm>
            <a:off x="23650" y="1394975"/>
            <a:ext cx="4872600" cy="49254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000000"/>
              </a:buClr>
              <a:buSzPts val="2200"/>
              <a:buFont typeface="Arial"/>
              <a:buChar char="●"/>
            </a:pPr>
            <a:r>
              <a:rPr b="0" i="0" lang="en-US" sz="2200" u="none" cap="none" strike="noStrike">
                <a:solidFill>
                  <a:srgbClr val="000000"/>
                </a:solidFill>
                <a:latin typeface="Arial"/>
                <a:ea typeface="Arial"/>
                <a:cs typeface="Arial"/>
                <a:sym typeface="Arial"/>
              </a:rPr>
              <a:t>Reviewed the use of Earth observations in national GHG inventories</a:t>
            </a:r>
            <a:endParaRPr b="0" i="0" sz="22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a:p>
            <a:pPr indent="-368300" lvl="0" marL="457200" marR="0" rtl="0" algn="l">
              <a:lnSpc>
                <a:spcPct val="100000"/>
              </a:lnSpc>
              <a:spcBef>
                <a:spcPts val="0"/>
              </a:spcBef>
              <a:spcAft>
                <a:spcPts val="0"/>
              </a:spcAft>
              <a:buClr>
                <a:srgbClr val="000000"/>
              </a:buClr>
              <a:buSzPts val="2200"/>
              <a:buFont typeface="Arial"/>
              <a:buChar char="●"/>
            </a:pPr>
            <a:r>
              <a:rPr b="0" i="0" lang="en-US" sz="2200" u="none" cap="none" strike="noStrike">
                <a:solidFill>
                  <a:srgbClr val="000000"/>
                </a:solidFill>
                <a:latin typeface="Arial"/>
                <a:ea typeface="Arial"/>
                <a:cs typeface="Arial"/>
                <a:sym typeface="Arial"/>
              </a:rPr>
              <a:t>Identified thematic areas where EO data are successfully used, i.e., forests, agriculture, wetlands, or biomass</a:t>
            </a:r>
            <a:endParaRPr b="0" i="0" sz="22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a:p>
            <a:pPr indent="-368300" lvl="0" marL="457200" marR="0" rtl="0" algn="l">
              <a:lnSpc>
                <a:spcPct val="100000"/>
              </a:lnSpc>
              <a:spcBef>
                <a:spcPts val="0"/>
              </a:spcBef>
              <a:spcAft>
                <a:spcPts val="0"/>
              </a:spcAft>
              <a:buClr>
                <a:srgbClr val="000000"/>
              </a:buClr>
              <a:buSzPts val="2200"/>
              <a:buFont typeface="Arial"/>
              <a:buChar char="●"/>
            </a:pPr>
            <a:r>
              <a:rPr b="0" i="0" lang="en-US" sz="2200" u="none" cap="none" strike="noStrike">
                <a:solidFill>
                  <a:srgbClr val="000000"/>
                </a:solidFill>
                <a:latin typeface="Arial"/>
                <a:ea typeface="Arial"/>
                <a:cs typeface="Arial"/>
                <a:sym typeface="Arial"/>
              </a:rPr>
              <a:t>Identified challenges and opportunities in using EO data in national GHG inventories as basis for Recommendations and actions</a:t>
            </a:r>
            <a:endParaRPr b="0" i="0" sz="22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