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9" roundtripDataSignature="AMtx7mhWLsyC9Qvhjt7nr/ndin+q8CKU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919AD0-5BBB-4C19-87AA-9C4B4071C528}">
  <a:tblStyle styleId="{BC919AD0-5BBB-4C19-87AA-9C4B4071C52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regular.fntdata"/><Relationship Id="rId14" Type="http://schemas.openxmlformats.org/officeDocument/2006/relationships/slide" Target="slides/slide8.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ptl.ru/" TargetMode="External"/><Relationship Id="rId4" Type="http://schemas.openxmlformats.org/officeDocument/2006/relationships/hyperlink" Target="https://bbp.ntsomz.ru/en/" TargetMode="External"/><Relationship Id="rId5" Type="http://schemas.openxmlformats.org/officeDocument/2006/relationships/hyperlink" Target="https://dgearth.ru/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9336" y="325854"/>
            <a:ext cx="9396000" cy="397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lt1"/>
              </a:buClr>
              <a:buSzPts val="8000"/>
              <a:buFont typeface="Arial"/>
              <a:buNone/>
            </a:pPr>
            <a:r>
              <a:rPr b="0" i="0" lang="en-US" sz="7500" u="none" cap="none" strike="noStrike">
                <a:solidFill>
                  <a:schemeClr val="lt1"/>
                </a:solidFill>
                <a:latin typeface="Montserrat"/>
                <a:ea typeface="Montserrat"/>
                <a:cs typeface="Montserrat"/>
                <a:sym typeface="Montserrat"/>
              </a:rPr>
              <a:t>37</a:t>
            </a:r>
            <a:r>
              <a:rPr b="0" baseline="30000" i="0" lang="en-US" sz="7500" u="none" cap="none" strike="noStrike">
                <a:solidFill>
                  <a:schemeClr val="lt1"/>
                </a:solidFill>
                <a:latin typeface="Montserrat"/>
                <a:ea typeface="Montserrat"/>
                <a:cs typeface="Montserrat"/>
                <a:sym typeface="Montserrat"/>
              </a:rPr>
              <a:t>th</a:t>
            </a:r>
            <a:r>
              <a:rPr b="0" i="0" lang="en-US" sz="7500" u="none" cap="none" strike="noStrike">
                <a:solidFill>
                  <a:schemeClr val="lt1"/>
                </a:solidFill>
                <a:latin typeface="Montserrat"/>
                <a:ea typeface="Montserrat"/>
                <a:cs typeface="Montserrat"/>
                <a:sym typeface="Montserrat"/>
              </a:rPr>
              <a:t> CEOS Plenary</a:t>
            </a:r>
            <a:endParaRPr/>
          </a:p>
          <a:p>
            <a:pPr indent="0" lvl="0" marL="0" marR="0" rtl="0" algn="l">
              <a:lnSpc>
                <a:spcPct val="115000"/>
              </a:lnSpc>
              <a:spcBef>
                <a:spcPts val="0"/>
              </a:spcBef>
              <a:spcAft>
                <a:spcPts val="0"/>
              </a:spcAft>
              <a:buClr>
                <a:schemeClr val="lt1"/>
              </a:buClr>
              <a:buSzPts val="8000"/>
              <a:buFont typeface="Arial"/>
              <a:buNone/>
            </a:pPr>
            <a:r>
              <a:rPr b="0" i="1" lang="en-US" sz="5000" u="none" cap="none" strike="noStrike">
                <a:solidFill>
                  <a:schemeClr val="lt1"/>
                </a:solidFill>
                <a:latin typeface="Montserrat"/>
                <a:ea typeface="Montserrat"/>
                <a:cs typeface="Montserrat"/>
                <a:sym typeface="Montserrat"/>
              </a:rPr>
              <a:t>Agency Report of </a:t>
            </a:r>
            <a:endParaRPr/>
          </a:p>
          <a:p>
            <a:pPr indent="0" lvl="0" marL="0" marR="0" rtl="0" algn="l">
              <a:lnSpc>
                <a:spcPct val="115000"/>
              </a:lnSpc>
              <a:spcBef>
                <a:spcPts val="0"/>
              </a:spcBef>
              <a:spcAft>
                <a:spcPts val="0"/>
              </a:spcAft>
              <a:buClr>
                <a:schemeClr val="lt1"/>
              </a:buClr>
              <a:buSzPts val="8000"/>
              <a:buFont typeface="Arial"/>
              <a:buNone/>
            </a:pPr>
            <a:r>
              <a:rPr b="0" i="1" lang="en-US" sz="5000" u="none" cap="none" strike="noStrike">
                <a:solidFill>
                  <a:schemeClr val="lt1"/>
                </a:solidFill>
                <a:latin typeface="Montserrat"/>
                <a:ea typeface="Montserrat"/>
                <a:cs typeface="Montserrat"/>
                <a:sym typeface="Montserrat"/>
              </a:rPr>
              <a:t>ROSCOSMOS</a:t>
            </a:r>
            <a:endParaRPr b="0" i="1" sz="5000" u="none" cap="none" strike="noStrike">
              <a:solidFill>
                <a:schemeClr val="lt1"/>
              </a:solidFill>
              <a:latin typeface="Montserrat"/>
              <a:ea typeface="Montserrat"/>
              <a:cs typeface="Montserrat"/>
              <a:sym typeface="Montserrat"/>
            </a:endParaRPr>
          </a:p>
        </p:txBody>
      </p:sp>
      <p:sp>
        <p:nvSpPr>
          <p:cNvPr id="67" name="Google Shape;67;p1"/>
          <p:cNvSpPr/>
          <p:nvPr/>
        </p:nvSpPr>
        <p:spPr>
          <a:xfrm>
            <a:off x="5617490" y="4545846"/>
            <a:ext cx="6459300" cy="2479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Tamara Ganina, Roscosmos</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13.2</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37</a:t>
            </a:r>
            <a:r>
              <a:rPr b="1" baseline="30000" i="0" lang="en-US" sz="2200" u="none" cap="none" strike="noStrike">
                <a:solidFill>
                  <a:schemeClr val="accent1"/>
                </a:solidFill>
                <a:latin typeface="Montserrat"/>
                <a:ea typeface="Montserrat"/>
                <a:cs typeface="Montserrat"/>
                <a:sym typeface="Montserrat"/>
              </a:rPr>
              <a:t>th</a:t>
            </a:r>
            <a:r>
              <a:rPr b="1" i="0" lang="en-US" sz="2200" u="none" cap="none" strike="noStrike">
                <a:solidFill>
                  <a:schemeClr val="accent1"/>
                </a:solidFill>
                <a:latin typeface="Montserrat"/>
                <a:ea typeface="Montserrat"/>
                <a:cs typeface="Montserrat"/>
                <a:sym typeface="Montserrat"/>
              </a:rPr>
              <a:t> CEOS Plenary </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15 - 16 November 2023</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Chiang Rai, Thailand</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Hosted by GISTDA</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p:nvPr/>
        </p:nvSpPr>
        <p:spPr>
          <a:xfrm>
            <a:off x="128214" y="233217"/>
            <a:ext cx="8784976" cy="55399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Montserrat"/>
                <a:ea typeface="Montserrat"/>
                <a:cs typeface="Montserrat"/>
                <a:sym typeface="Montserrat"/>
              </a:rPr>
              <a:t>Main Results of ROSCOSMOS by 2023</a:t>
            </a:r>
            <a:endParaRPr b="0" i="0" sz="3000" u="none" cap="none" strike="noStrike">
              <a:solidFill>
                <a:schemeClr val="lt1"/>
              </a:solidFill>
              <a:latin typeface="Montserrat"/>
              <a:ea typeface="Montserrat"/>
              <a:cs typeface="Montserrat"/>
              <a:sym typeface="Montserrat"/>
            </a:endParaRPr>
          </a:p>
        </p:txBody>
      </p:sp>
      <p:sp>
        <p:nvSpPr>
          <p:cNvPr id="73" name="Google Shape;73;p2"/>
          <p:cNvSpPr/>
          <p:nvPr/>
        </p:nvSpPr>
        <p:spPr>
          <a:xfrm>
            <a:off x="156640" y="1751259"/>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2</a:t>
            </a:r>
            <a:endParaRPr/>
          </a:p>
        </p:txBody>
      </p:sp>
      <p:sp>
        <p:nvSpPr>
          <p:cNvPr id="74" name="Google Shape;74;p2"/>
          <p:cNvSpPr/>
          <p:nvPr/>
        </p:nvSpPr>
        <p:spPr>
          <a:xfrm>
            <a:off x="149936" y="2476830"/>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3</a:t>
            </a:r>
            <a:endParaRPr/>
          </a:p>
        </p:txBody>
      </p:sp>
      <p:sp>
        <p:nvSpPr>
          <p:cNvPr id="75" name="Google Shape;75;p2"/>
          <p:cNvSpPr/>
          <p:nvPr/>
        </p:nvSpPr>
        <p:spPr>
          <a:xfrm>
            <a:off x="836447" y="3320765"/>
            <a:ext cx="11233247" cy="601391"/>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More than 70 standards have been developed and approved in order to support Russian space activities,, taking into account the requirements of international standards (ISO, OGS and others) </a:t>
            </a:r>
            <a:endParaRPr/>
          </a:p>
        </p:txBody>
      </p:sp>
      <p:sp>
        <p:nvSpPr>
          <p:cNvPr id="76" name="Google Shape;76;p2"/>
          <p:cNvSpPr/>
          <p:nvPr/>
        </p:nvSpPr>
        <p:spPr>
          <a:xfrm>
            <a:off x="149936" y="4013436"/>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5</a:t>
            </a:r>
            <a:endParaRPr/>
          </a:p>
        </p:txBody>
      </p:sp>
      <p:sp>
        <p:nvSpPr>
          <p:cNvPr id="77" name="Google Shape;77;p2"/>
          <p:cNvSpPr/>
          <p:nvPr/>
        </p:nvSpPr>
        <p:spPr>
          <a:xfrm>
            <a:off x="149936" y="1071178"/>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1</a:t>
            </a:r>
            <a:endParaRPr/>
          </a:p>
        </p:txBody>
      </p:sp>
      <p:sp>
        <p:nvSpPr>
          <p:cNvPr id="78" name="Google Shape;78;p2"/>
          <p:cNvSpPr/>
          <p:nvPr/>
        </p:nvSpPr>
        <p:spPr>
          <a:xfrm>
            <a:off x="837430" y="1074876"/>
            <a:ext cx="11233247" cy="553999"/>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All ROSCOSMOS’ activities are carried out in accordance with the Russian Federal Space Program for 2016-2025. The new program from 2026-2036 is under development</a:t>
            </a:r>
            <a:endParaRPr b="0" i="0" sz="1550" u="none" cap="none" strike="noStrike">
              <a:solidFill>
                <a:srgbClr val="263347"/>
              </a:solidFill>
              <a:latin typeface="Montserrat"/>
              <a:ea typeface="Montserrat"/>
              <a:cs typeface="Montserrat"/>
              <a:sym typeface="Montserrat"/>
            </a:endParaRPr>
          </a:p>
        </p:txBody>
      </p:sp>
      <p:sp>
        <p:nvSpPr>
          <p:cNvPr id="79" name="Google Shape;79;p2"/>
          <p:cNvSpPr/>
          <p:nvPr/>
        </p:nvSpPr>
        <p:spPr>
          <a:xfrm>
            <a:off x="836446" y="4003927"/>
            <a:ext cx="11233247" cy="1474321"/>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Also ROSCOSMOS’ geoinformation recourses are being actively developing as well, providing consumers with access to remote sensing data and derived products:</a:t>
            </a:r>
            <a:endParaRPr/>
          </a:p>
          <a:p>
            <a:pPr indent="-342900" lvl="0" marL="342900" marR="0" rtl="0" algn="l">
              <a:lnSpc>
                <a:spcPct val="100000"/>
              </a:lnSpc>
              <a:spcBef>
                <a:spcPts val="0"/>
              </a:spcBef>
              <a:spcAft>
                <a:spcPts val="0"/>
              </a:spcAft>
              <a:buClr>
                <a:srgbClr val="000000"/>
              </a:buClr>
              <a:buSzPts val="1550"/>
              <a:buFont typeface="Arial"/>
              <a:buChar char="-"/>
            </a:pPr>
            <a:r>
              <a:rPr b="0" i="0" lang="en-US" sz="1550" u="sng" cap="none" strike="noStrike">
                <a:solidFill>
                  <a:srgbClr val="263347"/>
                </a:solidFill>
                <a:latin typeface="Montserrat"/>
                <a:ea typeface="Montserrat"/>
                <a:cs typeface="Montserrat"/>
                <a:sym typeface="Montserrat"/>
                <a:hlinkClick r:id="rId3">
                  <a:extLst>
                    <a:ext uri="{A12FA001-AC4F-418D-AE19-62706E023703}">
                      <ahyp:hlinkClr val="tx"/>
                    </a:ext>
                  </a:extLst>
                </a:hlinkClick>
              </a:rPr>
              <a:t>ROSCOSMOS Geoportal</a:t>
            </a:r>
            <a:r>
              <a:rPr b="0" i="0" lang="en-US" sz="1550" u="none" cap="none" strike="noStrike">
                <a:solidFill>
                  <a:srgbClr val="263347"/>
                </a:solidFill>
                <a:latin typeface="Montserrat"/>
                <a:ea typeface="Montserrat"/>
                <a:cs typeface="Montserrat"/>
                <a:sym typeface="Montserrat"/>
              </a:rPr>
              <a:t>;</a:t>
            </a:r>
            <a:endParaRPr/>
          </a:p>
          <a:p>
            <a:pPr indent="-342900" lvl="0" marL="342900" marR="0" rtl="0" algn="l">
              <a:lnSpc>
                <a:spcPct val="100000"/>
              </a:lnSpc>
              <a:spcBef>
                <a:spcPts val="0"/>
              </a:spcBef>
              <a:spcAft>
                <a:spcPts val="0"/>
              </a:spcAft>
              <a:buClr>
                <a:srgbClr val="000000"/>
              </a:buClr>
              <a:buSzPts val="1550"/>
              <a:buFont typeface="Arial"/>
              <a:buChar char="-"/>
            </a:pPr>
            <a:r>
              <a:rPr b="0" i="0" lang="en-US" sz="1550" u="none" cap="none" strike="noStrike">
                <a:solidFill>
                  <a:srgbClr val="263347"/>
                </a:solidFill>
                <a:latin typeface="Montserrat"/>
                <a:ea typeface="Montserrat"/>
                <a:cs typeface="Montserrat"/>
                <a:sym typeface="Montserrat"/>
              </a:rPr>
              <a:t>Federal Remote Sensing Data Foundation;</a:t>
            </a:r>
            <a:endParaRPr/>
          </a:p>
          <a:p>
            <a:pPr indent="-342900" lvl="0" marL="342900" marR="0" rtl="0" algn="l">
              <a:lnSpc>
                <a:spcPct val="100000"/>
              </a:lnSpc>
              <a:spcBef>
                <a:spcPts val="0"/>
              </a:spcBef>
              <a:spcAft>
                <a:spcPts val="0"/>
              </a:spcAft>
              <a:buClr>
                <a:srgbClr val="000000"/>
              </a:buClr>
              <a:buSzPts val="1550"/>
              <a:buFont typeface="Arial"/>
              <a:buChar char="-"/>
            </a:pPr>
            <a:r>
              <a:rPr b="0" i="0" lang="en-US" sz="1550" u="sng" cap="none" strike="noStrike">
                <a:solidFill>
                  <a:srgbClr val="263347"/>
                </a:solidFill>
                <a:latin typeface="Montserrat"/>
                <a:ea typeface="Montserrat"/>
                <a:cs typeface="Montserrat"/>
                <a:sym typeface="Montserrat"/>
                <a:hlinkClick r:id="rId4">
                  <a:extLst>
                    <a:ext uri="{A12FA001-AC4F-418D-AE19-62706E023703}">
                      <ahyp:hlinkClr val="tx"/>
                    </a:ext>
                  </a:extLst>
                </a:hlinkClick>
              </a:rPr>
              <a:t>Basic Products Bank;</a:t>
            </a:r>
            <a:endParaRPr b="0" i="0" sz="1550" u="none" cap="none" strike="noStrike">
              <a:solidFill>
                <a:srgbClr val="263347"/>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1550"/>
              <a:buFont typeface="Arial"/>
              <a:buChar char="-"/>
            </a:pPr>
            <a:r>
              <a:rPr b="0" i="0" lang="en-US" sz="1550" u="sng" cap="none" strike="noStrike">
                <a:solidFill>
                  <a:srgbClr val="263347"/>
                </a:solidFill>
                <a:latin typeface="Montserrat"/>
                <a:ea typeface="Montserrat"/>
                <a:cs typeface="Montserrat"/>
                <a:sym typeface="Montserrat"/>
                <a:hlinkClick r:id="rId5">
                  <a:extLst>
                    <a:ext uri="{A12FA001-AC4F-418D-AE19-62706E023703}">
                      <ahyp:hlinkClr val="tx"/>
                    </a:ext>
                  </a:extLst>
                </a:hlinkClick>
              </a:rPr>
              <a:t>Thematic Services ‘Digital Earth’</a:t>
            </a:r>
            <a:endParaRPr b="0" i="0" sz="1550" u="none" cap="none" strike="noStrike">
              <a:solidFill>
                <a:srgbClr val="263347"/>
              </a:solidFill>
              <a:latin typeface="Montserrat"/>
              <a:ea typeface="Montserrat"/>
              <a:cs typeface="Montserrat"/>
              <a:sym typeface="Montserrat"/>
            </a:endParaRPr>
          </a:p>
        </p:txBody>
      </p:sp>
      <p:sp>
        <p:nvSpPr>
          <p:cNvPr id="80" name="Google Shape;80;p2"/>
          <p:cNvSpPr/>
          <p:nvPr/>
        </p:nvSpPr>
        <p:spPr>
          <a:xfrm>
            <a:off x="149936" y="5565032"/>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6</a:t>
            </a:r>
            <a:endParaRPr/>
          </a:p>
        </p:txBody>
      </p:sp>
      <p:sp>
        <p:nvSpPr>
          <p:cNvPr id="81" name="Google Shape;81;p2"/>
          <p:cNvSpPr/>
          <p:nvPr/>
        </p:nvSpPr>
        <p:spPr>
          <a:xfrm>
            <a:off x="836448" y="1716377"/>
            <a:ext cx="11244098" cy="703799"/>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In 2023 ROSCOSMOS successfully launched the followinf satellites: ‘Electro-L’ № 4, ‘Kondor-FKA’ (SAR satellite), ‘Meteor-M’ № 2-3. Until the end of 2023 ROSCOSMOS plans to launch ‘Resurs-PM’, ‘Meteor-MP’ and ‘Ionosphera’ satellites</a:t>
            </a:r>
            <a:endParaRPr b="0" i="0" sz="1550" u="none" cap="none" strike="noStrike">
              <a:solidFill>
                <a:srgbClr val="263347"/>
              </a:solidFill>
              <a:latin typeface="Montserrat"/>
              <a:ea typeface="Montserrat"/>
              <a:cs typeface="Montserrat"/>
              <a:sym typeface="Montserrat"/>
            </a:endParaRPr>
          </a:p>
        </p:txBody>
      </p:sp>
      <p:sp>
        <p:nvSpPr>
          <p:cNvPr id="82" name="Google Shape;82;p2"/>
          <p:cNvSpPr/>
          <p:nvPr/>
        </p:nvSpPr>
        <p:spPr>
          <a:xfrm>
            <a:off x="153865" y="3320765"/>
            <a:ext cx="613542" cy="504056"/>
          </a:xfrm>
          <a:prstGeom prst="rect">
            <a:avLst/>
          </a:prstGeom>
          <a:solidFill>
            <a:schemeClr val="accent1"/>
          </a:solidFill>
          <a:ln cap="flat" cmpd="sng" w="9525">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550" u="none" cap="none" strike="noStrike">
                <a:solidFill>
                  <a:schemeClr val="lt1"/>
                </a:solidFill>
                <a:latin typeface="Montserrat"/>
                <a:ea typeface="Montserrat"/>
                <a:cs typeface="Montserrat"/>
                <a:sym typeface="Montserrat"/>
              </a:rPr>
              <a:t>4</a:t>
            </a:r>
            <a:endParaRPr/>
          </a:p>
        </p:txBody>
      </p:sp>
      <p:sp>
        <p:nvSpPr>
          <p:cNvPr id="83" name="Google Shape;83;p2"/>
          <p:cNvSpPr/>
          <p:nvPr/>
        </p:nvSpPr>
        <p:spPr>
          <a:xfrm>
            <a:off x="847299" y="2478085"/>
            <a:ext cx="11233247" cy="762970"/>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Currently, there are 12 satellites operating as part of Russian remote sensing constellation which includes ‘Kanopus-V’ NN 3 – 5 and ‘Kanopus-V-IK’, ‘Meteor-M’ NN 2-2 – 2-3, ‘Electro-L’ NN 2 – 4, ‘Arctica-M’ № 1 and </a:t>
            </a:r>
            <a:br>
              <a:rPr b="0" i="0" lang="en-US" sz="1550" u="none" cap="none" strike="noStrike">
                <a:solidFill>
                  <a:srgbClr val="263347"/>
                </a:solidFill>
                <a:latin typeface="Montserrat"/>
                <a:ea typeface="Montserrat"/>
                <a:cs typeface="Montserrat"/>
                <a:sym typeface="Montserrat"/>
              </a:rPr>
            </a:br>
            <a:r>
              <a:rPr b="0" i="0" lang="en-US" sz="1550" u="none" cap="none" strike="noStrike">
                <a:solidFill>
                  <a:srgbClr val="263347"/>
                </a:solidFill>
                <a:latin typeface="Montserrat"/>
                <a:ea typeface="Montserrat"/>
                <a:cs typeface="Montserrat"/>
                <a:sym typeface="Montserrat"/>
              </a:rPr>
              <a:t>‘Kondor-FKA’ № 1</a:t>
            </a:r>
            <a:endParaRPr/>
          </a:p>
        </p:txBody>
      </p:sp>
      <p:sp>
        <p:nvSpPr>
          <p:cNvPr id="84" name="Google Shape;84;p2"/>
          <p:cNvSpPr/>
          <p:nvPr/>
        </p:nvSpPr>
        <p:spPr>
          <a:xfrm>
            <a:off x="847299" y="5571514"/>
            <a:ext cx="11233247" cy="887108"/>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550" u="none" cap="none" strike="noStrike">
                <a:solidFill>
                  <a:srgbClr val="263347"/>
                </a:solidFill>
                <a:latin typeface="Montserrat"/>
                <a:ea typeface="Montserrat"/>
                <a:cs typeface="Montserrat"/>
                <a:sym typeface="Montserrat"/>
              </a:rPr>
              <a:t>Currently ROSCOSMOS is implementing the Russian Federal Project ‘Sphere’, within the framework of which it’s planned to create the constellation of more than 1000 small satellites (including communication, IoT, remote sensing and broad band access satellites) as well as commercial constellation including more than 170 satellites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p:nvPr/>
        </p:nvSpPr>
        <p:spPr>
          <a:xfrm>
            <a:off x="-21704" y="4954"/>
            <a:ext cx="8784976"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Montserrat"/>
                <a:ea typeface="Montserrat"/>
                <a:cs typeface="Montserrat"/>
                <a:sym typeface="Montserrat"/>
              </a:rPr>
              <a:t>Development Plans for the Earth Remote Sensing Satellite Constellation by 2035</a:t>
            </a:r>
            <a:endParaRPr b="0" i="0" sz="3000" u="none" cap="none" strike="noStrike">
              <a:solidFill>
                <a:schemeClr val="lt1"/>
              </a:solidFill>
              <a:latin typeface="Montserrat"/>
              <a:ea typeface="Montserrat"/>
              <a:cs typeface="Montserrat"/>
              <a:sym typeface="Montserrat"/>
            </a:endParaRPr>
          </a:p>
        </p:txBody>
      </p:sp>
      <p:pic>
        <p:nvPicPr>
          <p:cNvPr id="90" name="Google Shape;90;p3"/>
          <p:cNvPicPr preferRelativeResize="0"/>
          <p:nvPr/>
        </p:nvPicPr>
        <p:blipFill rotWithShape="1">
          <a:blip r:embed="rId3">
            <a:alphaModFix/>
          </a:blip>
          <a:srcRect b="0" l="637" r="3822" t="0"/>
          <a:stretch/>
        </p:blipFill>
        <p:spPr>
          <a:xfrm>
            <a:off x="623391" y="1020617"/>
            <a:ext cx="11182160" cy="55047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b="2575" l="615" r="0" t="0"/>
          <a:stretch/>
        </p:blipFill>
        <p:spPr>
          <a:xfrm>
            <a:off x="765556" y="1124745"/>
            <a:ext cx="10940011" cy="5400599"/>
          </a:xfrm>
          <a:prstGeom prst="rect">
            <a:avLst/>
          </a:prstGeom>
          <a:noFill/>
          <a:ln>
            <a:noFill/>
          </a:ln>
        </p:spPr>
      </p:pic>
      <p:sp>
        <p:nvSpPr>
          <p:cNvPr id="96" name="Google Shape;96;p4"/>
          <p:cNvSpPr/>
          <p:nvPr/>
        </p:nvSpPr>
        <p:spPr>
          <a:xfrm>
            <a:off x="-21704" y="4954"/>
            <a:ext cx="8784976"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Montserrat"/>
                <a:ea typeface="Montserrat"/>
                <a:cs typeface="Montserrat"/>
                <a:sym typeface="Montserrat"/>
              </a:rPr>
              <a:t>Development Plans for the Communication Satellite Constellation by 2035</a:t>
            </a:r>
            <a:endParaRPr b="0" i="0" sz="30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176048" y="57609"/>
            <a:ext cx="9386864" cy="1015663"/>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rgbClr val="000000"/>
              </a:buClr>
              <a:buSzPts val="4400"/>
              <a:buFont typeface="Arial"/>
              <a:buNone/>
            </a:pPr>
            <a:r>
              <a:rPr lang="en-US" sz="3000"/>
              <a:t>Number of Satellites in Different Types of Satellite Constellations by 2040</a:t>
            </a:r>
            <a:endParaRPr sz="3000"/>
          </a:p>
        </p:txBody>
      </p:sp>
      <p:pic>
        <p:nvPicPr>
          <p:cNvPr id="102" name="Google Shape;102;p5"/>
          <p:cNvPicPr preferRelativeResize="0"/>
          <p:nvPr/>
        </p:nvPicPr>
        <p:blipFill rotWithShape="1">
          <a:blip r:embed="rId3">
            <a:alphaModFix/>
          </a:blip>
          <a:srcRect b="5329" l="1393" r="1292" t="1493"/>
          <a:stretch/>
        </p:blipFill>
        <p:spPr>
          <a:xfrm>
            <a:off x="134342" y="1073272"/>
            <a:ext cx="11860094" cy="5452072"/>
          </a:xfrm>
          <a:prstGeom prst="rect">
            <a:avLst/>
          </a:prstGeom>
          <a:noFill/>
          <a:ln>
            <a:noFill/>
          </a:ln>
        </p:spPr>
      </p:pic>
      <p:sp>
        <p:nvSpPr>
          <p:cNvPr id="103" name="Google Shape;103;p5"/>
          <p:cNvSpPr txBox="1"/>
          <p:nvPr/>
        </p:nvSpPr>
        <p:spPr>
          <a:xfrm>
            <a:off x="2587557" y="3844143"/>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222</a:t>
            </a:r>
            <a:endParaRPr/>
          </a:p>
        </p:txBody>
      </p:sp>
      <p:sp>
        <p:nvSpPr>
          <p:cNvPr id="104" name="Google Shape;104;p5"/>
          <p:cNvSpPr txBox="1"/>
          <p:nvPr/>
        </p:nvSpPr>
        <p:spPr>
          <a:xfrm>
            <a:off x="3844633" y="2683861"/>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341</a:t>
            </a:r>
            <a:endParaRPr/>
          </a:p>
        </p:txBody>
      </p:sp>
      <p:sp>
        <p:nvSpPr>
          <p:cNvPr id="105" name="Google Shape;105;p5"/>
          <p:cNvSpPr txBox="1"/>
          <p:nvPr/>
        </p:nvSpPr>
        <p:spPr>
          <a:xfrm>
            <a:off x="5703519" y="3899787"/>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214</a:t>
            </a:r>
            <a:endParaRPr/>
          </a:p>
        </p:txBody>
      </p:sp>
      <p:sp>
        <p:nvSpPr>
          <p:cNvPr id="106" name="Google Shape;106;p5"/>
          <p:cNvSpPr txBox="1"/>
          <p:nvPr/>
        </p:nvSpPr>
        <p:spPr>
          <a:xfrm>
            <a:off x="6956861" y="3099412"/>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287</a:t>
            </a:r>
            <a:endParaRPr/>
          </a:p>
        </p:txBody>
      </p:sp>
      <p:sp>
        <p:nvSpPr>
          <p:cNvPr id="107" name="Google Shape;107;p5"/>
          <p:cNvSpPr txBox="1"/>
          <p:nvPr/>
        </p:nvSpPr>
        <p:spPr>
          <a:xfrm>
            <a:off x="10719425" y="1512521"/>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470</a:t>
            </a:r>
            <a:endParaRPr/>
          </a:p>
        </p:txBody>
      </p:sp>
      <p:sp>
        <p:nvSpPr>
          <p:cNvPr id="108" name="Google Shape;108;p5"/>
          <p:cNvSpPr txBox="1"/>
          <p:nvPr/>
        </p:nvSpPr>
        <p:spPr>
          <a:xfrm>
            <a:off x="8202626" y="2626555"/>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345</a:t>
            </a:r>
            <a:endParaRPr/>
          </a:p>
        </p:txBody>
      </p:sp>
      <p:sp>
        <p:nvSpPr>
          <p:cNvPr id="109" name="Google Shape;109;p5"/>
          <p:cNvSpPr txBox="1"/>
          <p:nvPr/>
        </p:nvSpPr>
        <p:spPr>
          <a:xfrm>
            <a:off x="9457895" y="2340180"/>
            <a:ext cx="699743" cy="3130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63347"/>
                </a:solidFill>
                <a:latin typeface="Arial"/>
                <a:ea typeface="Arial"/>
                <a:cs typeface="Arial"/>
                <a:sym typeface="Arial"/>
              </a:rPr>
              <a:t>378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p:nvPr/>
        </p:nvSpPr>
        <p:spPr>
          <a:xfrm>
            <a:off x="72008" y="4954"/>
            <a:ext cx="9408368"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Montserrat"/>
                <a:ea typeface="Montserrat"/>
                <a:cs typeface="Montserrat"/>
                <a:sym typeface="Montserrat"/>
              </a:rPr>
              <a:t>Integrated Geographically Distributed Informational System of Earth Remote Sensing</a:t>
            </a:r>
            <a:endParaRPr/>
          </a:p>
        </p:txBody>
      </p:sp>
      <p:graphicFrame>
        <p:nvGraphicFramePr>
          <p:cNvPr id="115" name="Google Shape;115;p6"/>
          <p:cNvGraphicFramePr/>
          <p:nvPr/>
        </p:nvGraphicFramePr>
        <p:xfrm>
          <a:off x="8984530" y="1625827"/>
          <a:ext cx="3000000" cy="3000000"/>
        </p:xfrm>
        <a:graphic>
          <a:graphicData uri="http://schemas.openxmlformats.org/drawingml/2006/table">
            <a:tbl>
              <a:tblPr bandRow="1" firstRow="1">
                <a:noFill/>
                <a:tableStyleId>{BC919AD0-5BBB-4C19-87AA-9C4B4071C528}</a:tableStyleId>
              </a:tblPr>
              <a:tblGrid>
                <a:gridCol w="1575975"/>
                <a:gridCol w="727175"/>
                <a:gridCol w="837700"/>
              </a:tblGrid>
              <a:tr h="216025">
                <a:tc rowSpan="2">
                  <a:txBody>
                    <a:bodyPr/>
                    <a:lstStyle/>
                    <a:p>
                      <a:pPr indent="0" lvl="0" marL="0" marR="0" rtl="0" algn="l">
                        <a:lnSpc>
                          <a:spcPct val="100000"/>
                        </a:lnSpc>
                        <a:spcBef>
                          <a:spcPts val="0"/>
                        </a:spcBef>
                        <a:spcAft>
                          <a:spcPts val="0"/>
                        </a:spcAft>
                        <a:buNone/>
                      </a:pPr>
                      <a:r>
                        <a:rPr lang="en-US" sz="1400" u="none" cap="none" strike="noStrike">
                          <a:solidFill>
                            <a:schemeClr val="lt1"/>
                          </a:solidFill>
                          <a:latin typeface="Montserrat"/>
                          <a:ea typeface="Montserrat"/>
                          <a:cs typeface="Montserrat"/>
                          <a:sym typeface="Montserrat"/>
                        </a:rPr>
                        <a:t>Ground-based information center</a:t>
                      </a:r>
                      <a:endParaRPr sz="1400" u="none" cap="none" strike="noStrike">
                        <a:solidFill>
                          <a:schemeClr val="lt1"/>
                        </a:solidFill>
                        <a:latin typeface="Montserrat"/>
                        <a:ea typeface="Montserrat"/>
                        <a:cs typeface="Montserrat"/>
                        <a:sym typeface="Montserrat"/>
                      </a:endParaRPr>
                    </a:p>
                  </a:txBody>
                  <a:tcPr marT="45725" marB="45725" marR="91450" marL="91450" anchor="ctr"/>
                </a:tc>
                <a:tc gridSpan="2">
                  <a:txBody>
                    <a:bodyPr/>
                    <a:lstStyle/>
                    <a:p>
                      <a:pPr indent="0" lvl="0" marL="0" marR="0" rtl="0" algn="ctr">
                        <a:lnSpc>
                          <a:spcPct val="100000"/>
                        </a:lnSpc>
                        <a:spcBef>
                          <a:spcPts val="0"/>
                        </a:spcBef>
                        <a:spcAft>
                          <a:spcPts val="0"/>
                        </a:spcAft>
                        <a:buNone/>
                      </a:pPr>
                      <a:r>
                        <a:rPr lang="en-US" sz="1400" u="none" cap="none" strike="noStrike">
                          <a:solidFill>
                            <a:schemeClr val="lt1"/>
                          </a:solidFill>
                          <a:latin typeface="Montserrat"/>
                          <a:ea typeface="Montserrat"/>
                          <a:cs typeface="Montserrat"/>
                          <a:sym typeface="Montserrat"/>
                        </a:rPr>
                        <a:t>Receiving complexes</a:t>
                      </a:r>
                      <a:endParaRPr sz="1400" u="none" cap="none" strike="noStrike">
                        <a:solidFill>
                          <a:schemeClr val="lt1"/>
                        </a:solidFill>
                        <a:latin typeface="Montserrat"/>
                        <a:ea typeface="Montserrat"/>
                        <a:cs typeface="Montserrat"/>
                        <a:sym typeface="Montserrat"/>
                      </a:endParaRPr>
                    </a:p>
                  </a:txBody>
                  <a:tcPr marT="45725" marB="45725" marR="91450" marL="91450" anchor="ctr"/>
                </a:tc>
                <a:tc hMerge="1"/>
              </a:tr>
              <a:tr h="247600">
                <a:tc vMerge="1"/>
                <a:tc>
                  <a:txBody>
                    <a:bodyPr/>
                    <a:lstStyle/>
                    <a:p>
                      <a:pPr indent="0" lvl="0" marL="0" marR="0" rtl="0" algn="ctr">
                        <a:lnSpc>
                          <a:spcPct val="100000"/>
                        </a:lnSpc>
                        <a:spcBef>
                          <a:spcPts val="0"/>
                        </a:spcBef>
                        <a:spcAft>
                          <a:spcPts val="0"/>
                        </a:spcAft>
                        <a:buNone/>
                      </a:pPr>
                      <a:r>
                        <a:rPr b="1" lang="en-US" sz="1200" u="none" cap="none" strike="noStrike">
                          <a:solidFill>
                            <a:srgbClr val="263347"/>
                          </a:solidFill>
                          <a:latin typeface="Montserrat"/>
                          <a:ea typeface="Montserrat"/>
                          <a:cs typeface="Montserrat"/>
                          <a:sym typeface="Montserrat"/>
                        </a:rPr>
                        <a:t>2023</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263347"/>
                          </a:solidFill>
                          <a:latin typeface="Montserrat"/>
                          <a:ea typeface="Montserrat"/>
                          <a:cs typeface="Montserrat"/>
                          <a:sym typeface="Montserrat"/>
                        </a:rPr>
                        <a:t>2030</a:t>
                      </a:r>
                      <a:endParaRPr/>
                    </a:p>
                  </a:txBody>
                  <a:tcPr marT="45725" marB="45725" marR="91450" marL="91450" anchor="ctr"/>
                </a:tc>
              </a:tr>
              <a:tr h="368800">
                <a:tc>
                  <a:txBody>
                    <a:bodyPr/>
                    <a:lstStyle/>
                    <a:p>
                      <a:pPr indent="0" lvl="0" marL="0" marR="0" rtl="0" algn="l">
                        <a:lnSpc>
                          <a:spcPct val="100000"/>
                        </a:lnSpc>
                        <a:spcBef>
                          <a:spcPts val="0"/>
                        </a:spcBef>
                        <a:spcAft>
                          <a:spcPts val="0"/>
                        </a:spcAft>
                        <a:buClr>
                          <a:srgbClr val="263347"/>
                        </a:buClr>
                        <a:buSzPts val="1400"/>
                        <a:buFont typeface="Arial"/>
                        <a:buNone/>
                      </a:pPr>
                      <a:r>
                        <a:rPr b="1" lang="en-US" sz="1400" u="none" cap="none" strike="noStrike">
                          <a:solidFill>
                            <a:srgbClr val="263347"/>
                          </a:solidFill>
                          <a:latin typeface="Montserrat"/>
                          <a:ea typeface="Montserrat"/>
                          <a:cs typeface="Montserrat"/>
                          <a:sym typeface="Montserrat"/>
                        </a:rPr>
                        <a:t>Murmansk</a:t>
                      </a:r>
                      <a:endParaRPr b="1"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2</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13</a:t>
                      </a:r>
                      <a:endParaRPr/>
                    </a:p>
                  </a:txBody>
                  <a:tcPr marT="45725" marB="45725" marR="91450" marL="91450" anchor="ctr"/>
                </a:tc>
              </a:tr>
              <a:tr h="317350">
                <a:tc>
                  <a:txBody>
                    <a:bodyPr/>
                    <a:lstStyle/>
                    <a:p>
                      <a:pPr indent="0" lvl="0" marL="0" marR="0" rtl="0" algn="l">
                        <a:lnSpc>
                          <a:spcPct val="100000"/>
                        </a:lnSpc>
                        <a:spcBef>
                          <a:spcPts val="0"/>
                        </a:spcBef>
                        <a:spcAft>
                          <a:spcPts val="0"/>
                        </a:spcAft>
                        <a:buClr>
                          <a:srgbClr val="263347"/>
                        </a:buClr>
                        <a:buSzPts val="1400"/>
                        <a:buFont typeface="Arial"/>
                        <a:buNone/>
                      </a:pPr>
                      <a:r>
                        <a:rPr lang="en-US" sz="1400" u="none" cap="none" strike="noStrike">
                          <a:solidFill>
                            <a:srgbClr val="263347"/>
                          </a:solidFill>
                          <a:latin typeface="Montserrat"/>
                          <a:ea typeface="Montserrat"/>
                          <a:cs typeface="Montserrat"/>
                          <a:sym typeface="Montserrat"/>
                        </a:rPr>
                        <a:t>Moscow region</a:t>
                      </a:r>
                      <a:endParaRPr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9</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11</a:t>
                      </a:r>
                      <a:endParaRPr/>
                    </a:p>
                  </a:txBody>
                  <a:tcPr marT="45725" marB="45725" marR="91450" marL="91450" anchor="ctr"/>
                </a:tc>
              </a:tr>
              <a:tr h="265925">
                <a:tc>
                  <a:txBody>
                    <a:bodyPr/>
                    <a:lstStyle/>
                    <a:p>
                      <a:pPr indent="0" lvl="0" marL="0" marR="0" rtl="0" algn="l">
                        <a:lnSpc>
                          <a:spcPct val="100000"/>
                        </a:lnSpc>
                        <a:spcBef>
                          <a:spcPts val="0"/>
                        </a:spcBef>
                        <a:spcAft>
                          <a:spcPts val="0"/>
                        </a:spcAft>
                        <a:buClr>
                          <a:srgbClr val="263347"/>
                        </a:buClr>
                        <a:buSzPts val="1400"/>
                        <a:buFont typeface="Arial"/>
                        <a:buNone/>
                      </a:pPr>
                      <a:r>
                        <a:rPr b="1" lang="en-US" sz="1400" u="none" cap="none" strike="noStrike">
                          <a:solidFill>
                            <a:srgbClr val="263347"/>
                          </a:solidFill>
                          <a:latin typeface="Montserrat"/>
                          <a:ea typeface="Montserrat"/>
                          <a:cs typeface="Montserrat"/>
                          <a:sym typeface="Montserrat"/>
                        </a:rPr>
                        <a:t>Dudinka</a:t>
                      </a:r>
                      <a:endParaRPr b="1"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1</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13</a:t>
                      </a:r>
                      <a:endParaRPr/>
                    </a:p>
                  </a:txBody>
                  <a:tcPr marT="45725" marB="45725" marR="91450" marL="91450" anchor="ctr"/>
                </a:tc>
              </a:tr>
              <a:tr h="286475">
                <a:tc>
                  <a:txBody>
                    <a:bodyPr/>
                    <a:lstStyle/>
                    <a:p>
                      <a:pPr indent="0" lvl="0" marL="0" marR="0" rtl="0" algn="l">
                        <a:lnSpc>
                          <a:spcPct val="100000"/>
                        </a:lnSpc>
                        <a:spcBef>
                          <a:spcPts val="0"/>
                        </a:spcBef>
                        <a:spcAft>
                          <a:spcPts val="0"/>
                        </a:spcAft>
                        <a:buClr>
                          <a:srgbClr val="263347"/>
                        </a:buClr>
                        <a:buSzPts val="1400"/>
                        <a:buFont typeface="Arial"/>
                        <a:buNone/>
                      </a:pPr>
                      <a:r>
                        <a:rPr lang="en-US" sz="1400" u="none" cap="none" strike="noStrike">
                          <a:solidFill>
                            <a:srgbClr val="263347"/>
                          </a:solidFill>
                          <a:latin typeface="Montserrat"/>
                          <a:ea typeface="Montserrat"/>
                          <a:cs typeface="Montserrat"/>
                          <a:sym typeface="Montserrat"/>
                        </a:rPr>
                        <a:t>Zheleznogorsk</a:t>
                      </a:r>
                      <a:endParaRPr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4</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8</a:t>
                      </a:r>
                      <a:endParaRPr/>
                    </a:p>
                  </a:txBody>
                  <a:tcPr marT="45725" marB="45725" marR="91450" marL="91450" anchor="ctr"/>
                </a:tc>
              </a:tr>
              <a:tr h="235050">
                <a:tc>
                  <a:txBody>
                    <a:bodyPr/>
                    <a:lstStyle/>
                    <a:p>
                      <a:pPr indent="0" lvl="0" marL="0" marR="0" rtl="0" algn="l">
                        <a:lnSpc>
                          <a:spcPct val="100000"/>
                        </a:lnSpc>
                        <a:spcBef>
                          <a:spcPts val="0"/>
                        </a:spcBef>
                        <a:spcAft>
                          <a:spcPts val="0"/>
                        </a:spcAft>
                        <a:buClr>
                          <a:srgbClr val="263347"/>
                        </a:buClr>
                        <a:buSzPts val="1400"/>
                        <a:buFont typeface="Arial"/>
                        <a:buNone/>
                      </a:pPr>
                      <a:r>
                        <a:rPr b="1" lang="en-US" sz="1400" u="none" cap="none" strike="noStrike">
                          <a:solidFill>
                            <a:srgbClr val="263347"/>
                          </a:solidFill>
                          <a:latin typeface="Montserrat"/>
                          <a:ea typeface="Montserrat"/>
                          <a:cs typeface="Montserrat"/>
                          <a:sym typeface="Montserrat"/>
                        </a:rPr>
                        <a:t>Anadyr</a:t>
                      </a:r>
                      <a:endParaRPr b="1"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13</a:t>
                      </a:r>
                      <a:endParaRPr/>
                    </a:p>
                  </a:txBody>
                  <a:tcPr marT="45725" marB="45725" marR="91450" marL="91450" anchor="ctr"/>
                </a:tc>
              </a:tr>
              <a:tr h="327625">
                <a:tc>
                  <a:txBody>
                    <a:bodyPr/>
                    <a:lstStyle/>
                    <a:p>
                      <a:pPr indent="0" lvl="0" marL="0" marR="0" rtl="0" algn="l">
                        <a:lnSpc>
                          <a:spcPct val="100000"/>
                        </a:lnSpc>
                        <a:spcBef>
                          <a:spcPts val="0"/>
                        </a:spcBef>
                        <a:spcAft>
                          <a:spcPts val="0"/>
                        </a:spcAft>
                        <a:buClr>
                          <a:srgbClr val="263347"/>
                        </a:buClr>
                        <a:buSzPts val="1400"/>
                        <a:buFont typeface="Arial"/>
                        <a:buNone/>
                      </a:pPr>
                      <a:r>
                        <a:rPr lang="en-US" sz="1400" u="none" cap="none" strike="noStrike">
                          <a:solidFill>
                            <a:srgbClr val="263347"/>
                          </a:solidFill>
                          <a:latin typeface="Montserrat"/>
                          <a:ea typeface="Montserrat"/>
                          <a:cs typeface="Montserrat"/>
                          <a:sym typeface="Montserrat"/>
                        </a:rPr>
                        <a:t>Kaliningrad</a:t>
                      </a:r>
                      <a:endParaRPr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2</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3</a:t>
                      </a:r>
                      <a:endParaRPr/>
                    </a:p>
                  </a:txBody>
                  <a:tcPr marT="45725" marB="45725" marR="91450" marL="91450" anchor="ctr"/>
                </a:tc>
              </a:tr>
              <a:tr h="204175">
                <a:tc>
                  <a:txBody>
                    <a:bodyPr/>
                    <a:lstStyle/>
                    <a:p>
                      <a:pPr indent="0" lvl="0" marL="0" marR="0" rtl="0" algn="l">
                        <a:lnSpc>
                          <a:spcPct val="100000"/>
                        </a:lnSpc>
                        <a:spcBef>
                          <a:spcPts val="0"/>
                        </a:spcBef>
                        <a:spcAft>
                          <a:spcPts val="0"/>
                        </a:spcAft>
                        <a:buClr>
                          <a:srgbClr val="263347"/>
                        </a:buClr>
                        <a:buSzPts val="1400"/>
                        <a:buFont typeface="Arial"/>
                        <a:buNone/>
                      </a:pPr>
                      <a:r>
                        <a:rPr lang="en-US" sz="1400" u="none" cap="none" strike="noStrike">
                          <a:solidFill>
                            <a:srgbClr val="263347"/>
                          </a:solidFill>
                          <a:latin typeface="Montserrat"/>
                          <a:ea typeface="Montserrat"/>
                          <a:cs typeface="Montserrat"/>
                          <a:sym typeface="Montserrat"/>
                        </a:rPr>
                        <a:t>Spaceport “Vostochny”</a:t>
                      </a:r>
                      <a:endParaRPr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3</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3</a:t>
                      </a:r>
                      <a:endParaRPr/>
                    </a:p>
                  </a:txBody>
                  <a:tcPr marT="45725" marB="45725" marR="91450" marL="91450" anchor="ctr"/>
                </a:tc>
              </a:tr>
              <a:tr h="276425">
                <a:tc>
                  <a:txBody>
                    <a:bodyPr/>
                    <a:lstStyle/>
                    <a:p>
                      <a:pPr indent="0" lvl="0" marL="0" marR="0" rtl="0" algn="l">
                        <a:lnSpc>
                          <a:spcPct val="100000"/>
                        </a:lnSpc>
                        <a:spcBef>
                          <a:spcPts val="0"/>
                        </a:spcBef>
                        <a:spcAft>
                          <a:spcPts val="0"/>
                        </a:spcAft>
                        <a:buClr>
                          <a:srgbClr val="263347"/>
                        </a:buClr>
                        <a:buSzPts val="1400"/>
                        <a:buFont typeface="Arial"/>
                        <a:buNone/>
                      </a:pPr>
                      <a:r>
                        <a:rPr lang="en-US" sz="1400" u="none" cap="none" strike="noStrike">
                          <a:solidFill>
                            <a:srgbClr val="263347"/>
                          </a:solidFill>
                          <a:latin typeface="Montserrat"/>
                          <a:ea typeface="Montserrat"/>
                          <a:cs typeface="Montserrat"/>
                          <a:sym typeface="Montserrat"/>
                        </a:rPr>
                        <a:t>Station ‘Progress’ (Antarctica)</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1</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solidFill>
                            <a:srgbClr val="263347"/>
                          </a:solidFill>
                          <a:latin typeface="Montserrat"/>
                          <a:ea typeface="Montserrat"/>
                          <a:cs typeface="Montserrat"/>
                          <a:sym typeface="Montserrat"/>
                        </a:rPr>
                        <a:t>2</a:t>
                      </a:r>
                      <a:endParaRPr/>
                    </a:p>
                  </a:txBody>
                  <a:tcPr marT="45725" marB="45725" marR="91450" marL="91450" anchor="ctr"/>
                </a:tc>
              </a:tr>
              <a:tr h="245300">
                <a:tc>
                  <a:txBody>
                    <a:bodyPr/>
                    <a:lstStyle/>
                    <a:p>
                      <a:pPr indent="0" lvl="0" marL="0" marR="0" rtl="0" algn="l">
                        <a:lnSpc>
                          <a:spcPct val="100000"/>
                        </a:lnSpc>
                        <a:spcBef>
                          <a:spcPts val="0"/>
                        </a:spcBef>
                        <a:spcAft>
                          <a:spcPts val="0"/>
                        </a:spcAft>
                        <a:buClr>
                          <a:srgbClr val="263347"/>
                        </a:buClr>
                        <a:buSzPts val="1400"/>
                        <a:buFont typeface="Arial"/>
                        <a:buNone/>
                      </a:pPr>
                      <a:r>
                        <a:rPr b="1" lang="en-US" sz="1400" u="none" cap="none" strike="noStrike">
                          <a:solidFill>
                            <a:srgbClr val="263347"/>
                          </a:solidFill>
                          <a:latin typeface="Montserrat"/>
                          <a:ea typeface="Montserrat"/>
                          <a:cs typeface="Montserrat"/>
                          <a:sym typeface="Montserrat"/>
                        </a:rPr>
                        <a:t>Total</a:t>
                      </a:r>
                      <a:endParaRPr b="1" sz="1400" u="none" cap="none" strike="noStrike">
                        <a:solidFill>
                          <a:srgbClr val="263347"/>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22</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solidFill>
                            <a:srgbClr val="263347"/>
                          </a:solidFill>
                          <a:latin typeface="Montserrat"/>
                          <a:ea typeface="Montserrat"/>
                          <a:cs typeface="Montserrat"/>
                          <a:sym typeface="Montserrat"/>
                        </a:rPr>
                        <a:t>66</a:t>
                      </a:r>
                      <a:endParaRPr/>
                    </a:p>
                  </a:txBody>
                  <a:tcPr marT="45725" marB="45725" marR="91450" marL="91450" anchor="ctr"/>
                </a:tc>
              </a:tr>
            </a:tbl>
          </a:graphicData>
        </a:graphic>
      </p:graphicFrame>
      <p:pic>
        <p:nvPicPr>
          <p:cNvPr descr="C:\ДЛЯ ТАМАРЫ\Макет_1.png" id="116" name="Google Shape;116;p6"/>
          <p:cNvPicPr preferRelativeResize="0"/>
          <p:nvPr/>
        </p:nvPicPr>
        <p:blipFill rotWithShape="1">
          <a:blip r:embed="rId3">
            <a:alphaModFix/>
          </a:blip>
          <a:srcRect b="0" l="0" r="0" t="0"/>
          <a:stretch/>
        </p:blipFill>
        <p:spPr>
          <a:xfrm>
            <a:off x="0" y="1060771"/>
            <a:ext cx="8976320" cy="5352265"/>
          </a:xfrm>
          <a:prstGeom prst="rect">
            <a:avLst/>
          </a:prstGeom>
          <a:noFill/>
          <a:ln>
            <a:noFill/>
          </a:ln>
        </p:spPr>
      </p:pic>
      <p:pic>
        <p:nvPicPr>
          <p:cNvPr descr="C:\ДЛЯ ТАМАРЫ\Легенда.png" id="117" name="Google Shape;117;p6"/>
          <p:cNvPicPr preferRelativeResize="0"/>
          <p:nvPr/>
        </p:nvPicPr>
        <p:blipFill rotWithShape="1">
          <a:blip r:embed="rId4">
            <a:alphaModFix/>
          </a:blip>
          <a:srcRect b="0" l="0" r="0" t="0"/>
          <a:stretch/>
        </p:blipFill>
        <p:spPr>
          <a:xfrm>
            <a:off x="2816" y="5229200"/>
            <a:ext cx="4509008" cy="1154506"/>
          </a:xfrm>
          <a:prstGeom prst="rect">
            <a:avLst/>
          </a:prstGeom>
          <a:noFill/>
          <a:ln>
            <a:noFill/>
          </a:ln>
        </p:spPr>
      </p:pic>
      <p:pic>
        <p:nvPicPr>
          <p:cNvPr descr="C:\ДЛЯ ТАМАРЫ\Антарктида.png" id="118" name="Google Shape;118;p6"/>
          <p:cNvPicPr preferRelativeResize="0"/>
          <p:nvPr/>
        </p:nvPicPr>
        <p:blipFill rotWithShape="1">
          <a:blip r:embed="rId5">
            <a:alphaModFix/>
          </a:blip>
          <a:srcRect b="0" l="0" r="0" t="0"/>
          <a:stretch/>
        </p:blipFill>
        <p:spPr>
          <a:xfrm>
            <a:off x="2949340" y="1060771"/>
            <a:ext cx="1872208" cy="14693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p:nvPr/>
        </p:nvSpPr>
        <p:spPr>
          <a:xfrm>
            <a:off x="398731" y="5643142"/>
            <a:ext cx="11241885" cy="810194"/>
          </a:xfrm>
          <a:prstGeom prst="rect">
            <a:avLst/>
          </a:prstGeom>
          <a:solidFill>
            <a:srgbClr val="CFD6E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rgbClr val="263347"/>
                </a:solidFill>
                <a:latin typeface="Montserrat"/>
                <a:ea typeface="Montserrat"/>
                <a:cs typeface="Montserrat"/>
                <a:sym typeface="Montserrat"/>
              </a:rPr>
              <a:t>ROSCOSMOS also interferes in the activities of the UN Committee on the Peaceful Uses of Outer Space (COPUOS), GEO, CGMS, WMO, International Charter on Space and Major Disasters </a:t>
            </a:r>
            <a:endParaRPr/>
          </a:p>
          <a:p>
            <a:pPr indent="0" lvl="0" marL="0" marR="0" rtl="0" algn="ctr">
              <a:lnSpc>
                <a:spcPct val="100000"/>
              </a:lnSpc>
              <a:spcBef>
                <a:spcPts val="0"/>
              </a:spcBef>
              <a:spcAft>
                <a:spcPts val="0"/>
              </a:spcAft>
              <a:buNone/>
            </a:pPr>
            <a:r>
              <a:rPr b="1" i="0" lang="en-US" sz="1600" u="none" cap="none" strike="noStrike">
                <a:solidFill>
                  <a:srgbClr val="263347"/>
                </a:solidFill>
                <a:latin typeface="Montserrat"/>
                <a:ea typeface="Montserrat"/>
                <a:cs typeface="Montserrat"/>
                <a:sym typeface="Montserrat"/>
              </a:rPr>
              <a:t>and other international communities and groups</a:t>
            </a:r>
            <a:endParaRPr b="1" i="0" sz="1600" u="none" cap="none" strike="noStrike">
              <a:solidFill>
                <a:srgbClr val="263347"/>
              </a:solidFill>
              <a:latin typeface="Montserrat"/>
              <a:ea typeface="Montserrat"/>
              <a:cs typeface="Montserrat"/>
              <a:sym typeface="Montserrat"/>
            </a:endParaRPr>
          </a:p>
        </p:txBody>
      </p:sp>
      <p:sp>
        <p:nvSpPr>
          <p:cNvPr id="124" name="Google Shape;124;p7"/>
          <p:cNvSpPr txBox="1"/>
          <p:nvPr/>
        </p:nvSpPr>
        <p:spPr>
          <a:xfrm>
            <a:off x="262936" y="-5412"/>
            <a:ext cx="9513439"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Montserrat"/>
                <a:ea typeface="Montserrat"/>
                <a:cs typeface="Montserrat"/>
                <a:sym typeface="Montserrat"/>
              </a:rPr>
              <a:t>ROSCOSMOS’ Activities in the frame of CEOS and other International Organizations</a:t>
            </a:r>
            <a:endParaRPr b="0" i="0" sz="3000" u="none" cap="none" strike="noStrike">
              <a:solidFill>
                <a:schemeClr val="lt1"/>
              </a:solidFill>
              <a:latin typeface="Montserrat"/>
              <a:ea typeface="Montserrat"/>
              <a:cs typeface="Montserrat"/>
              <a:sym typeface="Montserrat"/>
            </a:endParaRPr>
          </a:p>
        </p:txBody>
      </p:sp>
      <p:sp>
        <p:nvSpPr>
          <p:cNvPr id="125" name="Google Shape;125;p7"/>
          <p:cNvSpPr/>
          <p:nvPr/>
        </p:nvSpPr>
        <p:spPr>
          <a:xfrm>
            <a:off x="271989" y="1066219"/>
            <a:ext cx="11521280" cy="4616648"/>
          </a:xfrm>
          <a:prstGeom prst="rect">
            <a:avLst/>
          </a:prstGeom>
          <a:noFill/>
          <a:ln>
            <a:noFill/>
          </a:ln>
        </p:spPr>
        <p:txBody>
          <a:bodyPr anchorCtr="0" anchor="t" bIns="45700" lIns="91425" spcFirstLastPara="1" rIns="91425" wrap="square" tIns="45700">
            <a:spAutoFit/>
          </a:bodyPr>
          <a:lstStyle/>
          <a:p>
            <a:pPr indent="-292219" lvl="0" marL="292219" marR="0" rtl="0" algn="just">
              <a:lnSpc>
                <a:spcPct val="150000"/>
              </a:lnSpc>
              <a:spcBef>
                <a:spcPts val="0"/>
              </a:spcBef>
              <a:spcAft>
                <a:spcPts val="0"/>
              </a:spcAft>
              <a:buClr>
                <a:srgbClr val="000000"/>
              </a:buClr>
              <a:buSzPts val="1400"/>
              <a:buFont typeface="Noto Sans Symbols"/>
              <a:buChar char="❖"/>
            </a:pPr>
            <a:r>
              <a:rPr b="1" i="0" lang="en-US" sz="1400" u="none" cap="none" strike="noStrike">
                <a:solidFill>
                  <a:srgbClr val="263347"/>
                </a:solidFill>
                <a:latin typeface="Montserrat"/>
                <a:ea typeface="Montserrat"/>
                <a:cs typeface="Montserrat"/>
                <a:sym typeface="Montserrat"/>
              </a:rPr>
              <a:t>ROSCOSMOS is a member of WGCV, WGISS and WG of Disasters</a:t>
            </a:r>
            <a:endParaRPr/>
          </a:p>
          <a:p>
            <a:pPr indent="-292219" lvl="0" marL="292219" marR="0" rtl="0" algn="just">
              <a:lnSpc>
                <a:spcPct val="150000"/>
              </a:lnSpc>
              <a:spcBef>
                <a:spcPts val="0"/>
              </a:spcBef>
              <a:spcAft>
                <a:spcPts val="0"/>
              </a:spcAft>
              <a:buClr>
                <a:srgbClr val="000000"/>
              </a:buClr>
              <a:buSzPts val="1400"/>
              <a:buFont typeface="Noto Sans Symbols"/>
              <a:buChar char="❖"/>
            </a:pPr>
            <a:r>
              <a:rPr b="1" i="0" lang="en-US" sz="1400" u="none" cap="none" strike="noStrike">
                <a:solidFill>
                  <a:srgbClr val="263347"/>
                </a:solidFill>
                <a:latin typeface="Montserrat"/>
                <a:ea typeface="Montserrat"/>
                <a:cs typeface="Montserrat"/>
                <a:sym typeface="Montserrat"/>
              </a:rPr>
              <a:t>ROSCOSMOS also provides the latest information on Russian satellites to update the CEOS MIM Database </a:t>
            </a:r>
            <a:br>
              <a:rPr b="1" i="0" lang="en-US" sz="1400" u="none" cap="none" strike="noStrike">
                <a:solidFill>
                  <a:srgbClr val="263347"/>
                </a:solidFill>
                <a:latin typeface="Montserrat"/>
                <a:ea typeface="Montserrat"/>
                <a:cs typeface="Montserrat"/>
                <a:sym typeface="Montserrat"/>
              </a:rPr>
            </a:br>
            <a:r>
              <a:rPr b="1" i="0" lang="en-US" sz="1400" u="none" cap="none" strike="noStrike">
                <a:solidFill>
                  <a:srgbClr val="263347"/>
                </a:solidFill>
                <a:latin typeface="Montserrat"/>
                <a:ea typeface="Montserrat"/>
                <a:cs typeface="Montserrat"/>
                <a:sym typeface="Montserrat"/>
              </a:rPr>
              <a:t>(the latest update was in 2023)</a:t>
            </a:r>
            <a:endParaRPr/>
          </a:p>
          <a:p>
            <a:pPr indent="-292219" lvl="0" marL="292219" marR="0" rtl="0" algn="just">
              <a:lnSpc>
                <a:spcPct val="150000"/>
              </a:lnSpc>
              <a:spcBef>
                <a:spcPts val="0"/>
              </a:spcBef>
              <a:spcAft>
                <a:spcPts val="0"/>
              </a:spcAft>
              <a:buClr>
                <a:srgbClr val="000000"/>
              </a:buClr>
              <a:buSzPts val="1400"/>
              <a:buFont typeface="Noto Sans Symbols"/>
              <a:buChar char="❖"/>
            </a:pPr>
            <a:r>
              <a:rPr b="1" i="0" lang="en-US" sz="1400" u="none" cap="none" strike="noStrike">
                <a:solidFill>
                  <a:srgbClr val="263347"/>
                </a:solidFill>
                <a:latin typeface="Montserrat"/>
                <a:ea typeface="Montserrat"/>
                <a:cs typeface="Montserrat"/>
                <a:sym typeface="Montserrat"/>
              </a:rPr>
              <a:t>ROSCOSMOS organized and hosted the following international events:</a:t>
            </a:r>
            <a:endParaRPr/>
          </a:p>
          <a:p>
            <a:pPr indent="0" lvl="0" marL="0" marR="0" rtl="0" algn="just">
              <a:lnSpc>
                <a:spcPct val="150000"/>
              </a:lnSpc>
              <a:spcBef>
                <a:spcPts val="0"/>
              </a:spcBef>
              <a:spcAft>
                <a:spcPts val="0"/>
              </a:spcAft>
              <a:buNone/>
            </a:pPr>
            <a:r>
              <a:rPr b="0" i="0" lang="en-US" sz="1400" u="sng" cap="none" strike="noStrike">
                <a:solidFill>
                  <a:srgbClr val="263347"/>
                </a:solidFill>
                <a:latin typeface="Montserrat"/>
                <a:ea typeface="Montserrat"/>
                <a:cs typeface="Montserrat"/>
                <a:sym typeface="Montserrat"/>
              </a:rPr>
              <a:t>CEOS meetings:</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WGCV-33, Moscow, May 2011</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WGISS-38, Moscow, September 2014</a:t>
            </a:r>
            <a:endParaRPr/>
          </a:p>
          <a:p>
            <a:pPr indent="0" lvl="0" marL="0" marR="0" rtl="0" algn="just">
              <a:lnSpc>
                <a:spcPct val="150000"/>
              </a:lnSpc>
              <a:spcBef>
                <a:spcPts val="0"/>
              </a:spcBef>
              <a:spcAft>
                <a:spcPts val="0"/>
              </a:spcAft>
              <a:buNone/>
            </a:pPr>
            <a:r>
              <a:rPr b="0" i="0" lang="en-US" sz="1400" u="sng" cap="none" strike="noStrike">
                <a:solidFill>
                  <a:srgbClr val="263347"/>
                </a:solidFill>
                <a:latin typeface="Montserrat"/>
                <a:ea typeface="Montserrat"/>
                <a:cs typeface="Montserrat"/>
                <a:sym typeface="Montserrat"/>
              </a:rPr>
              <a:t>Other events:</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ASEAN Remote Sensing data training, Moscow, March 2015</a:t>
            </a:r>
            <a:endParaRPr b="0" i="0" sz="1400" u="none" cap="none" strike="noStrike">
              <a:solidFill>
                <a:srgbClr val="263347"/>
              </a:solidFill>
              <a:latin typeface="Montserrat"/>
              <a:ea typeface="Montserrat"/>
              <a:cs typeface="Montserrat"/>
              <a:sym typeface="Montserrat"/>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13th GEO Plenary and Exhibition, Saint-Petersburg, November 2016, (in partnership with Roshydromet)</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36th meeting of the International Charter on Space and Major Disasters, Moscow, October 2016 </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AOMSUC-8, Vladivostok, October 2017 (in partnership with Roshydromet) </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CGMS-47, Sochi, May 2019 (in partnership with Roshydromet) </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63347"/>
                </a:solidFill>
                <a:latin typeface="Montserrat"/>
                <a:ea typeface="Montserrat"/>
                <a:cs typeface="Montserrat"/>
                <a:sym typeface="Montserrat"/>
              </a:rPr>
              <a:t>42d meeting of the International Charter on Space and Major Disasters, Saint-Petersburg, October 2019</a:t>
            </a:r>
            <a:endParaRPr b="0" i="0" sz="1400" u="none" cap="none" strike="noStrike">
              <a:solidFill>
                <a:srgbClr val="263347"/>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p:nvPr/>
        </p:nvSpPr>
        <p:spPr>
          <a:xfrm>
            <a:off x="-312712" y="2312604"/>
            <a:ext cx="11521280" cy="11163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5000" u="none" cap="none" strike="noStrike">
                <a:solidFill>
                  <a:srgbClr val="263347"/>
                </a:solidFill>
                <a:latin typeface="Montserrat"/>
                <a:ea typeface="Montserrat"/>
                <a:cs typeface="Montserrat"/>
                <a:sym typeface="Montserrat"/>
              </a:rPr>
              <a:t>Thank you for your attention!</a:t>
            </a:r>
            <a:endParaRPr b="0" i="0" sz="5000" u="none" cap="none" strike="noStrike">
              <a:solidFill>
                <a:srgbClr val="263347"/>
              </a:solidFill>
              <a:latin typeface="Montserrat"/>
              <a:ea typeface="Montserrat"/>
              <a:cs typeface="Montserrat"/>
              <a:sym typeface="Montserrat"/>
            </a:endParaRPr>
          </a:p>
        </p:txBody>
      </p:sp>
      <p:sp>
        <p:nvSpPr>
          <p:cNvPr id="131" name="Google Shape;131;p8"/>
          <p:cNvSpPr/>
          <p:nvPr/>
        </p:nvSpPr>
        <p:spPr>
          <a:xfrm>
            <a:off x="6600056" y="4581128"/>
            <a:ext cx="5472608" cy="1800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Tamara Ganina, </a:t>
            </a:r>
            <a:endParaRPr b="1" i="0" sz="22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Deputy Head of R&amp;D Department</a:t>
            </a:r>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JSC ‘’Russian Space Systems’</a:t>
            </a:r>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gtd@ntsomz.ru</a:t>
            </a:r>
            <a:endParaRPr b="0" i="0" sz="1400" u="none" cap="none" strike="noStrike">
              <a:solidFill>
                <a:srgbClr val="000000"/>
              </a:solidFill>
              <a:latin typeface="Montserrat"/>
              <a:ea typeface="Montserrat"/>
              <a:cs typeface="Montserrat"/>
              <a:sym typeface="Montserrat"/>
            </a:endParaRPr>
          </a:p>
        </p:txBody>
      </p:sp>
      <p:pic>
        <p:nvPicPr>
          <p:cNvPr id="132" name="Google Shape;132;p8"/>
          <p:cNvPicPr preferRelativeResize="0"/>
          <p:nvPr/>
        </p:nvPicPr>
        <p:blipFill rotWithShape="1">
          <a:blip r:embed="rId3">
            <a:alphaModFix/>
          </a:blip>
          <a:srcRect b="29651" l="63197" r="19675" t="44099"/>
          <a:stretch/>
        </p:blipFill>
        <p:spPr>
          <a:xfrm>
            <a:off x="119336" y="4590695"/>
            <a:ext cx="2088232" cy="180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