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embeddedFontLst>
    <p:embeddedFont>
      <p:font typeface="Montserrat" panose="020B0604020202020204" charset="0"/>
      <p:regular r:id="rId12"/>
      <p:bold r:id="rId13"/>
      <p:italic r:id="rId14"/>
      <p:boldItalic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lAvlYMMjwL6vkulP4Fc/hyz2s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08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7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7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7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7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7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8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8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US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8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</a:t>
            </a:r>
            <a:r>
              <a:rPr lang="en-US" b="1">
                <a:solidFill>
                  <a:schemeClr val="accent1"/>
                </a:solidFill>
              </a:rPr>
              <a:t>Plenary</a:t>
            </a:r>
            <a:r>
              <a:rPr lang="en-US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b="1">
                <a:solidFill>
                  <a:schemeClr val="accent1"/>
                </a:solidFill>
              </a:rPr>
              <a:t>November</a:t>
            </a:r>
            <a:r>
              <a:rPr lang="en-US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2023</a:t>
            </a: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9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9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0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1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0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1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1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6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image003.jpg@01D9CE94.28D21AC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title"/>
          </p:nvPr>
        </p:nvSpPr>
        <p:spPr>
          <a:xfrm>
            <a:off x="291999" y="953604"/>
            <a:ext cx="7219845" cy="18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4600" b="1" dirty="0" smtClean="0"/>
              <a:t>CEOS Agency Reports</a:t>
            </a:r>
            <a:br>
              <a:rPr lang="en-US" sz="4600" b="1" dirty="0" smtClean="0"/>
            </a:br>
            <a:r>
              <a:rPr lang="en-US" sz="4600" b="1" dirty="0"/>
              <a:t/>
            </a:r>
            <a:br>
              <a:rPr lang="en-US" sz="4600" b="1" dirty="0"/>
            </a:br>
            <a:r>
              <a:rPr lang="en-US" sz="4600" b="1" dirty="0" smtClean="0"/>
              <a:t>EUMETSAT </a:t>
            </a:r>
            <a:br>
              <a:rPr lang="en-US" sz="4600" b="1" dirty="0" smtClean="0"/>
            </a:br>
            <a:r>
              <a:rPr lang="en-US" sz="4600" b="1" dirty="0"/>
              <a:t/>
            </a:r>
            <a:br>
              <a:rPr lang="en-US" sz="4600" b="1" dirty="0"/>
            </a:br>
            <a:r>
              <a:rPr lang="en-US" sz="2800" b="1" dirty="0" smtClean="0"/>
              <a:t>Item 3.2.</a:t>
            </a:r>
            <a:endParaRPr sz="2800" b="1" i="1" dirty="0"/>
          </a:p>
        </p:txBody>
      </p:sp>
      <p:sp>
        <p:nvSpPr>
          <p:cNvPr id="67" name="Google Shape;67;p1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GB" sz="2600" b="1" dirty="0" smtClean="0">
              <a:solidFill>
                <a:schemeClr val="accent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600" b="1" dirty="0" smtClean="0">
                <a:solidFill>
                  <a:schemeClr val="accent1"/>
                </a:solidFill>
              </a:rPr>
              <a:t>Phil Evans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0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Director-General </a:t>
            </a:r>
            <a:endParaRPr sz="20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94020" y="103248"/>
            <a:ext cx="94817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MTG-I1 First Images from FCI and LI</a:t>
            </a:r>
            <a:endParaRPr sz="4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US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6071933" y="1789470"/>
            <a:ext cx="582509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MTG-I1 commissioning is running smoothly:</a:t>
            </a:r>
          </a:p>
          <a:p>
            <a:endParaRPr lang="en-GB" sz="22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 smtClean="0"/>
              <a:t>First FCI Image released on 4 May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 smtClean="0"/>
              <a:t>First LI Image released on 3 July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 smtClean="0"/>
              <a:t>Operational data flow to test users started on 31 October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 smtClean="0"/>
              <a:t>Satellite planned to be declared fully operational by January 2024</a:t>
            </a:r>
            <a:endParaRPr lang="en-GB" sz="2200" dirty="0"/>
          </a:p>
        </p:txBody>
      </p:sp>
      <p:pic>
        <p:nvPicPr>
          <p:cNvPr id="3" name="fcili_full_disc_202306031200-202306041200_FR-100_rev1_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06248"/>
            <a:ext cx="5368413" cy="5368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200102" y="1449052"/>
            <a:ext cx="3814917" cy="4662900"/>
          </a:xfrm>
        </p:spPr>
        <p:txBody>
          <a:bodyPr/>
          <a:lstStyle/>
          <a:p>
            <a:r>
              <a:rPr lang="en-GB" sz="2200" dirty="0" smtClean="0"/>
              <a:t>MTG-S1 integrated and ready for launch as of Q3/24</a:t>
            </a:r>
          </a:p>
          <a:p>
            <a:r>
              <a:rPr lang="en-GB" sz="2200" dirty="0" smtClean="0"/>
              <a:t>Metop-SGA TVAC completed and will be ready for launch by Q1/25</a:t>
            </a:r>
          </a:p>
          <a:p>
            <a:r>
              <a:rPr lang="en-GB" sz="2200" dirty="0" smtClean="0"/>
              <a:t>Metop-SGB starting environmental tests to be ready for launch by Q3/25</a:t>
            </a:r>
            <a:endParaRPr lang="en-GB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Towards MTG-S1 and Metop-SG</a:t>
            </a:r>
            <a:endParaRPr lang="en-GB" dirty="0"/>
          </a:p>
        </p:txBody>
      </p:sp>
      <p:pic>
        <p:nvPicPr>
          <p:cNvPr id="4" name="Picture 3" descr="A large machine in a factory&#10;&#10;Description automatically generated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069" y="1032386"/>
            <a:ext cx="3144725" cy="549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60" y="1032386"/>
            <a:ext cx="4346891" cy="2849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3992" t="32687" r="18106" b="21919"/>
          <a:stretch/>
        </p:blipFill>
        <p:spPr>
          <a:xfrm>
            <a:off x="3715561" y="3600180"/>
            <a:ext cx="4346891" cy="29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447" y="1080701"/>
            <a:ext cx="8250094" cy="4662900"/>
          </a:xfrm>
        </p:spPr>
        <p:txBody>
          <a:bodyPr/>
          <a:lstStyle/>
          <a:p>
            <a:pPr indent="-36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Montserrat" panose="020B0604020202020204" charset="0"/>
              </a:rPr>
              <a:t>Phase B on going and presentation of both programmes for approval in June 2024</a:t>
            </a:r>
          </a:p>
          <a:p>
            <a:pPr indent="-36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Montserrat" panose="020B0604020202020204" charset="0"/>
              </a:rPr>
              <a:t>2023 dedicated to a solid SEB Study for both programmes</a:t>
            </a:r>
          </a:p>
          <a:p>
            <a:pPr marL="785446" lvl="1" indent="-328246" fontAlgn="base">
              <a:lnSpc>
                <a:spcPct val="110000"/>
              </a:lnSpc>
              <a:spcBef>
                <a:spcPts val="0"/>
              </a:spcBef>
              <a:buClrTx/>
              <a:buSzTx/>
              <a:buFont typeface="Arial" pitchFamily="34" charset="0"/>
              <a:buChar char="•"/>
              <a:defRPr/>
            </a:pPr>
            <a:endParaRPr lang="en-GB" sz="2000" kern="1200" dirty="0" smtClean="0">
              <a:solidFill>
                <a:srgbClr val="38484E"/>
              </a:solidFill>
              <a:latin typeface="Montserrat" panose="020B060402020202020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85446" lvl="1" indent="-328246" fontAlgn="base">
              <a:lnSpc>
                <a:spcPct val="11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GB" sz="1800" kern="1200" dirty="0" smtClean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EPS-Aeolus </a:t>
            </a:r>
            <a:r>
              <a:rPr lang="en-GB" sz="1800" kern="1200" dirty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impact factor </a:t>
            </a:r>
            <a:r>
              <a:rPr lang="en-GB" sz="1800" kern="1200" dirty="0" smtClean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on Day 1 forecast accuracy 3</a:t>
            </a:r>
            <a:r>
              <a:rPr lang="en-GB" sz="1800" kern="1200" dirty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%</a:t>
            </a:r>
          </a:p>
          <a:p>
            <a:pPr marL="785446" lvl="1" indent="-328246" fontAlgn="base">
              <a:lnSpc>
                <a:spcPct val="11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GB" sz="1800" kern="1200" dirty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EPS-Sterna impact factor on Day 1 forecast accuracy </a:t>
            </a:r>
            <a:r>
              <a:rPr lang="en-GB" sz="1800" kern="1200" dirty="0" smtClean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6%</a:t>
            </a:r>
          </a:p>
          <a:p>
            <a:pPr marL="785446" lvl="1" indent="-328246" fontAlgn="base">
              <a:lnSpc>
                <a:spcPct val="11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GB" sz="1800" kern="1200" dirty="0" smtClean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Global and regional impacts observed, with EPS-Sterna having a specific additional positive impact on Northern regions</a:t>
            </a:r>
            <a:endParaRPr lang="en-GB" sz="1800" kern="1200" dirty="0">
              <a:solidFill>
                <a:srgbClr val="38484E"/>
              </a:solidFill>
              <a:latin typeface="Montserrat" panose="020B060402020202020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85446" lvl="1" indent="-328246" fontAlgn="base">
              <a:lnSpc>
                <a:spcPct val="11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GB" sz="1800" kern="1200" dirty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Impacts largely independent and </a:t>
            </a:r>
            <a:r>
              <a:rPr lang="en-GB" sz="1800" kern="1200" dirty="0" smtClean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additive (93.5%)</a:t>
            </a:r>
          </a:p>
          <a:p>
            <a:pPr marL="785446" lvl="1" indent="-328246" fontAlgn="base">
              <a:lnSpc>
                <a:spcPct val="11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GB" sz="1800" kern="1200" dirty="0" smtClean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Positive </a:t>
            </a:r>
            <a:r>
              <a:rPr lang="en-GB" sz="1800" kern="1200" dirty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combined impact of would exceed that of one Metop satellite</a:t>
            </a:r>
          </a:p>
          <a:p>
            <a:pPr marL="785446" lvl="1" indent="-328246" fontAlgn="base">
              <a:lnSpc>
                <a:spcPct val="11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Combined </a:t>
            </a:r>
            <a:r>
              <a:rPr lang="en-GB" sz="1800" dirty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benefit to cost ratio </a:t>
            </a:r>
            <a:r>
              <a:rPr lang="en-GB" sz="1800" dirty="0" smtClean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in the range of 30:1</a:t>
            </a:r>
          </a:p>
          <a:p>
            <a:pPr marL="785446" lvl="1" indent="-328246" fontAlgn="base">
              <a:lnSpc>
                <a:spcPct val="11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GB" sz="1800" kern="1200" dirty="0">
                <a:solidFill>
                  <a:srgbClr val="38484E"/>
                </a:solidFill>
                <a:latin typeface="Montserrat" panose="020B0604020202020204" charset="0"/>
                <a:ea typeface="Roboto" panose="02000000000000000000" pitchFamily="2" charset="0"/>
                <a:cs typeface="Arial" panose="020B0604020202020204" pitchFamily="34" charset="0"/>
              </a:rPr>
              <a:t>Conservative approach – true impact may well be higher</a:t>
            </a:r>
          </a:p>
          <a:p>
            <a:pPr marL="785446" lvl="1" indent="-328246" fontAlgn="base">
              <a:lnSpc>
                <a:spcPct val="110000"/>
              </a:lnSpc>
              <a:spcBef>
                <a:spcPts val="0"/>
              </a:spcBef>
              <a:buClrTx/>
              <a:buSzTx/>
              <a:buFont typeface="Arial" pitchFamily="34" charset="0"/>
              <a:buChar char="•"/>
              <a:defRPr/>
            </a:pPr>
            <a:endParaRPr lang="en-GB" sz="2000" dirty="0">
              <a:solidFill>
                <a:srgbClr val="38484E"/>
              </a:solidFill>
              <a:latin typeface="Montserrat" panose="020B060402020202020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lvl="1" indent="-3600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800" dirty="0">
              <a:latin typeface="Montserrat" panose="020B0604020202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EPS-Aeolus and EPS-Sterna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250094" y="6246685"/>
            <a:ext cx="9428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Images: ESA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5" name="Picture 4" descr="https://react.space.noa.gr/images/Profiling_the_world_s_winds_pillar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8541" y="3494742"/>
            <a:ext cx="3933459" cy="26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:\PCloud Work\2023\Eumetsat\SEB of Sterna and Aeolus - Working version\Cover - Ster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0094" y="989867"/>
            <a:ext cx="3941906" cy="233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14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7390" y="1243901"/>
            <a:ext cx="11495400" cy="4662900"/>
          </a:xfrm>
        </p:spPr>
        <p:txBody>
          <a:bodyPr/>
          <a:lstStyle/>
          <a:p>
            <a:r>
              <a:rPr lang="en-GB" sz="2400" dirty="0" smtClean="0"/>
              <a:t>European Weather Cloud (Cloud-based data infrastructure for European MET community) went operational on 26 September 2023</a:t>
            </a:r>
          </a:p>
          <a:p>
            <a:endParaRPr lang="en-GB" sz="2400" dirty="0"/>
          </a:p>
          <a:p>
            <a:r>
              <a:rPr lang="en-GB" sz="2400" dirty="0" smtClean="0"/>
              <a:t>EUMETSAT delivered the DestinE data lake on 3 November</a:t>
            </a:r>
          </a:p>
          <a:p>
            <a:endParaRPr lang="en-GB" sz="2400" dirty="0"/>
          </a:p>
          <a:p>
            <a:r>
              <a:rPr lang="en-GB" sz="2400" dirty="0" smtClean="0"/>
              <a:t>Proposal to extend commercial RO date service, based on global redistribution licence until mid-2026</a:t>
            </a:r>
          </a:p>
          <a:p>
            <a:endParaRPr lang="en-GB" sz="2400" dirty="0"/>
          </a:p>
          <a:p>
            <a:r>
              <a:rPr lang="en-GB" sz="2400" dirty="0" smtClean="0"/>
              <a:t>Development of a coordinated AI/ML roadmap by MET community in Europe</a:t>
            </a:r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News from EUMETSAT</a:t>
            </a:r>
            <a:endParaRPr lang="en-GB" dirty="0"/>
          </a:p>
        </p:txBody>
      </p:sp>
      <p:pic>
        <p:nvPicPr>
          <p:cNvPr id="1026" name="Picture 2" descr="15 290 Newspaper Illustrations - Gett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061" y="2300748"/>
            <a:ext cx="2274939" cy="170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6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5408" y="1145578"/>
            <a:ext cx="11495400" cy="4662900"/>
          </a:xfrm>
        </p:spPr>
        <p:txBody>
          <a:bodyPr/>
          <a:lstStyle/>
          <a:p>
            <a:r>
              <a:rPr lang="en-GB" sz="2200" dirty="0" smtClean="0"/>
              <a:t>WEkEO (cloud-based data access platform) new contract started with major development planned </a:t>
            </a:r>
          </a:p>
          <a:p>
            <a:r>
              <a:rPr lang="en-GB" sz="2200" dirty="0" smtClean="0"/>
              <a:t>Prepared for launch of Sentinel-6B in 2025 with a GS supporting dual operations S6-A &amp; B</a:t>
            </a:r>
          </a:p>
          <a:p>
            <a:r>
              <a:rPr lang="en-GB" sz="2200" dirty="0" smtClean="0"/>
              <a:t>Sentinel-4 will be launched on-board MTG-S1 in 2024/25</a:t>
            </a:r>
          </a:p>
          <a:p>
            <a:r>
              <a:rPr lang="en-GB" sz="2200" dirty="0" smtClean="0"/>
              <a:t>Sentinel-5 will be launched on Metop-SGA in 2025</a:t>
            </a:r>
          </a:p>
          <a:p>
            <a:r>
              <a:rPr lang="en-GB" sz="2200" dirty="0" smtClean="0"/>
              <a:t>Ground Segment for CO2M constellations in development to support launch in 2026</a:t>
            </a:r>
          </a:p>
          <a:p>
            <a:r>
              <a:rPr lang="en-GB" sz="2200" dirty="0" smtClean="0"/>
              <a:t>Microcarb will serve as preparation mission for CO2M</a:t>
            </a:r>
          </a:p>
          <a:p>
            <a:r>
              <a:rPr lang="en-GB" sz="2200" dirty="0" smtClean="0"/>
              <a:t>Massive efforts on Fiducial Reference Measurements infrastructures to prepare for these missions – Focus on Ocean Colour, SST and GHG</a:t>
            </a:r>
            <a:endParaRPr lang="en-GB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047" y="175939"/>
            <a:ext cx="10088829" cy="779002"/>
          </a:xfrm>
        </p:spPr>
        <p:txBody>
          <a:bodyPr/>
          <a:lstStyle/>
          <a:p>
            <a:r>
              <a:rPr lang="en-GB" sz="4200" dirty="0" smtClean="0"/>
              <a:t>EUMETSAT and Copernicus</a:t>
            </a:r>
            <a:endParaRPr lang="en-GB" sz="4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0" y="2631916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8DC6AA0621304397548AD8BB76B221" ma:contentTypeVersion="14" ma:contentTypeDescription="Create a new document." ma:contentTypeScope="" ma:versionID="2649f39e741907362879504a7ae912e7">
  <xsd:schema xmlns:xsd="http://www.w3.org/2001/XMLSchema" xmlns:xs="http://www.w3.org/2001/XMLSchema" xmlns:p="http://schemas.microsoft.com/office/2006/metadata/properties" xmlns:ns3="5e05ff0e-7f30-4ad1-b8e4-78d73f096626" xmlns:ns4="7aa57165-15b5-4038-a84a-91d92833cfad" targetNamespace="http://schemas.microsoft.com/office/2006/metadata/properties" ma:root="true" ma:fieldsID="cff8a4af708e2c1eb380fee1a8286c2f" ns3:_="" ns4:_="">
    <xsd:import namespace="5e05ff0e-7f30-4ad1-b8e4-78d73f096626"/>
    <xsd:import namespace="7aa57165-15b5-4038-a84a-91d92833cfa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05ff0e-7f30-4ad1-b8e4-78d73f0966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57165-15b5-4038-a84a-91d92833cfa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e05ff0e-7f30-4ad1-b8e4-78d73f096626" xsi:nil="true"/>
  </documentManagement>
</p:properties>
</file>

<file path=customXml/itemProps1.xml><?xml version="1.0" encoding="utf-8"?>
<ds:datastoreItem xmlns:ds="http://schemas.openxmlformats.org/officeDocument/2006/customXml" ds:itemID="{98FE1B80-9394-4DB0-8A49-58AE1D1433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05ff0e-7f30-4ad1-b8e4-78d73f096626"/>
    <ds:schemaRef ds:uri="7aa57165-15b5-4038-a84a-91d92833cf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0F490B-95B0-4841-9D97-ED99D396FB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C80CE4-98D4-451D-91A6-BB8803AC506E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7aa57165-15b5-4038-a84a-91d92833cfad"/>
    <ds:schemaRef ds:uri="5e05ff0e-7f30-4ad1-b8e4-78d73f096626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350</Words>
  <Application>Microsoft Office PowerPoint</Application>
  <PresentationFormat>Widescreen</PresentationFormat>
  <Paragraphs>46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Montserrat</vt:lpstr>
      <vt:lpstr>Roboto</vt:lpstr>
      <vt:lpstr>Tahoma</vt:lpstr>
      <vt:lpstr>Arial</vt:lpstr>
      <vt:lpstr>ceos</vt:lpstr>
      <vt:lpstr>CEOS Agency Reports  EUMETSAT   Item 3.2.</vt:lpstr>
      <vt:lpstr>PowerPoint Presentation</vt:lpstr>
      <vt:lpstr>Towards MTG-S1 and Metop-SG</vt:lpstr>
      <vt:lpstr>EPS-Aeolus and EPS-Sterna</vt:lpstr>
      <vt:lpstr>Other News from EUMETSAT</vt:lpstr>
      <vt:lpstr>EUMETSAT and Copernicus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CEOS Agency Reports  EUMETSAT   Item 3.2.</dc:title>
  <dc:creator>Katy Matthews</dc:creator>
  <cp:lastModifiedBy>Paul Counet</cp:lastModifiedBy>
  <cp:revision>11</cp:revision>
  <dcterms:modified xsi:type="dcterms:W3CDTF">2023-11-15T02:26:30Z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0x010100168DC6AA0621304397548AD8BB76B221</vt:lpwstr>
  </property>
</Properties>
</file>