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6858000" cx="12192000"/>
  <p:notesSz cx="6858000" cy="9144000"/>
  <p:embeddedFontLst>
    <p:embeddedFont>
      <p:font typeface="Montserrat"/>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6" roundtripDataSignature="AMtx7miqy/XvoTLeJc1mw1SLV01WKtgoo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209D2D7-E59B-4136-A15B-411DD03CC24C}">
  <a:tblStyle styleId="{6209D2D7-E59B-4136-A15B-411DD03CC24C}"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Montserrat-regular.fntdata"/><Relationship Id="rId21" Type="http://schemas.openxmlformats.org/officeDocument/2006/relationships/slide" Target="slides/slide16.xml"/><Relationship Id="rId24" Type="http://schemas.openxmlformats.org/officeDocument/2006/relationships/font" Target="fonts/Montserrat-italic.fntdata"/><Relationship Id="rId23" Type="http://schemas.openxmlformats.org/officeDocument/2006/relationships/font" Target="fonts/Montserrat-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customschemas.google.com/relationships/presentationmetadata" Target="metadata"/><Relationship Id="rId25" Type="http://schemas.openxmlformats.org/officeDocument/2006/relationships/font" Target="fonts/Montserrat-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 name="Google Shape;6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 name="Google Shape;14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 name="Google Shape;162;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 name="Google Shape;170;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 name="Google Shape;8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 name="Google Shape;9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 name="Google Shape;11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 name="Google Shape;12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 name="Google Shape;13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6.jpg"/><Relationship Id="rId4" Type="http://schemas.openxmlformats.org/officeDocument/2006/relationships/image" Target="../media/image8.jpg"/><Relationship Id="rId5" Type="http://schemas.openxmlformats.org/officeDocument/2006/relationships/image" Target="../media/image7.png"/><Relationship Id="rId6"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18"/>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3" name="Google Shape;13;p18"/>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4" name="Google Shape;14;p18"/>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5" name="Google Shape;15;p18"/>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 name="Google Shape;16;p18"/>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 name="Google Shape;17;p18"/>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8" name="Google Shape;18;p18"/>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19" name="Google Shape;19;p18"/>
          <p:cNvPicPr preferRelativeResize="0"/>
          <p:nvPr/>
        </p:nvPicPr>
        <p:blipFill rotWithShape="1">
          <a:blip r:embed="rId6">
            <a:alphaModFix amt="34000"/>
          </a:blip>
          <a:srcRect b="672" l="54016" r="11355" t="36081"/>
          <a:stretch/>
        </p:blipFill>
        <p:spPr>
          <a:xfrm rot="-5400000">
            <a:off x="5792642" y="4819952"/>
            <a:ext cx="1719709" cy="2366806"/>
          </a:xfrm>
          <a:prstGeom prst="rtTriangle">
            <a:avLst/>
          </a:prstGeom>
          <a:noFill/>
          <a:ln>
            <a:noFill/>
          </a:ln>
        </p:spPr>
      </p:pic>
      <p:sp>
        <p:nvSpPr>
          <p:cNvPr id="20" name="Google Shape;20;p18"/>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Montserrat"/>
              <a:buNone/>
              <a:defRPr b="0" i="0" sz="80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19"/>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3" name="Google Shape;23;p19"/>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4" name="Google Shape;24;p19"/>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5" name="Google Shape;25;p19"/>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6" name="Google Shape;26;p19"/>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7" name="Google Shape;27;p19"/>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a:ea typeface="Montserrat"/>
                <a:cs typeface="Montserrat"/>
                <a:sym typeface="Montserrat"/>
              </a:rPr>
              <a:t>Slide </a:t>
            </a:r>
            <a:fld id="{00000000-1234-1234-1234-123412341234}" type="slidenum">
              <a:rPr b="1" i="0" lang="en-GB"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28" name="Google Shape;28;p19"/>
          <p:cNvSpPr txBox="1"/>
          <p:nvPr/>
        </p:nvSpPr>
        <p:spPr>
          <a:xfrm>
            <a:off x="-24384" y="6562799"/>
            <a:ext cx="49257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a:ea typeface="Montserrat"/>
                <a:cs typeface="Montserrat"/>
                <a:sym typeface="Montserrat"/>
              </a:rPr>
              <a:t>37</a:t>
            </a:r>
            <a:r>
              <a:rPr b="1" baseline="30000" i="0" lang="en-GB" sz="1400" u="none" cap="none" strike="noStrike">
                <a:solidFill>
                  <a:schemeClr val="accent1"/>
                </a:solidFill>
                <a:latin typeface="Montserrat"/>
                <a:ea typeface="Montserrat"/>
                <a:cs typeface="Montserrat"/>
                <a:sym typeface="Montserrat"/>
              </a:rPr>
              <a:t>th</a:t>
            </a:r>
            <a:r>
              <a:rPr b="1" i="0" lang="en-GB" sz="1400" u="none" cap="none" strike="noStrike">
                <a:solidFill>
                  <a:schemeClr val="accent1"/>
                </a:solidFill>
                <a:latin typeface="Montserrat"/>
                <a:ea typeface="Montserrat"/>
                <a:cs typeface="Montserrat"/>
                <a:sym typeface="Montserrat"/>
              </a:rPr>
              <a:t> CEOS Plenary, 15 - 16 November 2023</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accent1"/>
              </a:solidFill>
              <a:latin typeface="Montserrat"/>
              <a:ea typeface="Montserrat"/>
              <a:cs typeface="Montserrat"/>
              <a:sym typeface="Montserrat"/>
            </a:endParaRPr>
          </a:p>
        </p:txBody>
      </p:sp>
      <p:sp>
        <p:nvSpPr>
          <p:cNvPr id="29" name="Google Shape;29;p19"/>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30" name="Google Shape;30;p19"/>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1" name="Shape 31"/>
        <p:cNvGrpSpPr/>
        <p:nvPr/>
      </p:nvGrpSpPr>
      <p:grpSpPr>
        <a:xfrm>
          <a:off x="0" y="0"/>
          <a:ext cx="0" cy="0"/>
          <a:chOff x="0" y="0"/>
          <a:chExt cx="0" cy="0"/>
        </a:xfrm>
      </p:grpSpPr>
      <p:sp>
        <p:nvSpPr>
          <p:cNvPr id="32" name="Google Shape;32;p20"/>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3" name="Google Shape;33;p20"/>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34" name="Google Shape;34;p20"/>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35" name="Google Shape;35;p20"/>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6" name="Google Shape;36;p20"/>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7" name="Google Shape;37;p20"/>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38" name="Google Shape;38;p20"/>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39" name="Google Shape;39;p20"/>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a:ea typeface="Montserrat"/>
                <a:cs typeface="Montserrat"/>
                <a:sym typeface="Montserrat"/>
              </a:rPr>
              <a:t>Slide </a:t>
            </a:r>
            <a:fld id="{00000000-1234-1234-1234-123412341234}" type="slidenum">
              <a:rPr b="1" i="0" lang="en-GB"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40" name="Google Shape;40;p20"/>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41" name="Google Shape;41;p20"/>
          <p:cNvSpPr txBox="1"/>
          <p:nvPr/>
        </p:nvSpPr>
        <p:spPr>
          <a:xfrm>
            <a:off x="-24384" y="6562799"/>
            <a:ext cx="49257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a:ea typeface="Montserrat"/>
                <a:cs typeface="Montserrat"/>
                <a:sym typeface="Montserrat"/>
              </a:rPr>
              <a:t>37</a:t>
            </a:r>
            <a:r>
              <a:rPr b="1" baseline="30000" i="0" lang="en-GB" sz="1400" u="none" cap="none" strike="noStrike">
                <a:solidFill>
                  <a:schemeClr val="accent1"/>
                </a:solidFill>
                <a:latin typeface="Montserrat"/>
                <a:ea typeface="Montserrat"/>
                <a:cs typeface="Montserrat"/>
                <a:sym typeface="Montserrat"/>
              </a:rPr>
              <a:t>th</a:t>
            </a:r>
            <a:r>
              <a:rPr b="1" i="0" lang="en-GB" sz="1400" u="none" cap="none" strike="noStrike">
                <a:solidFill>
                  <a:schemeClr val="accent1"/>
                </a:solidFill>
                <a:latin typeface="Montserrat"/>
                <a:ea typeface="Montserrat"/>
                <a:cs typeface="Montserrat"/>
                <a:sym typeface="Montserrat"/>
              </a:rPr>
              <a:t> CEOS Plenary, 15 - 16 November 2023</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2" name="Shape 42"/>
        <p:cNvGrpSpPr/>
        <p:nvPr/>
      </p:nvGrpSpPr>
      <p:grpSpPr>
        <a:xfrm>
          <a:off x="0" y="0"/>
          <a:ext cx="0" cy="0"/>
          <a:chOff x="0" y="0"/>
          <a:chExt cx="0" cy="0"/>
        </a:xfrm>
      </p:grpSpPr>
      <p:sp>
        <p:nvSpPr>
          <p:cNvPr id="43" name="Google Shape;43;p21"/>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44" name="Google Shape;44;p21"/>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45" name="Google Shape;45;p21"/>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46" name="Google Shape;46;p21"/>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7" name="Google Shape;47;p21"/>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8" name="Google Shape;48;p21"/>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a:ea typeface="Montserrat"/>
                <a:cs typeface="Montserrat"/>
                <a:sym typeface="Montserrat"/>
              </a:rPr>
              <a:t>Slide </a:t>
            </a:r>
            <a:fld id="{00000000-1234-1234-1234-123412341234}" type="slidenum">
              <a:rPr b="1" i="0" lang="en-GB"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49" name="Google Shape;49;p21"/>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50" name="Google Shape;50;p21"/>
          <p:cNvSpPr txBox="1"/>
          <p:nvPr/>
        </p:nvSpPr>
        <p:spPr>
          <a:xfrm>
            <a:off x="-24384" y="6562799"/>
            <a:ext cx="49257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a:ea typeface="Montserrat"/>
                <a:cs typeface="Montserrat"/>
                <a:sym typeface="Montserrat"/>
              </a:rPr>
              <a:t>37</a:t>
            </a:r>
            <a:r>
              <a:rPr b="1" baseline="30000" i="0" lang="en-GB" sz="1400" u="none" cap="none" strike="noStrike">
                <a:solidFill>
                  <a:schemeClr val="accent1"/>
                </a:solidFill>
                <a:latin typeface="Montserrat"/>
                <a:ea typeface="Montserrat"/>
                <a:cs typeface="Montserrat"/>
                <a:sym typeface="Montserrat"/>
              </a:rPr>
              <a:t>th</a:t>
            </a:r>
            <a:r>
              <a:rPr b="1" i="0" lang="en-GB" sz="1400" u="none" cap="none" strike="noStrike">
                <a:solidFill>
                  <a:schemeClr val="accent1"/>
                </a:solidFill>
                <a:latin typeface="Montserrat"/>
                <a:ea typeface="Montserrat"/>
                <a:cs typeface="Montserrat"/>
                <a:sym typeface="Montserrat"/>
              </a:rPr>
              <a:t> CEOS Plenary, 15 - 16 November 2023</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51" name="Shape 51"/>
        <p:cNvGrpSpPr/>
        <p:nvPr/>
      </p:nvGrpSpPr>
      <p:grpSpPr>
        <a:xfrm>
          <a:off x="0" y="0"/>
          <a:ext cx="0" cy="0"/>
          <a:chOff x="0" y="0"/>
          <a:chExt cx="0" cy="0"/>
        </a:xfrm>
      </p:grpSpPr>
      <p:sp>
        <p:nvSpPr>
          <p:cNvPr id="52" name="Google Shape;52;p22"/>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53" name="Google Shape;53;p22"/>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54" name="Google Shape;54;p22"/>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5" name="Google Shape;55;p22"/>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6" name="Google Shape;56;p22"/>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7" name="Google Shape;57;p22"/>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15000"/>
              </a:lnSpc>
              <a:spcBef>
                <a:spcPts val="1000"/>
              </a:spcBef>
              <a:spcAft>
                <a:spcPts val="0"/>
              </a:spcAft>
              <a:buClr>
                <a:schemeClr val="dk1"/>
              </a:buClr>
              <a:buSzPts val="3200"/>
              <a:buFont typeface="Montserrat"/>
              <a:buChar char="❖"/>
              <a:defRPr b="0" i="0" sz="3200" u="none" cap="none" strike="noStrike">
                <a:solidFill>
                  <a:schemeClr val="dk1"/>
                </a:solidFill>
                <a:latin typeface="Montserrat"/>
                <a:ea typeface="Montserrat"/>
                <a:cs typeface="Montserrat"/>
                <a:sym typeface="Montserrat"/>
              </a:defRPr>
            </a:lvl1pPr>
            <a:lvl2pPr indent="-406400" lvl="1" marL="914400" marR="0" rtl="0" algn="l">
              <a:lnSpc>
                <a:spcPct val="115000"/>
              </a:lnSpc>
              <a:spcBef>
                <a:spcPts val="5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2pPr>
            <a:lvl3pPr indent="-381000" lvl="2" marL="1371600" marR="0" rtl="0" algn="l">
              <a:lnSpc>
                <a:spcPct val="115000"/>
              </a:lnSpc>
              <a:spcBef>
                <a:spcPts val="500"/>
              </a:spcBef>
              <a:spcAft>
                <a:spcPts val="0"/>
              </a:spcAft>
              <a:buClr>
                <a:schemeClr val="dk1"/>
              </a:buClr>
              <a:buSzPts val="2400"/>
              <a:buFont typeface="Montserrat"/>
              <a:buChar char="o"/>
              <a:defRPr b="0" i="0" sz="2400" u="none" cap="none" strike="noStrike">
                <a:solidFill>
                  <a:schemeClr val="dk1"/>
                </a:solidFill>
                <a:latin typeface="Montserrat"/>
                <a:ea typeface="Montserrat"/>
                <a:cs typeface="Montserrat"/>
                <a:sym typeface="Montserrat"/>
              </a:defRPr>
            </a:lvl3pPr>
            <a:lvl4pPr indent="-355600" lvl="3" marL="1828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4pPr>
            <a:lvl5pPr indent="-355600" lvl="4" marL="22860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58" name="Google Shape;58;p22"/>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5000"/>
              </a:lnSpc>
              <a:spcBef>
                <a:spcPts val="1000"/>
              </a:spcBef>
              <a:spcAft>
                <a:spcPts val="0"/>
              </a:spcAft>
              <a:buClr>
                <a:schemeClr val="dk1"/>
              </a:buClr>
              <a:buSzPts val="1600"/>
              <a:buFont typeface="Montserrat"/>
              <a:buNone/>
              <a:defRPr b="0" i="0" sz="1600" u="none" cap="none" strike="noStrike">
                <a:solidFill>
                  <a:schemeClr val="dk1"/>
                </a:solidFill>
                <a:latin typeface="Montserrat"/>
                <a:ea typeface="Montserrat"/>
                <a:cs typeface="Montserrat"/>
                <a:sym typeface="Montserrat"/>
              </a:defRPr>
            </a:lvl1pPr>
            <a:lvl2pPr indent="-228600" lvl="1" marL="914400" marR="0" rtl="0" algn="l">
              <a:lnSpc>
                <a:spcPct val="115000"/>
              </a:lnSpc>
              <a:spcBef>
                <a:spcPts val="500"/>
              </a:spcBef>
              <a:spcAft>
                <a:spcPts val="0"/>
              </a:spcAft>
              <a:buClr>
                <a:schemeClr val="dk1"/>
              </a:buClr>
              <a:buSzPts val="1400"/>
              <a:buFont typeface="Montserrat"/>
              <a:buNone/>
              <a:defRPr b="0" i="0" sz="1400" u="none" cap="none" strike="noStrike">
                <a:solidFill>
                  <a:schemeClr val="dk1"/>
                </a:solidFill>
                <a:latin typeface="Montserrat"/>
                <a:ea typeface="Montserrat"/>
                <a:cs typeface="Montserrat"/>
                <a:sym typeface="Montserrat"/>
              </a:defRPr>
            </a:lvl2pPr>
            <a:lvl3pPr indent="-228600" lvl="2" marL="1371600" marR="0" rtl="0" algn="l">
              <a:lnSpc>
                <a:spcPct val="115000"/>
              </a:lnSpc>
              <a:spcBef>
                <a:spcPts val="500"/>
              </a:spcBef>
              <a:spcAft>
                <a:spcPts val="0"/>
              </a:spcAft>
              <a:buClr>
                <a:schemeClr val="dk1"/>
              </a:buClr>
              <a:buSzPts val="1200"/>
              <a:buFont typeface="Montserrat"/>
              <a:buNone/>
              <a:defRPr b="0" i="0" sz="1200" u="none" cap="none" strike="noStrike">
                <a:solidFill>
                  <a:schemeClr val="dk1"/>
                </a:solidFill>
                <a:latin typeface="Montserrat"/>
                <a:ea typeface="Montserrat"/>
                <a:cs typeface="Montserrat"/>
                <a:sym typeface="Montserrat"/>
              </a:defRPr>
            </a:lvl3pPr>
            <a:lvl4pPr indent="-228600" lvl="3" marL="18288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4pPr>
            <a:lvl5pPr indent="-228600" lvl="4" marL="22860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5pPr>
            <a:lvl6pPr indent="-228600" lvl="5" marL="27432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6pPr>
            <a:lvl7pPr indent="-228600" lvl="6" marL="32004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7pPr>
            <a:lvl8pPr indent="-228600" lvl="7" marL="36576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8pPr>
            <a:lvl9pPr indent="-228600" lvl="8" marL="41148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9pPr>
          </a:lstStyle>
          <a:p/>
        </p:txBody>
      </p:sp>
      <p:sp>
        <p:nvSpPr>
          <p:cNvPr id="59" name="Google Shape;59;p22"/>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a:ea typeface="Montserrat"/>
                <a:cs typeface="Montserrat"/>
                <a:sym typeface="Montserrat"/>
              </a:rPr>
              <a:t>Slide </a:t>
            </a:r>
            <a:fld id="{00000000-1234-1234-1234-123412341234}" type="slidenum">
              <a:rPr b="1" i="0" lang="en-GB"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60" name="Google Shape;60;p22"/>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61" name="Google Shape;61;p22"/>
          <p:cNvSpPr txBox="1"/>
          <p:nvPr/>
        </p:nvSpPr>
        <p:spPr>
          <a:xfrm>
            <a:off x="-24384" y="6562799"/>
            <a:ext cx="49257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a:ea typeface="Montserrat"/>
                <a:cs typeface="Montserrat"/>
                <a:sym typeface="Montserrat"/>
              </a:rPr>
              <a:t>37</a:t>
            </a:r>
            <a:r>
              <a:rPr b="1" baseline="30000" i="0" lang="en-GB" sz="1400" u="none" cap="none" strike="noStrike">
                <a:solidFill>
                  <a:schemeClr val="accent1"/>
                </a:solidFill>
                <a:latin typeface="Montserrat"/>
                <a:ea typeface="Montserrat"/>
                <a:cs typeface="Montserrat"/>
                <a:sym typeface="Montserrat"/>
              </a:rPr>
              <a:t>th</a:t>
            </a:r>
            <a:r>
              <a:rPr b="1" i="0" lang="en-GB" sz="1400" u="none" cap="none" strike="noStrike">
                <a:solidFill>
                  <a:schemeClr val="accent1"/>
                </a:solidFill>
                <a:latin typeface="Montserrat"/>
                <a:ea typeface="Montserrat"/>
                <a:cs typeface="Montserrat"/>
                <a:sym typeface="Montserrat"/>
              </a:rPr>
              <a:t> CEOS Plenary, 15 - 16 November 2023</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1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7"/>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7" name="Google Shape;7;p17"/>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8" name="Google Shape;8;p17"/>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 name="Google Shape;9;p17"/>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0" name="Google Shape;10;p17"/>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s://eur02.safelinks.protection.outlook.com/?url=https%3A%2F%2Fwww.gov.uk%2Fgovernment%2Fnews%2Fuk-takes-over-leadership-of-international-charter-space-and-major-disasters&amp;data=05%7C01%7CNiall.Bradshaw%40ukspaceagency.gov.uk%7C37e012a869da4622d36a08dbe132766e%7Ccbac700502c143ebb497e6492d1b2dd8%7C0%7C0%7C638351379076206649%7CUnknown%7CTWFpbGZsb3d8eyJWIjoiMC4wLjAwMDAiLCJQIjoiV2luMzIiLCJBTiI6Ik1haWwiLCJXVCI6Mn0%3D%7C3000%7C%7C%7C&amp;sdata=rv5E%2BzMKv6QxMboc5b85vh6A5JmiRDUFsbvw%2BK5NNzk%3D&amp;reserved=0"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image" Target="../media/image14.png"/><Relationship Id="rId5" Type="http://schemas.openxmlformats.org/officeDocument/2006/relationships/image" Target="../media/image22.png"/><Relationship Id="rId6" Type="http://schemas.openxmlformats.org/officeDocument/2006/relationships/image" Target="../media/image26.png"/><Relationship Id="rId7"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5.jpg"/><Relationship Id="rId4" Type="http://schemas.openxmlformats.org/officeDocument/2006/relationships/image" Target="../media/image20.png"/><Relationship Id="rId5"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0.png"/><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5.jp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
          <p:cNvSpPr txBox="1"/>
          <p:nvPr>
            <p:ph type="title"/>
          </p:nvPr>
        </p:nvSpPr>
        <p:spPr>
          <a:xfrm>
            <a:off x="176050" y="175950"/>
            <a:ext cx="9396000" cy="3972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lt1"/>
              </a:buClr>
              <a:buSzPts val="8000"/>
              <a:buFont typeface="Arial"/>
              <a:buNone/>
            </a:pPr>
            <a:r>
              <a:rPr lang="en-GB" sz="7500"/>
              <a:t>37</a:t>
            </a:r>
            <a:r>
              <a:rPr baseline="30000" lang="en-GB" sz="7500"/>
              <a:t>th</a:t>
            </a:r>
            <a:r>
              <a:rPr lang="en-GB" sz="7500"/>
              <a:t> CEOS Plenary</a:t>
            </a:r>
            <a:endParaRPr sz="7500">
              <a:latin typeface="Montserrat"/>
              <a:ea typeface="Montserrat"/>
              <a:cs typeface="Montserrat"/>
              <a:sym typeface="Montserrat"/>
            </a:endParaRPr>
          </a:p>
          <a:p>
            <a:pPr indent="0" lvl="0" marL="0" rtl="0" algn="l">
              <a:lnSpc>
                <a:spcPct val="115000"/>
              </a:lnSpc>
              <a:spcBef>
                <a:spcPts val="0"/>
              </a:spcBef>
              <a:spcAft>
                <a:spcPts val="0"/>
              </a:spcAft>
              <a:buClr>
                <a:schemeClr val="lt1"/>
              </a:buClr>
              <a:buSzPts val="8000"/>
              <a:buFont typeface="Arial"/>
              <a:buNone/>
            </a:pPr>
            <a:r>
              <a:rPr i="1" lang="en-GB" sz="4000">
                <a:latin typeface="Montserrat"/>
                <a:ea typeface="Montserrat"/>
                <a:cs typeface="Montserrat"/>
                <a:sym typeface="Montserrat"/>
              </a:rPr>
              <a:t>UK Space Agency annual update</a:t>
            </a:r>
            <a:br>
              <a:rPr i="1" lang="en-GB" sz="4000">
                <a:latin typeface="Montserrat"/>
                <a:ea typeface="Montserrat"/>
                <a:cs typeface="Montserrat"/>
                <a:sym typeface="Montserrat"/>
              </a:rPr>
            </a:br>
            <a:r>
              <a:rPr i="1" lang="en-GB" sz="4000">
                <a:latin typeface="Montserrat"/>
                <a:ea typeface="Montserrat"/>
                <a:cs typeface="Montserrat"/>
                <a:sym typeface="Montserrat"/>
              </a:rPr>
              <a:t>2022-23</a:t>
            </a:r>
            <a:br>
              <a:rPr i="1" lang="en-GB" sz="4000">
                <a:latin typeface="Montserrat"/>
                <a:ea typeface="Montserrat"/>
                <a:cs typeface="Montserrat"/>
                <a:sym typeface="Montserrat"/>
              </a:rPr>
            </a:br>
            <a:endParaRPr i="1" sz="4000">
              <a:latin typeface="Montserrat"/>
              <a:ea typeface="Montserrat"/>
              <a:cs typeface="Montserrat"/>
              <a:sym typeface="Montserrat"/>
            </a:endParaRPr>
          </a:p>
        </p:txBody>
      </p:sp>
      <p:sp>
        <p:nvSpPr>
          <p:cNvPr id="67" name="Google Shape;67;p1"/>
          <p:cNvSpPr/>
          <p:nvPr/>
        </p:nvSpPr>
        <p:spPr>
          <a:xfrm>
            <a:off x="5532825" y="4302200"/>
            <a:ext cx="6459300" cy="24798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2200"/>
              <a:buFont typeface="Arial"/>
              <a:buNone/>
            </a:pPr>
            <a:r>
              <a:t/>
            </a:r>
            <a:endParaRPr b="1" i="0" sz="2200" u="none" cap="none" strike="noStrike">
              <a:solidFill>
                <a:schemeClr val="accent1"/>
              </a:solidFill>
              <a:latin typeface="Montserrat"/>
              <a:ea typeface="Montserrat"/>
              <a:cs typeface="Montserrat"/>
              <a:sym typeface="Montserrat"/>
            </a:endParaRPr>
          </a:p>
          <a:p>
            <a:pPr indent="0" lvl="0" marL="0" marR="0" rtl="0" algn="r">
              <a:lnSpc>
                <a:spcPct val="100000"/>
              </a:lnSpc>
              <a:spcBef>
                <a:spcPts val="0"/>
              </a:spcBef>
              <a:spcAft>
                <a:spcPts val="0"/>
              </a:spcAft>
              <a:buClr>
                <a:srgbClr val="000000"/>
              </a:buClr>
              <a:buSzPts val="2200"/>
              <a:buFont typeface="Arial"/>
              <a:buNone/>
            </a:pPr>
            <a:r>
              <a:rPr b="1" i="0" lang="en-GB" sz="2200" u="none" cap="none" strike="noStrike">
                <a:solidFill>
                  <a:schemeClr val="accent1"/>
                </a:solidFill>
                <a:latin typeface="Montserrat"/>
                <a:ea typeface="Montserrat"/>
                <a:cs typeface="Montserrat"/>
                <a:sym typeface="Montserrat"/>
              </a:rPr>
              <a:t>Beth Greenaway, UKSA</a:t>
            </a:r>
            <a:endParaRPr b="0" i="0" sz="1400" u="none" cap="none" strike="noStrike">
              <a:solidFill>
                <a:srgbClr val="000000"/>
              </a:solidFill>
              <a:latin typeface="Montserrat"/>
              <a:ea typeface="Montserrat"/>
              <a:cs typeface="Montserrat"/>
              <a:sym typeface="Montserrat"/>
            </a:endParaRPr>
          </a:p>
          <a:p>
            <a:pPr indent="0" lvl="0" marL="0" marR="0" rtl="0" algn="r">
              <a:lnSpc>
                <a:spcPct val="100000"/>
              </a:lnSpc>
              <a:spcBef>
                <a:spcPts val="0"/>
              </a:spcBef>
              <a:spcAft>
                <a:spcPts val="0"/>
              </a:spcAft>
              <a:buClr>
                <a:srgbClr val="000000"/>
              </a:buClr>
              <a:buSzPts val="2200"/>
              <a:buFont typeface="Arial"/>
              <a:buNone/>
            </a:pPr>
            <a:r>
              <a:rPr b="1" i="0" lang="en-GB" sz="2200" u="none" cap="none" strike="noStrike">
                <a:solidFill>
                  <a:schemeClr val="accent1"/>
                </a:solidFill>
                <a:latin typeface="Montserrat"/>
                <a:ea typeface="Montserrat"/>
                <a:cs typeface="Montserrat"/>
                <a:sym typeface="Montserrat"/>
              </a:rPr>
              <a:t>Agenda Item #</a:t>
            </a:r>
            <a:endParaRPr b="0" i="0" sz="1400" u="none" cap="none" strike="noStrike">
              <a:solidFill>
                <a:srgbClr val="000000"/>
              </a:solidFill>
              <a:latin typeface="Montserrat"/>
              <a:ea typeface="Montserrat"/>
              <a:cs typeface="Montserrat"/>
              <a:sym typeface="Montserrat"/>
            </a:endParaRPr>
          </a:p>
          <a:p>
            <a:pPr indent="0" lvl="0" marL="0" marR="0" rtl="0" algn="r">
              <a:lnSpc>
                <a:spcPct val="100000"/>
              </a:lnSpc>
              <a:spcBef>
                <a:spcPts val="0"/>
              </a:spcBef>
              <a:spcAft>
                <a:spcPts val="0"/>
              </a:spcAft>
              <a:buClr>
                <a:srgbClr val="000000"/>
              </a:buClr>
              <a:buSzPts val="2200"/>
              <a:buFont typeface="Arial"/>
              <a:buNone/>
            </a:pPr>
            <a:r>
              <a:rPr b="1" i="0" lang="en-GB" sz="2200" u="none" cap="none" strike="noStrike">
                <a:solidFill>
                  <a:schemeClr val="accent1"/>
                </a:solidFill>
                <a:latin typeface="Montserrat"/>
                <a:ea typeface="Montserrat"/>
                <a:cs typeface="Montserrat"/>
                <a:sym typeface="Montserrat"/>
              </a:rPr>
              <a:t>37</a:t>
            </a:r>
            <a:r>
              <a:rPr b="1" baseline="30000" i="0" lang="en-GB" sz="2200" u="none" cap="none" strike="noStrike">
                <a:solidFill>
                  <a:schemeClr val="accent1"/>
                </a:solidFill>
                <a:latin typeface="Montserrat"/>
                <a:ea typeface="Montserrat"/>
                <a:cs typeface="Montserrat"/>
                <a:sym typeface="Montserrat"/>
              </a:rPr>
              <a:t>th</a:t>
            </a:r>
            <a:r>
              <a:rPr b="1" i="0" lang="en-GB" sz="2200" u="none" cap="none" strike="noStrike">
                <a:solidFill>
                  <a:schemeClr val="accent1"/>
                </a:solidFill>
                <a:latin typeface="Montserrat"/>
                <a:ea typeface="Montserrat"/>
                <a:cs typeface="Montserrat"/>
                <a:sym typeface="Montserrat"/>
              </a:rPr>
              <a:t> CEOS Plenary </a:t>
            </a:r>
            <a:endParaRPr b="1" i="0" sz="2200" u="none" cap="none" strike="noStrike">
              <a:solidFill>
                <a:schemeClr val="accent1"/>
              </a:solidFill>
              <a:latin typeface="Montserrat"/>
              <a:ea typeface="Montserrat"/>
              <a:cs typeface="Montserrat"/>
              <a:sym typeface="Montserrat"/>
            </a:endParaRPr>
          </a:p>
          <a:p>
            <a:pPr indent="0" lvl="0" marL="0" marR="0" rtl="0" algn="r">
              <a:lnSpc>
                <a:spcPct val="100000"/>
              </a:lnSpc>
              <a:spcBef>
                <a:spcPts val="0"/>
              </a:spcBef>
              <a:spcAft>
                <a:spcPts val="0"/>
              </a:spcAft>
              <a:buClr>
                <a:srgbClr val="000000"/>
              </a:buClr>
              <a:buSzPts val="2200"/>
              <a:buFont typeface="Arial"/>
              <a:buNone/>
            </a:pPr>
            <a:r>
              <a:rPr b="1" i="0" lang="en-GB" sz="2200" u="none" cap="none" strike="noStrike">
                <a:solidFill>
                  <a:schemeClr val="accent1"/>
                </a:solidFill>
                <a:latin typeface="Montserrat"/>
                <a:ea typeface="Montserrat"/>
                <a:cs typeface="Montserrat"/>
                <a:sym typeface="Montserrat"/>
              </a:rPr>
              <a:t>15 - 16 November 2023</a:t>
            </a:r>
            <a:endParaRPr b="1" i="0" sz="2200" u="none" cap="none" strike="noStrike">
              <a:solidFill>
                <a:schemeClr val="accent1"/>
              </a:solidFill>
              <a:latin typeface="Montserrat"/>
              <a:ea typeface="Montserrat"/>
              <a:cs typeface="Montserrat"/>
              <a:sym typeface="Montserrat"/>
            </a:endParaRPr>
          </a:p>
          <a:p>
            <a:pPr indent="0" lvl="0" marL="0" marR="0" rtl="0" algn="r">
              <a:lnSpc>
                <a:spcPct val="100000"/>
              </a:lnSpc>
              <a:spcBef>
                <a:spcPts val="0"/>
              </a:spcBef>
              <a:spcAft>
                <a:spcPts val="0"/>
              </a:spcAft>
              <a:buClr>
                <a:srgbClr val="000000"/>
              </a:buClr>
              <a:buSzPts val="2200"/>
              <a:buFont typeface="Arial"/>
              <a:buNone/>
            </a:pPr>
            <a:r>
              <a:rPr b="1" i="0" lang="en-GB" sz="2200" u="none" cap="none" strike="noStrike">
                <a:solidFill>
                  <a:schemeClr val="accent1"/>
                </a:solidFill>
                <a:latin typeface="Montserrat"/>
                <a:ea typeface="Montserrat"/>
                <a:cs typeface="Montserrat"/>
                <a:sym typeface="Montserrat"/>
              </a:rPr>
              <a:t>Chiang Rai, Thailand</a:t>
            </a:r>
            <a:endParaRPr b="1" i="0" sz="2200" u="none" cap="none" strike="noStrike">
              <a:solidFill>
                <a:schemeClr val="accent1"/>
              </a:solidFill>
              <a:latin typeface="Montserrat"/>
              <a:ea typeface="Montserrat"/>
              <a:cs typeface="Montserrat"/>
              <a:sym typeface="Montserrat"/>
            </a:endParaRPr>
          </a:p>
          <a:p>
            <a:pPr indent="0" lvl="0" marL="0" marR="0" rtl="0" algn="r">
              <a:lnSpc>
                <a:spcPct val="100000"/>
              </a:lnSpc>
              <a:spcBef>
                <a:spcPts val="0"/>
              </a:spcBef>
              <a:spcAft>
                <a:spcPts val="0"/>
              </a:spcAft>
              <a:buClr>
                <a:srgbClr val="000000"/>
              </a:buClr>
              <a:buSzPts val="2200"/>
              <a:buFont typeface="Arial"/>
              <a:buNone/>
            </a:pPr>
            <a:r>
              <a:rPr b="1" i="0" lang="en-GB" sz="2200" u="none" cap="none" strike="noStrike">
                <a:solidFill>
                  <a:schemeClr val="accent1"/>
                </a:solidFill>
                <a:latin typeface="Montserrat"/>
                <a:ea typeface="Montserrat"/>
                <a:cs typeface="Montserrat"/>
                <a:sym typeface="Montserrat"/>
              </a:rPr>
              <a:t>Hosted by GISTDA</a:t>
            </a:r>
            <a:endParaRPr b="1" i="0" sz="2200" u="none" cap="none" strike="noStrike">
              <a:solidFill>
                <a:schemeClr val="accent1"/>
              </a:solidFill>
              <a:latin typeface="Montserrat"/>
              <a:ea typeface="Montserrat"/>
              <a:cs typeface="Montserrat"/>
              <a:sym typeface="Montserrat"/>
            </a:endParaRPr>
          </a:p>
        </p:txBody>
      </p:sp>
      <p:pic>
        <p:nvPicPr>
          <p:cNvPr descr="A black background with white text&#10;&#10;Description automatically generated" id="68" name="Google Shape;68;p1"/>
          <p:cNvPicPr preferRelativeResize="0"/>
          <p:nvPr/>
        </p:nvPicPr>
        <p:blipFill rotWithShape="1">
          <a:blip r:embed="rId3">
            <a:alphaModFix/>
          </a:blip>
          <a:srcRect b="0" l="0" r="0" t="0"/>
          <a:stretch/>
        </p:blipFill>
        <p:spPr>
          <a:xfrm>
            <a:off x="199875" y="3802112"/>
            <a:ext cx="4604657" cy="128645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10"/>
          <p:cNvSpPr txBox="1"/>
          <p:nvPr>
            <p:ph idx="1" type="body"/>
          </p:nvPr>
        </p:nvSpPr>
        <p:spPr>
          <a:xfrm>
            <a:off x="324233" y="1333040"/>
            <a:ext cx="11495400" cy="4703335"/>
          </a:xfrm>
          <a:prstGeom prst="rect">
            <a:avLst/>
          </a:prstGeom>
          <a:noFill/>
          <a:ln>
            <a:noFill/>
          </a:ln>
        </p:spPr>
        <p:txBody>
          <a:bodyPr anchorCtr="0" anchor="t" bIns="45700" lIns="91425" spcFirstLastPara="1" rIns="91425" wrap="square" tIns="45700">
            <a:noAutofit/>
          </a:bodyPr>
          <a:lstStyle/>
          <a:p>
            <a:pPr indent="0" lvl="0" marL="50800" rtl="0" algn="l">
              <a:lnSpc>
                <a:spcPct val="115000"/>
              </a:lnSpc>
              <a:spcBef>
                <a:spcPts val="1000"/>
              </a:spcBef>
              <a:spcAft>
                <a:spcPts val="0"/>
              </a:spcAft>
              <a:buSzPts val="2800"/>
              <a:buNone/>
            </a:pPr>
            <a:r>
              <a:rPr b="1" lang="en-GB" sz="2000"/>
              <a:t>Space4Climate</a:t>
            </a:r>
            <a:r>
              <a:rPr lang="en-GB" sz="2000"/>
              <a:t> </a:t>
            </a:r>
            <a:endParaRPr sz="1800"/>
          </a:p>
          <a:p>
            <a:pPr indent="0" lvl="0" marL="50800" rtl="0" algn="l">
              <a:lnSpc>
                <a:spcPct val="114999"/>
              </a:lnSpc>
              <a:spcBef>
                <a:spcPts val="1000"/>
              </a:spcBef>
              <a:spcAft>
                <a:spcPts val="0"/>
              </a:spcAft>
              <a:buSzPts val="2800"/>
              <a:buNone/>
            </a:pPr>
            <a:r>
              <a:t/>
            </a:r>
            <a:endParaRPr b="1" sz="2000"/>
          </a:p>
          <a:p>
            <a:pPr indent="0" lvl="0" marL="50800" rtl="0" algn="l">
              <a:lnSpc>
                <a:spcPct val="114999"/>
              </a:lnSpc>
              <a:spcBef>
                <a:spcPts val="1000"/>
              </a:spcBef>
              <a:spcAft>
                <a:spcPts val="0"/>
              </a:spcAft>
              <a:buSzPts val="2800"/>
              <a:buNone/>
            </a:pPr>
            <a:r>
              <a:t/>
            </a:r>
            <a:endParaRPr b="1" sz="2000"/>
          </a:p>
          <a:p>
            <a:pPr indent="0" lvl="0" marL="50800" rtl="0" algn="l">
              <a:lnSpc>
                <a:spcPct val="114999"/>
              </a:lnSpc>
              <a:spcBef>
                <a:spcPts val="1000"/>
              </a:spcBef>
              <a:spcAft>
                <a:spcPts val="0"/>
              </a:spcAft>
              <a:buSzPts val="2800"/>
              <a:buNone/>
            </a:pPr>
            <a:r>
              <a:rPr b="1" lang="en-GB" sz="2000"/>
              <a:t>Space Climate Observatory </a:t>
            </a:r>
            <a:endParaRPr/>
          </a:p>
          <a:p>
            <a:pPr indent="-406400" lvl="0" marL="457200" rtl="0" algn="l">
              <a:lnSpc>
                <a:spcPct val="114999"/>
              </a:lnSpc>
              <a:spcBef>
                <a:spcPts val="1000"/>
              </a:spcBef>
              <a:spcAft>
                <a:spcPts val="0"/>
              </a:spcAft>
              <a:buSzPts val="2800"/>
              <a:buFont typeface="Arial"/>
              <a:buChar char="•"/>
            </a:pPr>
            <a:r>
              <a:rPr lang="en-GB" sz="1800"/>
              <a:t>An international initiative to coordinate international efforts to support emergence of operational tools for climate monitoring, mitigation and adaptation.</a:t>
            </a:r>
            <a:endParaRPr sz="1800"/>
          </a:p>
          <a:p>
            <a:pPr indent="-406400" lvl="0" marL="457200" rtl="0" algn="l">
              <a:lnSpc>
                <a:spcPct val="114999"/>
              </a:lnSpc>
              <a:spcBef>
                <a:spcPts val="1000"/>
              </a:spcBef>
              <a:spcAft>
                <a:spcPts val="0"/>
              </a:spcAft>
              <a:buSzPts val="2800"/>
              <a:buFont typeface="Arial"/>
              <a:buChar char="•"/>
            </a:pPr>
            <a:r>
              <a:rPr lang="en-GB" sz="1800"/>
              <a:t>At GLOC in May, UKSA announced the first 3 UK-developed climate services tool projects compliant with SCO criteria</a:t>
            </a:r>
            <a:endParaRPr/>
          </a:p>
        </p:txBody>
      </p:sp>
      <p:sp>
        <p:nvSpPr>
          <p:cNvPr id="148" name="Google Shape;148;p10"/>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a:t>Climate</a:t>
            </a:r>
            <a:endParaRPr/>
          </a:p>
        </p:txBody>
      </p:sp>
      <p:pic>
        <p:nvPicPr>
          <p:cNvPr descr="Home - Space4Climate" id="149" name="Google Shape;149;p10"/>
          <p:cNvPicPr preferRelativeResize="0"/>
          <p:nvPr/>
        </p:nvPicPr>
        <p:blipFill rotWithShape="1">
          <a:blip r:embed="rId3">
            <a:alphaModFix/>
          </a:blip>
          <a:srcRect b="0" l="0" r="0" t="0"/>
          <a:stretch/>
        </p:blipFill>
        <p:spPr>
          <a:xfrm>
            <a:off x="8544159" y="1580312"/>
            <a:ext cx="3124200" cy="1238250"/>
          </a:xfrm>
          <a:prstGeom prst="rect">
            <a:avLst/>
          </a:prstGeom>
          <a:noFill/>
          <a:ln>
            <a:noFill/>
          </a:ln>
        </p:spPr>
      </p:pic>
      <p:sp>
        <p:nvSpPr>
          <p:cNvPr id="150" name="Google Shape;150;p10"/>
          <p:cNvSpPr txBox="1"/>
          <p:nvPr/>
        </p:nvSpPr>
        <p:spPr>
          <a:xfrm>
            <a:off x="324232" y="1731876"/>
            <a:ext cx="8068653" cy="1023258"/>
          </a:xfrm>
          <a:prstGeom prst="rect">
            <a:avLst/>
          </a:prstGeom>
          <a:noFill/>
          <a:ln>
            <a:noFill/>
          </a:ln>
        </p:spPr>
        <p:txBody>
          <a:bodyPr anchorCtr="0" anchor="t" bIns="45700" lIns="91425" spcFirstLastPara="1" rIns="91425" wrap="square" tIns="45700">
            <a:noAutofit/>
          </a:bodyPr>
          <a:lstStyle/>
          <a:p>
            <a:pPr indent="-406400" lvl="0" marL="457200" marR="0" rtl="0" algn="l">
              <a:lnSpc>
                <a:spcPct val="114999"/>
              </a:lnSpc>
              <a:spcBef>
                <a:spcPts val="1000"/>
              </a:spcBef>
              <a:spcAft>
                <a:spcPts val="0"/>
              </a:spcAft>
              <a:buClr>
                <a:schemeClr val="dk1"/>
              </a:buClr>
              <a:buSzPts val="2800"/>
              <a:buFont typeface="Arial"/>
              <a:buChar char="•"/>
            </a:pPr>
            <a:r>
              <a:rPr b="0" i="0" lang="en-GB" sz="1800" u="none" cap="none" strike="noStrike">
                <a:solidFill>
                  <a:schemeClr val="dk1"/>
                </a:solidFill>
                <a:latin typeface="Montserrat"/>
                <a:ea typeface="Montserrat"/>
                <a:cs typeface="Montserrat"/>
                <a:sym typeface="Montserrat"/>
              </a:rPr>
              <a:t>UK Space Agency's primary climate network. Brings together 60 members from government, industry and academia to provide, use or develop space data into trusted climate services.</a:t>
            </a:r>
            <a:endParaRPr b="0" i="0" sz="18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11"/>
          <p:cNvSpPr txBox="1"/>
          <p:nvPr>
            <p:ph idx="1" type="body"/>
          </p:nvPr>
        </p:nvSpPr>
        <p:spPr>
          <a:xfrm>
            <a:off x="170743" y="1320651"/>
            <a:ext cx="6147932" cy="4662900"/>
          </a:xfrm>
          <a:prstGeom prst="rect">
            <a:avLst/>
          </a:prstGeom>
          <a:noFill/>
          <a:ln>
            <a:noFill/>
          </a:ln>
        </p:spPr>
        <p:txBody>
          <a:bodyPr anchorCtr="0" anchor="t" bIns="45700" lIns="91425" spcFirstLastPara="1" rIns="91425" wrap="square" tIns="45700">
            <a:noAutofit/>
          </a:bodyPr>
          <a:lstStyle/>
          <a:p>
            <a:pPr indent="-406400" lvl="0" marL="457200" rtl="0" algn="l">
              <a:lnSpc>
                <a:spcPct val="115000"/>
              </a:lnSpc>
              <a:spcBef>
                <a:spcPts val="1000"/>
              </a:spcBef>
              <a:spcAft>
                <a:spcPts val="0"/>
              </a:spcAft>
              <a:buSzPts val="2800"/>
              <a:buFont typeface="Arial"/>
              <a:buChar char="•"/>
            </a:pPr>
            <a:r>
              <a:rPr lang="en-GB" sz="1800">
                <a:latin typeface="Montserrat"/>
                <a:ea typeface="Montserrat"/>
                <a:cs typeface="Montserrat"/>
                <a:sym typeface="Montserrat"/>
              </a:rPr>
              <a:t>Supporting the UK’s commitment to reach net zero emissions by 2050, UKSA has procured methane data from commercial Canadian company GHGSat, to enable </a:t>
            </a:r>
            <a:r>
              <a:rPr b="0" i="0" lang="en-GB" sz="1800" u="none" strike="noStrike">
                <a:solidFill>
                  <a:srgbClr val="000000"/>
                </a:solidFill>
                <a:latin typeface="Montserrat"/>
                <a:ea typeface="Montserrat"/>
                <a:cs typeface="Montserrat"/>
                <a:sym typeface="Montserrat"/>
              </a:rPr>
              <a:t>accurate monitoring and reporting on methane emissions around the world. </a:t>
            </a:r>
            <a:endParaRPr/>
          </a:p>
          <a:p>
            <a:pPr indent="-406400" lvl="0" marL="457200" rtl="0" algn="l">
              <a:lnSpc>
                <a:spcPct val="115000"/>
              </a:lnSpc>
              <a:spcBef>
                <a:spcPts val="1000"/>
              </a:spcBef>
              <a:spcAft>
                <a:spcPts val="0"/>
              </a:spcAft>
              <a:buSzPts val="2800"/>
              <a:buFont typeface="Arial"/>
              <a:buChar char="•"/>
            </a:pPr>
            <a:r>
              <a:rPr b="0" i="0" lang="en-GB" sz="1800" u="none" strike="noStrike">
                <a:solidFill>
                  <a:srgbClr val="000000"/>
                </a:solidFill>
                <a:latin typeface="Montserrat"/>
                <a:ea typeface="Montserrat"/>
                <a:cs typeface="Montserrat"/>
                <a:sym typeface="Montserrat"/>
              </a:rPr>
              <a:t>UKSA is using some of this procurement to provision the International Methane Emissions Observatory (IMEO) with bespoke imagery. </a:t>
            </a:r>
            <a:endParaRPr/>
          </a:p>
          <a:p>
            <a:pPr indent="-406400" lvl="0" marL="457200" rtl="0" algn="l">
              <a:lnSpc>
                <a:spcPct val="115000"/>
              </a:lnSpc>
              <a:spcBef>
                <a:spcPts val="1000"/>
              </a:spcBef>
              <a:spcAft>
                <a:spcPts val="0"/>
              </a:spcAft>
              <a:buSzPts val="2800"/>
              <a:buFont typeface="Arial"/>
              <a:buChar char="•"/>
            </a:pPr>
            <a:r>
              <a:rPr b="0" i="0" lang="en-GB" sz="1800" u="none" strike="noStrike">
                <a:solidFill>
                  <a:srgbClr val="000000"/>
                </a:solidFill>
                <a:latin typeface="Montserrat"/>
                <a:ea typeface="Montserrat"/>
                <a:cs typeface="Montserrat"/>
                <a:sym typeface="Montserrat"/>
              </a:rPr>
              <a:t>IMEO already receives archived GHGSat data through a Canadian Government initiative, and the UK’s provision will complement this with 300 images of satellite tasking to request imagery for specific sites. </a:t>
            </a:r>
            <a:endParaRPr/>
          </a:p>
          <a:p>
            <a:pPr indent="-228600" lvl="0" marL="457200" marR="0" rtl="0" algn="l">
              <a:lnSpc>
                <a:spcPct val="115000"/>
              </a:lnSpc>
              <a:spcBef>
                <a:spcPts val="1000"/>
              </a:spcBef>
              <a:spcAft>
                <a:spcPts val="0"/>
              </a:spcAft>
              <a:buClr>
                <a:schemeClr val="dk1"/>
              </a:buClr>
              <a:buSzPts val="2800"/>
              <a:buFont typeface="Montserrat"/>
              <a:buNone/>
            </a:pPr>
            <a:r>
              <a:t/>
            </a:r>
            <a:endParaRPr/>
          </a:p>
        </p:txBody>
      </p:sp>
      <p:sp>
        <p:nvSpPr>
          <p:cNvPr id="156" name="Google Shape;156;p11"/>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a:t>GHGSat Data</a:t>
            </a:r>
            <a:endParaRPr/>
          </a:p>
        </p:txBody>
      </p:sp>
      <p:grpSp>
        <p:nvGrpSpPr>
          <p:cNvPr id="157" name="Google Shape;157;p11"/>
          <p:cNvGrpSpPr/>
          <p:nvPr/>
        </p:nvGrpSpPr>
        <p:grpSpPr>
          <a:xfrm>
            <a:off x="6562679" y="1443874"/>
            <a:ext cx="5458578" cy="4739917"/>
            <a:chOff x="6722536" y="1422103"/>
            <a:chExt cx="5458578" cy="4739917"/>
          </a:xfrm>
        </p:grpSpPr>
        <p:pic>
          <p:nvPicPr>
            <p:cNvPr descr="Emission plume observed near an open-pit mine. Credit GHGSat.&#10;&#10;&#10;" id="158" name="Google Shape;158;p11"/>
            <p:cNvPicPr preferRelativeResize="0"/>
            <p:nvPr/>
          </p:nvPicPr>
          <p:blipFill rotWithShape="1">
            <a:blip r:embed="rId3">
              <a:alphaModFix/>
            </a:blip>
            <a:srcRect b="2723" l="27474" r="0" t="556"/>
            <a:stretch/>
          </p:blipFill>
          <p:spPr>
            <a:xfrm>
              <a:off x="6733422" y="1422103"/>
              <a:ext cx="5287835" cy="4216697"/>
            </a:xfrm>
            <a:prstGeom prst="rect">
              <a:avLst/>
            </a:prstGeom>
            <a:noFill/>
            <a:ln>
              <a:noFill/>
            </a:ln>
          </p:spPr>
        </p:pic>
        <p:sp>
          <p:nvSpPr>
            <p:cNvPr id="159" name="Google Shape;159;p11"/>
            <p:cNvSpPr txBox="1"/>
            <p:nvPr/>
          </p:nvSpPr>
          <p:spPr>
            <a:xfrm>
              <a:off x="6722536" y="5638800"/>
              <a:ext cx="5458578"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GB" sz="1400" u="none" cap="none" strike="noStrike">
                  <a:solidFill>
                    <a:schemeClr val="dk1"/>
                  </a:solidFill>
                  <a:latin typeface="Arial"/>
                  <a:ea typeface="Arial"/>
                  <a:cs typeface="Arial"/>
                  <a:sym typeface="Arial"/>
                </a:rPr>
                <a:t>Emission plume observed near an open-pit mine. Credit: GHGSat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12"/>
          <p:cNvSpPr txBox="1"/>
          <p:nvPr>
            <p:ph idx="1" type="body"/>
          </p:nvPr>
        </p:nvSpPr>
        <p:spPr>
          <a:xfrm>
            <a:off x="23650" y="960925"/>
            <a:ext cx="6703200" cy="4817100"/>
          </a:xfrm>
          <a:prstGeom prst="rect">
            <a:avLst/>
          </a:prstGeom>
          <a:noFill/>
          <a:ln>
            <a:noFill/>
          </a:ln>
        </p:spPr>
        <p:txBody>
          <a:bodyPr anchorCtr="0" anchor="t" bIns="45700" lIns="91425" spcFirstLastPara="1" rIns="91425" wrap="square" tIns="45700">
            <a:noAutofit/>
          </a:bodyPr>
          <a:lstStyle/>
          <a:p>
            <a:pPr indent="-406400" lvl="0" marL="457200" rtl="0" algn="l">
              <a:lnSpc>
                <a:spcPct val="115000"/>
              </a:lnSpc>
              <a:spcBef>
                <a:spcPts val="1000"/>
              </a:spcBef>
              <a:spcAft>
                <a:spcPts val="0"/>
              </a:spcAft>
              <a:buSzPts val="2800"/>
              <a:buFont typeface="Arial"/>
              <a:buChar char="•"/>
            </a:pPr>
            <a:r>
              <a:rPr b="0" i="0" lang="en-GB" sz="1600">
                <a:solidFill>
                  <a:srgbClr val="000000"/>
                </a:solidFill>
                <a:latin typeface="Montserrat"/>
                <a:ea typeface="Montserrat"/>
                <a:cs typeface="Montserrat"/>
                <a:sym typeface="Montserrat"/>
              </a:rPr>
              <a:t>The UK is pursuing the development and adoption of </a:t>
            </a:r>
            <a:r>
              <a:rPr b="1" i="0" lang="en-GB" sz="1600">
                <a:solidFill>
                  <a:srgbClr val="000000"/>
                </a:solidFill>
                <a:latin typeface="Montserrat"/>
                <a:ea typeface="Montserrat"/>
                <a:cs typeface="Montserrat"/>
                <a:sym typeface="Montserrat"/>
              </a:rPr>
              <a:t>internationally agreed standards for satellite-derived methane data.</a:t>
            </a:r>
            <a:r>
              <a:rPr b="0" i="0" lang="en-GB" sz="1600">
                <a:solidFill>
                  <a:srgbClr val="000000"/>
                </a:solidFill>
                <a:latin typeface="Montserrat"/>
                <a:ea typeface="Montserrat"/>
                <a:cs typeface="Montserrat"/>
                <a:sym typeface="Montserrat"/>
              </a:rPr>
              <a:t>  </a:t>
            </a:r>
            <a:endParaRPr/>
          </a:p>
          <a:p>
            <a:pPr indent="-406400" lvl="0" marL="457200" rtl="0" algn="l">
              <a:lnSpc>
                <a:spcPct val="115000"/>
              </a:lnSpc>
              <a:spcBef>
                <a:spcPts val="1000"/>
              </a:spcBef>
              <a:spcAft>
                <a:spcPts val="0"/>
              </a:spcAft>
              <a:buSzPts val="2800"/>
              <a:buFont typeface="Arial"/>
              <a:buChar char="•"/>
            </a:pPr>
            <a:r>
              <a:rPr b="0" i="0" lang="en-GB" sz="1600">
                <a:solidFill>
                  <a:srgbClr val="000000"/>
                </a:solidFill>
                <a:latin typeface="Montserrat"/>
                <a:ea typeface="Montserrat"/>
                <a:cs typeface="Montserrat"/>
                <a:sym typeface="Montserrat"/>
              </a:rPr>
              <a:t>With more and more commercial methane satellites set to be launched, it’s vital that interoperable data standards are agreed that are rigorous, but also practical to ensure action can be taken to tackle methane emissions.  </a:t>
            </a:r>
            <a:endParaRPr/>
          </a:p>
          <a:p>
            <a:pPr indent="-406400" lvl="0" marL="457200" rtl="0" algn="l">
              <a:lnSpc>
                <a:spcPct val="115000"/>
              </a:lnSpc>
              <a:spcBef>
                <a:spcPts val="1000"/>
              </a:spcBef>
              <a:spcAft>
                <a:spcPts val="0"/>
              </a:spcAft>
              <a:buSzPts val="2800"/>
              <a:buFont typeface="Arial"/>
              <a:buChar char="•"/>
            </a:pPr>
            <a:r>
              <a:rPr lang="en-GB" sz="1600">
                <a:latin typeface="Montserrat"/>
                <a:ea typeface="Montserrat"/>
                <a:cs typeface="Montserrat"/>
                <a:sym typeface="Montserrat"/>
              </a:rPr>
              <a:t>At CEOS SIT, the UK offered to host a workshop in 2024 to enable CEOS partners to continue to address this issue</a:t>
            </a:r>
            <a:r>
              <a:rPr b="0" i="0" lang="en-GB" sz="1600">
                <a:solidFill>
                  <a:srgbClr val="000000"/>
                </a:solidFill>
                <a:latin typeface="Montserrat"/>
                <a:ea typeface="Montserrat"/>
                <a:cs typeface="Montserrat"/>
                <a:sym typeface="Montserrat"/>
              </a:rPr>
              <a:t> across 2024 to collaborate with international partners to tackle this issue.  </a:t>
            </a:r>
            <a:endParaRPr/>
          </a:p>
          <a:p>
            <a:pPr indent="-406400" lvl="0" marL="457200" rtl="0" algn="l">
              <a:lnSpc>
                <a:spcPct val="115000"/>
              </a:lnSpc>
              <a:spcBef>
                <a:spcPts val="1000"/>
              </a:spcBef>
              <a:spcAft>
                <a:spcPts val="0"/>
              </a:spcAft>
              <a:buSzPts val="2800"/>
              <a:buFont typeface="Arial"/>
              <a:buChar char="•"/>
            </a:pPr>
            <a:r>
              <a:rPr b="0" i="0" lang="en-GB" sz="1600">
                <a:solidFill>
                  <a:srgbClr val="000000"/>
                </a:solidFill>
                <a:latin typeface="Montserrat"/>
                <a:ea typeface="Montserrat"/>
                <a:cs typeface="Montserrat"/>
                <a:sym typeface="Montserrat"/>
              </a:rPr>
              <a:t>We look forward to welcoming the international community to the UK to shape this work together and continue to play our part as an EO community in ‘keeping 1.5 alive’. </a:t>
            </a:r>
            <a:br>
              <a:rPr b="0" i="0" lang="en-GB" sz="1600">
                <a:solidFill>
                  <a:srgbClr val="000000"/>
                </a:solidFill>
                <a:latin typeface="Montserrat"/>
                <a:ea typeface="Montserrat"/>
                <a:cs typeface="Montserrat"/>
                <a:sym typeface="Montserrat"/>
              </a:rPr>
            </a:br>
            <a:r>
              <a:rPr b="0" i="0" lang="en-GB" sz="1600">
                <a:solidFill>
                  <a:srgbClr val="000000"/>
                </a:solidFill>
                <a:latin typeface="Montserrat"/>
                <a:ea typeface="Montserrat"/>
                <a:cs typeface="Montserrat"/>
                <a:sym typeface="Montserrat"/>
              </a:rPr>
              <a:t> </a:t>
            </a:r>
            <a:endParaRPr/>
          </a:p>
        </p:txBody>
      </p:sp>
      <p:sp>
        <p:nvSpPr>
          <p:cNvPr id="165" name="Google Shape;165;p12"/>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latin typeface="Montserrat"/>
                <a:ea typeface="Montserrat"/>
                <a:cs typeface="Montserrat"/>
                <a:sym typeface="Montserrat"/>
              </a:rPr>
              <a:t>Methane Standards framework</a:t>
            </a:r>
            <a:endParaRPr>
              <a:latin typeface="Montserrat"/>
              <a:ea typeface="Montserrat"/>
              <a:cs typeface="Montserrat"/>
              <a:sym typeface="Montserrat"/>
            </a:endParaRPr>
          </a:p>
        </p:txBody>
      </p:sp>
      <p:pic>
        <p:nvPicPr>
          <p:cNvPr id="166" name="Google Shape;166;p12"/>
          <p:cNvPicPr preferRelativeResize="0"/>
          <p:nvPr/>
        </p:nvPicPr>
        <p:blipFill rotWithShape="1">
          <a:blip r:embed="rId3">
            <a:alphaModFix/>
          </a:blip>
          <a:srcRect b="0" l="0" r="0" t="0"/>
          <a:stretch/>
        </p:blipFill>
        <p:spPr>
          <a:xfrm>
            <a:off x="6200392" y="2284650"/>
            <a:ext cx="5667375" cy="2626938"/>
          </a:xfrm>
          <a:prstGeom prst="rect">
            <a:avLst/>
          </a:prstGeom>
          <a:noFill/>
          <a:ln>
            <a:noFill/>
          </a:ln>
        </p:spPr>
      </p:pic>
      <p:sp>
        <p:nvSpPr>
          <p:cNvPr id="167" name="Google Shape;167;p12"/>
          <p:cNvSpPr txBox="1"/>
          <p:nvPr/>
        </p:nvSpPr>
        <p:spPr>
          <a:xfrm>
            <a:off x="6200392" y="5029200"/>
            <a:ext cx="5667375"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GB" sz="1400" u="none" cap="none" strike="noStrike">
                <a:solidFill>
                  <a:srgbClr val="000000"/>
                </a:solidFill>
                <a:latin typeface="Arial"/>
                <a:ea typeface="Arial"/>
                <a:cs typeface="Arial"/>
                <a:sym typeface="Arial"/>
              </a:rPr>
              <a:t>Methane plumes - combined data from Sentinel 5p and Sentinel 2. Credit: ESA</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descr="A circle with different symbols in it&#10;&#10;Description automatically generated" id="172" name="Google Shape;172;p13"/>
          <p:cNvPicPr preferRelativeResize="0"/>
          <p:nvPr/>
        </p:nvPicPr>
        <p:blipFill rotWithShape="1">
          <a:blip r:embed="rId3">
            <a:alphaModFix/>
          </a:blip>
          <a:srcRect b="0" l="0" r="0" t="0"/>
          <a:stretch/>
        </p:blipFill>
        <p:spPr>
          <a:xfrm>
            <a:off x="9652907" y="5172075"/>
            <a:ext cx="2400300" cy="1238250"/>
          </a:xfrm>
          <a:prstGeom prst="rect">
            <a:avLst/>
          </a:prstGeom>
          <a:noFill/>
          <a:ln>
            <a:noFill/>
          </a:ln>
        </p:spPr>
      </p:pic>
      <p:sp>
        <p:nvSpPr>
          <p:cNvPr id="173" name="Google Shape;173;p13"/>
          <p:cNvSpPr txBox="1"/>
          <p:nvPr>
            <p:ph idx="1" type="body"/>
          </p:nvPr>
        </p:nvSpPr>
        <p:spPr>
          <a:xfrm>
            <a:off x="176047" y="1404257"/>
            <a:ext cx="11591409" cy="4664776"/>
          </a:xfrm>
          <a:prstGeom prst="rect">
            <a:avLst/>
          </a:prstGeom>
          <a:noFill/>
          <a:ln>
            <a:noFill/>
          </a:ln>
        </p:spPr>
        <p:txBody>
          <a:bodyPr anchorCtr="0" anchor="t" bIns="45700" lIns="91425" spcFirstLastPara="1" rIns="91425" wrap="square" tIns="45700">
            <a:noAutofit/>
          </a:bodyPr>
          <a:lstStyle/>
          <a:p>
            <a:pPr indent="0" lvl="0" marL="50800" rtl="0" algn="l">
              <a:lnSpc>
                <a:spcPct val="114999"/>
              </a:lnSpc>
              <a:spcBef>
                <a:spcPts val="1000"/>
              </a:spcBef>
              <a:spcAft>
                <a:spcPts val="0"/>
              </a:spcAft>
              <a:buSzPts val="2800"/>
              <a:buNone/>
            </a:pPr>
            <a:r>
              <a:rPr lang="en-GB" sz="2400"/>
              <a:t>UKSA at COP28:</a:t>
            </a:r>
            <a:endParaRPr/>
          </a:p>
          <a:p>
            <a:pPr indent="-381000" lvl="1" marL="914400" rtl="0" algn="l">
              <a:lnSpc>
                <a:spcPct val="114999"/>
              </a:lnSpc>
              <a:spcBef>
                <a:spcPts val="500"/>
              </a:spcBef>
              <a:spcAft>
                <a:spcPts val="0"/>
              </a:spcAft>
              <a:buSzPts val="2400"/>
              <a:buFont typeface="Arial"/>
              <a:buChar char="•"/>
            </a:pPr>
            <a:r>
              <a:rPr lang="en-GB" sz="2000"/>
              <a:t> </a:t>
            </a:r>
            <a:r>
              <a:rPr b="1" lang="en-GB" sz="2000"/>
              <a:t>Space4Climate </a:t>
            </a:r>
            <a:r>
              <a:rPr lang="en-GB" sz="2000"/>
              <a:t>(UK academic/industry/governmental partnership) to showcase at the first ever space pavilion</a:t>
            </a:r>
            <a:endParaRPr/>
          </a:p>
          <a:p>
            <a:pPr indent="-381000" lvl="1" marL="914400" rtl="0" algn="l">
              <a:lnSpc>
                <a:spcPct val="114999"/>
              </a:lnSpc>
              <a:spcBef>
                <a:spcPts val="500"/>
              </a:spcBef>
              <a:spcAft>
                <a:spcPts val="0"/>
              </a:spcAft>
              <a:buSzPts val="2400"/>
              <a:buFont typeface="Arial"/>
              <a:buChar char="•"/>
            </a:pPr>
            <a:r>
              <a:rPr lang="en-GB" sz="2000"/>
              <a:t>Influence Blue Zone proceedings – coordinated events across UK Gov. </a:t>
            </a:r>
            <a:endParaRPr/>
          </a:p>
          <a:p>
            <a:pPr indent="-355600" lvl="2" marL="1371600" rtl="0" algn="l">
              <a:lnSpc>
                <a:spcPct val="114999"/>
              </a:lnSpc>
              <a:spcBef>
                <a:spcPts val="500"/>
              </a:spcBef>
              <a:spcAft>
                <a:spcPts val="0"/>
              </a:spcAft>
              <a:buSzPts val="2000"/>
              <a:buFont typeface="Arial"/>
              <a:buChar char="•"/>
            </a:pPr>
            <a:r>
              <a:rPr b="1" lang="en-GB" sz="1600"/>
              <a:t>Earth Information Day</a:t>
            </a:r>
            <a:endParaRPr/>
          </a:p>
          <a:p>
            <a:pPr indent="-355600" lvl="2" marL="1371600" rtl="0" algn="l">
              <a:lnSpc>
                <a:spcPct val="114999"/>
              </a:lnSpc>
              <a:spcBef>
                <a:spcPts val="500"/>
              </a:spcBef>
              <a:spcAft>
                <a:spcPts val="0"/>
              </a:spcAft>
              <a:buSzPts val="2000"/>
              <a:buFont typeface="Arial"/>
              <a:buChar char="•"/>
            </a:pPr>
            <a:r>
              <a:rPr b="1" lang="en-GB" sz="1600"/>
              <a:t>CEOS Statement to SBSTA</a:t>
            </a:r>
            <a:endParaRPr/>
          </a:p>
          <a:p>
            <a:pPr indent="-355600" lvl="2" marL="1371600" rtl="0" algn="l">
              <a:lnSpc>
                <a:spcPct val="114999"/>
              </a:lnSpc>
              <a:spcBef>
                <a:spcPts val="500"/>
              </a:spcBef>
              <a:spcAft>
                <a:spcPts val="0"/>
              </a:spcAft>
              <a:buSzPts val="2000"/>
              <a:buFont typeface="Arial"/>
              <a:buChar char="•"/>
            </a:pPr>
            <a:r>
              <a:rPr b="1" lang="en-GB" sz="1600"/>
              <a:t>UKSA CEO Paul Bate to attend 1</a:t>
            </a:r>
            <a:r>
              <a:rPr b="1" baseline="30000" lang="en-GB" sz="1600"/>
              <a:t>st</a:t>
            </a:r>
            <a:r>
              <a:rPr b="1" lang="en-GB" sz="1600"/>
              <a:t> COP Space Summit</a:t>
            </a:r>
            <a:r>
              <a:rPr lang="en-GB" sz="1600"/>
              <a:t>.</a:t>
            </a:r>
            <a:endParaRPr/>
          </a:p>
          <a:p>
            <a:pPr indent="-381000" lvl="1" marL="914400" rtl="0" algn="l">
              <a:lnSpc>
                <a:spcPct val="114999"/>
              </a:lnSpc>
              <a:spcBef>
                <a:spcPts val="500"/>
              </a:spcBef>
              <a:spcAft>
                <a:spcPts val="0"/>
              </a:spcAft>
              <a:buSzPts val="2400"/>
              <a:buFont typeface="Arial"/>
              <a:buChar char="•"/>
            </a:pPr>
            <a:r>
              <a:rPr lang="en-GB" sz="2000"/>
              <a:t>Secure international support for </a:t>
            </a:r>
            <a:r>
              <a:rPr b="1" lang="en-GB" sz="2000"/>
              <a:t>methane standards framework, </a:t>
            </a:r>
            <a:r>
              <a:rPr lang="en-GB" sz="2000"/>
              <a:t>to assure satellite-derived methane emissions data</a:t>
            </a:r>
            <a:endParaRPr/>
          </a:p>
          <a:p>
            <a:pPr indent="-381000" lvl="1" marL="914400" rtl="0" algn="l">
              <a:lnSpc>
                <a:spcPct val="114999"/>
              </a:lnSpc>
              <a:spcBef>
                <a:spcPts val="500"/>
              </a:spcBef>
              <a:spcAft>
                <a:spcPts val="0"/>
              </a:spcAft>
              <a:buSzPts val="2400"/>
              <a:buFont typeface="Arial"/>
              <a:buChar char="•"/>
            </a:pPr>
            <a:r>
              <a:rPr lang="en-GB" sz="2000"/>
              <a:t>Foster </a:t>
            </a:r>
            <a:r>
              <a:rPr b="1" lang="en-GB" sz="2000"/>
              <a:t>skills and enthusiasm </a:t>
            </a:r>
            <a:r>
              <a:rPr lang="en-GB" sz="2000"/>
              <a:t>for climate action in the next generation.</a:t>
            </a:r>
            <a:endParaRPr/>
          </a:p>
        </p:txBody>
      </p:sp>
      <p:sp>
        <p:nvSpPr>
          <p:cNvPr id="174" name="Google Shape;174;p1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a:t>COP28</a:t>
            </a:r>
            <a:endParaRPr>
              <a:highlight>
                <a:srgbClr val="FFFF00"/>
              </a:high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14"/>
          <p:cNvSpPr txBox="1"/>
          <p:nvPr>
            <p:ph idx="1" type="body"/>
          </p:nvPr>
        </p:nvSpPr>
        <p:spPr>
          <a:xfrm>
            <a:off x="324233" y="1145754"/>
            <a:ext cx="11495400" cy="5075679"/>
          </a:xfrm>
          <a:prstGeom prst="rect">
            <a:avLst/>
          </a:prstGeom>
          <a:noFill/>
          <a:ln>
            <a:noFill/>
          </a:ln>
        </p:spPr>
        <p:txBody>
          <a:bodyPr anchorCtr="0" anchor="t" bIns="45700" lIns="91425" spcFirstLastPara="1" rIns="91425" wrap="square" tIns="45700">
            <a:noAutofit/>
          </a:bodyPr>
          <a:lstStyle/>
          <a:p>
            <a:pPr indent="-406400" lvl="0" marL="457200" marR="0" rtl="0" algn="l">
              <a:lnSpc>
                <a:spcPct val="115000"/>
              </a:lnSpc>
              <a:spcBef>
                <a:spcPts val="1000"/>
              </a:spcBef>
              <a:spcAft>
                <a:spcPts val="0"/>
              </a:spcAft>
              <a:buClr>
                <a:schemeClr val="dk1"/>
              </a:buClr>
              <a:buSzPts val="2800"/>
              <a:buFont typeface="Montserrat"/>
              <a:buChar char="❖"/>
            </a:pPr>
            <a:r>
              <a:rPr lang="en-GB" sz="2000"/>
              <a:t>Our Dept. for Science, Innovation &amp; Technology have taken on the role of UK GEO Principal.</a:t>
            </a:r>
            <a:endParaRPr/>
          </a:p>
          <a:p>
            <a:pPr indent="-406400" lvl="0" marL="457200" marR="0" rtl="0" algn="l">
              <a:lnSpc>
                <a:spcPct val="115000"/>
              </a:lnSpc>
              <a:spcBef>
                <a:spcPts val="1000"/>
              </a:spcBef>
              <a:spcAft>
                <a:spcPts val="0"/>
              </a:spcAft>
              <a:buClr>
                <a:schemeClr val="dk1"/>
              </a:buClr>
              <a:buSzPts val="2800"/>
              <a:buFont typeface="Montserrat"/>
              <a:buChar char="❖"/>
            </a:pPr>
            <a:r>
              <a:rPr lang="en-GB" sz="2000"/>
              <a:t>At GEO Ministerial, Viscount Camrose reiterated the UK continuation</a:t>
            </a:r>
            <a:r>
              <a:rPr lang="en-GB" sz="2000">
                <a:solidFill>
                  <a:srgbClr val="000000"/>
                </a:solidFill>
              </a:rPr>
              <a:t> of the UK’s ODA funding of $150,000 to the GEO Global Agricultural Monitoring Initiative (GEOGLAM) in 2024, as well as continued support for GEO Trees.</a:t>
            </a:r>
            <a:endParaRPr/>
          </a:p>
          <a:p>
            <a:pPr indent="-406400" lvl="0" marL="457200" marR="0" rtl="0" algn="l">
              <a:lnSpc>
                <a:spcPct val="115000"/>
              </a:lnSpc>
              <a:spcBef>
                <a:spcPts val="1000"/>
              </a:spcBef>
              <a:spcAft>
                <a:spcPts val="0"/>
              </a:spcAft>
              <a:buClr>
                <a:schemeClr val="dk1"/>
              </a:buClr>
              <a:buSzPts val="2800"/>
              <a:buFont typeface="Montserrat"/>
              <a:buChar char="❖"/>
            </a:pPr>
            <a:r>
              <a:rPr lang="en-GB" sz="2000">
                <a:solidFill>
                  <a:srgbClr val="000000"/>
                </a:solidFill>
              </a:rPr>
              <a:t>Announced that the UK will be providing funding worth $180,000 towards the GEO-led Global Ecosystems Atlas. </a:t>
            </a:r>
            <a:endParaRPr sz="2000">
              <a:solidFill>
                <a:srgbClr val="000000"/>
              </a:solidFill>
              <a:latin typeface="Montserrat"/>
              <a:ea typeface="Montserrat"/>
              <a:cs typeface="Montserrat"/>
              <a:sym typeface="Montserrat"/>
            </a:endParaRPr>
          </a:p>
          <a:p>
            <a:pPr indent="0" lvl="0" marL="50800" rtl="0" algn="l">
              <a:lnSpc>
                <a:spcPct val="115000"/>
              </a:lnSpc>
              <a:spcBef>
                <a:spcPts val="1000"/>
              </a:spcBef>
              <a:spcAft>
                <a:spcPts val="0"/>
              </a:spcAft>
              <a:buSzPts val="2800"/>
              <a:buNone/>
            </a:pPr>
            <a:r>
              <a:rPr i="1" lang="en-GB" sz="2000">
                <a:solidFill>
                  <a:srgbClr val="000000"/>
                </a:solidFill>
              </a:rPr>
              <a:t>	</a:t>
            </a:r>
            <a:endParaRPr i="1" sz="2000">
              <a:solidFill>
                <a:srgbClr val="000000"/>
              </a:solidFill>
            </a:endParaRPr>
          </a:p>
          <a:p>
            <a:pPr indent="0" lvl="0" marL="50800" rtl="0" algn="l">
              <a:lnSpc>
                <a:spcPct val="114999"/>
              </a:lnSpc>
              <a:spcBef>
                <a:spcPts val="1000"/>
              </a:spcBef>
              <a:spcAft>
                <a:spcPts val="0"/>
              </a:spcAft>
              <a:buSzPts val="2800"/>
              <a:buNone/>
            </a:pPr>
            <a:r>
              <a:rPr i="1" lang="en-GB" sz="1800">
                <a:solidFill>
                  <a:srgbClr val="000000"/>
                </a:solidFill>
                <a:latin typeface="Calibri"/>
                <a:ea typeface="Calibri"/>
                <a:cs typeface="Calibri"/>
                <a:sym typeface="Calibri"/>
              </a:rPr>
              <a:t>“We are delighted to champion this work as its first sponsor and call on other nations to join us. </a:t>
            </a:r>
            <a:r>
              <a:rPr i="1" lang="en-GB" sz="1800">
                <a:latin typeface="Calibri"/>
                <a:ea typeface="Calibri"/>
                <a:cs typeface="Calibri"/>
                <a:sym typeface="Calibri"/>
              </a:rPr>
              <a:t> </a:t>
            </a:r>
            <a:r>
              <a:rPr i="1" lang="en-GB" sz="1800">
                <a:solidFill>
                  <a:srgbClr val="000000"/>
                </a:solidFill>
                <a:latin typeface="Calibri"/>
                <a:ea typeface="Calibri"/>
                <a:cs typeface="Calibri"/>
                <a:sym typeface="Calibri"/>
              </a:rPr>
              <a:t>We recognise the potential of Atlas as not only an exemplar of the post-2025 strategy, but also a tool to successfully implement the Global Biodiversity Framework as we respond to the biodiversity crisis”.</a:t>
            </a:r>
            <a:endParaRPr i="1" sz="2000">
              <a:latin typeface="Calibri"/>
              <a:ea typeface="Calibri"/>
              <a:cs typeface="Calibri"/>
              <a:sym typeface="Calibri"/>
            </a:endParaRPr>
          </a:p>
        </p:txBody>
      </p:sp>
      <p:sp>
        <p:nvSpPr>
          <p:cNvPr id="180" name="Google Shape;180;p14"/>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a:t>GEO</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15"/>
          <p:cNvSpPr txBox="1"/>
          <p:nvPr>
            <p:ph idx="1" type="body"/>
          </p:nvPr>
        </p:nvSpPr>
        <p:spPr>
          <a:xfrm>
            <a:off x="324233" y="1240578"/>
            <a:ext cx="11495400" cy="4947804"/>
          </a:xfrm>
          <a:prstGeom prst="rect">
            <a:avLst/>
          </a:prstGeom>
          <a:noFill/>
          <a:ln>
            <a:noFill/>
          </a:ln>
        </p:spPr>
        <p:txBody>
          <a:bodyPr anchorCtr="0" anchor="t" bIns="45700" lIns="91425" spcFirstLastPara="1" rIns="91425" wrap="square" tIns="45700">
            <a:noAutofit/>
          </a:bodyPr>
          <a:lstStyle/>
          <a:p>
            <a:pPr indent="-342900" lvl="0" marL="342900" rtl="0" algn="l">
              <a:lnSpc>
                <a:spcPct val="115000"/>
              </a:lnSpc>
              <a:spcBef>
                <a:spcPts val="1000"/>
              </a:spcBef>
              <a:spcAft>
                <a:spcPts val="0"/>
              </a:spcAft>
              <a:buSzPts val="2800"/>
              <a:buFont typeface="Noto Sans Symbols"/>
              <a:buChar char="∙"/>
            </a:pPr>
            <a:r>
              <a:rPr b="1" lang="en-GB" sz="1600">
                <a:latin typeface="Montserrat"/>
                <a:ea typeface="Montserrat"/>
                <a:cs typeface="Montserrat"/>
                <a:sym typeface="Montserrat"/>
              </a:rPr>
              <a:t>LSI VC/WG Climate</a:t>
            </a:r>
            <a:r>
              <a:rPr lang="en-GB" sz="1600">
                <a:latin typeface="Montserrat"/>
                <a:ea typeface="Montserrat"/>
                <a:cs typeface="Montserrat"/>
                <a:sym typeface="Montserrat"/>
              </a:rPr>
              <a:t>: AFOLU Roadmap, 3 contributors from UK, and S Quegan contributed to final Recommendations. J. Remedios: contributions to climate data record definitions, CEOS/CGMS Statement to SBSTA.</a:t>
            </a:r>
            <a:endParaRPr/>
          </a:p>
          <a:p>
            <a:pPr indent="-342900" lvl="0" marL="342900" rtl="0" algn="l">
              <a:lnSpc>
                <a:spcPct val="115000"/>
              </a:lnSpc>
              <a:spcBef>
                <a:spcPts val="1000"/>
              </a:spcBef>
              <a:spcAft>
                <a:spcPts val="0"/>
              </a:spcAft>
              <a:buSzPts val="2800"/>
              <a:buFont typeface="Noto Sans Symbols"/>
              <a:buChar char="∙"/>
            </a:pPr>
            <a:r>
              <a:rPr b="1" lang="en-GB" sz="1600">
                <a:latin typeface="Montserrat"/>
                <a:ea typeface="Montserrat"/>
                <a:cs typeface="Montserrat"/>
                <a:sym typeface="Montserrat"/>
              </a:rPr>
              <a:t>GHG Task Team and IMEO</a:t>
            </a:r>
            <a:r>
              <a:rPr lang="en-GB" sz="1600">
                <a:latin typeface="Montserrat"/>
                <a:ea typeface="Montserrat"/>
                <a:cs typeface="Montserrat"/>
                <a:sym typeface="Montserrat"/>
              </a:rPr>
              <a:t>: support to methane standards discussions.</a:t>
            </a:r>
            <a:endParaRPr/>
          </a:p>
          <a:p>
            <a:pPr indent="-342900" lvl="0" marL="342900" rtl="0" algn="l">
              <a:lnSpc>
                <a:spcPct val="105000"/>
              </a:lnSpc>
              <a:spcBef>
                <a:spcPts val="1000"/>
              </a:spcBef>
              <a:spcAft>
                <a:spcPts val="0"/>
              </a:spcAft>
              <a:buSzPts val="2800"/>
              <a:buFont typeface="Noto Sans Symbols"/>
              <a:buChar char="∙"/>
            </a:pPr>
            <a:r>
              <a:rPr b="1" lang="en-GB" sz="1600">
                <a:latin typeface="Montserrat"/>
                <a:ea typeface="Montserrat"/>
                <a:cs typeface="Montserrat"/>
                <a:sym typeface="Montserrat"/>
              </a:rPr>
              <a:t>WG Cal/Val</a:t>
            </a:r>
            <a:r>
              <a:rPr lang="en-GB" sz="1600">
                <a:latin typeface="Montserrat"/>
                <a:ea typeface="Montserrat"/>
                <a:cs typeface="Montserrat"/>
                <a:sym typeface="Montserrat"/>
              </a:rPr>
              <a:t>: Chair of one of the subgroups (IVOS) – Nigel Fox – leading the group and associated thematic activities covering all aspects of Infrared, Visible and Optical sensors: pre-, post- launch Cal/Val (primarily Level1), (Radiometric and Geometric), Test-sites (deserts, moon, ocean), interoperability. Playing a major role in initiatives on SITSats and associated task groups</a:t>
            </a:r>
            <a:endParaRPr sz="1600">
              <a:latin typeface="Montserrat"/>
              <a:ea typeface="Montserrat"/>
              <a:cs typeface="Montserrat"/>
              <a:sym typeface="Montserrat"/>
            </a:endParaRPr>
          </a:p>
          <a:p>
            <a:pPr indent="-342900" lvl="0" marL="342900" rtl="0" algn="l">
              <a:lnSpc>
                <a:spcPct val="115000"/>
              </a:lnSpc>
              <a:spcBef>
                <a:spcPts val="1000"/>
              </a:spcBef>
              <a:spcAft>
                <a:spcPts val="0"/>
              </a:spcAft>
              <a:buSzPts val="2800"/>
              <a:buFont typeface="Noto Sans Symbols"/>
              <a:buChar char="∙"/>
            </a:pPr>
            <a:r>
              <a:rPr b="1" lang="en-GB" sz="1600">
                <a:latin typeface="Montserrat"/>
                <a:ea typeface="Montserrat"/>
                <a:cs typeface="Montserrat"/>
                <a:sym typeface="Montserrat"/>
              </a:rPr>
              <a:t>WG Disasters</a:t>
            </a:r>
            <a:r>
              <a:rPr lang="en-GB" sz="1600">
                <a:latin typeface="Montserrat"/>
                <a:ea typeface="Montserrat"/>
                <a:cs typeface="Montserrat"/>
                <a:sym typeface="Montserrat"/>
              </a:rPr>
              <a:t>: Disaster Charter Chair </a:t>
            </a:r>
            <a:r>
              <a:rPr lang="en-GB" sz="1600" u="sng">
                <a:solidFill>
                  <a:srgbClr val="0563C1"/>
                </a:solidFill>
                <a:latin typeface="Montserrat"/>
                <a:ea typeface="Montserrat"/>
                <a:cs typeface="Montserrat"/>
                <a:sym typeface="Montserrat"/>
                <a:hlinkClick r:id="rId3">
                  <a:extLst>
                    <a:ext uri="{A12FA001-AC4F-418D-AE19-62706E023703}">
                      <ahyp:hlinkClr val="tx"/>
                    </a:ext>
                  </a:extLst>
                </a:hlinkClick>
              </a:rPr>
              <a:t>https://www.gov.uk/government/news/uk-takes-over-leadership-of-international-charter-space-and-major-disasters</a:t>
            </a:r>
            <a:r>
              <a:rPr lang="en-GB" sz="1600">
                <a:latin typeface="Montserrat"/>
                <a:ea typeface="Montserrat"/>
                <a:cs typeface="Montserrat"/>
                <a:sym typeface="Montserrat"/>
              </a:rPr>
              <a:t> ; </a:t>
            </a:r>
            <a:endParaRPr sz="1600">
              <a:latin typeface="Montserrat"/>
              <a:ea typeface="Montserrat"/>
              <a:cs typeface="Montserrat"/>
              <a:sym typeface="Montserrat"/>
            </a:endParaRPr>
          </a:p>
          <a:p>
            <a:pPr indent="-342900" lvl="0" marL="342900" rtl="0" algn="l">
              <a:lnSpc>
                <a:spcPct val="115000"/>
              </a:lnSpc>
              <a:spcBef>
                <a:spcPts val="1000"/>
              </a:spcBef>
              <a:spcAft>
                <a:spcPts val="0"/>
              </a:spcAft>
              <a:buSzPts val="2800"/>
              <a:buFont typeface="Noto Sans Symbols"/>
              <a:buChar char="∙"/>
            </a:pPr>
            <a:r>
              <a:rPr b="1" lang="en-GB" sz="1600">
                <a:latin typeface="Montserrat"/>
                <a:ea typeface="Montserrat"/>
                <a:cs typeface="Montserrat"/>
                <a:sym typeface="Montserrat"/>
              </a:rPr>
              <a:t>WG Disasters</a:t>
            </a:r>
            <a:r>
              <a:rPr lang="en-GB" sz="1600">
                <a:latin typeface="Montserrat"/>
                <a:ea typeface="Montserrat"/>
                <a:cs typeface="Montserrat"/>
                <a:sym typeface="Montserrat"/>
              </a:rPr>
              <a:t>: International Volcano Observatory, significant involvement from UK (Bristol and Leeds Universities). Of note: The science community incl USGS and UK are saying they can expand the number of monitored volcanoes. Agencies providing data already (CNES, ASI and DLR). </a:t>
            </a:r>
            <a:endParaRPr sz="1600">
              <a:latin typeface="Montserrat"/>
              <a:ea typeface="Montserrat"/>
              <a:cs typeface="Montserrat"/>
              <a:sym typeface="Montserrat"/>
            </a:endParaRPr>
          </a:p>
          <a:p>
            <a:pPr indent="-342900" lvl="0" marL="342900" rtl="0" algn="l">
              <a:lnSpc>
                <a:spcPct val="115000"/>
              </a:lnSpc>
              <a:spcBef>
                <a:spcPts val="1000"/>
              </a:spcBef>
              <a:spcAft>
                <a:spcPts val="0"/>
              </a:spcAft>
              <a:buSzPts val="2800"/>
              <a:buFont typeface="Noto Sans Symbols"/>
              <a:buChar char="∙"/>
            </a:pPr>
            <a:r>
              <a:rPr b="1" lang="en-GB" sz="1600">
                <a:latin typeface="Montserrat"/>
                <a:ea typeface="Montserrat"/>
                <a:cs typeface="Montserrat"/>
                <a:sym typeface="Montserrat"/>
              </a:rPr>
              <a:t>WGISS</a:t>
            </a:r>
            <a:r>
              <a:rPr lang="en-GB" sz="1600">
                <a:latin typeface="Montserrat"/>
                <a:ea typeface="Montserrat"/>
                <a:cs typeface="Montserrat"/>
                <a:sym typeface="Montserrat"/>
              </a:rPr>
              <a:t>: Best practice for Jupyter Notebooks is being developed (Esther Conway) jointly with the Capacity Development WG</a:t>
            </a:r>
            <a:endParaRPr sz="1600">
              <a:latin typeface="Montserrat"/>
              <a:ea typeface="Montserrat"/>
              <a:cs typeface="Montserrat"/>
              <a:sym typeface="Montserrat"/>
            </a:endParaRPr>
          </a:p>
          <a:p>
            <a:pPr indent="0" lvl="0" marL="50800" rtl="0" algn="l">
              <a:lnSpc>
                <a:spcPct val="115000"/>
              </a:lnSpc>
              <a:spcBef>
                <a:spcPts val="1000"/>
              </a:spcBef>
              <a:spcAft>
                <a:spcPts val="0"/>
              </a:spcAft>
              <a:buSzPts val="2800"/>
              <a:buNone/>
            </a:pPr>
            <a:r>
              <a:t/>
            </a:r>
            <a:endParaRPr>
              <a:highlight>
                <a:srgbClr val="FFFF00"/>
              </a:highlight>
            </a:endParaRPr>
          </a:p>
        </p:txBody>
      </p:sp>
      <p:sp>
        <p:nvSpPr>
          <p:cNvPr id="186" name="Google Shape;186;p15"/>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a:t>UK contributions to CEOS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16"/>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p>
            <a:pPr indent="-406400" lvl="0" marL="457200" marR="0" rtl="0" algn="l">
              <a:lnSpc>
                <a:spcPct val="115000"/>
              </a:lnSpc>
              <a:spcBef>
                <a:spcPts val="1000"/>
              </a:spcBef>
              <a:spcAft>
                <a:spcPts val="0"/>
              </a:spcAft>
              <a:buClr>
                <a:schemeClr val="dk1"/>
              </a:buClr>
              <a:buSzPts val="2800"/>
              <a:buFont typeface="Montserrat"/>
              <a:buChar char="❖"/>
            </a:pPr>
            <a:r>
              <a:rPr lang="en-GB"/>
              <a:t>Earth Observation is a priority for the UK </a:t>
            </a:r>
            <a:endParaRPr/>
          </a:p>
          <a:p>
            <a:pPr indent="-406400" lvl="0" marL="457200" marR="0" rtl="0" algn="l">
              <a:lnSpc>
                <a:spcPct val="115000"/>
              </a:lnSpc>
              <a:spcBef>
                <a:spcPts val="1000"/>
              </a:spcBef>
              <a:spcAft>
                <a:spcPts val="0"/>
              </a:spcAft>
              <a:buClr>
                <a:schemeClr val="dk1"/>
              </a:buClr>
              <a:buSzPts val="2800"/>
              <a:buFont typeface="Montserrat"/>
              <a:buChar char="❖"/>
            </a:pPr>
            <a:r>
              <a:rPr lang="en-GB"/>
              <a:t>Portfolio of activities covering the whole value chain, national, bilateral and multinational activities.</a:t>
            </a:r>
            <a:endParaRPr/>
          </a:p>
          <a:p>
            <a:pPr indent="-406400" lvl="0" marL="457200" marR="0" rtl="0" algn="l">
              <a:lnSpc>
                <a:spcPct val="115000"/>
              </a:lnSpc>
              <a:spcBef>
                <a:spcPts val="1000"/>
              </a:spcBef>
              <a:spcAft>
                <a:spcPts val="0"/>
              </a:spcAft>
              <a:buClr>
                <a:schemeClr val="dk1"/>
              </a:buClr>
              <a:buSzPts val="2800"/>
              <a:buFont typeface="Montserrat"/>
              <a:buChar char="❖"/>
            </a:pPr>
            <a:r>
              <a:rPr lang="en-GB"/>
              <a:t>COP28 important for us. </a:t>
            </a:r>
            <a:endParaRPr/>
          </a:p>
          <a:p>
            <a:pPr indent="-406400" lvl="0" marL="457200" marR="0" rtl="0" algn="l">
              <a:lnSpc>
                <a:spcPct val="115000"/>
              </a:lnSpc>
              <a:spcBef>
                <a:spcPts val="1000"/>
              </a:spcBef>
              <a:spcAft>
                <a:spcPts val="0"/>
              </a:spcAft>
              <a:buClr>
                <a:schemeClr val="dk1"/>
              </a:buClr>
              <a:buSzPts val="2800"/>
              <a:buFont typeface="Montserrat"/>
              <a:buChar char="❖"/>
            </a:pPr>
            <a:r>
              <a:rPr lang="en-GB"/>
              <a:t>We hope to be your 2025 CEOS Chair! </a:t>
            </a:r>
            <a:endParaRPr/>
          </a:p>
          <a:p>
            <a:pPr indent="-228600" lvl="0" marL="457200" rtl="0" algn="l">
              <a:lnSpc>
                <a:spcPct val="114999"/>
              </a:lnSpc>
              <a:spcBef>
                <a:spcPts val="1000"/>
              </a:spcBef>
              <a:spcAft>
                <a:spcPts val="0"/>
              </a:spcAft>
              <a:buSzPts val="2800"/>
              <a:buNone/>
            </a:pPr>
            <a:r>
              <a:t/>
            </a:r>
            <a:endParaRPr/>
          </a:p>
        </p:txBody>
      </p:sp>
      <p:sp>
        <p:nvSpPr>
          <p:cNvPr id="192" name="Google Shape;192;p1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a:t>Summary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2"/>
          <p:cNvSpPr/>
          <p:nvPr/>
        </p:nvSpPr>
        <p:spPr>
          <a:xfrm>
            <a:off x="6040582" y="1619015"/>
            <a:ext cx="5837382" cy="3925455"/>
          </a:xfrm>
          <a:prstGeom prst="ellipse">
            <a:avLst/>
          </a:prstGeom>
          <a:blipFill rotWithShape="1">
            <a:blip r:embed="rId3">
              <a:alphaModFix amt="35000"/>
            </a:blip>
            <a:stretch>
              <a:fillRect b="0" l="0" r="0" t="0"/>
            </a:stretch>
          </a:blip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200" u="none" cap="none" strike="noStrike">
              <a:solidFill>
                <a:schemeClr val="lt1"/>
              </a:solidFill>
              <a:latin typeface="Arial"/>
              <a:ea typeface="Arial"/>
              <a:cs typeface="Arial"/>
              <a:sym typeface="Arial"/>
            </a:endParaRPr>
          </a:p>
        </p:txBody>
      </p:sp>
      <p:sp>
        <p:nvSpPr>
          <p:cNvPr id="74" name="Google Shape;74;p2"/>
          <p:cNvSpPr txBox="1"/>
          <p:nvPr>
            <p:ph idx="1" type="body"/>
          </p:nvPr>
        </p:nvSpPr>
        <p:spPr>
          <a:xfrm>
            <a:off x="280440" y="1558715"/>
            <a:ext cx="5625809" cy="4478787"/>
          </a:xfrm>
          <a:prstGeom prst="rect">
            <a:avLst/>
          </a:prstGeom>
          <a:noFill/>
          <a:ln>
            <a:noFill/>
          </a:ln>
        </p:spPr>
        <p:txBody>
          <a:bodyPr anchorCtr="0" anchor="t" bIns="45700" lIns="91425" spcFirstLastPara="1" rIns="91425" wrap="square" tIns="45700">
            <a:noAutofit/>
          </a:bodyPr>
          <a:lstStyle/>
          <a:p>
            <a:pPr indent="-406400" lvl="0" marL="457200" rtl="0" algn="l">
              <a:lnSpc>
                <a:spcPct val="115000"/>
              </a:lnSpc>
              <a:spcBef>
                <a:spcPts val="1000"/>
              </a:spcBef>
              <a:spcAft>
                <a:spcPts val="0"/>
              </a:spcAft>
              <a:buSzPts val="1800"/>
              <a:buFont typeface="Arial"/>
              <a:buChar char="•"/>
            </a:pPr>
            <a:r>
              <a:rPr lang="en-GB" sz="1800"/>
              <a:t>The Department for Science, Innovation &amp; Technology are the lead for the development of the UK’s EO policy and long-term strategy. </a:t>
            </a:r>
            <a:endParaRPr/>
          </a:p>
          <a:p>
            <a:pPr indent="-406400" lvl="0" marL="457200" rtl="0" algn="l">
              <a:lnSpc>
                <a:spcPct val="115000"/>
              </a:lnSpc>
              <a:spcBef>
                <a:spcPts val="1000"/>
              </a:spcBef>
              <a:spcAft>
                <a:spcPts val="0"/>
              </a:spcAft>
              <a:buSzPts val="1800"/>
              <a:buFont typeface="Arial"/>
              <a:buChar char="•"/>
            </a:pPr>
            <a:r>
              <a:rPr lang="en-GB" sz="1800">
                <a:latin typeface="Montserrat"/>
                <a:ea typeface="Montserrat"/>
                <a:cs typeface="Montserrat"/>
                <a:sym typeface="Montserrat"/>
              </a:rPr>
              <a:t>The UK’s National Space Strategy was published in 2022 and aims to make the UK one of the world's most innovative and attractive space economies.</a:t>
            </a:r>
            <a:endParaRPr sz="1800">
              <a:latin typeface="Montserrat"/>
              <a:ea typeface="Montserrat"/>
              <a:cs typeface="Montserrat"/>
              <a:sym typeface="Montserrat"/>
            </a:endParaRPr>
          </a:p>
          <a:p>
            <a:pPr indent="-406400" lvl="0" marL="457200" rtl="0" algn="l">
              <a:lnSpc>
                <a:spcPct val="115000"/>
              </a:lnSpc>
              <a:spcBef>
                <a:spcPts val="1000"/>
              </a:spcBef>
              <a:spcAft>
                <a:spcPts val="0"/>
              </a:spcAft>
              <a:buSzPts val="1800"/>
              <a:buFont typeface="Arial"/>
              <a:buChar char="•"/>
            </a:pPr>
            <a:r>
              <a:rPr lang="en-GB" sz="1800">
                <a:latin typeface="Montserrat"/>
                <a:ea typeface="Montserrat"/>
                <a:cs typeface="Montserrat"/>
                <a:sym typeface="Montserrat"/>
              </a:rPr>
              <a:t>The National Space Strategy set</a:t>
            </a:r>
            <a:r>
              <a:rPr lang="en-GB" sz="1800"/>
              <a:t>s out the UK’s ambition to stay at the forefront of Earth Observation technology and know-how.</a:t>
            </a:r>
            <a:endParaRPr sz="1800">
              <a:latin typeface="Montserrat"/>
              <a:ea typeface="Montserrat"/>
              <a:cs typeface="Montserrat"/>
              <a:sym typeface="Montserrat"/>
            </a:endParaRPr>
          </a:p>
          <a:p>
            <a:pPr indent="-228600" lvl="0" marL="457200" marR="0" rtl="0" algn="l">
              <a:lnSpc>
                <a:spcPct val="115000"/>
              </a:lnSpc>
              <a:spcBef>
                <a:spcPts val="1000"/>
              </a:spcBef>
              <a:spcAft>
                <a:spcPts val="0"/>
              </a:spcAft>
              <a:buClr>
                <a:schemeClr val="dk1"/>
              </a:buClr>
              <a:buSzPts val="2800"/>
              <a:buFont typeface="Montserrat"/>
              <a:buNone/>
            </a:pPr>
            <a:r>
              <a:t/>
            </a:r>
            <a:endParaRPr/>
          </a:p>
        </p:txBody>
      </p:sp>
      <p:sp>
        <p:nvSpPr>
          <p:cNvPr id="75" name="Google Shape;75;p2"/>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a:t>UK Earth Observation</a:t>
            </a:r>
            <a:endParaRPr/>
          </a:p>
        </p:txBody>
      </p:sp>
      <p:sp>
        <p:nvSpPr>
          <p:cNvPr id="76" name="Google Shape;76;p2"/>
          <p:cNvSpPr/>
          <p:nvPr/>
        </p:nvSpPr>
        <p:spPr>
          <a:xfrm>
            <a:off x="9457076" y="2490865"/>
            <a:ext cx="2179782" cy="1600200"/>
          </a:xfrm>
          <a:prstGeom prst="ellipse">
            <a:avLst/>
          </a:prstGeom>
          <a:solidFill>
            <a:srgbClr val="6F88B3"/>
          </a:solid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77" name="Google Shape;77;p2"/>
          <p:cNvSpPr/>
          <p:nvPr/>
        </p:nvSpPr>
        <p:spPr>
          <a:xfrm>
            <a:off x="6355579" y="2490866"/>
            <a:ext cx="2179782" cy="1600200"/>
          </a:xfrm>
          <a:prstGeom prst="ellipse">
            <a:avLst/>
          </a:prstGeom>
          <a:solidFill>
            <a:srgbClr val="6F88B3"/>
          </a:solid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1" i="0" sz="1100" u="none" cap="none" strike="noStrike">
              <a:solidFill>
                <a:schemeClr val="lt1"/>
              </a:solidFill>
              <a:latin typeface="Arial"/>
              <a:ea typeface="Arial"/>
              <a:cs typeface="Arial"/>
              <a:sym typeface="Arial"/>
            </a:endParaRPr>
          </a:p>
        </p:txBody>
      </p:sp>
      <p:sp>
        <p:nvSpPr>
          <p:cNvPr id="78" name="Google Shape;78;p2"/>
          <p:cNvSpPr/>
          <p:nvPr/>
        </p:nvSpPr>
        <p:spPr>
          <a:xfrm>
            <a:off x="7834260" y="1773381"/>
            <a:ext cx="2179782" cy="1600200"/>
          </a:xfrm>
          <a:prstGeom prst="ellipse">
            <a:avLst/>
          </a:prstGeom>
          <a:solidFill>
            <a:srgbClr val="6F88B3"/>
          </a:solid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2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2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2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2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rPr b="0" i="0" lang="en-GB" sz="1200" u="none" cap="none" strike="noStrike">
                <a:solidFill>
                  <a:schemeClr val="lt1"/>
                </a:solidFill>
                <a:latin typeface="Arial"/>
                <a:ea typeface="Arial"/>
                <a:cs typeface="Arial"/>
                <a:sym typeface="Arial"/>
              </a:rPr>
              <a:t>Overarching UK EO Policy &amp; Strategy</a:t>
            </a:r>
            <a:endParaRPr/>
          </a:p>
        </p:txBody>
      </p:sp>
      <p:pic>
        <p:nvPicPr>
          <p:cNvPr descr="undefined" id="79" name="Google Shape;79;p2"/>
          <p:cNvPicPr preferRelativeResize="0"/>
          <p:nvPr/>
        </p:nvPicPr>
        <p:blipFill rotWithShape="1">
          <a:blip r:embed="rId4">
            <a:alphaModFix/>
          </a:blip>
          <a:srcRect b="0" l="0" r="0" t="0"/>
          <a:stretch/>
        </p:blipFill>
        <p:spPr>
          <a:xfrm>
            <a:off x="8282667" y="1985543"/>
            <a:ext cx="1431636" cy="738933"/>
          </a:xfrm>
          <a:prstGeom prst="rect">
            <a:avLst/>
          </a:prstGeom>
          <a:noFill/>
          <a:ln>
            <a:noFill/>
          </a:ln>
        </p:spPr>
      </p:pic>
      <p:pic>
        <p:nvPicPr>
          <p:cNvPr descr="undefined" id="80" name="Google Shape;80;p2"/>
          <p:cNvPicPr preferRelativeResize="0"/>
          <p:nvPr/>
        </p:nvPicPr>
        <p:blipFill rotWithShape="1">
          <a:blip r:embed="rId5">
            <a:alphaModFix/>
          </a:blip>
          <a:srcRect b="0" l="0" r="0" t="0"/>
          <a:stretch/>
        </p:blipFill>
        <p:spPr>
          <a:xfrm>
            <a:off x="10108401" y="2691475"/>
            <a:ext cx="1167363" cy="599490"/>
          </a:xfrm>
          <a:prstGeom prst="rect">
            <a:avLst/>
          </a:prstGeom>
          <a:noFill/>
          <a:ln>
            <a:noFill/>
          </a:ln>
        </p:spPr>
      </p:pic>
      <p:pic>
        <p:nvPicPr>
          <p:cNvPr descr="Geospatial Commission - GEO BUSINESS 2024" id="81" name="Google Shape;81;p2"/>
          <p:cNvPicPr preferRelativeResize="0"/>
          <p:nvPr/>
        </p:nvPicPr>
        <p:blipFill rotWithShape="1">
          <a:blip r:embed="rId6">
            <a:alphaModFix/>
          </a:blip>
          <a:srcRect b="0" l="0" r="0" t="0"/>
          <a:stretch/>
        </p:blipFill>
        <p:spPr>
          <a:xfrm>
            <a:off x="6826294" y="2691475"/>
            <a:ext cx="922411" cy="599490"/>
          </a:xfrm>
          <a:prstGeom prst="rect">
            <a:avLst/>
          </a:prstGeom>
          <a:noFill/>
          <a:ln>
            <a:noFill/>
          </a:ln>
        </p:spPr>
      </p:pic>
      <p:sp>
        <p:nvSpPr>
          <p:cNvPr id="82" name="Google Shape;82;p2"/>
          <p:cNvSpPr txBox="1"/>
          <p:nvPr/>
        </p:nvSpPr>
        <p:spPr>
          <a:xfrm>
            <a:off x="9930817" y="3326823"/>
            <a:ext cx="1513803" cy="6001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GB" sz="1100" u="none" cap="none" strike="noStrike">
                <a:solidFill>
                  <a:schemeClr val="lt1"/>
                </a:solidFill>
                <a:latin typeface="Arial"/>
                <a:ea typeface="Arial"/>
                <a:cs typeface="Arial"/>
                <a:sym typeface="Arial"/>
              </a:rPr>
              <a:t>Key governmental users of EO data &amp; services</a:t>
            </a:r>
            <a:endParaRPr/>
          </a:p>
        </p:txBody>
      </p:sp>
      <p:sp>
        <p:nvSpPr>
          <p:cNvPr id="83" name="Google Shape;83;p2"/>
          <p:cNvSpPr txBox="1"/>
          <p:nvPr/>
        </p:nvSpPr>
        <p:spPr>
          <a:xfrm>
            <a:off x="7780197" y="4955016"/>
            <a:ext cx="2436576" cy="430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GB" sz="1100" u="none" cap="none" strike="noStrike">
                <a:solidFill>
                  <a:schemeClr val="dk1"/>
                </a:solidFill>
                <a:latin typeface="Arial"/>
                <a:ea typeface="Arial"/>
                <a:cs typeface="Arial"/>
                <a:sym typeface="Arial"/>
              </a:rPr>
              <a:t>Wider UK Government stakeholder Departments and Agencies</a:t>
            </a:r>
            <a:endParaRPr/>
          </a:p>
        </p:txBody>
      </p:sp>
      <p:sp>
        <p:nvSpPr>
          <p:cNvPr id="84" name="Google Shape;84;p2"/>
          <p:cNvSpPr txBox="1"/>
          <p:nvPr/>
        </p:nvSpPr>
        <p:spPr>
          <a:xfrm>
            <a:off x="6562895" y="3281661"/>
            <a:ext cx="1513803" cy="6001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GB" sz="1100" u="none" cap="none" strike="noStrike">
                <a:solidFill>
                  <a:schemeClr val="lt1"/>
                </a:solidFill>
                <a:latin typeface="Arial"/>
                <a:ea typeface="Arial"/>
                <a:cs typeface="Arial"/>
                <a:sym typeface="Arial"/>
              </a:rPr>
              <a:t>Supporting public sector use of EO data and services</a:t>
            </a:r>
            <a:endParaRPr/>
          </a:p>
        </p:txBody>
      </p:sp>
      <p:sp>
        <p:nvSpPr>
          <p:cNvPr id="85" name="Google Shape;85;p2"/>
          <p:cNvSpPr/>
          <p:nvPr/>
        </p:nvSpPr>
        <p:spPr>
          <a:xfrm>
            <a:off x="7869382" y="3208350"/>
            <a:ext cx="2179782" cy="1600200"/>
          </a:xfrm>
          <a:prstGeom prst="ellipse">
            <a:avLst/>
          </a:prstGeom>
          <a:solidFill>
            <a:srgbClr val="6F88B3"/>
          </a:solid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2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2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2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2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rPr b="0" i="0" lang="en-GB" sz="1200" u="none" cap="none" strike="noStrike">
                <a:solidFill>
                  <a:schemeClr val="lt1"/>
                </a:solidFill>
                <a:latin typeface="Arial"/>
                <a:ea typeface="Arial"/>
                <a:cs typeface="Arial"/>
                <a:sym typeface="Arial"/>
              </a:rPr>
              <a:t>EO policy &amp; mission delivery, sector support</a:t>
            </a:r>
            <a:endParaRPr/>
          </a:p>
        </p:txBody>
      </p:sp>
      <p:pic>
        <p:nvPicPr>
          <p:cNvPr descr="A black background with a black square&#10;&#10;Description automatically generated with medium confidence" id="86" name="Google Shape;86;p2"/>
          <p:cNvPicPr preferRelativeResize="0"/>
          <p:nvPr/>
        </p:nvPicPr>
        <p:blipFill rotWithShape="1">
          <a:blip r:embed="rId7">
            <a:alphaModFix/>
          </a:blip>
          <a:srcRect b="0" l="0" r="0" t="0"/>
          <a:stretch/>
        </p:blipFill>
        <p:spPr>
          <a:xfrm>
            <a:off x="8346299" y="3706512"/>
            <a:ext cx="1234085" cy="34478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pic>
        <p:nvPicPr>
          <p:cNvPr id="91" name="Google Shape;91;p3"/>
          <p:cNvPicPr preferRelativeResize="0"/>
          <p:nvPr/>
        </p:nvPicPr>
        <p:blipFill rotWithShape="1">
          <a:blip r:embed="rId3">
            <a:alphaModFix/>
          </a:blip>
          <a:srcRect b="0" l="0" r="30391" t="8429"/>
          <a:stretch/>
        </p:blipFill>
        <p:spPr>
          <a:xfrm>
            <a:off x="7685893" y="1036049"/>
            <a:ext cx="4506107" cy="5526387"/>
          </a:xfrm>
          <a:prstGeom prst="rect">
            <a:avLst/>
          </a:prstGeom>
          <a:blipFill rotWithShape="1">
            <a:blip r:embed="rId4">
              <a:alphaModFix/>
            </a:blip>
            <a:stretch>
              <a:fillRect b="0" l="0" r="0" t="0"/>
            </a:stretch>
          </a:blipFill>
          <a:ln>
            <a:noFill/>
          </a:ln>
        </p:spPr>
      </p:pic>
      <p:sp>
        <p:nvSpPr>
          <p:cNvPr id="92" name="Google Shape;92;p3"/>
          <p:cNvSpPr txBox="1"/>
          <p:nvPr>
            <p:ph idx="1" type="body"/>
          </p:nvPr>
        </p:nvSpPr>
        <p:spPr>
          <a:xfrm>
            <a:off x="294378" y="2299814"/>
            <a:ext cx="6960949" cy="4068484"/>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0"/>
              </a:spcAft>
              <a:buSzPts val="2800"/>
              <a:buNone/>
            </a:pPr>
            <a:r>
              <a:rPr lang="en-GB" sz="1800">
                <a:latin typeface="Montserrat"/>
                <a:ea typeface="Montserrat"/>
                <a:cs typeface="Montserrat"/>
                <a:sym typeface="Montserrat"/>
              </a:rPr>
              <a:t>The UK Space Agency helps the UK to harness the power of space to benefit our people, planet and shared prosperity, by:</a:t>
            </a:r>
            <a:endParaRPr/>
          </a:p>
          <a:p>
            <a:pPr indent="-285750" lvl="0" marL="285750" rtl="0" algn="l">
              <a:lnSpc>
                <a:spcPct val="115000"/>
              </a:lnSpc>
              <a:spcBef>
                <a:spcPts val="1000"/>
              </a:spcBef>
              <a:spcAft>
                <a:spcPts val="0"/>
              </a:spcAft>
              <a:buSzPts val="2800"/>
              <a:buFont typeface="Arial"/>
              <a:buChar char="•"/>
            </a:pPr>
            <a:r>
              <a:rPr b="1" lang="en-GB" sz="1800"/>
              <a:t>Catalysing Investment</a:t>
            </a:r>
            <a:endParaRPr/>
          </a:p>
          <a:p>
            <a:pPr indent="-285750" lvl="0" marL="285750" rtl="0" algn="l">
              <a:lnSpc>
                <a:spcPct val="115000"/>
              </a:lnSpc>
              <a:spcBef>
                <a:spcPts val="1000"/>
              </a:spcBef>
              <a:spcAft>
                <a:spcPts val="0"/>
              </a:spcAft>
              <a:buSzPts val="2800"/>
              <a:buFont typeface="Arial"/>
              <a:buChar char="•"/>
            </a:pPr>
            <a:r>
              <a:rPr b="1" lang="en-GB" sz="1800"/>
              <a:t>Delivering space capabilities and missions</a:t>
            </a:r>
            <a:endParaRPr/>
          </a:p>
          <a:p>
            <a:pPr indent="-285750" lvl="0" marL="285750" rtl="0" algn="l">
              <a:lnSpc>
                <a:spcPct val="115000"/>
              </a:lnSpc>
              <a:spcBef>
                <a:spcPts val="1000"/>
              </a:spcBef>
              <a:spcAft>
                <a:spcPts val="0"/>
              </a:spcAft>
              <a:buSzPts val="2800"/>
              <a:buFont typeface="Arial"/>
              <a:buChar char="•"/>
            </a:pPr>
            <a:r>
              <a:rPr b="1" lang="en-GB" sz="1800"/>
              <a:t>Championing space</a:t>
            </a:r>
            <a:endParaRPr/>
          </a:p>
          <a:p>
            <a:pPr indent="0" lvl="0" marL="0" rtl="0" algn="l">
              <a:lnSpc>
                <a:spcPct val="115000"/>
              </a:lnSpc>
              <a:spcBef>
                <a:spcPts val="1000"/>
              </a:spcBef>
              <a:spcAft>
                <a:spcPts val="0"/>
              </a:spcAft>
              <a:buSzPts val="2800"/>
              <a:buNone/>
            </a:pPr>
            <a:r>
              <a:rPr lang="en-GB" sz="1800"/>
              <a:t>Earth Observation is one of 8 key UK Space Agency priorities. </a:t>
            </a:r>
            <a:endParaRPr/>
          </a:p>
          <a:p>
            <a:pPr indent="0" lvl="0" marL="0" rtl="0" algn="l">
              <a:lnSpc>
                <a:spcPct val="115000"/>
              </a:lnSpc>
              <a:spcBef>
                <a:spcPts val="1000"/>
              </a:spcBef>
              <a:spcAft>
                <a:spcPts val="0"/>
              </a:spcAft>
              <a:buSzPts val="2800"/>
              <a:buNone/>
            </a:pPr>
            <a:r>
              <a:rPr lang="en-GB" sz="1800"/>
              <a:t>We work to define the UK’s EO requirements, and design and deliver a portfolio of programmes.</a:t>
            </a:r>
            <a:endParaRPr/>
          </a:p>
        </p:txBody>
      </p:sp>
      <p:sp>
        <p:nvSpPr>
          <p:cNvPr id="93" name="Google Shape;93;p3"/>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latin typeface="Montserrat"/>
                <a:ea typeface="Montserrat"/>
                <a:cs typeface="Montserrat"/>
                <a:sym typeface="Montserrat"/>
              </a:rPr>
              <a:t>UK Space Agency</a:t>
            </a:r>
            <a:endParaRPr>
              <a:latin typeface="Montserrat"/>
              <a:ea typeface="Montserrat"/>
              <a:cs typeface="Montserrat"/>
              <a:sym typeface="Montserrat"/>
            </a:endParaRPr>
          </a:p>
        </p:txBody>
      </p:sp>
      <p:pic>
        <p:nvPicPr>
          <p:cNvPr id="94" name="Google Shape;94;p3"/>
          <p:cNvPicPr preferRelativeResize="0"/>
          <p:nvPr/>
        </p:nvPicPr>
        <p:blipFill rotWithShape="1">
          <a:blip r:embed="rId5">
            <a:alphaModFix/>
          </a:blip>
          <a:srcRect b="0" l="0" r="0" t="0"/>
          <a:stretch/>
        </p:blipFill>
        <p:spPr>
          <a:xfrm>
            <a:off x="294378" y="1222983"/>
            <a:ext cx="3860488" cy="107683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4"/>
          <p:cNvSpPr txBox="1"/>
          <p:nvPr>
            <p:ph idx="1" type="body"/>
          </p:nvPr>
        </p:nvSpPr>
        <p:spPr>
          <a:xfrm>
            <a:off x="324233" y="1453079"/>
            <a:ext cx="6862621" cy="4523179"/>
          </a:xfrm>
          <a:prstGeom prst="rect">
            <a:avLst/>
          </a:prstGeom>
          <a:noFill/>
          <a:ln>
            <a:noFill/>
          </a:ln>
        </p:spPr>
        <p:txBody>
          <a:bodyPr anchorCtr="0" anchor="t" bIns="45700" lIns="91425" spcFirstLastPara="1" rIns="91425" wrap="square" tIns="45700">
            <a:noAutofit/>
          </a:bodyPr>
          <a:lstStyle/>
          <a:p>
            <a:pPr indent="-457200" lvl="0" marL="457200" rtl="0" algn="l">
              <a:lnSpc>
                <a:spcPct val="115000"/>
              </a:lnSpc>
              <a:spcBef>
                <a:spcPts val="1000"/>
              </a:spcBef>
              <a:spcAft>
                <a:spcPts val="0"/>
              </a:spcAft>
              <a:buSzPts val="2800"/>
              <a:buFont typeface="Arial"/>
              <a:buChar char="•"/>
            </a:pPr>
            <a:r>
              <a:rPr lang="en-GB" sz="1800"/>
              <a:t>The UK has reached a bespoke agreement with the EU to enable the UK to participate in Copernicus component of the EU Space programme from 1</a:t>
            </a:r>
            <a:r>
              <a:rPr baseline="30000" lang="en-GB" sz="1800"/>
              <a:t>st</a:t>
            </a:r>
            <a:r>
              <a:rPr lang="en-GB" sz="1800"/>
              <a:t> January 2024.</a:t>
            </a:r>
            <a:endParaRPr sz="1800"/>
          </a:p>
          <a:p>
            <a:pPr indent="-457200" lvl="0" marL="457200" rtl="0" algn="l">
              <a:lnSpc>
                <a:spcPct val="115000"/>
              </a:lnSpc>
              <a:spcBef>
                <a:spcPts val="1000"/>
              </a:spcBef>
              <a:spcAft>
                <a:spcPts val="0"/>
              </a:spcAft>
              <a:buSzPts val="2800"/>
              <a:buFont typeface="Arial"/>
              <a:buChar char="•"/>
            </a:pPr>
            <a:r>
              <a:rPr b="0" i="0" lang="en-GB" sz="1800">
                <a:solidFill>
                  <a:srgbClr val="000000"/>
                </a:solidFill>
              </a:rPr>
              <a:t>This comes at a crucial moment as the Copernicus system is vital to global efforts to tackle environmental and climate change related challenges.</a:t>
            </a:r>
            <a:endParaRPr/>
          </a:p>
          <a:p>
            <a:pPr indent="-457200" lvl="0" marL="457200" rtl="0" algn="l">
              <a:lnSpc>
                <a:spcPct val="114999"/>
              </a:lnSpc>
              <a:spcBef>
                <a:spcPts val="1000"/>
              </a:spcBef>
              <a:spcAft>
                <a:spcPts val="0"/>
              </a:spcAft>
              <a:buSzPts val="2800"/>
              <a:buFont typeface="Arial"/>
              <a:buChar char="•"/>
            </a:pPr>
            <a:r>
              <a:rPr lang="en-GB" sz="1800"/>
              <a:t>The UK will again be eligible to be included in all elements of the programme including building the missions, managing the operations and data and developing services to the end users. </a:t>
            </a:r>
            <a:endParaRPr sz="1800">
              <a:latin typeface="Montserrat"/>
              <a:ea typeface="Montserrat"/>
              <a:cs typeface="Montserrat"/>
              <a:sym typeface="Montserrat"/>
            </a:endParaRPr>
          </a:p>
        </p:txBody>
      </p:sp>
      <p:sp>
        <p:nvSpPr>
          <p:cNvPr id="100" name="Google Shape;100;p4"/>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latin typeface="Montserrat"/>
                <a:ea typeface="Montserrat"/>
                <a:cs typeface="Montserrat"/>
                <a:sym typeface="Montserrat"/>
              </a:rPr>
              <a:t>Copernicus </a:t>
            </a:r>
            <a:endParaRPr>
              <a:latin typeface="Montserrat"/>
              <a:ea typeface="Montserrat"/>
              <a:cs typeface="Montserrat"/>
              <a:sym typeface="Montserrat"/>
            </a:endParaRPr>
          </a:p>
        </p:txBody>
      </p:sp>
      <p:pic>
        <p:nvPicPr>
          <p:cNvPr id="101" name="Google Shape;101;p4"/>
          <p:cNvPicPr preferRelativeResize="0"/>
          <p:nvPr/>
        </p:nvPicPr>
        <p:blipFill rotWithShape="1">
          <a:blip r:embed="rId3">
            <a:alphaModFix/>
          </a:blip>
          <a:srcRect b="-9" l="420" r="650" t="0"/>
          <a:stretch/>
        </p:blipFill>
        <p:spPr>
          <a:xfrm>
            <a:off x="7362026" y="1453079"/>
            <a:ext cx="4402043" cy="4132770"/>
          </a:xfrm>
          <a:prstGeom prst="rect">
            <a:avLst/>
          </a:prstGeom>
          <a:noFill/>
          <a:ln>
            <a:noFill/>
          </a:ln>
        </p:spPr>
      </p:pic>
      <p:sp>
        <p:nvSpPr>
          <p:cNvPr id="102" name="Google Shape;102;p4"/>
          <p:cNvSpPr txBox="1"/>
          <p:nvPr/>
        </p:nvSpPr>
        <p:spPr>
          <a:xfrm>
            <a:off x="7264055" y="5585849"/>
            <a:ext cx="4603712"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GB" sz="1400" u="none" cap="none" strike="noStrike">
                <a:solidFill>
                  <a:srgbClr val="000000"/>
                </a:solidFill>
                <a:latin typeface="Arial"/>
                <a:ea typeface="Arial"/>
                <a:cs typeface="Arial"/>
                <a:sym typeface="Arial"/>
              </a:rPr>
              <a:t>Sea surface wave significant height (metres) around Great Britain and Ireland during Storm Babet, 20</a:t>
            </a:r>
            <a:r>
              <a:rPr b="0" baseline="30000" i="1" lang="en-GB" sz="1400" u="none" cap="none" strike="noStrike">
                <a:solidFill>
                  <a:srgbClr val="000000"/>
                </a:solidFill>
                <a:latin typeface="Arial"/>
                <a:ea typeface="Arial"/>
                <a:cs typeface="Arial"/>
                <a:sym typeface="Arial"/>
              </a:rPr>
              <a:t>th</a:t>
            </a:r>
            <a:r>
              <a:rPr b="0" i="1" lang="en-GB" sz="1400" u="none" cap="none" strike="noStrike">
                <a:solidFill>
                  <a:srgbClr val="000000"/>
                </a:solidFill>
                <a:latin typeface="Arial"/>
                <a:ea typeface="Arial"/>
                <a:cs typeface="Arial"/>
                <a:sym typeface="Arial"/>
              </a:rPr>
              <a:t> October 2023. Credit: Copernicus Marine Service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5"/>
          <p:cNvSpPr txBox="1"/>
          <p:nvPr>
            <p:ph idx="1" type="body"/>
          </p:nvPr>
        </p:nvSpPr>
        <p:spPr>
          <a:xfrm>
            <a:off x="176048" y="1907071"/>
            <a:ext cx="7743495" cy="1734802"/>
          </a:xfrm>
          <a:prstGeom prst="rect">
            <a:avLst/>
          </a:prstGeom>
          <a:noFill/>
          <a:ln>
            <a:noFill/>
          </a:ln>
        </p:spPr>
        <p:txBody>
          <a:bodyPr anchorCtr="0" anchor="t" bIns="45700" lIns="91425" spcFirstLastPara="1" rIns="91425" wrap="square" tIns="45700">
            <a:noAutofit/>
          </a:bodyPr>
          <a:lstStyle/>
          <a:p>
            <a:pPr indent="-228600" lvl="0" marL="457200" rtl="0" algn="l">
              <a:lnSpc>
                <a:spcPct val="115000"/>
              </a:lnSpc>
              <a:spcBef>
                <a:spcPts val="1000"/>
              </a:spcBef>
              <a:spcAft>
                <a:spcPts val="0"/>
              </a:spcAft>
              <a:buSzPts val="2800"/>
              <a:buFont typeface="Arial"/>
              <a:buNone/>
            </a:pPr>
            <a:r>
              <a:t/>
            </a:r>
            <a:endParaRPr b="1" sz="1800">
              <a:highlight>
                <a:srgbClr val="FFFF00"/>
              </a:highlight>
            </a:endParaRPr>
          </a:p>
          <a:p>
            <a:pPr indent="-406400" lvl="0" marL="457200" rtl="0" algn="l">
              <a:lnSpc>
                <a:spcPct val="115000"/>
              </a:lnSpc>
              <a:spcBef>
                <a:spcPts val="1000"/>
              </a:spcBef>
              <a:spcAft>
                <a:spcPts val="0"/>
              </a:spcAft>
              <a:buSzPts val="2800"/>
              <a:buFont typeface="Arial"/>
              <a:buChar char="•"/>
            </a:pPr>
            <a:r>
              <a:rPr b="1" lang="en-GB" sz="1800"/>
              <a:t>TRUTHS </a:t>
            </a:r>
            <a:r>
              <a:rPr lang="en-GB" sz="1800"/>
              <a:t>– a UK-conceived and UK-led mission. TRUTHS will be a calibration lab in space, increasing accuracy of EO data ten-fold. It will provide a benchmark reference of the optical radiation state of the planet. UK Prime in Airbus-UK. Estimated to launch in 2031.</a:t>
            </a:r>
            <a:endParaRPr/>
          </a:p>
          <a:p>
            <a:pPr indent="-406400" lvl="0" marL="457200" rtl="0" algn="l">
              <a:lnSpc>
                <a:spcPct val="115000"/>
              </a:lnSpc>
              <a:spcBef>
                <a:spcPts val="1000"/>
              </a:spcBef>
              <a:spcAft>
                <a:spcPts val="0"/>
              </a:spcAft>
              <a:buSzPts val="2800"/>
              <a:buFont typeface="Arial"/>
              <a:buChar char="•"/>
            </a:pPr>
            <a:r>
              <a:rPr b="1" lang="en-GB" sz="1800"/>
              <a:t>Biomass </a:t>
            </a:r>
            <a:r>
              <a:rPr lang="en-GB" sz="1800"/>
              <a:t>– the first mission to monitor forests in 3D – for better accuracy of stored Carbon. This is a UK-backed ESA Earth Explorer mission, with strong UK scientific leadership, and a UK Prime in Airbus-UK. Due to launch in 2025.</a:t>
            </a:r>
            <a:endParaRPr/>
          </a:p>
        </p:txBody>
      </p:sp>
      <p:sp>
        <p:nvSpPr>
          <p:cNvPr id="108" name="Google Shape;108;p5"/>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a:t>ESA </a:t>
            </a:r>
            <a:endParaRPr/>
          </a:p>
        </p:txBody>
      </p:sp>
      <p:grpSp>
        <p:nvGrpSpPr>
          <p:cNvPr id="109" name="Google Shape;109;p5"/>
          <p:cNvGrpSpPr/>
          <p:nvPr/>
        </p:nvGrpSpPr>
        <p:grpSpPr>
          <a:xfrm>
            <a:off x="7803181" y="2503178"/>
            <a:ext cx="4125685" cy="3712029"/>
            <a:chOff x="176048" y="2688770"/>
            <a:chExt cx="4125685" cy="3712029"/>
          </a:xfrm>
        </p:grpSpPr>
        <p:pic>
          <p:nvPicPr>
            <p:cNvPr descr="Biomass satellite" id="110" name="Google Shape;110;p5"/>
            <p:cNvPicPr preferRelativeResize="0"/>
            <p:nvPr/>
          </p:nvPicPr>
          <p:blipFill rotWithShape="1">
            <a:blip r:embed="rId3">
              <a:alphaModFix/>
            </a:blip>
            <a:srcRect b="0" l="18107" r="19190" t="0"/>
            <a:stretch/>
          </p:blipFill>
          <p:spPr>
            <a:xfrm>
              <a:off x="176048" y="2688770"/>
              <a:ext cx="4125685" cy="3701143"/>
            </a:xfrm>
            <a:prstGeom prst="rect">
              <a:avLst/>
            </a:prstGeom>
            <a:noFill/>
            <a:ln>
              <a:noFill/>
            </a:ln>
          </p:spPr>
        </p:pic>
        <p:sp>
          <p:nvSpPr>
            <p:cNvPr id="111" name="Google Shape;111;p5"/>
            <p:cNvSpPr txBox="1"/>
            <p:nvPr/>
          </p:nvSpPr>
          <p:spPr>
            <a:xfrm>
              <a:off x="176048" y="6093022"/>
              <a:ext cx="393875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chemeClr val="lt1"/>
                  </a:solidFill>
                  <a:latin typeface="Arial"/>
                  <a:ea typeface="Arial"/>
                  <a:cs typeface="Arial"/>
                  <a:sym typeface="Arial"/>
                </a:rPr>
                <a:t>BIOMASS – Credit: ESA</a:t>
              </a:r>
              <a:endParaRPr/>
            </a:p>
          </p:txBody>
        </p:sp>
      </p:grpSp>
      <p:sp>
        <p:nvSpPr>
          <p:cNvPr id="112" name="Google Shape;112;p5"/>
          <p:cNvSpPr txBox="1"/>
          <p:nvPr/>
        </p:nvSpPr>
        <p:spPr>
          <a:xfrm>
            <a:off x="168729" y="1189751"/>
            <a:ext cx="11854542" cy="1262741"/>
          </a:xfrm>
          <a:prstGeom prst="rect">
            <a:avLst/>
          </a:prstGeom>
          <a:noFill/>
          <a:ln>
            <a:noFill/>
          </a:ln>
        </p:spPr>
        <p:txBody>
          <a:bodyPr anchorCtr="0" anchor="t" bIns="45700" lIns="91425" spcFirstLastPara="1" rIns="91425" wrap="square" tIns="45700">
            <a:noAutofit/>
          </a:bodyPr>
          <a:lstStyle/>
          <a:p>
            <a:pPr indent="-406400" lvl="0" marL="457200" marR="0" rtl="0" algn="l">
              <a:lnSpc>
                <a:spcPct val="115000"/>
              </a:lnSpc>
              <a:spcBef>
                <a:spcPts val="1000"/>
              </a:spcBef>
              <a:spcAft>
                <a:spcPts val="0"/>
              </a:spcAft>
              <a:buClr>
                <a:schemeClr val="dk1"/>
              </a:buClr>
              <a:buSzPts val="2800"/>
              <a:buFont typeface="Arial"/>
              <a:buChar char="•"/>
            </a:pPr>
            <a:r>
              <a:rPr b="0" i="0" lang="en-GB" sz="1800" u="none" cap="none" strike="noStrike">
                <a:solidFill>
                  <a:srgbClr val="000000"/>
                </a:solidFill>
                <a:latin typeface="Montserrat"/>
                <a:ea typeface="Montserrat"/>
                <a:cs typeface="Montserrat"/>
                <a:sym typeface="Montserrat"/>
              </a:rPr>
              <a:t>The UK is a key member of the European Space Agency and plays a strong role in ESA’s Earth Observation Programmes, allowing us to collaborate with other European countries on key EO and meteorological missions as well as R&amp;D, science, technology and data activities.</a:t>
            </a:r>
            <a:endParaRPr b="0" i="0" sz="1800" u="none" cap="none" strike="noStrike">
              <a:solidFill>
                <a:schemeClr val="dk1"/>
              </a:solidFill>
              <a:highlight>
                <a:srgbClr val="FFFF00"/>
              </a:highlight>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6"/>
          <p:cNvPicPr preferRelativeResize="0"/>
          <p:nvPr/>
        </p:nvPicPr>
        <p:blipFill rotWithShape="1">
          <a:blip r:embed="rId3">
            <a:alphaModFix/>
          </a:blip>
          <a:srcRect b="0" l="0" r="0" t="0"/>
          <a:stretch/>
        </p:blipFill>
        <p:spPr>
          <a:xfrm>
            <a:off x="0" y="1219200"/>
            <a:ext cx="4419600" cy="2209800"/>
          </a:xfrm>
          <a:prstGeom prst="rect">
            <a:avLst/>
          </a:prstGeom>
          <a:noFill/>
          <a:ln>
            <a:noFill/>
          </a:ln>
        </p:spPr>
      </p:pic>
      <p:sp>
        <p:nvSpPr>
          <p:cNvPr id="118" name="Google Shape;118;p6"/>
          <p:cNvSpPr txBox="1"/>
          <p:nvPr>
            <p:ph idx="1" type="body"/>
          </p:nvPr>
        </p:nvSpPr>
        <p:spPr>
          <a:xfrm>
            <a:off x="4552949" y="1472293"/>
            <a:ext cx="7400033" cy="4501490"/>
          </a:xfrm>
          <a:prstGeom prst="rect">
            <a:avLst/>
          </a:prstGeom>
          <a:noFill/>
          <a:ln>
            <a:noFill/>
          </a:ln>
        </p:spPr>
        <p:txBody>
          <a:bodyPr anchorCtr="0" anchor="t" bIns="45700" lIns="91425" spcFirstLastPara="1" rIns="91425" wrap="square" tIns="45700">
            <a:noAutofit/>
          </a:bodyPr>
          <a:lstStyle/>
          <a:p>
            <a:pPr indent="-457200" lvl="0" marL="457200" rtl="0" algn="l">
              <a:lnSpc>
                <a:spcPct val="115000"/>
              </a:lnSpc>
              <a:spcBef>
                <a:spcPts val="1000"/>
              </a:spcBef>
              <a:spcAft>
                <a:spcPts val="0"/>
              </a:spcAft>
              <a:buSzPts val="2800"/>
              <a:buFont typeface="Arial"/>
              <a:buChar char="•"/>
            </a:pPr>
            <a:r>
              <a:rPr lang="en-GB" sz="1800">
                <a:latin typeface="Montserrat"/>
                <a:ea typeface="Montserrat"/>
                <a:cs typeface="Montserrat"/>
                <a:sym typeface="Montserrat"/>
              </a:rPr>
              <a:t>The first satellite to be launched from ESA’s InCubed programme</a:t>
            </a:r>
            <a:endParaRPr sz="1800">
              <a:latin typeface="Montserrat"/>
              <a:ea typeface="Montserrat"/>
              <a:cs typeface="Montserrat"/>
              <a:sym typeface="Montserrat"/>
            </a:endParaRPr>
          </a:p>
          <a:p>
            <a:pPr indent="-457200" lvl="0" marL="457200" rtl="0" algn="l">
              <a:lnSpc>
                <a:spcPct val="115000"/>
              </a:lnSpc>
              <a:spcBef>
                <a:spcPts val="1000"/>
              </a:spcBef>
              <a:spcAft>
                <a:spcPts val="0"/>
              </a:spcAft>
              <a:buSzPts val="2800"/>
              <a:buFont typeface="Arial"/>
              <a:buChar char="•"/>
            </a:pPr>
            <a:r>
              <a:rPr lang="en-GB" sz="1800"/>
              <a:t>UKSA – through ESA - have contributed £2.2m to support the commercial advancement of space-related innovation in the UK</a:t>
            </a:r>
            <a:endParaRPr/>
          </a:p>
          <a:p>
            <a:pPr indent="-457200" lvl="0" marL="457200" rtl="0" algn="l">
              <a:lnSpc>
                <a:spcPct val="115000"/>
              </a:lnSpc>
              <a:spcBef>
                <a:spcPts val="1000"/>
              </a:spcBef>
              <a:spcAft>
                <a:spcPts val="0"/>
              </a:spcAft>
              <a:buSzPts val="2800"/>
              <a:buFont typeface="Arial"/>
              <a:buChar char="•"/>
            </a:pPr>
            <a:r>
              <a:rPr lang="en-GB" sz="1800">
                <a:latin typeface="Montserrat"/>
                <a:ea typeface="Montserrat"/>
                <a:cs typeface="Montserrat"/>
                <a:sym typeface="Montserrat"/>
              </a:rPr>
              <a:t>MANTIS is a demo mission consisting of an innovative multispectral high-resolution optical payload for EO, and a processing unit aimed at exploiting AI to derive insights on-board.</a:t>
            </a:r>
            <a:endParaRPr/>
          </a:p>
          <a:p>
            <a:pPr indent="-457200" lvl="0" marL="457200" rtl="0" algn="l">
              <a:lnSpc>
                <a:spcPct val="115000"/>
              </a:lnSpc>
              <a:spcBef>
                <a:spcPts val="1000"/>
              </a:spcBef>
              <a:spcAft>
                <a:spcPts val="0"/>
              </a:spcAft>
              <a:buSzPts val="2800"/>
              <a:buFont typeface="Arial"/>
              <a:buChar char="•"/>
            </a:pPr>
            <a:r>
              <a:rPr lang="en-GB" sz="1800">
                <a:latin typeface="Montserrat"/>
                <a:ea typeface="Montserrat"/>
                <a:cs typeface="Montserrat"/>
                <a:sym typeface="Montserrat"/>
              </a:rPr>
              <a:t>MANTIS</a:t>
            </a:r>
            <a:r>
              <a:rPr lang="en-GB" sz="1800"/>
              <a:t> will be particularly suitable for de-risking  energy and mining applications, where 60% of resources can be found in remote and hostile regions.</a:t>
            </a:r>
            <a:endParaRPr/>
          </a:p>
          <a:p>
            <a:pPr indent="-279400" lvl="0" marL="457200" rtl="0" algn="l">
              <a:lnSpc>
                <a:spcPct val="115000"/>
              </a:lnSpc>
              <a:spcBef>
                <a:spcPts val="1000"/>
              </a:spcBef>
              <a:spcAft>
                <a:spcPts val="0"/>
              </a:spcAft>
              <a:buSzPts val="2800"/>
              <a:buFont typeface="Arial"/>
              <a:buNone/>
            </a:pPr>
            <a:r>
              <a:t/>
            </a:r>
            <a:endParaRPr sz="1800">
              <a:latin typeface="Montserrat"/>
              <a:ea typeface="Montserrat"/>
              <a:cs typeface="Montserrat"/>
              <a:sym typeface="Montserrat"/>
            </a:endParaRPr>
          </a:p>
        </p:txBody>
      </p:sp>
      <p:sp>
        <p:nvSpPr>
          <p:cNvPr id="119" name="Google Shape;119;p6"/>
          <p:cNvSpPr txBox="1"/>
          <p:nvPr>
            <p:ph type="title"/>
          </p:nvPr>
        </p:nvSpPr>
        <p:spPr>
          <a:xfrm>
            <a:off x="176048" y="187287"/>
            <a:ext cx="9387000" cy="76775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sz="4000">
                <a:solidFill>
                  <a:schemeClr val="lt1"/>
                </a:solidFill>
                <a:latin typeface="Montserrat"/>
                <a:ea typeface="Montserrat"/>
                <a:cs typeface="Montserrat"/>
                <a:sym typeface="Montserrat"/>
              </a:rPr>
              <a:t>Mantis Launched</a:t>
            </a:r>
            <a:r>
              <a:rPr lang="en-GB" sz="4000">
                <a:solidFill>
                  <a:schemeClr val="lt1"/>
                </a:solidFill>
              </a:rPr>
              <a:t> 11th November!</a:t>
            </a:r>
            <a:endParaRPr sz="4000">
              <a:solidFill>
                <a:schemeClr val="lt1"/>
              </a:solidFill>
              <a:latin typeface="Montserrat"/>
              <a:ea typeface="Montserrat"/>
              <a:cs typeface="Montserrat"/>
              <a:sym typeface="Montserrat"/>
            </a:endParaRPr>
          </a:p>
        </p:txBody>
      </p:sp>
      <p:pic>
        <p:nvPicPr>
          <p:cNvPr descr="A close-up of a machine&#10;&#10;Description automatically generated" id="120" name="Google Shape;120;p6"/>
          <p:cNvPicPr preferRelativeResize="0"/>
          <p:nvPr/>
        </p:nvPicPr>
        <p:blipFill rotWithShape="1">
          <a:blip r:embed="rId4">
            <a:alphaModFix/>
          </a:blip>
          <a:srcRect b="0" l="0" r="0" t="0"/>
          <a:stretch/>
        </p:blipFill>
        <p:spPr>
          <a:xfrm>
            <a:off x="0" y="3557588"/>
            <a:ext cx="4467225" cy="29813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7"/>
          <p:cNvSpPr txBox="1"/>
          <p:nvPr>
            <p:ph idx="1" type="body"/>
          </p:nvPr>
        </p:nvSpPr>
        <p:spPr>
          <a:xfrm>
            <a:off x="176048" y="1567541"/>
            <a:ext cx="7548726" cy="4702629"/>
          </a:xfrm>
          <a:prstGeom prst="rect">
            <a:avLst/>
          </a:prstGeom>
          <a:noFill/>
          <a:ln>
            <a:noFill/>
          </a:ln>
        </p:spPr>
        <p:txBody>
          <a:bodyPr anchorCtr="0" anchor="t" bIns="45700" lIns="91425" spcFirstLastPara="1" rIns="91425" wrap="square" tIns="45700">
            <a:noAutofit/>
          </a:bodyPr>
          <a:lstStyle/>
          <a:p>
            <a:pPr indent="-285750" lvl="0" marL="285750" rtl="0" algn="l">
              <a:lnSpc>
                <a:spcPct val="115000"/>
              </a:lnSpc>
              <a:spcBef>
                <a:spcPts val="1000"/>
              </a:spcBef>
              <a:spcAft>
                <a:spcPts val="0"/>
              </a:spcAft>
              <a:buSzPts val="2800"/>
              <a:buFont typeface="Arial"/>
              <a:buChar char="•"/>
            </a:pPr>
            <a:r>
              <a:rPr lang="en-GB" sz="1800">
                <a:latin typeface="Montserrat"/>
                <a:ea typeface="Montserrat"/>
                <a:cs typeface="Montserrat"/>
                <a:sym typeface="Montserrat"/>
              </a:rPr>
              <a:t>NovaSAR is a commercially owned and operated (SSTL) satellite, first of its kind to be manufactured in the UK, which is a low-cost SAR demonstration mission combining SAR imagery with simultaneous AIS data.</a:t>
            </a:r>
            <a:endParaRPr/>
          </a:p>
          <a:p>
            <a:pPr indent="-285750" lvl="0" marL="285750" rtl="0" algn="l">
              <a:lnSpc>
                <a:spcPct val="115000"/>
              </a:lnSpc>
              <a:spcBef>
                <a:spcPts val="1000"/>
              </a:spcBef>
              <a:spcAft>
                <a:spcPts val="0"/>
              </a:spcAft>
              <a:buSzPts val="2800"/>
              <a:buFont typeface="Arial"/>
              <a:buChar char="•"/>
            </a:pPr>
            <a:r>
              <a:rPr lang="en-GB" sz="1800"/>
              <a:t>UKSA provided a grant to SSTL to de-risk development of this novel S-Band SAR mission which was launched in 2018.</a:t>
            </a:r>
            <a:endParaRPr/>
          </a:p>
          <a:p>
            <a:pPr indent="-285750" lvl="0" marL="285750" rtl="0" algn="l">
              <a:lnSpc>
                <a:spcPct val="114999"/>
              </a:lnSpc>
              <a:spcBef>
                <a:spcPts val="1000"/>
              </a:spcBef>
              <a:spcAft>
                <a:spcPts val="0"/>
              </a:spcAft>
              <a:buSzPts val="2800"/>
              <a:buFont typeface="Arial"/>
              <a:buChar char="•"/>
            </a:pPr>
            <a:r>
              <a:rPr lang="en-GB" sz="1800"/>
              <a:t>NovaSAR has collated a rich suite of images for use in various applications, including crop analysis, flood and forestry mapping, and maritime surveillance.</a:t>
            </a:r>
            <a:endParaRPr/>
          </a:p>
          <a:p>
            <a:pPr indent="-285750" lvl="0" marL="285750" rtl="0" algn="l">
              <a:lnSpc>
                <a:spcPct val="115000"/>
              </a:lnSpc>
              <a:spcBef>
                <a:spcPts val="1000"/>
              </a:spcBef>
              <a:spcAft>
                <a:spcPts val="0"/>
              </a:spcAft>
              <a:buSzPts val="2800"/>
              <a:buFont typeface="Arial"/>
              <a:buChar char="•"/>
            </a:pPr>
            <a:r>
              <a:rPr lang="en-GB" sz="1800">
                <a:solidFill>
                  <a:srgbClr val="000000"/>
                </a:solidFill>
              </a:rPr>
              <a:t>An</a:t>
            </a:r>
            <a:r>
              <a:rPr i="0" lang="en-GB" sz="1800">
                <a:solidFill>
                  <a:srgbClr val="000000"/>
                </a:solidFill>
              </a:rPr>
              <a:t> agreement has recently been</a:t>
            </a:r>
            <a:r>
              <a:rPr lang="en-GB" sz="1800">
                <a:solidFill>
                  <a:srgbClr val="000000"/>
                </a:solidFill>
              </a:rPr>
              <a:t> reached</a:t>
            </a:r>
            <a:r>
              <a:rPr i="0" lang="en-GB" sz="1800">
                <a:solidFill>
                  <a:srgbClr val="000000"/>
                </a:solidFill>
              </a:rPr>
              <a:t> ensuring that processing and data flow </a:t>
            </a:r>
            <a:r>
              <a:rPr lang="en-GB" sz="1800">
                <a:solidFill>
                  <a:srgbClr val="000000"/>
                </a:solidFill>
              </a:rPr>
              <a:t>of the UK Governments share will</a:t>
            </a:r>
            <a:r>
              <a:rPr i="0" lang="en-GB" sz="1800">
                <a:solidFill>
                  <a:srgbClr val="000000"/>
                </a:solidFill>
              </a:rPr>
              <a:t> continue unimpeded until the end of mission lifetime.</a:t>
            </a:r>
            <a:endParaRPr sz="1800"/>
          </a:p>
        </p:txBody>
      </p:sp>
      <p:sp>
        <p:nvSpPr>
          <p:cNvPr id="126" name="Google Shape;126;p7"/>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latin typeface="Montserrat"/>
                <a:ea typeface="Montserrat"/>
                <a:cs typeface="Montserrat"/>
                <a:sym typeface="Montserrat"/>
              </a:rPr>
              <a:t>NovaSAR</a:t>
            </a:r>
            <a:endParaRPr>
              <a:latin typeface="Montserrat"/>
              <a:ea typeface="Montserrat"/>
              <a:cs typeface="Montserrat"/>
              <a:sym typeface="Montserrat"/>
            </a:endParaRPr>
          </a:p>
        </p:txBody>
      </p:sp>
      <p:pic>
        <p:nvPicPr>
          <p:cNvPr descr="A picture containing text&#10;&#10;Description automatically generated" id="127" name="Google Shape;127;p7"/>
          <p:cNvPicPr preferRelativeResize="0"/>
          <p:nvPr/>
        </p:nvPicPr>
        <p:blipFill rotWithShape="1">
          <a:blip r:embed="rId3">
            <a:alphaModFix/>
          </a:blip>
          <a:srcRect b="0" l="0" r="0" t="0"/>
          <a:stretch/>
        </p:blipFill>
        <p:spPr>
          <a:xfrm>
            <a:off x="7892143" y="1035895"/>
            <a:ext cx="4299857" cy="5522076"/>
          </a:xfrm>
          <a:prstGeom prst="rect">
            <a:avLst/>
          </a:prstGeom>
          <a:blipFill rotWithShape="1">
            <a:blip r:embed="rId4">
              <a:alphaModFix amt="95000"/>
            </a:blip>
            <a:tile algn="tl" flip="none" tx="0" sx="100000" ty="0" sy="100000"/>
          </a:blipFill>
          <a:ln cap="flat" cmpd="sng" w="9525">
            <a:solidFill>
              <a:schemeClr val="lt1"/>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8"/>
          <p:cNvSpPr txBox="1"/>
          <p:nvPr>
            <p:ph idx="1" type="body"/>
          </p:nvPr>
        </p:nvSpPr>
        <p:spPr>
          <a:xfrm>
            <a:off x="176048" y="1183821"/>
            <a:ext cx="6186652" cy="4904262"/>
          </a:xfrm>
          <a:prstGeom prst="rect">
            <a:avLst/>
          </a:prstGeom>
          <a:noFill/>
          <a:ln>
            <a:noFill/>
          </a:ln>
        </p:spPr>
        <p:txBody>
          <a:bodyPr anchorCtr="0" anchor="t" bIns="45700" lIns="91425" spcFirstLastPara="1" rIns="91425" wrap="square" tIns="45700">
            <a:noAutofit/>
          </a:bodyPr>
          <a:lstStyle/>
          <a:p>
            <a:pPr indent="-406400" lvl="0" marL="457200" rtl="0" algn="l">
              <a:lnSpc>
                <a:spcPct val="115000"/>
              </a:lnSpc>
              <a:spcBef>
                <a:spcPts val="1000"/>
              </a:spcBef>
              <a:spcAft>
                <a:spcPts val="0"/>
              </a:spcAft>
              <a:buSzPts val="2800"/>
              <a:buFont typeface="Arial"/>
              <a:buChar char="•"/>
            </a:pPr>
            <a:r>
              <a:rPr b="0" lang="en-GB" sz="1800">
                <a:solidFill>
                  <a:srgbClr val="000000"/>
                </a:solidFill>
              </a:rPr>
              <a:t>MicroCarb is a joint mission between UKSA and CNES which will characterise GHG fluxes and gauge how much carbon is being absorbed by oceans and forests.  </a:t>
            </a:r>
            <a:endParaRPr/>
          </a:p>
          <a:p>
            <a:pPr indent="-406400" lvl="0" marL="457200" rtl="0" algn="l">
              <a:lnSpc>
                <a:spcPct val="115000"/>
              </a:lnSpc>
              <a:spcBef>
                <a:spcPts val="1000"/>
              </a:spcBef>
              <a:spcAft>
                <a:spcPts val="0"/>
              </a:spcAft>
              <a:buSzPts val="2800"/>
              <a:buFont typeface="Arial"/>
              <a:buChar char="•"/>
            </a:pPr>
            <a:r>
              <a:rPr b="0" lang="en-GB" sz="1800">
                <a:solidFill>
                  <a:srgbClr val="000000"/>
                </a:solidFill>
              </a:rPr>
              <a:t>Monitoring the data will allow us to anticipate how the ecosystems will react to global warming and help us to monitor progress in meeting </a:t>
            </a:r>
            <a:r>
              <a:rPr lang="en-GB" sz="1800">
                <a:solidFill>
                  <a:srgbClr val="000000"/>
                </a:solidFill>
              </a:rPr>
              <a:t>the Paris Agreement climate targets.</a:t>
            </a:r>
            <a:r>
              <a:rPr b="0" lang="en-GB" sz="1800">
                <a:solidFill>
                  <a:srgbClr val="000000"/>
                </a:solidFill>
              </a:rPr>
              <a:t> </a:t>
            </a:r>
            <a:endParaRPr/>
          </a:p>
          <a:p>
            <a:pPr indent="-406400" lvl="0" marL="457200" rtl="0" algn="l">
              <a:lnSpc>
                <a:spcPct val="115000"/>
              </a:lnSpc>
              <a:spcBef>
                <a:spcPts val="1000"/>
              </a:spcBef>
              <a:spcAft>
                <a:spcPts val="0"/>
              </a:spcAft>
              <a:buSzPts val="2800"/>
              <a:buFont typeface="Arial"/>
              <a:buChar char="•"/>
            </a:pPr>
            <a:r>
              <a:rPr b="0" lang="en-GB" sz="1800">
                <a:solidFill>
                  <a:srgbClr val="000000"/>
                </a:solidFill>
              </a:rPr>
              <a:t>The UK is involved with the Assembly, Integration and Testing of satellite, design and build of key parts, data collection, algorithm development and scientific mission preparation.</a:t>
            </a:r>
            <a:endParaRPr/>
          </a:p>
          <a:p>
            <a:pPr indent="-406400" lvl="0" marL="457200" rtl="0" algn="l">
              <a:lnSpc>
                <a:spcPct val="114999"/>
              </a:lnSpc>
              <a:spcBef>
                <a:spcPts val="1000"/>
              </a:spcBef>
              <a:spcAft>
                <a:spcPts val="0"/>
              </a:spcAft>
              <a:buSzPts val="2800"/>
              <a:buFont typeface="Arial"/>
              <a:buChar char="•"/>
            </a:pPr>
            <a:r>
              <a:rPr lang="en-GB" sz="1800"/>
              <a:t>Will be shipped to France in early 2024 ready for launch as soon as a launcher is available </a:t>
            </a:r>
            <a:endParaRPr/>
          </a:p>
          <a:p>
            <a:pPr indent="0" lvl="0" marL="0" rtl="0" algn="l">
              <a:lnSpc>
                <a:spcPct val="115000"/>
              </a:lnSpc>
              <a:spcBef>
                <a:spcPts val="1000"/>
              </a:spcBef>
              <a:spcAft>
                <a:spcPts val="0"/>
              </a:spcAft>
              <a:buSzPts val="2800"/>
              <a:buNone/>
            </a:pPr>
            <a:r>
              <a:t/>
            </a:r>
            <a:endParaRPr>
              <a:latin typeface="Montserrat"/>
              <a:ea typeface="Montserrat"/>
              <a:cs typeface="Montserrat"/>
              <a:sym typeface="Montserrat"/>
            </a:endParaRPr>
          </a:p>
        </p:txBody>
      </p:sp>
      <p:sp>
        <p:nvSpPr>
          <p:cNvPr id="133" name="Google Shape;133;p8"/>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a:latin typeface="Montserrat"/>
                <a:ea typeface="Montserrat"/>
                <a:cs typeface="Montserrat"/>
                <a:sym typeface="Montserrat"/>
              </a:rPr>
              <a:t>Microcarb</a:t>
            </a:r>
            <a:r>
              <a:rPr lang="en-GB"/>
              <a:t> – has passed TVAC ! </a:t>
            </a:r>
            <a:endParaRPr>
              <a:latin typeface="Montserrat"/>
              <a:ea typeface="Montserrat"/>
              <a:cs typeface="Montserrat"/>
              <a:sym typeface="Montserrat"/>
            </a:endParaRPr>
          </a:p>
        </p:txBody>
      </p:sp>
      <p:pic>
        <p:nvPicPr>
          <p:cNvPr id="134" name="Google Shape;134;p8"/>
          <p:cNvPicPr preferRelativeResize="0"/>
          <p:nvPr/>
        </p:nvPicPr>
        <p:blipFill rotWithShape="1">
          <a:blip r:embed="rId3">
            <a:alphaModFix/>
          </a:blip>
          <a:srcRect b="0" l="0" r="0" t="0"/>
          <a:stretch/>
        </p:blipFill>
        <p:spPr>
          <a:xfrm>
            <a:off x="6633579" y="1740477"/>
            <a:ext cx="5035294" cy="37909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9"/>
          <p:cNvSpPr txBox="1"/>
          <p:nvPr>
            <p:ph idx="1" type="body"/>
          </p:nvPr>
        </p:nvSpPr>
        <p:spPr>
          <a:xfrm>
            <a:off x="301373" y="1280160"/>
            <a:ext cx="8351137" cy="4632663"/>
          </a:xfrm>
          <a:prstGeom prst="rect">
            <a:avLst/>
          </a:prstGeom>
          <a:noFill/>
          <a:ln>
            <a:noFill/>
          </a:ln>
        </p:spPr>
        <p:txBody>
          <a:bodyPr anchorCtr="0" anchor="t" bIns="45700" lIns="91425" spcFirstLastPara="1" rIns="91425" wrap="square" tIns="45700">
            <a:noAutofit/>
          </a:bodyPr>
          <a:lstStyle/>
          <a:p>
            <a:pPr indent="-406400" lvl="0" marL="457200" marR="0" rtl="0" algn="l">
              <a:lnSpc>
                <a:spcPct val="115000"/>
              </a:lnSpc>
              <a:spcBef>
                <a:spcPts val="1000"/>
              </a:spcBef>
              <a:spcAft>
                <a:spcPts val="0"/>
              </a:spcAft>
              <a:buClr>
                <a:schemeClr val="dk1"/>
              </a:buClr>
              <a:buSzPts val="2800"/>
              <a:buFont typeface="Montserrat"/>
              <a:buChar char="❖"/>
            </a:pPr>
            <a:r>
              <a:rPr lang="en-GB" sz="2000">
                <a:latin typeface="Montserrat"/>
                <a:ea typeface="Montserrat"/>
                <a:cs typeface="Montserrat"/>
                <a:sym typeface="Montserrat"/>
              </a:rPr>
              <a:t>UK National EO technology programme - </a:t>
            </a:r>
            <a:r>
              <a:rPr b="0" i="0" lang="en-GB" sz="2000">
                <a:solidFill>
                  <a:srgbClr val="303030"/>
                </a:solidFill>
                <a:latin typeface="Montserrat"/>
                <a:ea typeface="Montserrat"/>
                <a:cs typeface="Montserrat"/>
                <a:sym typeface="Montserrat"/>
              </a:rPr>
              <a:t>driving force in the UK for the development and delivery of world class instrumentation for national and international EO missions for science, operational and commercial needs</a:t>
            </a:r>
            <a:r>
              <a:rPr lang="en-GB" sz="2000">
                <a:latin typeface="Montserrat"/>
                <a:ea typeface="Montserrat"/>
                <a:cs typeface="Montserrat"/>
                <a:sym typeface="Montserrat"/>
              </a:rPr>
              <a:t> </a:t>
            </a:r>
            <a:endParaRPr/>
          </a:p>
          <a:p>
            <a:pPr indent="-406400" lvl="0" marL="457200" marR="0" rtl="0" algn="l">
              <a:lnSpc>
                <a:spcPct val="115000"/>
              </a:lnSpc>
              <a:spcBef>
                <a:spcPts val="1000"/>
              </a:spcBef>
              <a:spcAft>
                <a:spcPts val="0"/>
              </a:spcAft>
              <a:buClr>
                <a:schemeClr val="dk1"/>
              </a:buClr>
              <a:buSzPts val="2800"/>
              <a:buFont typeface="Montserrat"/>
              <a:buChar char="❖"/>
            </a:pPr>
            <a:r>
              <a:rPr lang="en-GB" sz="2000"/>
              <a:t>Raises technology readiness level to a stage that allows contribution to many EO missions across the globe</a:t>
            </a:r>
            <a:endParaRPr/>
          </a:p>
          <a:p>
            <a:pPr indent="-406400" lvl="0" marL="457200" marR="0" rtl="0" algn="l">
              <a:lnSpc>
                <a:spcPct val="115000"/>
              </a:lnSpc>
              <a:spcBef>
                <a:spcPts val="1000"/>
              </a:spcBef>
              <a:spcAft>
                <a:spcPts val="0"/>
              </a:spcAft>
              <a:buClr>
                <a:schemeClr val="dk1"/>
              </a:buClr>
              <a:buSzPts val="2800"/>
              <a:buFont typeface="Montserrat"/>
              <a:buChar char="❖"/>
            </a:pPr>
            <a:r>
              <a:rPr lang="en-GB" sz="2000"/>
              <a:t>Significant additional investment in the past year with larger projects about the </a:t>
            </a:r>
            <a:endParaRPr sz="2000">
              <a:latin typeface="Montserrat"/>
              <a:ea typeface="Montserrat"/>
              <a:cs typeface="Montserrat"/>
              <a:sym typeface="Montserrat"/>
            </a:endParaRPr>
          </a:p>
          <a:p>
            <a:pPr indent="-406400" lvl="0" marL="457200" marR="0" rtl="0" algn="l">
              <a:lnSpc>
                <a:spcPct val="115000"/>
              </a:lnSpc>
              <a:spcBef>
                <a:spcPts val="1000"/>
              </a:spcBef>
              <a:spcAft>
                <a:spcPts val="0"/>
              </a:spcAft>
              <a:buClr>
                <a:schemeClr val="dk1"/>
              </a:buClr>
              <a:buSzPts val="2800"/>
              <a:buFont typeface="Montserrat"/>
              <a:buChar char="❖"/>
            </a:pPr>
            <a:r>
              <a:rPr lang="en-GB" sz="2000"/>
              <a:t>2023 EO mission capability reviews shows a healthy and diverse community with over 35 missions and instrument ideas across the range of domains and technologies. .</a:t>
            </a:r>
            <a:endParaRPr/>
          </a:p>
          <a:p>
            <a:pPr indent="-406400" lvl="0" marL="457200" rtl="0" algn="l">
              <a:lnSpc>
                <a:spcPct val="114999"/>
              </a:lnSpc>
              <a:spcBef>
                <a:spcPts val="1000"/>
              </a:spcBef>
              <a:spcAft>
                <a:spcPts val="0"/>
              </a:spcAft>
              <a:buSzPts val="2800"/>
              <a:buChar char="❖"/>
            </a:pPr>
            <a:r>
              <a:rPr lang="en-GB" sz="2000"/>
              <a:t>We are looking for ideas to collaborate </a:t>
            </a:r>
            <a:endParaRPr/>
          </a:p>
          <a:p>
            <a:pPr indent="-228600" lvl="0" marL="457200" marR="0" rtl="0" algn="l">
              <a:lnSpc>
                <a:spcPct val="115000"/>
              </a:lnSpc>
              <a:spcBef>
                <a:spcPts val="1000"/>
              </a:spcBef>
              <a:spcAft>
                <a:spcPts val="0"/>
              </a:spcAft>
              <a:buClr>
                <a:schemeClr val="dk1"/>
              </a:buClr>
              <a:buSzPts val="2800"/>
              <a:buFont typeface="Montserrat"/>
              <a:buNone/>
            </a:pPr>
            <a:r>
              <a:t/>
            </a:r>
            <a:endParaRPr/>
          </a:p>
        </p:txBody>
      </p:sp>
      <p:sp>
        <p:nvSpPr>
          <p:cNvPr id="140" name="Google Shape;140;p9"/>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sz="3600"/>
              <a:t>Centre for EO Instrumentation (CEOI)</a:t>
            </a:r>
            <a:endParaRPr/>
          </a:p>
        </p:txBody>
      </p:sp>
      <p:graphicFrame>
        <p:nvGraphicFramePr>
          <p:cNvPr id="141" name="Google Shape;141;p9"/>
          <p:cNvGraphicFramePr/>
          <p:nvPr/>
        </p:nvGraphicFramePr>
        <p:xfrm>
          <a:off x="8812530" y="1739571"/>
          <a:ext cx="3000000" cy="3000000"/>
        </p:xfrm>
        <a:graphic>
          <a:graphicData uri="http://schemas.openxmlformats.org/drawingml/2006/table">
            <a:tbl>
              <a:tblPr>
                <a:noFill/>
                <a:tableStyleId>{6209D2D7-E59B-4136-A15B-411DD03CC24C}</a:tableStyleId>
              </a:tblPr>
              <a:tblGrid>
                <a:gridCol w="2329300"/>
                <a:gridCol w="520200"/>
              </a:tblGrid>
              <a:tr h="260600">
                <a:tc>
                  <a:txBody>
                    <a:bodyPr/>
                    <a:lstStyle/>
                    <a:p>
                      <a:pPr indent="0" lvl="0" marL="0" marR="0" rtl="0" algn="l">
                        <a:lnSpc>
                          <a:spcPct val="100000"/>
                        </a:lnSpc>
                        <a:spcBef>
                          <a:spcPts val="0"/>
                        </a:spcBef>
                        <a:spcAft>
                          <a:spcPts val="0"/>
                        </a:spcAft>
                        <a:buNone/>
                      </a:pPr>
                      <a:r>
                        <a:rPr b="1" i="0" lang="en-GB" sz="1000" u="none" cap="none" strike="noStrike">
                          <a:solidFill>
                            <a:srgbClr val="FFFFFF"/>
                          </a:solidFill>
                          <a:latin typeface="Arial"/>
                          <a:ea typeface="Arial"/>
                          <a:cs typeface="Arial"/>
                          <a:sym typeface="Arial"/>
                        </a:rPr>
                        <a:t>Atmosphere - meteorology​</a:t>
                      </a:r>
                      <a:endParaRPr b="1" i="0" sz="1300" u="none" cap="none" strike="noStrike">
                        <a:solidFill>
                          <a:srgbClr val="FFFFFF"/>
                        </a:solidFill>
                      </a:endParaRPr>
                    </a:p>
                  </a:txBody>
                  <a:tcPr marT="42800" marB="42800" marR="85600" marL="856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266093"/>
                    </a:solidFill>
                  </a:tcPr>
                </a:tc>
                <a:tc>
                  <a:txBody>
                    <a:bodyPr/>
                    <a:lstStyle/>
                    <a:p>
                      <a:pPr indent="0" lvl="0" marL="0" marR="0" rtl="0" algn="ctr">
                        <a:lnSpc>
                          <a:spcPct val="100000"/>
                        </a:lnSpc>
                        <a:spcBef>
                          <a:spcPts val="0"/>
                        </a:spcBef>
                        <a:spcAft>
                          <a:spcPts val="0"/>
                        </a:spcAft>
                        <a:buNone/>
                      </a:pPr>
                      <a:r>
                        <a:rPr b="1" i="0" lang="en-GB" sz="1000" u="none" cap="none" strike="noStrike">
                          <a:solidFill>
                            <a:srgbClr val="FFFFFF"/>
                          </a:solidFill>
                          <a:latin typeface="Arial"/>
                          <a:ea typeface="Arial"/>
                          <a:cs typeface="Arial"/>
                          <a:sym typeface="Arial"/>
                        </a:rPr>
                        <a:t>9​</a:t>
                      </a:r>
                      <a:endParaRPr b="1" i="0" sz="1300" u="none" cap="none" strike="noStrike">
                        <a:solidFill>
                          <a:srgbClr val="FFFFFF"/>
                        </a:solidFill>
                      </a:endParaRPr>
                    </a:p>
                  </a:txBody>
                  <a:tcPr marT="42800" marB="42800" marR="85600" marL="856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266093"/>
                    </a:solidFill>
                  </a:tcPr>
                </a:tc>
              </a:tr>
              <a:tr h="158225">
                <a:tc>
                  <a:txBody>
                    <a:bodyPr/>
                    <a:lstStyle/>
                    <a:p>
                      <a:pPr indent="0" lvl="0" marL="0" marR="0" rtl="0" algn="l">
                        <a:lnSpc>
                          <a:spcPct val="100000"/>
                        </a:lnSpc>
                        <a:spcBef>
                          <a:spcPts val="0"/>
                        </a:spcBef>
                        <a:spcAft>
                          <a:spcPts val="0"/>
                        </a:spcAft>
                        <a:buNone/>
                      </a:pPr>
                      <a:r>
                        <a:rPr b="1" i="0" lang="en-GB" sz="1000" u="none" cap="none" strike="noStrike">
                          <a:solidFill>
                            <a:srgbClr val="FFFFFF"/>
                          </a:solidFill>
                          <a:latin typeface="Arial"/>
                          <a:ea typeface="Arial"/>
                          <a:cs typeface="Arial"/>
                          <a:sym typeface="Arial"/>
                        </a:rPr>
                        <a:t>Atmosphere - chemistry​</a:t>
                      </a:r>
                      <a:endParaRPr b="1" i="0" sz="1300" u="none" cap="none" strike="noStrike">
                        <a:solidFill>
                          <a:srgbClr val="FFFFFF"/>
                        </a:solidFill>
                      </a:endParaRPr>
                    </a:p>
                  </a:txBody>
                  <a:tcPr marT="42800" marB="42800" marR="85600" marL="856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266093"/>
                    </a:solidFill>
                  </a:tcPr>
                </a:tc>
                <a:tc>
                  <a:txBody>
                    <a:bodyPr/>
                    <a:lstStyle/>
                    <a:p>
                      <a:pPr indent="0" lvl="0" marL="0" marR="0" rtl="0" algn="ctr">
                        <a:lnSpc>
                          <a:spcPct val="100000"/>
                        </a:lnSpc>
                        <a:spcBef>
                          <a:spcPts val="0"/>
                        </a:spcBef>
                        <a:spcAft>
                          <a:spcPts val="0"/>
                        </a:spcAft>
                        <a:buNone/>
                      </a:pPr>
                      <a:r>
                        <a:rPr b="0" i="0" lang="en-GB" sz="1000" u="none" cap="none" strike="noStrike">
                          <a:solidFill>
                            <a:srgbClr val="000000"/>
                          </a:solidFill>
                          <a:latin typeface="Arial"/>
                          <a:ea typeface="Arial"/>
                          <a:cs typeface="Arial"/>
                          <a:sym typeface="Arial"/>
                        </a:rPr>
                        <a:t>5​</a:t>
                      </a:r>
                      <a:endParaRPr b="0" i="0" sz="1300" u="none" cap="none" strike="noStrike">
                        <a:solidFill>
                          <a:srgbClr val="000000"/>
                        </a:solidFill>
                      </a:endParaRPr>
                    </a:p>
                  </a:txBody>
                  <a:tcPr marT="42800" marB="42800" marR="85600" marL="856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2DC"/>
                    </a:solidFill>
                  </a:tcPr>
                </a:tc>
              </a:tr>
              <a:tr h="260600">
                <a:tc>
                  <a:txBody>
                    <a:bodyPr/>
                    <a:lstStyle/>
                    <a:p>
                      <a:pPr indent="0" lvl="0" marL="0" marR="0" rtl="0" algn="l">
                        <a:lnSpc>
                          <a:spcPct val="100000"/>
                        </a:lnSpc>
                        <a:spcBef>
                          <a:spcPts val="0"/>
                        </a:spcBef>
                        <a:spcAft>
                          <a:spcPts val="0"/>
                        </a:spcAft>
                        <a:buNone/>
                      </a:pPr>
                      <a:r>
                        <a:rPr b="1" i="0" lang="en-GB" sz="1000" u="none" cap="none" strike="noStrike">
                          <a:solidFill>
                            <a:srgbClr val="FFFFFF"/>
                          </a:solidFill>
                          <a:latin typeface="Arial"/>
                          <a:ea typeface="Arial"/>
                          <a:cs typeface="Arial"/>
                          <a:sym typeface="Arial"/>
                        </a:rPr>
                        <a:t>Upper atmosphere &amp; magnetosphere​</a:t>
                      </a:r>
                      <a:endParaRPr b="1" i="0" sz="1300" u="none" cap="none" strike="noStrike">
                        <a:solidFill>
                          <a:srgbClr val="FFFFFF"/>
                        </a:solidFill>
                      </a:endParaRPr>
                    </a:p>
                  </a:txBody>
                  <a:tcPr marT="42800" marB="42800" marR="85600" marL="856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266093"/>
                    </a:solidFill>
                  </a:tcPr>
                </a:tc>
                <a:tc>
                  <a:txBody>
                    <a:bodyPr/>
                    <a:lstStyle/>
                    <a:p>
                      <a:pPr indent="0" lvl="0" marL="0" marR="0" rtl="0" algn="ctr">
                        <a:lnSpc>
                          <a:spcPct val="100000"/>
                        </a:lnSpc>
                        <a:spcBef>
                          <a:spcPts val="0"/>
                        </a:spcBef>
                        <a:spcAft>
                          <a:spcPts val="0"/>
                        </a:spcAft>
                        <a:buNone/>
                      </a:pPr>
                      <a:r>
                        <a:rPr b="0" i="0" lang="en-GB" sz="1000" u="none" cap="none" strike="noStrike">
                          <a:solidFill>
                            <a:srgbClr val="000000"/>
                          </a:solidFill>
                          <a:latin typeface="Arial"/>
                          <a:ea typeface="Arial"/>
                          <a:cs typeface="Arial"/>
                          <a:sym typeface="Arial"/>
                        </a:rPr>
                        <a:t>3​</a:t>
                      </a:r>
                      <a:endParaRPr b="0" i="0" sz="1300" u="none" cap="none" strike="noStrike">
                        <a:solidFill>
                          <a:srgbClr val="000000"/>
                        </a:solidFill>
                      </a:endParaRPr>
                    </a:p>
                  </a:txBody>
                  <a:tcPr marT="42800" marB="42800" marR="85600" marL="856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AEE"/>
                    </a:solidFill>
                  </a:tcPr>
                </a:tc>
              </a:tr>
              <a:tr h="158225">
                <a:tc>
                  <a:txBody>
                    <a:bodyPr/>
                    <a:lstStyle/>
                    <a:p>
                      <a:pPr indent="0" lvl="0" marL="0" marR="0" rtl="0" algn="l">
                        <a:lnSpc>
                          <a:spcPct val="100000"/>
                        </a:lnSpc>
                        <a:spcBef>
                          <a:spcPts val="0"/>
                        </a:spcBef>
                        <a:spcAft>
                          <a:spcPts val="0"/>
                        </a:spcAft>
                        <a:buNone/>
                      </a:pPr>
                      <a:r>
                        <a:rPr b="1" i="0" lang="en-GB" sz="1000" u="none" cap="none" strike="noStrike">
                          <a:solidFill>
                            <a:srgbClr val="FFFFFF"/>
                          </a:solidFill>
                          <a:latin typeface="Arial"/>
                          <a:ea typeface="Arial"/>
                          <a:cs typeface="Arial"/>
                          <a:sym typeface="Arial"/>
                        </a:rPr>
                        <a:t>Aerosols​</a:t>
                      </a:r>
                      <a:endParaRPr b="1" i="0" sz="1300" u="none" cap="none" strike="noStrike">
                        <a:solidFill>
                          <a:srgbClr val="FFFFFF"/>
                        </a:solidFill>
                      </a:endParaRPr>
                    </a:p>
                  </a:txBody>
                  <a:tcPr marT="42800" marB="42800" marR="85600" marL="856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266093"/>
                    </a:solidFill>
                  </a:tcPr>
                </a:tc>
                <a:tc>
                  <a:txBody>
                    <a:bodyPr/>
                    <a:lstStyle/>
                    <a:p>
                      <a:pPr indent="0" lvl="0" marL="0" marR="0" rtl="0" algn="ctr">
                        <a:lnSpc>
                          <a:spcPct val="100000"/>
                        </a:lnSpc>
                        <a:spcBef>
                          <a:spcPts val="0"/>
                        </a:spcBef>
                        <a:spcAft>
                          <a:spcPts val="0"/>
                        </a:spcAft>
                        <a:buNone/>
                      </a:pPr>
                      <a:r>
                        <a:rPr b="0" i="0" lang="en-GB" sz="1000" u="none" cap="none" strike="noStrike">
                          <a:solidFill>
                            <a:srgbClr val="000000"/>
                          </a:solidFill>
                          <a:latin typeface="Arial"/>
                          <a:ea typeface="Arial"/>
                          <a:cs typeface="Arial"/>
                          <a:sym typeface="Arial"/>
                        </a:rPr>
                        <a:t>1​</a:t>
                      </a:r>
                      <a:endParaRPr b="0" i="0" sz="1300" u="none" cap="none" strike="noStrike">
                        <a:solidFill>
                          <a:srgbClr val="000000"/>
                        </a:solidFill>
                      </a:endParaRPr>
                    </a:p>
                  </a:txBody>
                  <a:tcPr marT="42800" marB="42800" marR="85600" marL="856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2DC"/>
                    </a:solidFill>
                  </a:tcPr>
                </a:tc>
              </a:tr>
              <a:tr h="158225">
                <a:tc>
                  <a:txBody>
                    <a:bodyPr/>
                    <a:lstStyle/>
                    <a:p>
                      <a:pPr indent="0" lvl="0" marL="0" marR="0" rtl="0" algn="l">
                        <a:lnSpc>
                          <a:spcPct val="100000"/>
                        </a:lnSpc>
                        <a:spcBef>
                          <a:spcPts val="0"/>
                        </a:spcBef>
                        <a:spcAft>
                          <a:spcPts val="0"/>
                        </a:spcAft>
                        <a:buNone/>
                      </a:pPr>
                      <a:r>
                        <a:rPr b="1" i="0" lang="en-GB" sz="1000" u="none" cap="none" strike="noStrike">
                          <a:solidFill>
                            <a:srgbClr val="FFFFFF"/>
                          </a:solidFill>
                          <a:latin typeface="Arial"/>
                          <a:ea typeface="Arial"/>
                          <a:cs typeface="Arial"/>
                          <a:sym typeface="Arial"/>
                        </a:rPr>
                        <a:t>Ocean &amp; Coastal​</a:t>
                      </a:r>
                      <a:endParaRPr b="1" i="0" sz="1300" u="none" cap="none" strike="noStrike">
                        <a:solidFill>
                          <a:srgbClr val="FFFFFF"/>
                        </a:solidFill>
                      </a:endParaRPr>
                    </a:p>
                  </a:txBody>
                  <a:tcPr marT="42800" marB="42800" marR="85600" marL="856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266093"/>
                    </a:solidFill>
                  </a:tcPr>
                </a:tc>
                <a:tc>
                  <a:txBody>
                    <a:bodyPr/>
                    <a:lstStyle/>
                    <a:p>
                      <a:pPr indent="0" lvl="0" marL="0" marR="0" rtl="0" algn="ctr">
                        <a:lnSpc>
                          <a:spcPct val="100000"/>
                        </a:lnSpc>
                        <a:spcBef>
                          <a:spcPts val="0"/>
                        </a:spcBef>
                        <a:spcAft>
                          <a:spcPts val="0"/>
                        </a:spcAft>
                        <a:buNone/>
                      </a:pPr>
                      <a:r>
                        <a:rPr b="0" i="0" lang="en-GB" sz="1000" u="none" cap="none" strike="noStrike">
                          <a:solidFill>
                            <a:srgbClr val="000000"/>
                          </a:solidFill>
                          <a:latin typeface="Arial"/>
                          <a:ea typeface="Arial"/>
                          <a:cs typeface="Arial"/>
                          <a:sym typeface="Arial"/>
                        </a:rPr>
                        <a:t>8​</a:t>
                      </a:r>
                      <a:endParaRPr b="0" i="0" sz="1300" u="none" cap="none" strike="noStrike">
                        <a:solidFill>
                          <a:srgbClr val="000000"/>
                        </a:solidFill>
                      </a:endParaRPr>
                    </a:p>
                  </a:txBody>
                  <a:tcPr marT="42800" marB="42800" marR="85600" marL="856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AEE"/>
                    </a:solidFill>
                  </a:tcPr>
                </a:tc>
              </a:tr>
              <a:tr h="158225">
                <a:tc>
                  <a:txBody>
                    <a:bodyPr/>
                    <a:lstStyle/>
                    <a:p>
                      <a:pPr indent="0" lvl="0" marL="0" marR="0" rtl="0" algn="l">
                        <a:lnSpc>
                          <a:spcPct val="100000"/>
                        </a:lnSpc>
                        <a:spcBef>
                          <a:spcPts val="0"/>
                        </a:spcBef>
                        <a:spcAft>
                          <a:spcPts val="0"/>
                        </a:spcAft>
                        <a:buNone/>
                      </a:pPr>
                      <a:r>
                        <a:rPr b="1" i="0" lang="en-GB" sz="1000" u="none" cap="none" strike="noStrike">
                          <a:solidFill>
                            <a:srgbClr val="FFFFFF"/>
                          </a:solidFill>
                          <a:latin typeface="Arial"/>
                          <a:ea typeface="Arial"/>
                          <a:cs typeface="Arial"/>
                          <a:sym typeface="Arial"/>
                        </a:rPr>
                        <a:t>Inland water​</a:t>
                      </a:r>
                      <a:endParaRPr b="1" i="0" sz="1300" u="none" cap="none" strike="noStrike">
                        <a:solidFill>
                          <a:srgbClr val="FFFFFF"/>
                        </a:solidFill>
                      </a:endParaRPr>
                    </a:p>
                  </a:txBody>
                  <a:tcPr marT="42800" marB="42800" marR="85600" marL="856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266093"/>
                    </a:solidFill>
                  </a:tcPr>
                </a:tc>
                <a:tc>
                  <a:txBody>
                    <a:bodyPr/>
                    <a:lstStyle/>
                    <a:p>
                      <a:pPr indent="0" lvl="0" marL="0" marR="0" rtl="0" algn="ctr">
                        <a:lnSpc>
                          <a:spcPct val="100000"/>
                        </a:lnSpc>
                        <a:spcBef>
                          <a:spcPts val="0"/>
                        </a:spcBef>
                        <a:spcAft>
                          <a:spcPts val="0"/>
                        </a:spcAft>
                        <a:buNone/>
                      </a:pPr>
                      <a:r>
                        <a:rPr b="0" i="0" lang="en-GB" sz="1000" u="none" cap="none" strike="noStrike">
                          <a:solidFill>
                            <a:srgbClr val="000000"/>
                          </a:solidFill>
                          <a:latin typeface="Arial"/>
                          <a:ea typeface="Arial"/>
                          <a:cs typeface="Arial"/>
                          <a:sym typeface="Arial"/>
                        </a:rPr>
                        <a:t>4​</a:t>
                      </a:r>
                      <a:endParaRPr b="0" i="0" sz="1300" u="none" cap="none" strike="noStrike">
                        <a:solidFill>
                          <a:srgbClr val="000000"/>
                        </a:solidFill>
                      </a:endParaRPr>
                    </a:p>
                  </a:txBody>
                  <a:tcPr marT="42800" marB="42800" marR="85600" marL="856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2DC"/>
                    </a:solidFill>
                  </a:tcPr>
                </a:tc>
              </a:tr>
              <a:tr h="158225">
                <a:tc>
                  <a:txBody>
                    <a:bodyPr/>
                    <a:lstStyle/>
                    <a:p>
                      <a:pPr indent="0" lvl="0" marL="0" marR="0" rtl="0" algn="l">
                        <a:lnSpc>
                          <a:spcPct val="100000"/>
                        </a:lnSpc>
                        <a:spcBef>
                          <a:spcPts val="0"/>
                        </a:spcBef>
                        <a:spcAft>
                          <a:spcPts val="0"/>
                        </a:spcAft>
                        <a:buNone/>
                      </a:pPr>
                      <a:r>
                        <a:rPr b="1" i="0" lang="en-GB" sz="1000" u="none" cap="none" strike="noStrike">
                          <a:solidFill>
                            <a:srgbClr val="FFFFFF"/>
                          </a:solidFill>
                          <a:latin typeface="Arial"/>
                          <a:ea typeface="Arial"/>
                          <a:cs typeface="Arial"/>
                          <a:sym typeface="Arial"/>
                        </a:rPr>
                        <a:t>Land use​</a:t>
                      </a:r>
                      <a:endParaRPr b="1" i="0" sz="1300" u="none" cap="none" strike="noStrike">
                        <a:solidFill>
                          <a:srgbClr val="FFFFFF"/>
                        </a:solidFill>
                      </a:endParaRPr>
                    </a:p>
                  </a:txBody>
                  <a:tcPr marT="42800" marB="42800" marR="85600" marL="856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266093"/>
                    </a:solidFill>
                  </a:tcPr>
                </a:tc>
                <a:tc>
                  <a:txBody>
                    <a:bodyPr/>
                    <a:lstStyle/>
                    <a:p>
                      <a:pPr indent="0" lvl="0" marL="0" marR="0" rtl="0" algn="ctr">
                        <a:lnSpc>
                          <a:spcPct val="100000"/>
                        </a:lnSpc>
                        <a:spcBef>
                          <a:spcPts val="0"/>
                        </a:spcBef>
                        <a:spcAft>
                          <a:spcPts val="0"/>
                        </a:spcAft>
                        <a:buNone/>
                      </a:pPr>
                      <a:r>
                        <a:rPr b="0" i="0" lang="en-GB" sz="1000" u="none" cap="none" strike="noStrike">
                          <a:solidFill>
                            <a:srgbClr val="000000"/>
                          </a:solidFill>
                          <a:latin typeface="Arial"/>
                          <a:ea typeface="Arial"/>
                          <a:cs typeface="Arial"/>
                          <a:sym typeface="Arial"/>
                        </a:rPr>
                        <a:t>16​</a:t>
                      </a:r>
                      <a:endParaRPr b="0" i="0" sz="1300" u="none" cap="none" strike="noStrike">
                        <a:solidFill>
                          <a:srgbClr val="000000"/>
                        </a:solidFill>
                      </a:endParaRPr>
                    </a:p>
                  </a:txBody>
                  <a:tcPr marT="42800" marB="42800" marR="85600" marL="856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AEE"/>
                    </a:solidFill>
                  </a:tcPr>
                </a:tc>
              </a:tr>
              <a:tr h="158225">
                <a:tc>
                  <a:txBody>
                    <a:bodyPr/>
                    <a:lstStyle/>
                    <a:p>
                      <a:pPr indent="0" lvl="0" marL="0" marR="0" rtl="0" algn="l">
                        <a:lnSpc>
                          <a:spcPct val="100000"/>
                        </a:lnSpc>
                        <a:spcBef>
                          <a:spcPts val="0"/>
                        </a:spcBef>
                        <a:spcAft>
                          <a:spcPts val="0"/>
                        </a:spcAft>
                        <a:buNone/>
                      </a:pPr>
                      <a:r>
                        <a:rPr b="1" i="0" lang="en-GB" sz="1000" u="none" cap="none" strike="noStrike">
                          <a:solidFill>
                            <a:srgbClr val="FFFFFF"/>
                          </a:solidFill>
                          <a:latin typeface="Arial"/>
                          <a:ea typeface="Arial"/>
                          <a:cs typeface="Arial"/>
                          <a:sym typeface="Arial"/>
                        </a:rPr>
                        <a:t>Cryosphere​</a:t>
                      </a:r>
                      <a:endParaRPr b="1" i="0" sz="1300" u="none" cap="none" strike="noStrike">
                        <a:solidFill>
                          <a:srgbClr val="FFFFFF"/>
                        </a:solidFill>
                      </a:endParaRPr>
                    </a:p>
                  </a:txBody>
                  <a:tcPr marT="42800" marB="42800" marR="85600" marL="856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266093"/>
                    </a:solidFill>
                  </a:tcPr>
                </a:tc>
                <a:tc>
                  <a:txBody>
                    <a:bodyPr/>
                    <a:lstStyle/>
                    <a:p>
                      <a:pPr indent="0" lvl="0" marL="0" marR="0" rtl="0" algn="ctr">
                        <a:lnSpc>
                          <a:spcPct val="100000"/>
                        </a:lnSpc>
                        <a:spcBef>
                          <a:spcPts val="0"/>
                        </a:spcBef>
                        <a:spcAft>
                          <a:spcPts val="0"/>
                        </a:spcAft>
                        <a:buNone/>
                      </a:pPr>
                      <a:r>
                        <a:rPr b="0" i="0" lang="en-GB" sz="1000" u="none" cap="none" strike="noStrike">
                          <a:solidFill>
                            <a:srgbClr val="000000"/>
                          </a:solidFill>
                          <a:latin typeface="Arial"/>
                          <a:ea typeface="Arial"/>
                          <a:cs typeface="Arial"/>
                          <a:sym typeface="Arial"/>
                        </a:rPr>
                        <a:t>6​</a:t>
                      </a:r>
                      <a:endParaRPr b="0" i="0" sz="1300" u="none" cap="none" strike="noStrike">
                        <a:solidFill>
                          <a:srgbClr val="000000"/>
                        </a:solidFill>
                      </a:endParaRPr>
                    </a:p>
                  </a:txBody>
                  <a:tcPr marT="42800" marB="42800" marR="85600" marL="856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2DC"/>
                    </a:solidFill>
                  </a:tcPr>
                </a:tc>
              </a:tr>
              <a:tr h="158225">
                <a:tc>
                  <a:txBody>
                    <a:bodyPr/>
                    <a:lstStyle/>
                    <a:p>
                      <a:pPr indent="0" lvl="0" marL="0" marR="0" rtl="0" algn="l">
                        <a:lnSpc>
                          <a:spcPct val="100000"/>
                        </a:lnSpc>
                        <a:spcBef>
                          <a:spcPts val="0"/>
                        </a:spcBef>
                        <a:spcAft>
                          <a:spcPts val="0"/>
                        </a:spcAft>
                        <a:buNone/>
                      </a:pPr>
                      <a:r>
                        <a:rPr b="1" i="0" lang="en-GB" sz="1000" u="none" cap="none" strike="noStrike">
                          <a:solidFill>
                            <a:srgbClr val="FFFFFF"/>
                          </a:solidFill>
                          <a:latin typeface="Arial"/>
                          <a:ea typeface="Arial"/>
                          <a:cs typeface="Arial"/>
                          <a:sym typeface="Arial"/>
                        </a:rPr>
                        <a:t>Climate​</a:t>
                      </a:r>
                      <a:endParaRPr b="1" i="0" sz="1300" u="none" cap="none" strike="noStrike">
                        <a:solidFill>
                          <a:srgbClr val="FFFFFF"/>
                        </a:solidFill>
                      </a:endParaRPr>
                    </a:p>
                  </a:txBody>
                  <a:tcPr marT="42800" marB="42800" marR="85600" marL="856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266093"/>
                    </a:solidFill>
                  </a:tcPr>
                </a:tc>
                <a:tc>
                  <a:txBody>
                    <a:bodyPr/>
                    <a:lstStyle/>
                    <a:p>
                      <a:pPr indent="0" lvl="0" marL="0" marR="0" rtl="0" algn="ctr">
                        <a:lnSpc>
                          <a:spcPct val="100000"/>
                        </a:lnSpc>
                        <a:spcBef>
                          <a:spcPts val="0"/>
                        </a:spcBef>
                        <a:spcAft>
                          <a:spcPts val="0"/>
                        </a:spcAft>
                        <a:buNone/>
                      </a:pPr>
                      <a:r>
                        <a:rPr b="0" i="0" lang="en-GB" sz="1000" u="none" cap="none" strike="noStrike">
                          <a:solidFill>
                            <a:srgbClr val="000000"/>
                          </a:solidFill>
                          <a:latin typeface="Arial"/>
                          <a:ea typeface="Arial"/>
                          <a:cs typeface="Arial"/>
                          <a:sym typeface="Arial"/>
                        </a:rPr>
                        <a:t>11​</a:t>
                      </a:r>
                      <a:endParaRPr b="0" i="0" sz="1300" u="none" cap="none" strike="noStrike">
                        <a:solidFill>
                          <a:srgbClr val="000000"/>
                        </a:solidFill>
                      </a:endParaRPr>
                    </a:p>
                  </a:txBody>
                  <a:tcPr marT="42800" marB="42800" marR="85600" marL="856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AEE"/>
                    </a:solidFill>
                  </a:tcPr>
                </a:tc>
              </a:tr>
              <a:tr h="158225">
                <a:tc>
                  <a:txBody>
                    <a:bodyPr/>
                    <a:lstStyle/>
                    <a:p>
                      <a:pPr indent="0" lvl="0" marL="0" marR="0" rtl="0" algn="l">
                        <a:lnSpc>
                          <a:spcPct val="100000"/>
                        </a:lnSpc>
                        <a:spcBef>
                          <a:spcPts val="0"/>
                        </a:spcBef>
                        <a:spcAft>
                          <a:spcPts val="0"/>
                        </a:spcAft>
                        <a:buNone/>
                      </a:pPr>
                      <a:r>
                        <a:rPr b="1" i="0" lang="en-GB" sz="1000" u="none" cap="none" strike="noStrike">
                          <a:solidFill>
                            <a:srgbClr val="FFFFFF"/>
                          </a:solidFill>
                          <a:latin typeface="Arial"/>
                          <a:ea typeface="Arial"/>
                          <a:cs typeface="Arial"/>
                          <a:sym typeface="Arial"/>
                        </a:rPr>
                        <a:t>Water cycle​</a:t>
                      </a:r>
                      <a:endParaRPr b="1" i="0" sz="1300" u="none" cap="none" strike="noStrike">
                        <a:solidFill>
                          <a:srgbClr val="FFFFFF"/>
                        </a:solidFill>
                      </a:endParaRPr>
                    </a:p>
                  </a:txBody>
                  <a:tcPr marT="42800" marB="42800" marR="85600" marL="856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266093"/>
                    </a:solidFill>
                  </a:tcPr>
                </a:tc>
                <a:tc>
                  <a:txBody>
                    <a:bodyPr/>
                    <a:lstStyle/>
                    <a:p>
                      <a:pPr indent="0" lvl="0" marL="0" marR="0" rtl="0" algn="ctr">
                        <a:lnSpc>
                          <a:spcPct val="100000"/>
                        </a:lnSpc>
                        <a:spcBef>
                          <a:spcPts val="0"/>
                        </a:spcBef>
                        <a:spcAft>
                          <a:spcPts val="0"/>
                        </a:spcAft>
                        <a:buNone/>
                      </a:pPr>
                      <a:r>
                        <a:rPr b="0" i="0" lang="en-GB" sz="1000" u="none" cap="none" strike="noStrike">
                          <a:solidFill>
                            <a:srgbClr val="000000"/>
                          </a:solidFill>
                          <a:latin typeface="Arial"/>
                          <a:ea typeface="Arial"/>
                          <a:cs typeface="Arial"/>
                          <a:sym typeface="Arial"/>
                        </a:rPr>
                        <a:t>5​</a:t>
                      </a:r>
                      <a:endParaRPr b="0" i="0" sz="1300" u="none" cap="none" strike="noStrike">
                        <a:solidFill>
                          <a:srgbClr val="000000"/>
                        </a:solidFill>
                      </a:endParaRPr>
                    </a:p>
                  </a:txBody>
                  <a:tcPr marT="42800" marB="42800" marR="85600" marL="856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2DC"/>
                    </a:solidFill>
                  </a:tcPr>
                </a:tc>
              </a:tr>
              <a:tr h="260600">
                <a:tc>
                  <a:txBody>
                    <a:bodyPr/>
                    <a:lstStyle/>
                    <a:p>
                      <a:pPr indent="0" lvl="0" marL="0" marR="0" rtl="0" algn="l">
                        <a:lnSpc>
                          <a:spcPct val="100000"/>
                        </a:lnSpc>
                        <a:spcBef>
                          <a:spcPts val="0"/>
                        </a:spcBef>
                        <a:spcAft>
                          <a:spcPts val="0"/>
                        </a:spcAft>
                        <a:buNone/>
                      </a:pPr>
                      <a:r>
                        <a:rPr b="1" i="0" lang="en-GB" sz="1000" u="none" cap="none" strike="noStrike">
                          <a:solidFill>
                            <a:srgbClr val="FFFFFF"/>
                          </a:solidFill>
                          <a:latin typeface="Arial"/>
                          <a:ea typeface="Arial"/>
                          <a:cs typeface="Arial"/>
                          <a:sym typeface="Arial"/>
                        </a:rPr>
                        <a:t>Maritime ops &amp; surveillance​</a:t>
                      </a:r>
                      <a:endParaRPr b="1" i="0" sz="1300" u="none" cap="none" strike="noStrike">
                        <a:solidFill>
                          <a:srgbClr val="FFFFFF"/>
                        </a:solidFill>
                      </a:endParaRPr>
                    </a:p>
                  </a:txBody>
                  <a:tcPr marT="42800" marB="42800" marR="85600" marL="856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266093"/>
                    </a:solidFill>
                  </a:tcPr>
                </a:tc>
                <a:tc>
                  <a:txBody>
                    <a:bodyPr/>
                    <a:lstStyle/>
                    <a:p>
                      <a:pPr indent="0" lvl="0" marL="0" marR="0" rtl="0" algn="ctr">
                        <a:lnSpc>
                          <a:spcPct val="100000"/>
                        </a:lnSpc>
                        <a:spcBef>
                          <a:spcPts val="0"/>
                        </a:spcBef>
                        <a:spcAft>
                          <a:spcPts val="0"/>
                        </a:spcAft>
                        <a:buNone/>
                      </a:pPr>
                      <a:r>
                        <a:rPr b="0" i="0" lang="en-GB" sz="1000" u="none" cap="none" strike="noStrike">
                          <a:solidFill>
                            <a:srgbClr val="000000"/>
                          </a:solidFill>
                          <a:latin typeface="Arial"/>
                          <a:ea typeface="Arial"/>
                          <a:cs typeface="Arial"/>
                          <a:sym typeface="Arial"/>
                        </a:rPr>
                        <a:t>8​</a:t>
                      </a:r>
                      <a:endParaRPr b="0" i="0" sz="1300" u="none" cap="none" strike="noStrike">
                        <a:solidFill>
                          <a:srgbClr val="000000"/>
                        </a:solidFill>
                      </a:endParaRPr>
                    </a:p>
                  </a:txBody>
                  <a:tcPr marT="42800" marB="42800" marR="85600" marL="856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AEE"/>
                    </a:solidFill>
                  </a:tcPr>
                </a:tc>
              </a:tr>
              <a:tr h="158225">
                <a:tc>
                  <a:txBody>
                    <a:bodyPr/>
                    <a:lstStyle/>
                    <a:p>
                      <a:pPr indent="0" lvl="0" marL="0" marR="0" rtl="0" algn="l">
                        <a:lnSpc>
                          <a:spcPct val="100000"/>
                        </a:lnSpc>
                        <a:spcBef>
                          <a:spcPts val="0"/>
                        </a:spcBef>
                        <a:spcAft>
                          <a:spcPts val="0"/>
                        </a:spcAft>
                        <a:buNone/>
                      </a:pPr>
                      <a:r>
                        <a:rPr b="1" i="0" lang="en-GB" sz="1000" u="none" cap="none" strike="noStrike">
                          <a:solidFill>
                            <a:srgbClr val="FFFFFF"/>
                          </a:solidFill>
                          <a:latin typeface="Arial"/>
                          <a:ea typeface="Arial"/>
                          <a:cs typeface="Arial"/>
                          <a:sym typeface="Arial"/>
                        </a:rPr>
                        <a:t>Air Quality​</a:t>
                      </a:r>
                      <a:endParaRPr b="1" i="0" sz="1300" u="none" cap="none" strike="noStrike">
                        <a:solidFill>
                          <a:srgbClr val="FFFFFF"/>
                        </a:solidFill>
                      </a:endParaRPr>
                    </a:p>
                  </a:txBody>
                  <a:tcPr marT="42800" marB="42800" marR="85600" marL="856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266093"/>
                    </a:solidFill>
                  </a:tcPr>
                </a:tc>
                <a:tc>
                  <a:txBody>
                    <a:bodyPr/>
                    <a:lstStyle/>
                    <a:p>
                      <a:pPr indent="0" lvl="0" marL="0" marR="0" rtl="0" algn="ctr">
                        <a:lnSpc>
                          <a:spcPct val="100000"/>
                        </a:lnSpc>
                        <a:spcBef>
                          <a:spcPts val="0"/>
                        </a:spcBef>
                        <a:spcAft>
                          <a:spcPts val="0"/>
                        </a:spcAft>
                        <a:buNone/>
                      </a:pPr>
                      <a:r>
                        <a:rPr b="0" i="0" lang="en-GB" sz="1000" u="none" cap="none" strike="noStrike">
                          <a:solidFill>
                            <a:srgbClr val="000000"/>
                          </a:solidFill>
                          <a:latin typeface="Arial"/>
                          <a:ea typeface="Arial"/>
                          <a:cs typeface="Arial"/>
                          <a:sym typeface="Arial"/>
                        </a:rPr>
                        <a:t>2​</a:t>
                      </a:r>
                      <a:endParaRPr b="0" i="0" sz="1300" u="none" cap="none" strike="noStrike">
                        <a:solidFill>
                          <a:srgbClr val="000000"/>
                        </a:solidFill>
                      </a:endParaRPr>
                    </a:p>
                  </a:txBody>
                  <a:tcPr marT="42800" marB="42800" marR="85600" marL="856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2DC"/>
                    </a:solidFill>
                  </a:tcPr>
                </a:tc>
              </a:tr>
              <a:tr h="158225">
                <a:tc>
                  <a:txBody>
                    <a:bodyPr/>
                    <a:lstStyle/>
                    <a:p>
                      <a:pPr indent="0" lvl="0" marL="0" marR="0" rtl="0" algn="l">
                        <a:lnSpc>
                          <a:spcPct val="100000"/>
                        </a:lnSpc>
                        <a:spcBef>
                          <a:spcPts val="0"/>
                        </a:spcBef>
                        <a:spcAft>
                          <a:spcPts val="0"/>
                        </a:spcAft>
                        <a:buNone/>
                      </a:pPr>
                      <a:r>
                        <a:rPr b="1" i="0" lang="en-GB" sz="1000" u="none" cap="none" strike="noStrike">
                          <a:solidFill>
                            <a:srgbClr val="FFFFFF"/>
                          </a:solidFill>
                          <a:latin typeface="Arial"/>
                          <a:ea typeface="Arial"/>
                          <a:cs typeface="Arial"/>
                          <a:sym typeface="Arial"/>
                        </a:rPr>
                        <a:t>Forestry &amp; Biomass​</a:t>
                      </a:r>
                      <a:endParaRPr b="1" i="0" sz="1300" u="none" cap="none" strike="noStrike">
                        <a:solidFill>
                          <a:srgbClr val="FFFFFF"/>
                        </a:solidFill>
                      </a:endParaRPr>
                    </a:p>
                  </a:txBody>
                  <a:tcPr marT="42800" marB="42800" marR="85600" marL="856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266093"/>
                    </a:solidFill>
                  </a:tcPr>
                </a:tc>
                <a:tc>
                  <a:txBody>
                    <a:bodyPr/>
                    <a:lstStyle/>
                    <a:p>
                      <a:pPr indent="0" lvl="0" marL="0" marR="0" rtl="0" algn="ctr">
                        <a:lnSpc>
                          <a:spcPct val="100000"/>
                        </a:lnSpc>
                        <a:spcBef>
                          <a:spcPts val="0"/>
                        </a:spcBef>
                        <a:spcAft>
                          <a:spcPts val="0"/>
                        </a:spcAft>
                        <a:buNone/>
                      </a:pPr>
                      <a:r>
                        <a:rPr b="0" i="0" lang="en-GB" sz="1000" u="none" cap="none" strike="noStrike">
                          <a:solidFill>
                            <a:srgbClr val="000000"/>
                          </a:solidFill>
                          <a:latin typeface="Arial"/>
                          <a:ea typeface="Arial"/>
                          <a:cs typeface="Arial"/>
                          <a:sym typeface="Arial"/>
                        </a:rPr>
                        <a:t>6​</a:t>
                      </a:r>
                      <a:endParaRPr b="0" i="0" sz="1300" u="none" cap="none" strike="noStrike">
                        <a:solidFill>
                          <a:srgbClr val="000000"/>
                        </a:solidFill>
                      </a:endParaRPr>
                    </a:p>
                  </a:txBody>
                  <a:tcPr marT="42800" marB="42800" marR="85600" marL="856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AEE"/>
                    </a:solidFill>
                  </a:tcPr>
                </a:tc>
              </a:tr>
              <a:tr h="158225">
                <a:tc>
                  <a:txBody>
                    <a:bodyPr/>
                    <a:lstStyle/>
                    <a:p>
                      <a:pPr indent="0" lvl="0" marL="0" marR="0" rtl="0" algn="l">
                        <a:lnSpc>
                          <a:spcPct val="100000"/>
                        </a:lnSpc>
                        <a:spcBef>
                          <a:spcPts val="0"/>
                        </a:spcBef>
                        <a:spcAft>
                          <a:spcPts val="0"/>
                        </a:spcAft>
                        <a:buNone/>
                      </a:pPr>
                      <a:r>
                        <a:rPr b="1" i="0" lang="en-GB" sz="1000" u="none" cap="none" strike="noStrike">
                          <a:solidFill>
                            <a:srgbClr val="FFFFFF"/>
                          </a:solidFill>
                          <a:latin typeface="Arial"/>
                          <a:ea typeface="Arial"/>
                          <a:cs typeface="Arial"/>
                          <a:sym typeface="Arial"/>
                        </a:rPr>
                        <a:t>Soil moisture/inundation ​</a:t>
                      </a:r>
                      <a:endParaRPr b="1" i="0" sz="1300" u="none" cap="none" strike="noStrike">
                        <a:solidFill>
                          <a:srgbClr val="FFFFFF"/>
                        </a:solidFill>
                      </a:endParaRPr>
                    </a:p>
                  </a:txBody>
                  <a:tcPr marT="42800" marB="42800" marR="85600" marL="856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266093"/>
                    </a:solidFill>
                  </a:tcPr>
                </a:tc>
                <a:tc>
                  <a:txBody>
                    <a:bodyPr/>
                    <a:lstStyle/>
                    <a:p>
                      <a:pPr indent="0" lvl="0" marL="0" marR="0" rtl="0" algn="ctr">
                        <a:lnSpc>
                          <a:spcPct val="100000"/>
                        </a:lnSpc>
                        <a:spcBef>
                          <a:spcPts val="0"/>
                        </a:spcBef>
                        <a:spcAft>
                          <a:spcPts val="0"/>
                        </a:spcAft>
                        <a:buNone/>
                      </a:pPr>
                      <a:r>
                        <a:rPr b="0" i="0" lang="en-GB" sz="1000" u="none" cap="none" strike="noStrike">
                          <a:solidFill>
                            <a:srgbClr val="000000"/>
                          </a:solidFill>
                          <a:latin typeface="Arial"/>
                          <a:ea typeface="Arial"/>
                          <a:cs typeface="Arial"/>
                          <a:sym typeface="Arial"/>
                        </a:rPr>
                        <a:t>2​</a:t>
                      </a:r>
                      <a:endParaRPr b="0" i="0" sz="1300" u="none" cap="none" strike="noStrike">
                        <a:solidFill>
                          <a:srgbClr val="000000"/>
                        </a:solidFill>
                      </a:endParaRPr>
                    </a:p>
                  </a:txBody>
                  <a:tcPr marT="42800" marB="42800" marR="85600" marL="856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2DC"/>
                    </a:solidFill>
                  </a:tcPr>
                </a:tc>
              </a:tr>
              <a:tr h="158225">
                <a:tc>
                  <a:txBody>
                    <a:bodyPr/>
                    <a:lstStyle/>
                    <a:p>
                      <a:pPr indent="0" lvl="0" marL="0" marR="0" rtl="0" algn="l">
                        <a:lnSpc>
                          <a:spcPct val="100000"/>
                        </a:lnSpc>
                        <a:spcBef>
                          <a:spcPts val="0"/>
                        </a:spcBef>
                        <a:spcAft>
                          <a:spcPts val="0"/>
                        </a:spcAft>
                        <a:buNone/>
                      </a:pPr>
                      <a:r>
                        <a:rPr b="1" i="0" lang="en-GB" sz="1000" u="none" cap="none" strike="noStrike">
                          <a:solidFill>
                            <a:srgbClr val="FFFFFF"/>
                          </a:solidFill>
                          <a:latin typeface="Arial"/>
                          <a:ea typeface="Arial"/>
                          <a:cs typeface="Arial"/>
                          <a:sym typeface="Arial"/>
                        </a:rPr>
                        <a:t>Urban​</a:t>
                      </a:r>
                      <a:endParaRPr b="1" i="0" sz="1300" u="none" cap="none" strike="noStrike">
                        <a:solidFill>
                          <a:srgbClr val="FFFFFF"/>
                        </a:solidFill>
                      </a:endParaRPr>
                    </a:p>
                  </a:txBody>
                  <a:tcPr marT="42800" marB="42800" marR="85600" marL="856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266093"/>
                    </a:solidFill>
                  </a:tcPr>
                </a:tc>
                <a:tc>
                  <a:txBody>
                    <a:bodyPr/>
                    <a:lstStyle/>
                    <a:p>
                      <a:pPr indent="0" lvl="0" marL="0" marR="0" rtl="0" algn="ctr">
                        <a:lnSpc>
                          <a:spcPct val="100000"/>
                        </a:lnSpc>
                        <a:spcBef>
                          <a:spcPts val="0"/>
                        </a:spcBef>
                        <a:spcAft>
                          <a:spcPts val="0"/>
                        </a:spcAft>
                        <a:buNone/>
                      </a:pPr>
                      <a:r>
                        <a:rPr b="0" i="0" lang="en-GB" sz="1000" u="none" cap="none" strike="noStrike">
                          <a:solidFill>
                            <a:srgbClr val="000000"/>
                          </a:solidFill>
                          <a:latin typeface="Arial"/>
                          <a:ea typeface="Arial"/>
                          <a:cs typeface="Arial"/>
                          <a:sym typeface="Arial"/>
                        </a:rPr>
                        <a:t>7​</a:t>
                      </a:r>
                      <a:endParaRPr b="0" i="0" sz="1300" u="none" cap="none" strike="noStrike">
                        <a:solidFill>
                          <a:srgbClr val="000000"/>
                        </a:solidFill>
                      </a:endParaRPr>
                    </a:p>
                  </a:txBody>
                  <a:tcPr marT="42800" marB="42800" marR="85600" marL="856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AEE"/>
                    </a:solidFill>
                  </a:tcPr>
                </a:tc>
              </a:tr>
              <a:tr h="158225">
                <a:tc>
                  <a:txBody>
                    <a:bodyPr/>
                    <a:lstStyle/>
                    <a:p>
                      <a:pPr indent="0" lvl="0" marL="0" marR="0" rtl="0" algn="l">
                        <a:lnSpc>
                          <a:spcPct val="100000"/>
                        </a:lnSpc>
                        <a:spcBef>
                          <a:spcPts val="0"/>
                        </a:spcBef>
                        <a:spcAft>
                          <a:spcPts val="0"/>
                        </a:spcAft>
                        <a:buNone/>
                      </a:pPr>
                      <a:r>
                        <a:rPr b="1" i="0" lang="en-GB" sz="1000" u="none" cap="none" strike="noStrike">
                          <a:solidFill>
                            <a:srgbClr val="FFFFFF"/>
                          </a:solidFill>
                          <a:latin typeface="Arial"/>
                          <a:ea typeface="Arial"/>
                          <a:cs typeface="Arial"/>
                          <a:sym typeface="Arial"/>
                        </a:rPr>
                        <a:t>Dual Use​</a:t>
                      </a:r>
                      <a:endParaRPr b="1" i="0" sz="1300" u="none" cap="none" strike="noStrike">
                        <a:solidFill>
                          <a:srgbClr val="FFFFFF"/>
                        </a:solidFill>
                      </a:endParaRPr>
                    </a:p>
                  </a:txBody>
                  <a:tcPr marT="42800" marB="42800" marR="85600" marL="856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266093"/>
                    </a:solidFill>
                  </a:tcPr>
                </a:tc>
                <a:tc>
                  <a:txBody>
                    <a:bodyPr/>
                    <a:lstStyle/>
                    <a:p>
                      <a:pPr indent="0" lvl="0" marL="0" marR="0" rtl="0" algn="ctr">
                        <a:lnSpc>
                          <a:spcPct val="100000"/>
                        </a:lnSpc>
                        <a:spcBef>
                          <a:spcPts val="0"/>
                        </a:spcBef>
                        <a:spcAft>
                          <a:spcPts val="0"/>
                        </a:spcAft>
                        <a:buNone/>
                      </a:pPr>
                      <a:r>
                        <a:rPr b="0" i="0" lang="en-GB" sz="1000" u="none" cap="none" strike="noStrike">
                          <a:solidFill>
                            <a:srgbClr val="000000"/>
                          </a:solidFill>
                          <a:latin typeface="Arial"/>
                          <a:ea typeface="Arial"/>
                          <a:cs typeface="Arial"/>
                          <a:sym typeface="Arial"/>
                        </a:rPr>
                        <a:t>8​</a:t>
                      </a:r>
                      <a:endParaRPr b="0" i="0" sz="1300" u="none" cap="none" strike="noStrike">
                        <a:solidFill>
                          <a:srgbClr val="000000"/>
                        </a:solidFill>
                      </a:endParaRPr>
                    </a:p>
                  </a:txBody>
                  <a:tcPr marT="42800" marB="42800" marR="85600" marL="856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D2DC"/>
                    </a:solidFill>
                  </a:tcPr>
                </a:tc>
              </a:tr>
            </a:tbl>
          </a:graphicData>
        </a:graphic>
      </p:graphicFrame>
      <p:sp>
        <p:nvSpPr>
          <p:cNvPr id="142" name="Google Shape;142;p9"/>
          <p:cNvSpPr/>
          <p:nvPr/>
        </p:nvSpPr>
        <p:spPr>
          <a:xfrm>
            <a:off x="5005388" y="1502460"/>
            <a:ext cx="22452578" cy="646331"/>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Times New Roman"/>
                <a:ea typeface="Times New Roman"/>
                <a:cs typeface="Times New Roman"/>
                <a:sym typeface="Times New Roman"/>
              </a:rPr>
              <a:t>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Bradshaw, Niall (UKSA)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a62f585-b40f-4ab9-bafe-39150f03d124_Enabled">
    <vt:lpwstr>true</vt:lpwstr>
  </property>
  <property fmtid="{D5CDD505-2E9C-101B-9397-08002B2CF9AE}" pid="3" name="MSIP_Label_ba62f585-b40f-4ab9-bafe-39150f03d124_SetDate">
    <vt:lpwstr>2023-10-30T11:32:13Z</vt:lpwstr>
  </property>
  <property fmtid="{D5CDD505-2E9C-101B-9397-08002B2CF9AE}" pid="4" name="MSIP_Label_ba62f585-b40f-4ab9-bafe-39150f03d124_Method">
    <vt:lpwstr>Standard</vt:lpwstr>
  </property>
  <property fmtid="{D5CDD505-2E9C-101B-9397-08002B2CF9AE}" pid="5" name="MSIP_Label_ba62f585-b40f-4ab9-bafe-39150f03d124_Name">
    <vt:lpwstr>OFFICIAL</vt:lpwstr>
  </property>
  <property fmtid="{D5CDD505-2E9C-101B-9397-08002B2CF9AE}" pid="6" name="MSIP_Label_ba62f585-b40f-4ab9-bafe-39150f03d124_SiteId">
    <vt:lpwstr>cbac7005-02c1-43eb-b497-e6492d1b2dd8</vt:lpwstr>
  </property>
  <property fmtid="{D5CDD505-2E9C-101B-9397-08002B2CF9AE}" pid="7" name="MSIP_Label_ba62f585-b40f-4ab9-bafe-39150f03d124_ActionId">
    <vt:lpwstr>5dcb33e0-28bb-4ca1-a6c9-e3cbd6ad5152</vt:lpwstr>
  </property>
  <property fmtid="{D5CDD505-2E9C-101B-9397-08002B2CF9AE}" pid="8" name="MSIP_Label_ba62f585-b40f-4ab9-bafe-39150f03d124_ContentBits">
    <vt:lpwstr>0</vt:lpwstr>
  </property>
  <property fmtid="{D5CDD505-2E9C-101B-9397-08002B2CF9AE}" pid="9" name="ContentTypeId">
    <vt:lpwstr>0x010100F54C3EB26AF9C447B106C5BC6056A95F</vt:lpwstr>
  </property>
  <property fmtid="{D5CDD505-2E9C-101B-9397-08002B2CF9AE}" pid="10" name="Business Unit">
    <vt:lpwstr>1;#UK Space Agency|e94dee48-3a05-4a12-8e11-f3f2fb95bcf1</vt:lpwstr>
  </property>
  <property fmtid="{D5CDD505-2E9C-101B-9397-08002B2CF9AE}" pid="11" name="MediaServiceImageTags">
    <vt:lpwstr/>
  </property>
  <property fmtid="{D5CDD505-2E9C-101B-9397-08002B2CF9AE}" pid="12" name="_dlc_DocIdItemGuid">
    <vt:lpwstr>8fbc977a-d80c-4e6c-90cc-c004084d70d9</vt:lpwstr>
  </property>
</Properties>
</file>