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embeddedFontLst>
    <p:embeddedFont>
      <p:font typeface="Montserrat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8" roundtripDataSignature="AMtx7mhFdP4DVItSKg8by8lTktqVmkNE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ontserrat-bold.fntdata"/><Relationship Id="rId14" Type="http://schemas.openxmlformats.org/officeDocument/2006/relationships/font" Target="fonts/Montserrat-regular.fntdata"/><Relationship Id="rId17" Type="http://schemas.openxmlformats.org/officeDocument/2006/relationships/font" Target="fonts/Montserrat-boldItalic.fntdata"/><Relationship Id="rId16" Type="http://schemas.openxmlformats.org/officeDocument/2006/relationships/font" Target="fonts/Montserra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nada.ca/en/space-agency/news/2021/01/data-from-space-could-help-protect-the-endangered-north-atlantic-right-whale.html" TargetMode="External"/><Relationship Id="rId3" Type="http://schemas.openxmlformats.org/officeDocument/2006/relationships/hyperlink" Target="https://www.canada.ca/en/space-agency/news/2021/01/data-from-space-could-help-protect-the-endangered-north-atlantic-right-whale.html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smart</a:t>
            </a:r>
            <a:r>
              <a:rPr b="1" lang="en-US"/>
              <a:t>Whales</a:t>
            </a:r>
            <a:r>
              <a:rPr lang="en-US"/>
              <a:t> is th</a:t>
            </a:r>
            <a:r>
              <a:rPr lang="en-US" sz="1100"/>
              <a:t>e first smart</a:t>
            </a:r>
            <a:r>
              <a:rPr b="1" lang="en-US" sz="1100"/>
              <a:t>Earth</a:t>
            </a:r>
            <a:r>
              <a:rPr lang="en-US" sz="1100"/>
              <a:t> Integrator imitative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Between the Canadian Space Agency (</a:t>
            </a:r>
            <a:r>
              <a:rPr b="1" lang="en-US" sz="1100"/>
              <a:t>CSA</a:t>
            </a:r>
            <a:r>
              <a:rPr lang="en-US" sz="1100"/>
              <a:t>), Department of Fisheries and Oceans (</a:t>
            </a:r>
            <a:r>
              <a:rPr b="1" lang="en-US" sz="1100"/>
              <a:t>DFO</a:t>
            </a:r>
            <a:r>
              <a:rPr lang="en-US" sz="1100"/>
              <a:t>), Transport Canada (</a:t>
            </a:r>
            <a:r>
              <a:rPr b="1" lang="en-US" sz="1100"/>
              <a:t>TC</a:t>
            </a:r>
            <a:r>
              <a:rPr lang="en-US" sz="1100"/>
              <a:t>).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With the objective to Explore how </a:t>
            </a:r>
            <a:r>
              <a:rPr lang="en-US" u="sng">
                <a:solidFill>
                  <a:schemeClr val="dk1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 from space could help protect the endangered North Atlantic right whale  </a:t>
            </a:r>
            <a:endParaRPr u="non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100"/>
              <a:t>And Develop of Space-Based Solutions for the detection/monitoring and prediction/modelling streams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A 3-years initiative from 2020 to 2024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5 R&amp;D Contracts awarded to 5 consortia: Detection/Monitoring ( Hatfield, FRS, GSTS) and Prediction/Modelling (WSP and ARCTUS)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A community of 90 Highly Qualified Personnel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100"/>
              <a:t>3</a:t>
            </a:r>
            <a:r>
              <a:rPr b="1" baseline="30000" lang="en-US" sz="1100"/>
              <a:t>rd</a:t>
            </a:r>
            <a:r>
              <a:rPr b="1" lang="en-US" sz="1100"/>
              <a:t> and last workshop </a:t>
            </a:r>
            <a:r>
              <a:rPr lang="en-US" sz="1100"/>
              <a:t>is scheduled January 2024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CSA – DFO-TC present a poster on smat</a:t>
            </a:r>
            <a:r>
              <a:rPr b="1" lang="en-US" sz="1100"/>
              <a:t>Whales</a:t>
            </a:r>
            <a:r>
              <a:rPr lang="en-US" sz="1100"/>
              <a:t> outcomes to date at North Atlantic Right Whale Consortium (24-25 October, Halifax)</a:t>
            </a:r>
            <a:endParaRPr sz="1100"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Smart</a:t>
            </a:r>
            <a:r>
              <a:rPr b="1" lang="en-US" sz="1100"/>
              <a:t>whales</a:t>
            </a:r>
            <a:r>
              <a:rPr lang="en-US" sz="1100"/>
              <a:t> outcomes (pick and choose from the list below)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▪"/>
            </a:pPr>
            <a:r>
              <a:rPr lang="en-US" sz="1100"/>
              <a:t>Satellite Earth Observation for Whale detection over large areas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▪"/>
            </a:pPr>
            <a:r>
              <a:rPr lang="en-US" sz="1100"/>
              <a:t>Exploring alternative methods for NARW habitat monitoring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▪"/>
            </a:pPr>
            <a:r>
              <a:rPr lang="en-US" sz="1100"/>
              <a:t>Identifying high risk areas for whale vessel risk collision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▪"/>
            </a:pPr>
            <a:r>
              <a:rPr lang="en-US" sz="1100"/>
              <a:t>Improving snow crab and lobster fishing gear entanglement risk models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 sz="1100"/>
              <a:t>Determination of appropriate whale signature parameters on both optical and SAR data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 sz="1100"/>
              <a:t>SAR imagery characterization for identification of biogenic slicks associated with prey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 sz="1100"/>
              <a:t>AI-based ocean front detection for Chl-a, Color Dissolved Organic Matter and Sea Surface Temperature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 sz="1100"/>
              <a:t>A first prototype automated pipeline in the cloud - from upload to detections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/>
              <a:t>More info 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Data from space could help protect the endangered North Atlantic right whale  - Canada.ca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b="1" lang="en-US"/>
              <a:t>Images description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-US"/>
              <a:t>-1- </a:t>
            </a: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Aerial photograph of a North Atlantic right whale (Eubalaena glacialis) 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mother and calf showing distinguishing characteristics, including the lack of a dorsal fin, stocky black body and a V-shaped blow hole.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(Photo credit: Christin Khan of the National Oceanic and Atmospheric Administration, Northeast Fisheries Science Center)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-US" sz="1600">
                <a:latin typeface="Calibri"/>
                <a:ea typeface="Calibri"/>
                <a:cs typeface="Calibri"/>
                <a:sym typeface="Calibri"/>
              </a:rPr>
              <a:t>-2- North Atlantic Right Whales (NARW) identified by size, shape, scars and callosities (irregular patches of keratinized surface skin) 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as seen on 15cm WorldView-3 super resolution imagery (panels ‘a’ through ‘h’), and compared to a close range aerial image (panel ‘I’).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 Image source: Fluvial Systems Research Inc.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1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1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1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1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2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7" name="Google Shape;47;p1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8" name="Google Shape;48;p1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1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5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1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0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/>
              <a:t>37</a:t>
            </a:r>
            <a:r>
              <a:rPr baseline="30000" lang="en-US" sz="7500"/>
              <a:t>th</a:t>
            </a:r>
            <a:r>
              <a:rPr lang="en-US" sz="7500"/>
              <a:t> CEOS Plenary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US" sz="4000">
                <a:latin typeface="Montserrat"/>
                <a:ea typeface="Montserrat"/>
                <a:cs typeface="Montserrat"/>
                <a:sym typeface="Montserrat"/>
              </a:rPr>
              <a:t>Canadian Space Agency Report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5532825" y="4302200"/>
            <a:ext cx="64593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Éric Laliberté, CSA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 3.1.4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 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15 - 16 November 2023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Chiang Rai, Thailand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Hosted by GISTDA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2"/>
          <p:cNvSpPr txBox="1"/>
          <p:nvPr>
            <p:ph type="title"/>
          </p:nvPr>
        </p:nvSpPr>
        <p:spPr>
          <a:xfrm>
            <a:off x="176048" y="175939"/>
            <a:ext cx="9387000" cy="8716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600">
                <a:latin typeface="Montserrat"/>
                <a:ea typeface="Montserrat"/>
                <a:cs typeface="Montserrat"/>
                <a:sym typeface="Montserrat"/>
              </a:rPr>
              <a:t>RADARSAT Constellation Mission (RCM)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76545"/>
            <a:ext cx="12192000" cy="556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/>
          <p:nvPr>
            <p:ph idx="1" type="body"/>
          </p:nvPr>
        </p:nvSpPr>
        <p:spPr>
          <a:xfrm>
            <a:off x="324232" y="1029810"/>
            <a:ext cx="11543534" cy="535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On March 30 2023, RCM captured its one-million image of Earth, a little more than three years after the start of its operations.</a:t>
            </a:r>
            <a:endParaRPr/>
          </a:p>
          <a:p>
            <a:pPr indent="0" lvl="0" marL="508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0" lvl="0" marL="508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</p:txBody>
      </p:sp>
      <p:sp>
        <p:nvSpPr>
          <p:cNvPr id="80" name="Google Shape;8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RCM 1 000 000</a:t>
            </a:r>
            <a:r>
              <a:rPr baseline="30000" lang="en-US"/>
              <a:t>th</a:t>
            </a:r>
            <a:r>
              <a:rPr lang="en-US"/>
              <a:t> Image</a:t>
            </a:r>
            <a:endParaRPr/>
          </a:p>
        </p:txBody>
      </p:sp>
      <p:pic>
        <p:nvPicPr>
          <p:cNvPr id="81" name="Google Shape;8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75029"/>
            <a:ext cx="12192000" cy="4305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RADARSAT+</a:t>
            </a:r>
            <a:endParaRPr/>
          </a:p>
        </p:txBody>
      </p:sp>
      <p:pic>
        <p:nvPicPr>
          <p:cNvPr id="87" name="Google Shape;8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37690"/>
            <a:ext cx="12192000" cy="556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Vision 2040</a:t>
            </a:r>
            <a:endParaRPr/>
          </a:p>
        </p:txBody>
      </p:sp>
      <p:pic>
        <p:nvPicPr>
          <p:cNvPr id="93" name="Google Shape;9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9810"/>
            <a:ext cx="12192000" cy="553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SCISAT in numbers</a:t>
            </a:r>
            <a:endParaRPr/>
          </a:p>
        </p:txBody>
      </p:sp>
      <p:pic>
        <p:nvPicPr>
          <p:cNvPr id="99" name="Google Shape;9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0932"/>
            <a:ext cx="12192000" cy="553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SCISAT - Worldwide data users</a:t>
            </a:r>
            <a:endParaRPr/>
          </a:p>
        </p:txBody>
      </p:sp>
      <p:sp>
        <p:nvSpPr>
          <p:cNvPr id="105" name="Google Shape;105;p7"/>
          <p:cNvSpPr txBox="1"/>
          <p:nvPr/>
        </p:nvSpPr>
        <p:spPr>
          <a:xfrm>
            <a:off x="10515548" y="6836371"/>
            <a:ext cx="804214" cy="316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9811"/>
            <a:ext cx="12192000" cy="5518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Smart Whales Initiative</a:t>
            </a:r>
            <a:endParaRPr/>
          </a:p>
        </p:txBody>
      </p:sp>
      <p:pic>
        <p:nvPicPr>
          <p:cNvPr id="112" name="Google Shape;11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00" y="1066953"/>
            <a:ext cx="12079975" cy="547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0932"/>
            <a:ext cx="12192000" cy="5530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Marcu, Carmen (ASC/CSA)</dc:creator>
</cp:coreProperties>
</file>