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6858000" cx="12192000"/>
  <p:notesSz cx="6858000" cy="9144000"/>
  <p:embeddedFontLst>
    <p:embeddedFont>
      <p:font typeface="Montserrat"/>
      <p:regular r:id="rId16"/>
      <p:bold r:id="rId17"/>
      <p:italic r:id="rId18"/>
      <p:boldItalic r:id="rId19"/>
    </p:embeddedFont>
    <p:embeddedFont>
      <p:font typeface="Quattrocento Sans"/>
      <p:regular r:id="rId20"/>
      <p:bold r:id="rId21"/>
      <p:italic r:id="rId22"/>
      <p:boldItalic r:id="rId23"/>
    </p:embeddedFont>
    <p:embeddedFont>
      <p:font typeface="Gill Sans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6" roundtripDataSignature="AMtx7mifYk1NoYU7VGjJ3MLcrLOXkoHz4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3EE1F23-FF72-4103-9DDA-5A76A25FDFED}">
  <a:tblStyle styleId="{F3EE1F23-FF72-4103-9DDA-5A76A25FDFE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QuattrocentoSans-regular.fntdata"/><Relationship Id="rId22" Type="http://schemas.openxmlformats.org/officeDocument/2006/relationships/font" Target="fonts/QuattrocentoSans-italic.fntdata"/><Relationship Id="rId21" Type="http://schemas.openxmlformats.org/officeDocument/2006/relationships/font" Target="fonts/QuattrocentoSans-bold.fntdata"/><Relationship Id="rId24" Type="http://schemas.openxmlformats.org/officeDocument/2006/relationships/font" Target="fonts/GillSans-regular.fntdata"/><Relationship Id="rId23" Type="http://schemas.openxmlformats.org/officeDocument/2006/relationships/font" Target="fonts/QuattrocentoSans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font" Target="fonts/Gill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Montserrat-bold.fntdata"/><Relationship Id="rId16" Type="http://schemas.openxmlformats.org/officeDocument/2006/relationships/font" Target="fonts/Montserrat-regular.fntdata"/><Relationship Id="rId19" Type="http://schemas.openxmlformats.org/officeDocument/2006/relationships/font" Target="fonts/Montserrat-boldItalic.fntdata"/><Relationship Id="rId18" Type="http://schemas.openxmlformats.org/officeDocument/2006/relationships/font" Target="fonts/Montserrat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.jpg"/><Relationship Id="rId4" Type="http://schemas.openxmlformats.org/officeDocument/2006/relationships/image" Target="../media/image8.jp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2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2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12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12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12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1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1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b="1" baseline="30000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Plenary, 15 - 16 November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1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1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1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4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14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1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1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1" name="Google Shape;41;p14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b="1" baseline="30000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Plenary, 15 - 16 November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1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1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1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15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b="1" baseline="30000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Plenary, 15 - 16 November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1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1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6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16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1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1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16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b="1" baseline="30000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Plenary, 15 - 16 November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png"/><Relationship Id="rId4" Type="http://schemas.openxmlformats.org/officeDocument/2006/relationships/image" Target="../media/image18.png"/><Relationship Id="rId5" Type="http://schemas.openxmlformats.org/officeDocument/2006/relationships/image" Target="../media/image9.png"/><Relationship Id="rId6" Type="http://schemas.openxmlformats.org/officeDocument/2006/relationships/image" Target="../media/image34.jpg"/></Relationships>
</file>

<file path=ppt/slides/_rels/slide3.xml.rels><?xml version="1.0" encoding="UTF-8" standalone="yes"?><Relationships xmlns="http://schemas.openxmlformats.org/package/2006/relationships"><Relationship Id="rId20" Type="http://schemas.openxmlformats.org/officeDocument/2006/relationships/image" Target="../media/image30.png"/><Relationship Id="rId11" Type="http://schemas.openxmlformats.org/officeDocument/2006/relationships/image" Target="../media/image13.png"/><Relationship Id="rId22" Type="http://schemas.openxmlformats.org/officeDocument/2006/relationships/image" Target="../media/image20.jpg"/><Relationship Id="rId10" Type="http://schemas.openxmlformats.org/officeDocument/2006/relationships/image" Target="../media/image39.png"/><Relationship Id="rId21" Type="http://schemas.openxmlformats.org/officeDocument/2006/relationships/image" Target="../media/image26.png"/><Relationship Id="rId13" Type="http://schemas.openxmlformats.org/officeDocument/2006/relationships/image" Target="../media/image42.png"/><Relationship Id="rId12" Type="http://schemas.openxmlformats.org/officeDocument/2006/relationships/image" Target="../media/image10.png"/><Relationship Id="rId23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43.png"/><Relationship Id="rId15" Type="http://schemas.openxmlformats.org/officeDocument/2006/relationships/image" Target="../media/image16.png"/><Relationship Id="rId14" Type="http://schemas.openxmlformats.org/officeDocument/2006/relationships/image" Target="../media/image14.jpg"/><Relationship Id="rId17" Type="http://schemas.openxmlformats.org/officeDocument/2006/relationships/image" Target="../media/image12.jpg"/><Relationship Id="rId16" Type="http://schemas.openxmlformats.org/officeDocument/2006/relationships/image" Target="../media/image17.png"/><Relationship Id="rId5" Type="http://schemas.openxmlformats.org/officeDocument/2006/relationships/image" Target="../media/image33.png"/><Relationship Id="rId19" Type="http://schemas.openxmlformats.org/officeDocument/2006/relationships/image" Target="../media/image25.png"/><Relationship Id="rId6" Type="http://schemas.openxmlformats.org/officeDocument/2006/relationships/image" Target="../media/image32.png"/><Relationship Id="rId18" Type="http://schemas.openxmlformats.org/officeDocument/2006/relationships/image" Target="../media/image19.jpg"/><Relationship Id="rId7" Type="http://schemas.openxmlformats.org/officeDocument/2006/relationships/image" Target="../media/image22.png"/><Relationship Id="rId8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20" Type="http://schemas.openxmlformats.org/officeDocument/2006/relationships/image" Target="../media/image62.png"/><Relationship Id="rId11" Type="http://schemas.openxmlformats.org/officeDocument/2006/relationships/image" Target="../media/image47.png"/><Relationship Id="rId22" Type="http://schemas.openxmlformats.org/officeDocument/2006/relationships/image" Target="../media/image49.png"/><Relationship Id="rId10" Type="http://schemas.openxmlformats.org/officeDocument/2006/relationships/image" Target="../media/image38.png"/><Relationship Id="rId21" Type="http://schemas.openxmlformats.org/officeDocument/2006/relationships/image" Target="../media/image46.png"/><Relationship Id="rId13" Type="http://schemas.openxmlformats.org/officeDocument/2006/relationships/image" Target="../media/image41.png"/><Relationship Id="rId12" Type="http://schemas.openxmlformats.org/officeDocument/2006/relationships/image" Target="../media/image53.png"/><Relationship Id="rId23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35.png"/><Relationship Id="rId15" Type="http://schemas.openxmlformats.org/officeDocument/2006/relationships/image" Target="../media/image54.png"/><Relationship Id="rId14" Type="http://schemas.openxmlformats.org/officeDocument/2006/relationships/image" Target="../media/image52.png"/><Relationship Id="rId17" Type="http://schemas.openxmlformats.org/officeDocument/2006/relationships/image" Target="../media/image48.png"/><Relationship Id="rId16" Type="http://schemas.openxmlformats.org/officeDocument/2006/relationships/image" Target="../media/image56.png"/><Relationship Id="rId5" Type="http://schemas.openxmlformats.org/officeDocument/2006/relationships/image" Target="../media/image36.png"/><Relationship Id="rId19" Type="http://schemas.openxmlformats.org/officeDocument/2006/relationships/image" Target="../media/image60.png"/><Relationship Id="rId6" Type="http://schemas.openxmlformats.org/officeDocument/2006/relationships/image" Target="../media/image31.png"/><Relationship Id="rId18" Type="http://schemas.openxmlformats.org/officeDocument/2006/relationships/image" Target="../media/image68.png"/><Relationship Id="rId7" Type="http://schemas.openxmlformats.org/officeDocument/2006/relationships/image" Target="../media/image45.png"/><Relationship Id="rId8" Type="http://schemas.openxmlformats.org/officeDocument/2006/relationships/image" Target="../media/image2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58.png"/><Relationship Id="rId5" Type="http://schemas.openxmlformats.org/officeDocument/2006/relationships/image" Target="../media/image51.png"/><Relationship Id="rId6" Type="http://schemas.openxmlformats.org/officeDocument/2006/relationships/image" Target="../media/image63.png"/><Relationship Id="rId7" Type="http://schemas.openxmlformats.org/officeDocument/2006/relationships/image" Target="../media/image61.png"/><Relationship Id="rId8" Type="http://schemas.openxmlformats.org/officeDocument/2006/relationships/image" Target="../media/image5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7.png"/><Relationship Id="rId4" Type="http://schemas.openxmlformats.org/officeDocument/2006/relationships/image" Target="../media/image57.png"/><Relationship Id="rId5" Type="http://schemas.openxmlformats.org/officeDocument/2006/relationships/image" Target="../media/image65.png"/><Relationship Id="rId6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/>
          <p:nvPr>
            <p:ph type="title"/>
          </p:nvPr>
        </p:nvSpPr>
        <p:spPr>
          <a:xfrm>
            <a:off x="176050" y="175950"/>
            <a:ext cx="93960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7500"/>
              <a:t>37</a:t>
            </a:r>
            <a:r>
              <a:rPr baseline="30000" lang="en-US" sz="7500"/>
              <a:t>th</a:t>
            </a:r>
            <a:r>
              <a:rPr lang="en-US" sz="7500"/>
              <a:t> CEOS Plenary</a:t>
            </a:r>
            <a:endParaRPr sz="7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br>
              <a:rPr i="1" lang="en-US" sz="4000"/>
            </a:br>
            <a:r>
              <a:rPr i="1" lang="en-US" sz="4000"/>
              <a:t>GEMS Status 2023</a:t>
            </a:r>
            <a:endParaRPr i="1"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1"/>
          <p:cNvSpPr/>
          <p:nvPr/>
        </p:nvSpPr>
        <p:spPr>
          <a:xfrm>
            <a:off x="5532825" y="4302200"/>
            <a:ext cx="6459300" cy="24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Goo Kim, NIER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3.1.2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b="1" baseline="30000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 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15 - 16 November 2023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Chiang Rai, Thailand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Hosted by GISTDA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0"/>
          <p:cNvSpPr txBox="1"/>
          <p:nvPr>
            <p:ph type="title"/>
          </p:nvPr>
        </p:nvSpPr>
        <p:spPr>
          <a:xfrm>
            <a:off x="167039" y="108373"/>
            <a:ext cx="9571546" cy="864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GEMS data release</a:t>
            </a:r>
            <a:endParaRPr/>
          </a:p>
        </p:txBody>
      </p:sp>
      <p:sp>
        <p:nvSpPr>
          <p:cNvPr id="297" name="Google Shape;297;p10"/>
          <p:cNvSpPr/>
          <p:nvPr/>
        </p:nvSpPr>
        <p:spPr>
          <a:xfrm>
            <a:off x="687980" y="1119638"/>
            <a:ext cx="1137339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(Jun. 2023~)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GEMS Application Tool (GEMSAT)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 GEMSAT is an intuitive software that provides specialized and dedicated functionality of plotting, visualizing, and analyzing 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space-based air quality data so that users can easily leverage satellite measurements to meet their specific needs.</a:t>
            </a:r>
            <a:endParaRPr/>
          </a:p>
        </p:txBody>
      </p:sp>
      <p:pic>
        <p:nvPicPr>
          <p:cNvPr id="298" name="Google Shape;29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8253" y="2018340"/>
            <a:ext cx="6900661" cy="399017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0"/>
          <p:cNvSpPr/>
          <p:nvPr/>
        </p:nvSpPr>
        <p:spPr>
          <a:xfrm rot="-690550">
            <a:off x="38804" y="1145588"/>
            <a:ext cx="646277" cy="36679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New</a:t>
            </a:r>
            <a:endParaRPr b="1" i="0" sz="1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>
            <p:ph type="title"/>
          </p:nvPr>
        </p:nvSpPr>
        <p:spPr>
          <a:xfrm>
            <a:off x="176047" y="175939"/>
            <a:ext cx="11889980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Launch of GEMS and its spec.</a:t>
            </a:r>
            <a:endParaRPr/>
          </a:p>
        </p:txBody>
      </p:sp>
      <p:pic>
        <p:nvPicPr>
          <p:cNvPr id="73" name="Google Shape;7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1543" y="1597762"/>
            <a:ext cx="5326043" cy="149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484" y="1711287"/>
            <a:ext cx="2246091" cy="3807235"/>
          </a:xfrm>
          <a:prstGeom prst="ellipse">
            <a:avLst/>
          </a:prstGeom>
          <a:noFill/>
          <a:ln>
            <a:noFill/>
          </a:ln>
        </p:spPr>
      </p:pic>
      <p:sp>
        <p:nvSpPr>
          <p:cNvPr id="75" name="Google Shape;75;p2"/>
          <p:cNvSpPr/>
          <p:nvPr/>
        </p:nvSpPr>
        <p:spPr>
          <a:xfrm>
            <a:off x="1657044" y="2201338"/>
            <a:ext cx="531488" cy="446470"/>
          </a:xfrm>
          <a:prstGeom prst="roundRect">
            <a:avLst>
              <a:gd fmla="val 16667" name="adj"/>
            </a:avLst>
          </a:prstGeom>
          <a:noFill/>
          <a:ln cap="flat" cmpd="sng" w="31750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6" name="Google Shape;76;p2"/>
          <p:cNvSpPr txBox="1"/>
          <p:nvPr/>
        </p:nvSpPr>
        <p:spPr>
          <a:xfrm>
            <a:off x="5176107" y="2841954"/>
            <a:ext cx="11337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GEMS</a:t>
            </a:r>
            <a:endParaRPr b="1" i="0" sz="1200" u="none" cap="none" strike="noStrik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" name="Google Shape;77;p2"/>
          <p:cNvSpPr txBox="1"/>
          <p:nvPr/>
        </p:nvSpPr>
        <p:spPr>
          <a:xfrm>
            <a:off x="3243510" y="2835569"/>
            <a:ext cx="13866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GK-2B</a:t>
            </a:r>
            <a:endParaRPr b="1" i="0" sz="1800" u="none" cap="none" strike="noStrik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8" name="Google Shape;78;p2"/>
          <p:cNvCxnSpPr/>
          <p:nvPr/>
        </p:nvCxnSpPr>
        <p:spPr>
          <a:xfrm flipH="1">
            <a:off x="1982803" y="1976449"/>
            <a:ext cx="1920332" cy="224889"/>
          </a:xfrm>
          <a:prstGeom prst="straightConnector1">
            <a:avLst/>
          </a:prstGeom>
          <a:noFill/>
          <a:ln cap="flat" cmpd="sng" w="22225">
            <a:solidFill>
              <a:srgbClr val="BFBFBF"/>
            </a:solidFill>
            <a:prstDash val="dash"/>
            <a:round/>
            <a:headEnd len="med" w="med" type="stealth"/>
            <a:tailEnd len="sm" w="sm" type="none"/>
          </a:ln>
        </p:spPr>
      </p:cxnSp>
      <p:cxnSp>
        <p:nvCxnSpPr>
          <p:cNvPr id="79" name="Google Shape;79;p2"/>
          <p:cNvCxnSpPr/>
          <p:nvPr/>
        </p:nvCxnSpPr>
        <p:spPr>
          <a:xfrm rot="10800000">
            <a:off x="2008200" y="2647809"/>
            <a:ext cx="968088" cy="312964"/>
          </a:xfrm>
          <a:prstGeom prst="straightConnector1">
            <a:avLst/>
          </a:prstGeom>
          <a:noFill/>
          <a:ln cap="flat" cmpd="sng" w="22225">
            <a:solidFill>
              <a:srgbClr val="BFBFBF"/>
            </a:solidFill>
            <a:prstDash val="dash"/>
            <a:round/>
            <a:headEnd len="med" w="med" type="stealth"/>
            <a:tailEnd len="sm" w="sm" type="none"/>
          </a:ln>
        </p:spPr>
      </p:cxnSp>
      <p:grpSp>
        <p:nvGrpSpPr>
          <p:cNvPr id="80" name="Google Shape;80;p2"/>
          <p:cNvGrpSpPr/>
          <p:nvPr/>
        </p:nvGrpSpPr>
        <p:grpSpPr>
          <a:xfrm>
            <a:off x="257175" y="1115569"/>
            <a:ext cx="7833904" cy="531185"/>
            <a:chOff x="642231" y="883145"/>
            <a:chExt cx="6579727" cy="531185"/>
          </a:xfrm>
        </p:grpSpPr>
        <p:sp>
          <p:nvSpPr>
            <p:cNvPr id="81" name="Google Shape;81;p2"/>
            <p:cNvSpPr/>
            <p:nvPr/>
          </p:nvSpPr>
          <p:spPr>
            <a:xfrm>
              <a:off x="642231" y="935530"/>
              <a:ext cx="45718" cy="478800"/>
            </a:xfrm>
            <a:prstGeom prst="rect">
              <a:avLst/>
            </a:prstGeom>
            <a:solidFill>
              <a:srgbClr val="2BB7B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grpSp>
          <p:nvGrpSpPr>
            <p:cNvPr id="82" name="Google Shape;82;p2"/>
            <p:cNvGrpSpPr/>
            <p:nvPr/>
          </p:nvGrpSpPr>
          <p:grpSpPr>
            <a:xfrm>
              <a:off x="685088" y="883145"/>
              <a:ext cx="6536870" cy="530454"/>
              <a:chOff x="-1007788" y="3851456"/>
              <a:chExt cx="8421010" cy="530454"/>
            </a:xfrm>
          </p:grpSpPr>
          <p:sp>
            <p:nvSpPr>
              <p:cNvPr id="83" name="Google Shape;83;p2"/>
              <p:cNvSpPr/>
              <p:nvPr/>
            </p:nvSpPr>
            <p:spPr>
              <a:xfrm>
                <a:off x="-1007788" y="3903841"/>
                <a:ext cx="7684534" cy="478069"/>
              </a:xfrm>
              <a:prstGeom prst="rect">
                <a:avLst/>
              </a:prstGeom>
              <a:solidFill>
                <a:srgbClr val="D8D8D8">
                  <a:alpha val="7490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-916050" y="3851456"/>
                <a:ext cx="8329272" cy="4788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en-US" sz="20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Launch on 19 February 2020 (the Guiana Space Center)</a:t>
                </a:r>
                <a:endParaRPr/>
              </a:p>
            </p:txBody>
          </p:sp>
        </p:grpSp>
      </p:grpSp>
      <p:pic>
        <p:nvPicPr>
          <p:cNvPr descr="EMB0000144cb843" id="85" name="Google Shape;8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694" y="4763780"/>
            <a:ext cx="1577519" cy="15094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6" name="Google Shape;86;p2"/>
          <p:cNvGraphicFramePr/>
          <p:nvPr/>
        </p:nvGraphicFramePr>
        <p:xfrm>
          <a:off x="3028542" y="3422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{F3EE1F23-FF72-4103-9DDA-5A76A25FDFED}</a:tableStyleId>
              </a:tblPr>
              <a:tblGrid>
                <a:gridCol w="3006500"/>
                <a:gridCol w="6083250"/>
              </a:tblGrid>
              <a:tr h="43000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GEMS overview</a:t>
                      </a:r>
                      <a:endParaRPr b="1" sz="2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4950" marB="24950" marR="49925" marL="104000" anchor="ctr"/>
                </a:tc>
                <a:tc hMerge="1"/>
              </a:tr>
              <a:tr h="340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Main Targets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4950" marB="24950" marR="49925" marL="1040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</a:t>
                      </a:r>
                      <a:r>
                        <a:rPr baseline="-25000" lang="en-US" sz="1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r>
                        <a:rPr lang="en-US" sz="1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SO</a:t>
                      </a:r>
                      <a:r>
                        <a:rPr baseline="-25000" lang="en-US" sz="1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r>
                        <a:rPr lang="en-US" sz="1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NO</a:t>
                      </a:r>
                      <a:r>
                        <a:rPr baseline="-25000" lang="en-US" sz="1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r>
                        <a:rPr lang="en-US" sz="1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HCHO, Aerosol and so on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4950" marB="24950" marR="49925" marL="104000" anchor="ctr"/>
                </a:tc>
              </a:tr>
              <a:tr h="340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Mission Period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4950" marB="24950" marR="49925" marL="1040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 years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4950" marB="24950" marR="49925" marL="104000" anchor="ctr"/>
                </a:tc>
              </a:tr>
              <a:tr h="340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Scan Area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4950" marB="24950" marR="49925" marL="1040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5,000km x 5,000km(5°S – 45°N, 75°E – 145°E)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4950" marB="24950" marR="49925" marL="104000" anchor="ctr"/>
                </a:tc>
              </a:tr>
              <a:tr h="340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Spatial Resolution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4950" marB="24950" marR="49925" marL="1040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3.5km x 8km (Ozone Profile &amp; CHOCHO: 14x32km, SO</a:t>
                      </a:r>
                      <a:r>
                        <a:rPr baseline="-25000" lang="en-US" sz="1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r>
                        <a:rPr lang="en-US" sz="1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: 7x16km)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4950" marB="24950" marR="49925" marL="104000" anchor="ctr"/>
                </a:tc>
              </a:tr>
              <a:tr h="340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Time Resolution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4950" marB="24950" marR="49925" marL="1040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 times on average (30min scanning, 30min stand-by)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4950" marB="24950" marR="49925" marL="104000" anchor="ctr"/>
                </a:tc>
              </a:tr>
              <a:tr h="367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Spectral</a:t>
                      </a: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Re</a:t>
                      </a: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solution</a:t>
                      </a:r>
                      <a:endParaRPr sz="18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4950" marB="24950" marR="49925" marL="1040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UV-VIS, 300-500nm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4950" marB="24950" marR="49925" marL="104000" anchor="ctr"/>
                </a:tc>
              </a:tr>
              <a:tr h="340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Obit/Height/Longitude</a:t>
                      </a:r>
                      <a:endParaRPr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4950" marB="24950" marR="49925" marL="1040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Geostationary satellite/36,000km/128°E</a:t>
                      </a:r>
                      <a:endParaRPr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4950" marB="24950" marR="49925" marL="104000" anchor="ctr"/>
                </a:tc>
              </a:tr>
            </a:tbl>
          </a:graphicData>
        </a:graphic>
      </p:graphicFrame>
      <p:pic>
        <p:nvPicPr>
          <p:cNvPr descr="C:\Users\NIER\Desktop\_DSC3010.jpg" id="87" name="Google Shape;87;p2"/>
          <p:cNvPicPr preferRelativeResize="0"/>
          <p:nvPr/>
        </p:nvPicPr>
        <p:blipFill rotWithShape="1">
          <a:blip r:embed="rId6">
            <a:alphaModFix/>
          </a:blip>
          <a:srcRect b="8428" l="0" r="0" t="7610"/>
          <a:stretch/>
        </p:blipFill>
        <p:spPr>
          <a:xfrm>
            <a:off x="8260397" y="1075757"/>
            <a:ext cx="3875281" cy="190876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"/>
          <p:cNvSpPr/>
          <p:nvPr/>
        </p:nvSpPr>
        <p:spPr>
          <a:xfrm>
            <a:off x="8388208" y="3026620"/>
            <a:ext cx="3677819" cy="309600"/>
          </a:xfrm>
          <a:custGeom>
            <a:rect b="b" l="l" r="r" t="t"/>
            <a:pathLst>
              <a:path extrusionOk="0" h="383539" w="2675254">
                <a:moveTo>
                  <a:pt x="2674645" y="0"/>
                </a:moveTo>
                <a:lnTo>
                  <a:pt x="0" y="0"/>
                </a:lnTo>
                <a:lnTo>
                  <a:pt x="0" y="275539"/>
                </a:lnTo>
                <a:lnTo>
                  <a:pt x="1687" y="337977"/>
                </a:lnTo>
                <a:lnTo>
                  <a:pt x="13500" y="370039"/>
                </a:lnTo>
                <a:lnTo>
                  <a:pt x="45562" y="381852"/>
                </a:lnTo>
                <a:lnTo>
                  <a:pt x="108000" y="383540"/>
                </a:lnTo>
                <a:lnTo>
                  <a:pt x="2566644" y="383540"/>
                </a:lnTo>
                <a:lnTo>
                  <a:pt x="2629082" y="381852"/>
                </a:lnTo>
                <a:lnTo>
                  <a:pt x="2661145" y="370039"/>
                </a:lnTo>
                <a:lnTo>
                  <a:pt x="2672957" y="337977"/>
                </a:lnTo>
                <a:lnTo>
                  <a:pt x="2674645" y="275539"/>
                </a:lnTo>
                <a:lnTo>
                  <a:pt x="2674645" y="0"/>
                </a:lnTo>
                <a:close/>
              </a:path>
            </a:pathLst>
          </a:custGeom>
          <a:solidFill>
            <a:srgbClr val="C3E4E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 txBox="1"/>
          <p:nvPr/>
        </p:nvSpPr>
        <p:spPr>
          <a:xfrm>
            <a:off x="8772156" y="3047329"/>
            <a:ext cx="2949295" cy="2635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7125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574E"/>
                </a:solidFill>
                <a:latin typeface="Montserrat"/>
                <a:ea typeface="Montserrat"/>
                <a:cs typeface="Montserrat"/>
                <a:sym typeface="Montserrat"/>
              </a:rPr>
              <a:t>Environmental Satellite Center</a:t>
            </a:r>
            <a:endParaRPr b="0" i="0" sz="1600" u="none" cap="none" strike="noStrike">
              <a:solidFill>
                <a:srgbClr val="00574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 txBox="1"/>
          <p:nvPr>
            <p:ph type="title"/>
          </p:nvPr>
        </p:nvSpPr>
        <p:spPr>
          <a:xfrm>
            <a:off x="167039" y="108373"/>
            <a:ext cx="9571546" cy="864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GEMS observation plan</a:t>
            </a: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>
            <a:off x="257175" y="1115569"/>
            <a:ext cx="7833904" cy="531185"/>
            <a:chOff x="642231" y="883145"/>
            <a:chExt cx="6579727" cy="531185"/>
          </a:xfrm>
        </p:grpSpPr>
        <p:sp>
          <p:nvSpPr>
            <p:cNvPr id="96" name="Google Shape;96;p3"/>
            <p:cNvSpPr/>
            <p:nvPr/>
          </p:nvSpPr>
          <p:spPr>
            <a:xfrm>
              <a:off x="642231" y="935530"/>
              <a:ext cx="45718" cy="478800"/>
            </a:xfrm>
            <a:prstGeom prst="rect">
              <a:avLst/>
            </a:prstGeom>
            <a:solidFill>
              <a:srgbClr val="2BB7B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97" name="Google Shape;97;p3"/>
            <p:cNvGrpSpPr/>
            <p:nvPr/>
          </p:nvGrpSpPr>
          <p:grpSpPr>
            <a:xfrm>
              <a:off x="685088" y="883145"/>
              <a:ext cx="6536870" cy="530454"/>
              <a:chOff x="-1007788" y="3851456"/>
              <a:chExt cx="8421010" cy="530454"/>
            </a:xfrm>
          </p:grpSpPr>
          <p:sp>
            <p:nvSpPr>
              <p:cNvPr id="98" name="Google Shape;98;p3"/>
              <p:cNvSpPr/>
              <p:nvPr/>
            </p:nvSpPr>
            <p:spPr>
              <a:xfrm>
                <a:off x="-1007788" y="3903841"/>
                <a:ext cx="7684534" cy="478069"/>
              </a:xfrm>
              <a:prstGeom prst="rect">
                <a:avLst/>
              </a:prstGeom>
              <a:solidFill>
                <a:srgbClr val="D8D8D8">
                  <a:alpha val="7490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-916050" y="3851456"/>
                <a:ext cx="8329272" cy="477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en-US" sz="20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Scan</a:t>
                </a:r>
                <a:r>
                  <a:rPr b="1" i="0" lang="en-US" sz="20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Regions</a:t>
                </a:r>
                <a:endParaRPr b="1" i="0" sz="20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100" name="Google Shape;100;p3"/>
          <p:cNvGrpSpPr/>
          <p:nvPr/>
        </p:nvGrpSpPr>
        <p:grpSpPr>
          <a:xfrm>
            <a:off x="7606275" y="2036414"/>
            <a:ext cx="4264619" cy="3686369"/>
            <a:chOff x="7491717" y="2993620"/>
            <a:chExt cx="3834040" cy="3176472"/>
          </a:xfrm>
        </p:grpSpPr>
        <p:grpSp>
          <p:nvGrpSpPr>
            <p:cNvPr id="101" name="Google Shape;101;p3"/>
            <p:cNvGrpSpPr/>
            <p:nvPr/>
          </p:nvGrpSpPr>
          <p:grpSpPr>
            <a:xfrm>
              <a:off x="7491717" y="2993620"/>
              <a:ext cx="3834040" cy="3176472"/>
              <a:chOff x="4038781" y="4116380"/>
              <a:chExt cx="4043240" cy="2006527"/>
            </a:xfrm>
          </p:grpSpPr>
          <p:sp>
            <p:nvSpPr>
              <p:cNvPr id="102" name="Google Shape;102;p3"/>
              <p:cNvSpPr/>
              <p:nvPr/>
            </p:nvSpPr>
            <p:spPr>
              <a:xfrm>
                <a:off x="4038781" y="4116380"/>
                <a:ext cx="4043240" cy="2006527"/>
              </a:xfrm>
              <a:prstGeom prst="rect">
                <a:avLst/>
              </a:prstGeom>
              <a:noFill/>
              <a:ln cap="flat" cmpd="sng" w="2540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4108475" y="4186978"/>
                <a:ext cx="3729432" cy="1759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F3F3F"/>
                  </a:buClr>
                  <a:buSzPts val="1800"/>
                  <a:buFont typeface="Arial"/>
                  <a:buNone/>
                </a:pPr>
                <a:r>
                  <a:rPr b="1" i="0" lang="en-US" sz="1800" u="none" cap="none" strike="noStrike">
                    <a:solidFill>
                      <a:srgbClr val="3F3F3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Countries in GEMS domain (20)</a:t>
                </a:r>
                <a:endParaRPr b="1" i="0" sz="180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pic>
          <p:nvPicPr>
            <p:cNvPr descr="EMB00002fc4596a" id="104" name="Google Shape;104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69330" y="5414582"/>
              <a:ext cx="563094" cy="3051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MB00002fc4596b" id="105" name="Google Shape;105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816965" y="5420822"/>
              <a:ext cx="563094" cy="3051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MB00002fc4596d" id="106" name="Google Shape;106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531179" y="5425827"/>
              <a:ext cx="563094" cy="3051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MB00002fc4596e" id="107" name="Google Shape;107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481176" y="3567175"/>
              <a:ext cx="563094" cy="3051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MB00002fc45970" id="108" name="Google Shape;108;p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485327" y="4209804"/>
              <a:ext cx="507589" cy="3051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MB00002fc45971" id="109" name="Google Shape;109;p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097512" y="4201095"/>
              <a:ext cx="563094" cy="3051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MB00002fc45973" id="110" name="Google Shape;110;p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774350" y="4782848"/>
              <a:ext cx="563094" cy="3051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MB00002fc45974" id="111" name="Google Shape;111;p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0501946" y="4203116"/>
              <a:ext cx="563094" cy="3051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MB00002fc45976" id="112" name="Google Shape;112;p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9752074" y="3567728"/>
              <a:ext cx="563094" cy="3051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MB00002fc45977" id="113" name="Google Shape;113;p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7793603" y="5429088"/>
              <a:ext cx="563094" cy="3051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MB00002fc45979" id="114" name="Google Shape;114;p3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0517015" y="4757907"/>
              <a:ext cx="563094" cy="3051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MB00002fc4597a" id="115" name="Google Shape;115;p3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7747679" y="3574856"/>
              <a:ext cx="563094" cy="3051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MB00002fc4597c" id="116" name="Google Shape;116;p3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9772863" y="4202634"/>
              <a:ext cx="563094" cy="3051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Google Shape;117;p3"/>
            <p:cNvSpPr/>
            <p:nvPr/>
          </p:nvSpPr>
          <p:spPr>
            <a:xfrm>
              <a:off x="10523174" y="3851743"/>
              <a:ext cx="493164" cy="218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China</a:t>
              </a:r>
              <a:endParaRPr b="0" i="0" sz="105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540726" y="5728800"/>
              <a:ext cx="648808" cy="218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Vietnam</a:t>
              </a:r>
              <a:endParaRPr b="0" i="0" sz="105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9172932" y="4494642"/>
              <a:ext cx="506134" cy="218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Japan</a:t>
              </a:r>
              <a:endParaRPr b="0" i="0" sz="105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7774868" y="5068818"/>
              <a:ext cx="692044" cy="218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Mongolia</a:t>
              </a:r>
              <a:endParaRPr b="0" i="0" sz="105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7774350" y="5731802"/>
              <a:ext cx="741043" cy="218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Singapore</a:t>
              </a:r>
              <a:endParaRPr b="0" i="0" sz="105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8467667" y="5738186"/>
              <a:ext cx="609897" cy="218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S. Korea</a:t>
              </a:r>
              <a:endParaRPr b="0" i="0" sz="105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10510977" y="4496182"/>
              <a:ext cx="643043" cy="218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Malaysia</a:t>
              </a:r>
              <a:endParaRPr b="0" i="0" sz="105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9823694" y="5720332"/>
              <a:ext cx="645926" cy="218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Thailand</a:t>
              </a:r>
              <a:endParaRPr b="0" i="0" sz="105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8443252" y="4493411"/>
              <a:ext cx="710778" cy="218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Indonesia</a:t>
              </a:r>
              <a:endParaRPr b="0" i="0" sz="105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9707265" y="3866668"/>
              <a:ext cx="752572" cy="218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Cambodia</a:t>
              </a:r>
              <a:endParaRPr b="0" i="0" sz="105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10465908" y="5053841"/>
              <a:ext cx="782835" cy="218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Philippines</a:t>
              </a:r>
              <a:endParaRPr b="0" i="0" sz="105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9867858" y="4479107"/>
              <a:ext cx="421106" cy="218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Laos</a:t>
              </a:r>
              <a:endParaRPr b="0" i="0" sz="105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7802554" y="3875474"/>
              <a:ext cx="540722" cy="218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Brunei</a:t>
              </a:r>
              <a:endParaRPr b="0" i="0" sz="105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9858148" y="5055224"/>
              <a:ext cx="481634" cy="218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Palau</a:t>
              </a:r>
              <a:endParaRPr b="0" i="0" sz="105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descr="EMB00002fc4596c" id="131" name="Google Shape;131;p3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8456747" y="3561914"/>
              <a:ext cx="510778" cy="3051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MB00002fc45972" id="132" name="Google Shape;132;p3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9127025" y="3561315"/>
              <a:ext cx="481396" cy="3051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MB00002fc45975" id="133" name="Google Shape;133;p3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9164538" y="4777305"/>
              <a:ext cx="487440" cy="3051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MB00002fc45978" id="134" name="Google Shape;134;p3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7753610" y="4205888"/>
              <a:ext cx="576359" cy="3051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MB00002fc4597b" id="135" name="Google Shape;135;p3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9142389" y="5403864"/>
              <a:ext cx="531455" cy="3051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Google Shape;136;p3"/>
            <p:cNvSpPr/>
            <p:nvPr/>
          </p:nvSpPr>
          <p:spPr>
            <a:xfrm>
              <a:off x="8346111" y="3867385"/>
              <a:ext cx="839041" cy="218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Bangladesh</a:t>
              </a:r>
              <a:endParaRPr b="0" i="0" sz="105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9106932" y="3875377"/>
              <a:ext cx="588280" cy="218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Bhutan</a:t>
              </a:r>
              <a:endParaRPr b="0" i="0" sz="105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7849097" y="4496691"/>
              <a:ext cx="505642" cy="218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India</a:t>
              </a:r>
              <a:endParaRPr b="0" i="0" sz="105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9160492" y="5068079"/>
              <a:ext cx="758275" cy="218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Nepal</a:t>
              </a:r>
              <a:endParaRPr b="0" i="0" sz="105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9121577" y="5737750"/>
              <a:ext cx="711253" cy="218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Sri Lanka</a:t>
              </a:r>
              <a:endParaRPr b="0" i="0" sz="105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descr="EMB00002fc4596f" id="141" name="Google Shape;141;p3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8489949" y="4765914"/>
              <a:ext cx="498069" cy="3051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p3"/>
            <p:cNvSpPr/>
            <p:nvPr/>
          </p:nvSpPr>
          <p:spPr>
            <a:xfrm>
              <a:off x="8420247" y="5058750"/>
              <a:ext cx="710778" cy="2187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Myanmar</a:t>
              </a:r>
              <a:endParaRPr b="0" i="0" sz="105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43" name="Google Shape;143;p3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9777014" y="4762687"/>
              <a:ext cx="563095" cy="31781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4" name="Google Shape;144;p3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820738" y="1698408"/>
            <a:ext cx="6099475" cy="4743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"/>
          <p:cNvSpPr txBox="1"/>
          <p:nvPr>
            <p:ph type="title"/>
          </p:nvPr>
        </p:nvSpPr>
        <p:spPr>
          <a:xfrm>
            <a:off x="167039" y="108373"/>
            <a:ext cx="9571546" cy="864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GEMS observation plan</a:t>
            </a:r>
            <a:endParaRPr/>
          </a:p>
        </p:txBody>
      </p:sp>
      <p:grpSp>
        <p:nvGrpSpPr>
          <p:cNvPr id="150" name="Google Shape;150;p4"/>
          <p:cNvGrpSpPr/>
          <p:nvPr/>
        </p:nvGrpSpPr>
        <p:grpSpPr>
          <a:xfrm>
            <a:off x="257175" y="1115569"/>
            <a:ext cx="7833904" cy="531185"/>
            <a:chOff x="642231" y="883145"/>
            <a:chExt cx="6579727" cy="531185"/>
          </a:xfrm>
        </p:grpSpPr>
        <p:sp>
          <p:nvSpPr>
            <p:cNvPr id="151" name="Google Shape;151;p4"/>
            <p:cNvSpPr/>
            <p:nvPr/>
          </p:nvSpPr>
          <p:spPr>
            <a:xfrm>
              <a:off x="642231" y="935530"/>
              <a:ext cx="45718" cy="478800"/>
            </a:xfrm>
            <a:prstGeom prst="rect">
              <a:avLst/>
            </a:prstGeom>
            <a:solidFill>
              <a:srgbClr val="2BB7B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grpSp>
          <p:nvGrpSpPr>
            <p:cNvPr id="152" name="Google Shape;152;p4"/>
            <p:cNvGrpSpPr/>
            <p:nvPr/>
          </p:nvGrpSpPr>
          <p:grpSpPr>
            <a:xfrm>
              <a:off x="685088" y="883145"/>
              <a:ext cx="6536870" cy="530454"/>
              <a:chOff x="-1007788" y="3851456"/>
              <a:chExt cx="8421010" cy="530454"/>
            </a:xfrm>
          </p:grpSpPr>
          <p:sp>
            <p:nvSpPr>
              <p:cNvPr id="153" name="Google Shape;153;p4"/>
              <p:cNvSpPr/>
              <p:nvPr/>
            </p:nvSpPr>
            <p:spPr>
              <a:xfrm>
                <a:off x="-1007788" y="3903841"/>
                <a:ext cx="7684534" cy="478069"/>
              </a:xfrm>
              <a:prstGeom prst="rect">
                <a:avLst/>
              </a:prstGeom>
              <a:solidFill>
                <a:srgbClr val="D8D8D8">
                  <a:alpha val="7490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-916050" y="3851456"/>
                <a:ext cx="8329272" cy="477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en-US" sz="20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Monthly observation plan</a:t>
                </a:r>
                <a:endParaRPr b="1" i="0" sz="20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pic>
        <p:nvPicPr>
          <p:cNvPr id="155" name="Google Shape;15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201" y="1735233"/>
            <a:ext cx="5986791" cy="127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8201" y="3009407"/>
            <a:ext cx="6011177" cy="352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99340" y="1841018"/>
            <a:ext cx="5407621" cy="4334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"/>
          <p:cNvSpPr txBox="1"/>
          <p:nvPr>
            <p:ph type="title"/>
          </p:nvPr>
        </p:nvSpPr>
        <p:spPr>
          <a:xfrm>
            <a:off x="167039" y="108373"/>
            <a:ext cx="9571546" cy="864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GEMS data release</a:t>
            </a:r>
            <a:endParaRPr/>
          </a:p>
        </p:txBody>
      </p:sp>
      <p:sp>
        <p:nvSpPr>
          <p:cNvPr id="163" name="Google Shape;163;p5"/>
          <p:cNvSpPr/>
          <p:nvPr/>
        </p:nvSpPr>
        <p:spPr>
          <a:xfrm>
            <a:off x="775196" y="1723892"/>
            <a:ext cx="10960274" cy="4553627"/>
          </a:xfrm>
          <a:custGeom>
            <a:rect b="b" l="l" r="r" t="t"/>
            <a:pathLst>
              <a:path extrusionOk="0" h="3077845" w="4136390">
                <a:moveTo>
                  <a:pt x="71996" y="0"/>
                </a:move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3077375"/>
                </a:lnTo>
                <a:lnTo>
                  <a:pt x="4135831" y="3077375"/>
                </a:lnTo>
                <a:lnTo>
                  <a:pt x="4135831" y="71996"/>
                </a:lnTo>
                <a:lnTo>
                  <a:pt x="4134706" y="30373"/>
                </a:lnTo>
                <a:lnTo>
                  <a:pt x="4126830" y="8999"/>
                </a:lnTo>
                <a:lnTo>
                  <a:pt x="4105452" y="1124"/>
                </a:lnTo>
                <a:lnTo>
                  <a:pt x="4063822" y="0"/>
                </a:lnTo>
                <a:lnTo>
                  <a:pt x="71996" y="0"/>
                </a:lnTo>
                <a:close/>
              </a:path>
            </a:pathLst>
          </a:custGeom>
          <a:noFill/>
          <a:ln cap="flat" cmpd="sng" w="1905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5"/>
          <p:cNvSpPr/>
          <p:nvPr/>
        </p:nvSpPr>
        <p:spPr>
          <a:xfrm rot="5400000">
            <a:off x="2611208" y="-494835"/>
            <a:ext cx="302696" cy="4021996"/>
          </a:xfrm>
          <a:prstGeom prst="roundRect">
            <a:avLst>
              <a:gd fmla="val 50000" name="adj"/>
            </a:avLst>
          </a:prstGeom>
          <a:solidFill>
            <a:schemeClr val="accent2">
              <a:alpha val="49803"/>
            </a:schemeClr>
          </a:solidFill>
          <a:ln cap="flat" cmpd="sng" w="317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5"/>
          <p:cNvSpPr txBox="1"/>
          <p:nvPr/>
        </p:nvSpPr>
        <p:spPr>
          <a:xfrm>
            <a:off x="731674" y="1373781"/>
            <a:ext cx="386645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Normal Products </a:t>
            </a:r>
            <a:r>
              <a:rPr b="1" i="0" lang="en-US" sz="1200" u="none" cap="none" strike="noStrik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(Level2)</a:t>
            </a:r>
            <a:r>
              <a:rPr b="1" i="0" lang="en-US" sz="1400" u="none" cap="none" strike="noStrik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  Total: 21types</a:t>
            </a:r>
            <a:endParaRPr b="1" i="0" sz="1400" u="none" cap="none" strike="noStrike">
              <a:solidFill>
                <a:srgbClr val="00000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166" name="Google Shape;166;p5"/>
          <p:cNvGrpSpPr/>
          <p:nvPr/>
        </p:nvGrpSpPr>
        <p:grpSpPr>
          <a:xfrm>
            <a:off x="868466" y="1821095"/>
            <a:ext cx="10774846" cy="1452187"/>
            <a:chOff x="190286" y="2315851"/>
            <a:chExt cx="10774846" cy="1452187"/>
          </a:xfrm>
        </p:grpSpPr>
        <p:pic>
          <p:nvPicPr>
            <p:cNvPr id="167" name="Google Shape;167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32853" y="2508038"/>
              <a:ext cx="1522286" cy="12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5"/>
            <p:cNvPicPr preferRelativeResize="0"/>
            <p:nvPr/>
          </p:nvPicPr>
          <p:blipFill rotWithShape="1">
            <a:blip r:embed="rId4">
              <a:alphaModFix/>
            </a:blip>
            <a:srcRect b="5664" l="7448" r="5291" t="0"/>
            <a:stretch/>
          </p:blipFill>
          <p:spPr>
            <a:xfrm>
              <a:off x="202646" y="2474981"/>
              <a:ext cx="1512000" cy="12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5"/>
            <p:cNvPicPr preferRelativeResize="0"/>
            <p:nvPr/>
          </p:nvPicPr>
          <p:blipFill rotWithShape="1">
            <a:blip r:embed="rId5">
              <a:alphaModFix/>
            </a:blip>
            <a:srcRect b="4456" l="7977" r="7296" t="0"/>
            <a:stretch/>
          </p:blipFill>
          <p:spPr>
            <a:xfrm>
              <a:off x="1733914" y="2474981"/>
              <a:ext cx="1512000" cy="12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5"/>
            <p:cNvPicPr preferRelativeResize="0"/>
            <p:nvPr/>
          </p:nvPicPr>
          <p:blipFill rotWithShape="1">
            <a:blip r:embed="rId6">
              <a:alphaModFix/>
            </a:blip>
            <a:srcRect b="5501" l="7449" r="6826" t="0"/>
            <a:stretch/>
          </p:blipFill>
          <p:spPr>
            <a:xfrm>
              <a:off x="3265182" y="2474981"/>
              <a:ext cx="1512000" cy="12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5"/>
            <p:cNvPicPr preferRelativeResize="0"/>
            <p:nvPr/>
          </p:nvPicPr>
          <p:blipFill rotWithShape="1">
            <a:blip r:embed="rId7">
              <a:alphaModFix/>
            </a:blip>
            <a:srcRect b="6693" l="7980" r="8141" t="0"/>
            <a:stretch/>
          </p:blipFill>
          <p:spPr>
            <a:xfrm>
              <a:off x="7858986" y="2474981"/>
              <a:ext cx="1512000" cy="12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5"/>
            <p:cNvPicPr preferRelativeResize="0"/>
            <p:nvPr/>
          </p:nvPicPr>
          <p:blipFill rotWithShape="1">
            <a:blip r:embed="rId8">
              <a:alphaModFix/>
            </a:blip>
            <a:srcRect b="3199" l="7363" r="7035" t="0"/>
            <a:stretch/>
          </p:blipFill>
          <p:spPr>
            <a:xfrm>
              <a:off x="4796450" y="2474981"/>
              <a:ext cx="1512000" cy="12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5"/>
            <p:cNvPicPr preferRelativeResize="0"/>
            <p:nvPr/>
          </p:nvPicPr>
          <p:blipFill rotWithShape="1">
            <a:blip r:embed="rId9">
              <a:alphaModFix/>
            </a:blip>
            <a:srcRect b="5975" l="8149" r="8145" t="2745"/>
            <a:stretch/>
          </p:blipFill>
          <p:spPr>
            <a:xfrm>
              <a:off x="6327718" y="2474981"/>
              <a:ext cx="1512000" cy="12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p5"/>
            <p:cNvSpPr txBox="1"/>
            <p:nvPr/>
          </p:nvSpPr>
          <p:spPr>
            <a:xfrm>
              <a:off x="190286" y="2315851"/>
              <a:ext cx="1512000" cy="162000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Aerosol optical depth</a:t>
              </a:r>
              <a:endParaRPr b="0" i="0" sz="900" u="none" cap="none" strike="noStrike">
                <a:solidFill>
                  <a:srgbClr val="222A35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75" name="Google Shape;175;p5"/>
            <p:cNvSpPr txBox="1"/>
            <p:nvPr/>
          </p:nvSpPr>
          <p:spPr>
            <a:xfrm>
              <a:off x="1722730" y="2315851"/>
              <a:ext cx="1512000" cy="162000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NO</a:t>
              </a:r>
              <a:r>
                <a:rPr b="0" baseline="-25000" i="0" lang="en-US" sz="10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2</a:t>
              </a:r>
              <a:endParaRPr b="0" baseline="-25000" i="0" sz="1000" u="none" cap="none" strike="noStrike">
                <a:solidFill>
                  <a:srgbClr val="222A35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76" name="Google Shape;176;p5"/>
            <p:cNvSpPr txBox="1"/>
            <p:nvPr/>
          </p:nvSpPr>
          <p:spPr>
            <a:xfrm>
              <a:off x="3255174" y="2315851"/>
              <a:ext cx="1512000" cy="162000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Total ozone</a:t>
              </a:r>
              <a:endParaRPr b="0" i="0" sz="1000" u="none" cap="none" strike="noStrike">
                <a:solidFill>
                  <a:srgbClr val="222A35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77" name="Google Shape;177;p5"/>
            <p:cNvSpPr txBox="1"/>
            <p:nvPr/>
          </p:nvSpPr>
          <p:spPr>
            <a:xfrm>
              <a:off x="4787618" y="2315851"/>
              <a:ext cx="1512000" cy="162000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Effective cloud fraction</a:t>
              </a:r>
              <a:endParaRPr b="0" i="0" sz="800" u="none" cap="none" strike="noStrike">
                <a:solidFill>
                  <a:srgbClr val="222A35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78" name="Google Shape;178;p5"/>
            <p:cNvSpPr txBox="1"/>
            <p:nvPr/>
          </p:nvSpPr>
          <p:spPr>
            <a:xfrm>
              <a:off x="6320062" y="2315851"/>
              <a:ext cx="1512000" cy="162000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SO</a:t>
              </a:r>
              <a:r>
                <a:rPr b="0" baseline="-25000" i="0" lang="en-US" sz="10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2</a:t>
              </a:r>
              <a:endParaRPr b="0" baseline="-25000" i="0" sz="1000" u="none" cap="none" strike="noStrike">
                <a:solidFill>
                  <a:srgbClr val="222A35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79" name="Google Shape;179;p5"/>
            <p:cNvSpPr txBox="1"/>
            <p:nvPr/>
          </p:nvSpPr>
          <p:spPr>
            <a:xfrm>
              <a:off x="7852505" y="2315851"/>
              <a:ext cx="1512000" cy="162000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Plant response index</a:t>
              </a:r>
              <a:endParaRPr b="0" i="0" sz="900" u="none" cap="none" strike="noStrike">
                <a:solidFill>
                  <a:srgbClr val="222A35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80" name="Google Shape;180;p5"/>
            <p:cNvSpPr txBox="1"/>
            <p:nvPr/>
          </p:nvSpPr>
          <p:spPr>
            <a:xfrm>
              <a:off x="9453132" y="2322720"/>
              <a:ext cx="1512000" cy="162000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Tropospheric NO</a:t>
              </a:r>
              <a:r>
                <a:rPr b="0" baseline="-25000" i="0" lang="en-US" sz="10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2</a:t>
              </a:r>
              <a:endParaRPr b="0" baseline="-25000" i="0" sz="1000" u="none" cap="none" strike="noStrike">
                <a:solidFill>
                  <a:srgbClr val="222A35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</p:grpSp>
      <p:grpSp>
        <p:nvGrpSpPr>
          <p:cNvPr id="181" name="Google Shape;181;p5"/>
          <p:cNvGrpSpPr/>
          <p:nvPr/>
        </p:nvGrpSpPr>
        <p:grpSpPr>
          <a:xfrm>
            <a:off x="872513" y="3313179"/>
            <a:ext cx="10760806" cy="1429535"/>
            <a:chOff x="194333" y="3769835"/>
            <a:chExt cx="10760806" cy="1429535"/>
          </a:xfrm>
        </p:grpSpPr>
        <p:pic>
          <p:nvPicPr>
            <p:cNvPr id="182" name="Google Shape;182;p5"/>
            <p:cNvPicPr preferRelativeResize="0"/>
            <p:nvPr/>
          </p:nvPicPr>
          <p:blipFill rotWithShape="1">
            <a:blip r:embed="rId10">
              <a:alphaModFix/>
            </a:blip>
            <a:srcRect b="7147" l="7840" r="7169" t="3770"/>
            <a:stretch/>
          </p:blipFill>
          <p:spPr>
            <a:xfrm>
              <a:off x="194333" y="3928375"/>
              <a:ext cx="1512000" cy="12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5"/>
            <p:cNvPicPr preferRelativeResize="0"/>
            <p:nvPr/>
          </p:nvPicPr>
          <p:blipFill rotWithShape="1">
            <a:blip r:embed="rId11">
              <a:alphaModFix/>
            </a:blip>
            <a:srcRect b="6289" l="8247" r="7992" t="4939"/>
            <a:stretch/>
          </p:blipFill>
          <p:spPr>
            <a:xfrm>
              <a:off x="1729101" y="3928375"/>
              <a:ext cx="1512000" cy="12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p5"/>
            <p:cNvSpPr txBox="1"/>
            <p:nvPr/>
          </p:nvSpPr>
          <p:spPr>
            <a:xfrm>
              <a:off x="201386" y="3769835"/>
              <a:ext cx="1512000" cy="162000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DNA damage index</a:t>
              </a:r>
              <a:endParaRPr b="0" i="0" sz="900" u="none" cap="none" strike="noStrike">
                <a:solidFill>
                  <a:srgbClr val="222A35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85" name="Google Shape;185;p5"/>
            <p:cNvSpPr txBox="1"/>
            <p:nvPr/>
          </p:nvSpPr>
          <p:spPr>
            <a:xfrm>
              <a:off x="1733830" y="3769835"/>
              <a:ext cx="1512000" cy="162000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Vitamin D index</a:t>
              </a:r>
              <a:endParaRPr b="0" i="0" sz="1000" u="none" cap="none" strike="noStrike">
                <a:solidFill>
                  <a:srgbClr val="222A35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pic>
          <p:nvPicPr>
            <p:cNvPr id="186" name="Google Shape;186;p5"/>
            <p:cNvPicPr preferRelativeResize="0"/>
            <p:nvPr/>
          </p:nvPicPr>
          <p:blipFill rotWithShape="1">
            <a:blip r:embed="rId12">
              <a:alphaModFix/>
            </a:blip>
            <a:srcRect b="6280" l="7824" r="8361" t="0"/>
            <a:stretch/>
          </p:blipFill>
          <p:spPr>
            <a:xfrm>
              <a:off x="3263869" y="3928375"/>
              <a:ext cx="1512000" cy="12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5"/>
            <p:cNvPicPr preferRelativeResize="0"/>
            <p:nvPr/>
          </p:nvPicPr>
          <p:blipFill rotWithShape="1">
            <a:blip r:embed="rId13">
              <a:alphaModFix/>
            </a:blip>
            <a:srcRect b="5507" l="9111" r="8932" t="5218"/>
            <a:stretch/>
          </p:blipFill>
          <p:spPr>
            <a:xfrm>
              <a:off x="4798637" y="3928375"/>
              <a:ext cx="1512000" cy="12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5"/>
            <p:cNvPicPr preferRelativeResize="0"/>
            <p:nvPr/>
          </p:nvPicPr>
          <p:blipFill rotWithShape="1">
            <a:blip r:embed="rId14">
              <a:alphaModFix/>
            </a:blip>
            <a:srcRect b="6501" l="8711" r="8144" t="4224"/>
            <a:stretch/>
          </p:blipFill>
          <p:spPr>
            <a:xfrm>
              <a:off x="6333405" y="3928375"/>
              <a:ext cx="1512000" cy="12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5"/>
            <p:cNvPicPr preferRelativeResize="0"/>
            <p:nvPr/>
          </p:nvPicPr>
          <p:blipFill rotWithShape="1">
            <a:blip r:embed="rId15">
              <a:alphaModFix/>
            </a:blip>
            <a:srcRect b="6387" l="7958" r="6598" t="5445"/>
            <a:stretch/>
          </p:blipFill>
          <p:spPr>
            <a:xfrm>
              <a:off x="7868174" y="3928375"/>
              <a:ext cx="1512000" cy="12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p5"/>
            <p:cNvSpPr txBox="1"/>
            <p:nvPr/>
          </p:nvSpPr>
          <p:spPr>
            <a:xfrm>
              <a:off x="3266274" y="3769835"/>
              <a:ext cx="1512000" cy="162000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Single scattering albedo</a:t>
              </a:r>
              <a:endParaRPr b="0" i="0" sz="800" u="none" cap="none" strike="noStrike">
                <a:solidFill>
                  <a:srgbClr val="222A35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91" name="Google Shape;191;p5"/>
            <p:cNvSpPr txBox="1"/>
            <p:nvPr/>
          </p:nvSpPr>
          <p:spPr>
            <a:xfrm>
              <a:off x="4798718" y="3769835"/>
              <a:ext cx="1512000" cy="162000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UV aerosol index</a:t>
              </a:r>
              <a:endParaRPr b="0" i="0" sz="1000" u="none" cap="none" strike="noStrike">
                <a:solidFill>
                  <a:srgbClr val="222A35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92" name="Google Shape;192;p5"/>
            <p:cNvSpPr txBox="1"/>
            <p:nvPr/>
          </p:nvSpPr>
          <p:spPr>
            <a:xfrm>
              <a:off x="6331162" y="3769835"/>
              <a:ext cx="1512000" cy="162000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Visible aerosol index</a:t>
              </a:r>
              <a:endParaRPr b="0" i="0" sz="900" u="none" cap="none" strike="noStrike">
                <a:solidFill>
                  <a:srgbClr val="222A35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93" name="Google Shape;193;p5"/>
            <p:cNvSpPr txBox="1"/>
            <p:nvPr/>
          </p:nvSpPr>
          <p:spPr>
            <a:xfrm>
              <a:off x="7863605" y="3769835"/>
              <a:ext cx="1512000" cy="162000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Cloud pressure</a:t>
              </a:r>
              <a:endParaRPr b="0" i="0" sz="1000" u="none" cap="none" strike="noStrike">
                <a:solidFill>
                  <a:srgbClr val="222A35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194" name="Google Shape;194;p5"/>
            <p:cNvSpPr txBox="1"/>
            <p:nvPr/>
          </p:nvSpPr>
          <p:spPr>
            <a:xfrm>
              <a:off x="9443139" y="3769835"/>
              <a:ext cx="1512000" cy="162000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Background Relectance</a:t>
              </a:r>
              <a:endParaRPr b="0" i="0" sz="1000" u="none" cap="none" strike="noStrike">
                <a:solidFill>
                  <a:srgbClr val="222A35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pic>
          <p:nvPicPr>
            <p:cNvPr id="195" name="Google Shape;195;p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9432853" y="3939370"/>
              <a:ext cx="1512000" cy="12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6" name="Google Shape;196;p5"/>
          <p:cNvGrpSpPr/>
          <p:nvPr/>
        </p:nvGrpSpPr>
        <p:grpSpPr>
          <a:xfrm>
            <a:off x="865580" y="4818906"/>
            <a:ext cx="10757453" cy="1459330"/>
            <a:chOff x="187400" y="5285087"/>
            <a:chExt cx="10757453" cy="1459330"/>
          </a:xfrm>
        </p:grpSpPr>
        <p:pic>
          <p:nvPicPr>
            <p:cNvPr id="197" name="Google Shape;197;p5"/>
            <p:cNvPicPr preferRelativeResize="0"/>
            <p:nvPr/>
          </p:nvPicPr>
          <p:blipFill rotWithShape="1">
            <a:blip r:embed="rId17">
              <a:alphaModFix/>
            </a:blip>
            <a:srcRect b="9480" l="8485" r="9281" t="4060"/>
            <a:stretch/>
          </p:blipFill>
          <p:spPr>
            <a:xfrm>
              <a:off x="1737059" y="5447087"/>
              <a:ext cx="1512000" cy="12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5"/>
            <p:cNvPicPr preferRelativeResize="0"/>
            <p:nvPr/>
          </p:nvPicPr>
          <p:blipFill rotWithShape="1">
            <a:blip r:embed="rId18">
              <a:alphaModFix/>
            </a:blip>
            <a:srcRect b="5606" l="8988" r="7816" t="4521"/>
            <a:stretch/>
          </p:blipFill>
          <p:spPr>
            <a:xfrm>
              <a:off x="187400" y="5451249"/>
              <a:ext cx="1512000" cy="12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5"/>
            <p:cNvSpPr txBox="1"/>
            <p:nvPr/>
          </p:nvSpPr>
          <p:spPr>
            <a:xfrm>
              <a:off x="201386" y="5285087"/>
              <a:ext cx="1512000" cy="162000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Cloud radiance fraction</a:t>
              </a:r>
              <a:endParaRPr b="0" i="0" sz="800" u="none" cap="none" strike="noStrike">
                <a:solidFill>
                  <a:srgbClr val="222A35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00" name="Google Shape;200;p5"/>
            <p:cNvSpPr txBox="1"/>
            <p:nvPr/>
          </p:nvSpPr>
          <p:spPr>
            <a:xfrm>
              <a:off x="1733830" y="5285087"/>
              <a:ext cx="1512000" cy="162000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UV index</a:t>
              </a:r>
              <a:endParaRPr b="0" i="0" sz="1000" u="none" cap="none" strike="noStrike">
                <a:solidFill>
                  <a:srgbClr val="222A35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grpSp>
          <p:nvGrpSpPr>
            <p:cNvPr id="201" name="Google Shape;201;p5"/>
            <p:cNvGrpSpPr/>
            <p:nvPr/>
          </p:nvGrpSpPr>
          <p:grpSpPr>
            <a:xfrm>
              <a:off x="3265182" y="5285087"/>
              <a:ext cx="3059258" cy="1454809"/>
              <a:chOff x="3265182" y="5208887"/>
              <a:chExt cx="3059258" cy="1454809"/>
            </a:xfrm>
          </p:grpSpPr>
          <p:sp>
            <p:nvSpPr>
              <p:cNvPr id="202" name="Google Shape;202;p5"/>
              <p:cNvSpPr txBox="1"/>
              <p:nvPr/>
            </p:nvSpPr>
            <p:spPr>
              <a:xfrm>
                <a:off x="3266274" y="5208887"/>
                <a:ext cx="1512000" cy="162000"/>
              </a:xfrm>
              <a:prstGeom prst="rect">
                <a:avLst/>
              </a:prstGeom>
              <a:noFill/>
              <a:ln cap="flat" cmpd="sng" w="2540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000" u="none" cap="none" strike="noStrike">
                    <a:solidFill>
                      <a:srgbClr val="222A35"/>
                    </a:solidFill>
                    <a:latin typeface="Malgun Gothic"/>
                    <a:ea typeface="Malgun Gothic"/>
                    <a:cs typeface="Malgun Gothic"/>
                    <a:sym typeface="Malgun Gothic"/>
                  </a:rPr>
                  <a:t>HCHO</a:t>
                </a:r>
                <a:endParaRPr b="0" i="0" sz="10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sp>
            <p:nvSpPr>
              <p:cNvPr id="203" name="Google Shape;203;p5"/>
              <p:cNvSpPr txBox="1"/>
              <p:nvPr/>
            </p:nvSpPr>
            <p:spPr>
              <a:xfrm>
                <a:off x="4798718" y="5208887"/>
                <a:ext cx="1512000" cy="162000"/>
              </a:xfrm>
              <a:prstGeom prst="rect">
                <a:avLst/>
              </a:prstGeom>
              <a:noFill/>
              <a:ln cap="flat" cmpd="sng" w="2540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000" u="none" cap="none" strike="noStrike">
                    <a:solidFill>
                      <a:srgbClr val="222A35"/>
                    </a:solidFill>
                    <a:latin typeface="Malgun Gothic"/>
                    <a:ea typeface="Malgun Gothic"/>
                    <a:cs typeface="Malgun Gothic"/>
                    <a:sym typeface="Malgun Gothic"/>
                  </a:rPr>
                  <a:t>CHOCHO</a:t>
                </a:r>
                <a:endParaRPr b="0" i="0" sz="10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endParaRPr>
              </a:p>
            </p:txBody>
          </p:sp>
          <p:pic>
            <p:nvPicPr>
              <p:cNvPr id="204" name="Google Shape;204;p5"/>
              <p:cNvPicPr preferRelativeResize="0"/>
              <p:nvPr/>
            </p:nvPicPr>
            <p:blipFill rotWithShape="1">
              <a:blip r:embed="rId19">
                <a:alphaModFix/>
              </a:blip>
              <a:srcRect b="5939" l="9037" r="8447" t="5882"/>
              <a:stretch/>
            </p:blipFill>
            <p:spPr>
              <a:xfrm>
                <a:off x="3265182" y="5403696"/>
                <a:ext cx="1512000" cy="126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5" name="Google Shape;205;p5"/>
              <p:cNvPicPr preferRelativeResize="0"/>
              <p:nvPr/>
            </p:nvPicPr>
            <p:blipFill rotWithShape="1">
              <a:blip r:embed="rId20">
                <a:alphaModFix/>
              </a:blip>
              <a:srcRect b="4794" l="9541" r="9155" t="5261"/>
              <a:stretch/>
            </p:blipFill>
            <p:spPr>
              <a:xfrm>
                <a:off x="4812440" y="5396344"/>
                <a:ext cx="1512000" cy="126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06" name="Google Shape;206;p5"/>
            <p:cNvSpPr txBox="1"/>
            <p:nvPr/>
          </p:nvSpPr>
          <p:spPr>
            <a:xfrm>
              <a:off x="6347036" y="5285087"/>
              <a:ext cx="1512000" cy="162000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Aerosol Effective Height</a:t>
              </a:r>
              <a:endParaRPr b="0" i="0" sz="1000" u="none" cap="none" strike="noStrike">
                <a:solidFill>
                  <a:srgbClr val="222A35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07" name="Google Shape;207;p5"/>
            <p:cNvSpPr txBox="1"/>
            <p:nvPr/>
          </p:nvSpPr>
          <p:spPr>
            <a:xfrm>
              <a:off x="7875159" y="5285087"/>
              <a:ext cx="1512000" cy="162000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Stratospheric Ozone</a:t>
              </a:r>
              <a:endParaRPr b="0" i="0" sz="1000" u="none" cap="none" strike="noStrike">
                <a:solidFill>
                  <a:srgbClr val="222A35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208" name="Google Shape;208;p5"/>
            <p:cNvSpPr txBox="1"/>
            <p:nvPr/>
          </p:nvSpPr>
          <p:spPr>
            <a:xfrm>
              <a:off x="9432853" y="5285087"/>
              <a:ext cx="1512000" cy="162000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rgbClr val="222A35"/>
                  </a:solidFill>
                  <a:latin typeface="Malgun Gothic"/>
                  <a:ea typeface="Malgun Gothic"/>
                  <a:cs typeface="Malgun Gothic"/>
                  <a:sym typeface="Malgun Gothic"/>
                </a:rPr>
                <a:t>Tropospheric Ozone</a:t>
              </a:r>
              <a:endParaRPr b="0" i="0" sz="1000" u="none" cap="none" strike="noStrike">
                <a:solidFill>
                  <a:srgbClr val="222A35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pic>
          <p:nvPicPr>
            <p:cNvPr id="209" name="Google Shape;209;p5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6357405" y="5479896"/>
              <a:ext cx="1474657" cy="12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5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852505" y="5484417"/>
              <a:ext cx="1512000" cy="12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5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9432853" y="5479896"/>
              <a:ext cx="1474532" cy="12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"/>
          <p:cNvSpPr txBox="1"/>
          <p:nvPr>
            <p:ph type="title"/>
          </p:nvPr>
        </p:nvSpPr>
        <p:spPr>
          <a:xfrm>
            <a:off x="167039" y="108373"/>
            <a:ext cx="9571546" cy="864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GEMS data release</a:t>
            </a:r>
            <a:endParaRPr/>
          </a:p>
        </p:txBody>
      </p:sp>
      <p:sp>
        <p:nvSpPr>
          <p:cNvPr id="217" name="Google Shape;217;p6"/>
          <p:cNvSpPr/>
          <p:nvPr/>
        </p:nvSpPr>
        <p:spPr>
          <a:xfrm>
            <a:off x="1095610" y="1773613"/>
            <a:ext cx="2551512" cy="4019725"/>
          </a:xfrm>
          <a:custGeom>
            <a:rect b="b" l="l" r="r" t="t"/>
            <a:pathLst>
              <a:path extrusionOk="0" h="3077845" w="4136390">
                <a:moveTo>
                  <a:pt x="71996" y="0"/>
                </a:move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3077375"/>
                </a:lnTo>
                <a:lnTo>
                  <a:pt x="4135831" y="3077375"/>
                </a:lnTo>
                <a:lnTo>
                  <a:pt x="4135831" y="71996"/>
                </a:lnTo>
                <a:lnTo>
                  <a:pt x="4134706" y="30373"/>
                </a:lnTo>
                <a:lnTo>
                  <a:pt x="4126830" y="8999"/>
                </a:lnTo>
                <a:lnTo>
                  <a:pt x="4105452" y="1124"/>
                </a:lnTo>
                <a:lnTo>
                  <a:pt x="4063822" y="0"/>
                </a:lnTo>
                <a:lnTo>
                  <a:pt x="71996" y="0"/>
                </a:lnTo>
                <a:close/>
              </a:path>
            </a:pathLst>
          </a:custGeom>
          <a:noFill/>
          <a:ln cap="flat" cmpd="sng" w="1905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6"/>
          <p:cNvSpPr txBox="1"/>
          <p:nvPr/>
        </p:nvSpPr>
        <p:spPr>
          <a:xfrm>
            <a:off x="1165130" y="1908668"/>
            <a:ext cx="2395800" cy="180000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NO2-Daily-Average(NO2-Trop-daily)</a:t>
            </a:r>
            <a:endParaRPr b="1" i="0" sz="1000" u="none" cap="none" strike="noStrik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219" name="Google Shape;21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3600" y="2072581"/>
            <a:ext cx="2571750" cy="1677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6"/>
          <p:cNvPicPr preferRelativeResize="0"/>
          <p:nvPr/>
        </p:nvPicPr>
        <p:blipFill rotWithShape="1">
          <a:blip r:embed="rId4">
            <a:alphaModFix/>
          </a:blip>
          <a:srcRect b="10301" l="0" r="11238" t="0"/>
          <a:stretch/>
        </p:blipFill>
        <p:spPr>
          <a:xfrm>
            <a:off x="6876991" y="4106994"/>
            <a:ext cx="2282725" cy="150407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6"/>
          <p:cNvSpPr txBox="1"/>
          <p:nvPr/>
        </p:nvSpPr>
        <p:spPr>
          <a:xfrm>
            <a:off x="7244139" y="1908668"/>
            <a:ext cx="1800000" cy="180000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PM</a:t>
            </a:r>
            <a:r>
              <a:rPr b="1" baseline="-25000" i="0" lang="en-US" sz="1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10</a:t>
            </a:r>
            <a:r>
              <a:rPr b="1" i="0" lang="en-US" sz="1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surface conc.</a:t>
            </a:r>
            <a:endParaRPr b="1" i="0" sz="1000" u="none" cap="none" strike="noStrik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22" name="Google Shape;222;p6"/>
          <p:cNvSpPr txBox="1"/>
          <p:nvPr/>
        </p:nvSpPr>
        <p:spPr>
          <a:xfrm>
            <a:off x="7290217" y="3933376"/>
            <a:ext cx="1800000" cy="180000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PM</a:t>
            </a:r>
            <a:r>
              <a:rPr b="1" baseline="-25000" i="0" lang="en-US" sz="1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2.5</a:t>
            </a:r>
            <a:r>
              <a:rPr b="1" i="0" lang="en-US" sz="1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surface conc.</a:t>
            </a:r>
            <a:endParaRPr b="1" i="0" sz="1000" u="none" cap="none" strike="noStrik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4823365" y="1773614"/>
            <a:ext cx="6627044" cy="4019725"/>
          </a:xfrm>
          <a:custGeom>
            <a:rect b="b" l="l" r="r" t="t"/>
            <a:pathLst>
              <a:path extrusionOk="0" h="3077845" w="4136390">
                <a:moveTo>
                  <a:pt x="71996" y="0"/>
                </a:moveTo>
                <a:lnTo>
                  <a:pt x="30373" y="1124"/>
                </a:lnTo>
                <a:lnTo>
                  <a:pt x="8999" y="8999"/>
                </a:lnTo>
                <a:lnTo>
                  <a:pt x="1124" y="30373"/>
                </a:lnTo>
                <a:lnTo>
                  <a:pt x="0" y="71996"/>
                </a:lnTo>
                <a:lnTo>
                  <a:pt x="0" y="3077375"/>
                </a:lnTo>
                <a:lnTo>
                  <a:pt x="4135831" y="3077375"/>
                </a:lnTo>
                <a:lnTo>
                  <a:pt x="4135831" y="71996"/>
                </a:lnTo>
                <a:lnTo>
                  <a:pt x="4134706" y="30373"/>
                </a:lnTo>
                <a:lnTo>
                  <a:pt x="4126830" y="8999"/>
                </a:lnTo>
                <a:lnTo>
                  <a:pt x="4105452" y="1124"/>
                </a:lnTo>
                <a:lnTo>
                  <a:pt x="4063822" y="0"/>
                </a:lnTo>
                <a:lnTo>
                  <a:pt x="71996" y="0"/>
                </a:lnTo>
                <a:close/>
              </a:path>
            </a:pathLst>
          </a:custGeom>
          <a:noFill/>
          <a:ln cap="flat" cmpd="sng" w="1905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6"/>
          <p:cNvSpPr txBox="1"/>
          <p:nvPr/>
        </p:nvSpPr>
        <p:spPr>
          <a:xfrm>
            <a:off x="5003600" y="1908494"/>
            <a:ext cx="1800000" cy="180000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Aerosol mass flow rate</a:t>
            </a:r>
            <a:endParaRPr b="1" i="0" sz="1000" u="none" cap="none" strike="noStrik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225" name="Google Shape;22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5208" y="2155551"/>
            <a:ext cx="2000806" cy="139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70963" y="4214270"/>
            <a:ext cx="2000806" cy="139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6"/>
          <p:cNvSpPr txBox="1"/>
          <p:nvPr/>
        </p:nvSpPr>
        <p:spPr>
          <a:xfrm>
            <a:off x="1187769" y="3933376"/>
            <a:ext cx="2395800" cy="180000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NO2-Monthly-Average(NO2-Trop-daily)</a:t>
            </a:r>
            <a:endParaRPr b="1" i="0" sz="1000" u="none" cap="none" strike="noStrik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228" name="Google Shape;228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50054" y="4146464"/>
            <a:ext cx="1798412" cy="1414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03600" y="2121582"/>
            <a:ext cx="1811731" cy="141440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6"/>
          <p:cNvSpPr txBox="1"/>
          <p:nvPr/>
        </p:nvSpPr>
        <p:spPr>
          <a:xfrm>
            <a:off x="5050054" y="3933376"/>
            <a:ext cx="1800000" cy="180000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SO</a:t>
            </a:r>
            <a:r>
              <a:rPr b="1" baseline="-25000" i="0" lang="en-US" sz="1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</a:t>
            </a:r>
            <a:r>
              <a:rPr b="1" i="0" lang="en-US" sz="1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mass flow rate</a:t>
            </a:r>
            <a:endParaRPr b="1" i="0" sz="1000" u="none" cap="none" strike="noStrik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231" name="Google Shape;231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397140" y="2121582"/>
            <a:ext cx="1929640" cy="141440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6"/>
          <p:cNvSpPr txBox="1"/>
          <p:nvPr/>
        </p:nvSpPr>
        <p:spPr>
          <a:xfrm>
            <a:off x="9461960" y="1913971"/>
            <a:ext cx="1800000" cy="180000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NO</a:t>
            </a:r>
            <a:r>
              <a:rPr b="1" baseline="-25000" i="0" lang="en-US" sz="1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</a:t>
            </a:r>
            <a:r>
              <a:rPr b="1" i="0" lang="en-US" sz="10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surface conc.</a:t>
            </a:r>
            <a:endParaRPr b="1" i="0" sz="1000" u="none" cap="none" strike="noStrik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33" name="Google Shape;233;p6"/>
          <p:cNvSpPr/>
          <p:nvPr/>
        </p:nvSpPr>
        <p:spPr>
          <a:xfrm rot="5400000">
            <a:off x="2179622" y="-528250"/>
            <a:ext cx="302696" cy="4021996"/>
          </a:xfrm>
          <a:prstGeom prst="roundRect">
            <a:avLst>
              <a:gd fmla="val 50000" name="adj"/>
            </a:avLst>
          </a:prstGeom>
          <a:solidFill>
            <a:schemeClr val="accent2">
              <a:alpha val="49803"/>
            </a:schemeClr>
          </a:solidFill>
          <a:ln cap="flat" cmpd="sng" w="317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6"/>
          <p:cNvSpPr txBox="1"/>
          <p:nvPr/>
        </p:nvSpPr>
        <p:spPr>
          <a:xfrm>
            <a:off x="607250" y="1340366"/>
            <a:ext cx="341632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(Jun.2023~)</a:t>
            </a:r>
            <a:r>
              <a:rPr b="1" i="0" lang="en-US" sz="1400" u="none" cap="none" strike="noStrik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 Average Products </a:t>
            </a:r>
            <a:r>
              <a:rPr b="1" i="0" lang="en-US" sz="1200" u="none" cap="none" strike="noStrik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(Level3)</a:t>
            </a:r>
            <a:endParaRPr b="1" i="0" sz="1400" u="none" cap="none" strike="noStrike">
              <a:solidFill>
                <a:srgbClr val="00000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35" name="Google Shape;235;p6"/>
          <p:cNvSpPr/>
          <p:nvPr/>
        </p:nvSpPr>
        <p:spPr>
          <a:xfrm rot="5400000">
            <a:off x="7936722" y="-14096"/>
            <a:ext cx="302696" cy="3021785"/>
          </a:xfrm>
          <a:prstGeom prst="roundRect">
            <a:avLst>
              <a:gd fmla="val 50000" name="adj"/>
            </a:avLst>
          </a:prstGeom>
          <a:solidFill>
            <a:schemeClr val="accent2">
              <a:alpha val="49803"/>
            </a:schemeClr>
          </a:solidFill>
          <a:ln cap="flat" cmpd="sng" w="317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6"/>
          <p:cNvSpPr txBox="1"/>
          <p:nvPr/>
        </p:nvSpPr>
        <p:spPr>
          <a:xfrm>
            <a:off x="6704184" y="1354414"/>
            <a:ext cx="273664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Value Added Products </a:t>
            </a:r>
            <a:r>
              <a:rPr b="1" i="0" lang="en-US" sz="1200" u="none" cap="none" strike="noStrik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(Level4)</a:t>
            </a:r>
            <a:endParaRPr b="1" i="0" sz="1400" u="none" cap="none" strike="noStrike">
              <a:solidFill>
                <a:srgbClr val="00000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37" name="Google Shape;237;p6"/>
          <p:cNvSpPr/>
          <p:nvPr/>
        </p:nvSpPr>
        <p:spPr>
          <a:xfrm rot="-690550">
            <a:off x="353646" y="1809138"/>
            <a:ext cx="646277" cy="36679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New</a:t>
            </a:r>
            <a:endParaRPr b="1" i="0" sz="1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2" name="Google Shape;242;p7"/>
          <p:cNvGraphicFramePr/>
          <p:nvPr/>
        </p:nvGraphicFramePr>
        <p:xfrm>
          <a:off x="6139535" y="131816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{F3EE1F23-FF72-4103-9DDA-5A76A25FDFED}</a:tableStyleId>
              </a:tblPr>
              <a:tblGrid>
                <a:gridCol w="471725"/>
                <a:gridCol w="425250"/>
                <a:gridCol w="1242100"/>
                <a:gridCol w="2990250"/>
                <a:gridCol w="836025"/>
              </a:tblGrid>
              <a:tr h="241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Level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1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No.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1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Product Group 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1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Product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1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Unit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1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125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L3</a:t>
                      </a:r>
                      <a:endParaRPr b="1"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1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1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Average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1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Tropospheric Nitrogen dioxide (daily average)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1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C1C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molec/cm2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1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C1C2"/>
                    </a:solidFill>
                  </a:tcPr>
                </a:tc>
              </a:tr>
              <a:tr h="4111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Tropospheric Nitrogen dioxide (monthly average)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C1C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molec/cm2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C1C2"/>
                    </a:solidFill>
                  </a:tcPr>
                </a:tc>
              </a:tr>
              <a:tr h="241225">
                <a:tc rowSpan="5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L4</a:t>
                      </a:r>
                      <a:endParaRPr b="1"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Flow Rate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Aerosol Mass Flow Rate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Mg/hour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</a:tr>
              <a:tr h="2412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Sulfur dioxide Mass Flow Rate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Mg/hour</a:t>
                      </a:r>
                      <a:endParaRPr/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AAC"/>
                    </a:solidFill>
                  </a:tcPr>
                </a:tc>
              </a:tr>
              <a:tr h="2412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Estimated Surface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PM2.5 Surface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㎍/㎥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</a:tr>
              <a:tr h="2412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PM10 Surface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㎍/㎥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</a:tr>
              <a:tr h="2412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NO2 Surface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ppb</a:t>
                      </a:r>
                      <a:endParaRPr/>
                    </a:p>
                  </a:txBody>
                  <a:tcPr marT="10525" marB="10525" marR="38050" marL="380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AAC"/>
                    </a:solidFill>
                  </a:tcPr>
                </a:tc>
              </a:tr>
            </a:tbl>
          </a:graphicData>
        </a:graphic>
      </p:graphicFrame>
      <p:sp>
        <p:nvSpPr>
          <p:cNvPr id="243" name="Google Shape;243;p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GEMS data release</a:t>
            </a:r>
            <a:endParaRPr/>
          </a:p>
        </p:txBody>
      </p:sp>
      <p:grpSp>
        <p:nvGrpSpPr>
          <p:cNvPr id="244" name="Google Shape;244;p7"/>
          <p:cNvGrpSpPr/>
          <p:nvPr/>
        </p:nvGrpSpPr>
        <p:grpSpPr>
          <a:xfrm>
            <a:off x="662004" y="1042849"/>
            <a:ext cx="4041880" cy="307777"/>
            <a:chOff x="731674" y="1068976"/>
            <a:chExt cx="4041880" cy="307777"/>
          </a:xfrm>
        </p:grpSpPr>
        <p:sp>
          <p:nvSpPr>
            <p:cNvPr id="245" name="Google Shape;245;p7"/>
            <p:cNvSpPr/>
            <p:nvPr/>
          </p:nvSpPr>
          <p:spPr>
            <a:xfrm rot="5400000">
              <a:off x="2648846" y="-799640"/>
              <a:ext cx="227420" cy="4021996"/>
            </a:xfrm>
            <a:prstGeom prst="roundRect">
              <a:avLst>
                <a:gd fmla="val 50000" name="adj"/>
              </a:avLst>
            </a:prstGeom>
            <a:solidFill>
              <a:schemeClr val="accent2">
                <a:alpha val="49803"/>
              </a:schemeClr>
            </a:solidFill>
            <a:ln cap="flat" cmpd="sng" w="317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 txBox="1"/>
            <p:nvPr/>
          </p:nvSpPr>
          <p:spPr>
            <a:xfrm>
              <a:off x="731674" y="1068976"/>
              <a:ext cx="38664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Normal Products </a:t>
              </a:r>
              <a:r>
                <a:rPr b="1" i="0" lang="en-US" sz="12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(Level2)</a:t>
              </a:r>
              <a:endParaRPr b="1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47" name="Google Shape;247;p7"/>
          <p:cNvGrpSpPr/>
          <p:nvPr/>
        </p:nvGrpSpPr>
        <p:grpSpPr>
          <a:xfrm>
            <a:off x="6886747" y="1042848"/>
            <a:ext cx="4021996" cy="307777"/>
            <a:chOff x="6878038" y="1083023"/>
            <a:chExt cx="4021996" cy="307777"/>
          </a:xfrm>
        </p:grpSpPr>
        <p:sp>
          <p:nvSpPr>
            <p:cNvPr id="248" name="Google Shape;248;p7"/>
            <p:cNvSpPr/>
            <p:nvPr/>
          </p:nvSpPr>
          <p:spPr>
            <a:xfrm rot="5400000">
              <a:off x="8763955" y="-785593"/>
              <a:ext cx="250162" cy="4021996"/>
            </a:xfrm>
            <a:prstGeom prst="roundRect">
              <a:avLst>
                <a:gd fmla="val 50000" name="adj"/>
              </a:avLst>
            </a:prstGeom>
            <a:solidFill>
              <a:schemeClr val="accent2">
                <a:alpha val="49803"/>
              </a:schemeClr>
            </a:solidFill>
            <a:ln cap="flat" cmpd="sng" w="317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 txBox="1"/>
            <p:nvPr/>
          </p:nvSpPr>
          <p:spPr>
            <a:xfrm>
              <a:off x="7033902" y="1083023"/>
              <a:ext cx="3514956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Application Products </a:t>
              </a:r>
              <a:r>
                <a:rPr b="1" i="0" lang="en-US" sz="12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(Level3, 4)</a:t>
              </a:r>
              <a:endParaRPr b="1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50" name="Google Shape;250;p7"/>
          <p:cNvSpPr/>
          <p:nvPr/>
        </p:nvSpPr>
        <p:spPr>
          <a:xfrm>
            <a:off x="11188577" y="3802643"/>
            <a:ext cx="907621" cy="200055"/>
          </a:xfrm>
          <a:prstGeom prst="rect">
            <a:avLst/>
          </a:prstGeom>
          <a:solidFill>
            <a:srgbClr val="E5C1C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Serviced since 2023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7"/>
          <p:cNvSpPr/>
          <p:nvPr/>
        </p:nvSpPr>
        <p:spPr>
          <a:xfrm>
            <a:off x="10188113" y="3801631"/>
            <a:ext cx="907621" cy="200055"/>
          </a:xfrm>
          <a:prstGeom prst="rect">
            <a:avLst/>
          </a:prstGeom>
          <a:solidFill>
            <a:srgbClr val="DAEAA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Serviced since 2022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7"/>
          <p:cNvSpPr/>
          <p:nvPr/>
        </p:nvSpPr>
        <p:spPr>
          <a:xfrm>
            <a:off x="9166203" y="3802643"/>
            <a:ext cx="907621" cy="200055"/>
          </a:xfrm>
          <a:prstGeom prst="rect">
            <a:avLst/>
          </a:prstGeom>
          <a:solidFill>
            <a:srgbClr val="CFD6E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Serviced since 2021</a:t>
            </a:r>
            <a:endParaRPr/>
          </a:p>
        </p:txBody>
      </p:sp>
      <p:sp>
        <p:nvSpPr>
          <p:cNvPr id="253" name="Google Shape;253;p7"/>
          <p:cNvSpPr/>
          <p:nvPr/>
        </p:nvSpPr>
        <p:spPr>
          <a:xfrm>
            <a:off x="5756796" y="4186978"/>
            <a:ext cx="6783977" cy="6524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☯ Ratio between NO2 and △XCO2 product will open from this year</a:t>
            </a:r>
            <a:r>
              <a:rPr b="0" i="0" lang="en-US" sz="1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(TBD)</a:t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- Only image files will be displayed through gems homepage</a:t>
            </a:r>
            <a:endParaRPr/>
          </a:p>
        </p:txBody>
      </p:sp>
      <p:graphicFrame>
        <p:nvGraphicFramePr>
          <p:cNvPr id="254" name="Google Shape;254;p7"/>
          <p:cNvGraphicFramePr/>
          <p:nvPr/>
        </p:nvGraphicFramePr>
        <p:xfrm>
          <a:off x="106376" y="131840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{F3EE1F23-FF72-4103-9DDA-5A76A25FDFED}</a:tableStyleId>
              </a:tblPr>
              <a:tblGrid>
                <a:gridCol w="449550"/>
                <a:gridCol w="449550"/>
                <a:gridCol w="983375"/>
                <a:gridCol w="2706600"/>
                <a:gridCol w="1095750"/>
              </a:tblGrid>
              <a:tr h="100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Level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1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No.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1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Product Group 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1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Product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1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Unit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1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1025">
                <a:tc rowSpan="21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L2</a:t>
                      </a:r>
                      <a:endParaRPr b="1"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1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1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Aerosol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1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Aerosol Optical Depth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1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1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</a:tr>
              <a:tr h="1610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Sing Scattering Albedo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</a:tr>
              <a:tr h="1610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UV Aerosol Index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</a:tr>
              <a:tr h="1610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VIS Aerosol Index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</a:tr>
              <a:tr h="1610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AEH</a:t>
                      </a:r>
                      <a:endParaRPr sz="10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Aerosol Effective Height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Km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AAC"/>
                    </a:solidFill>
                  </a:tcPr>
                </a:tc>
              </a:tr>
              <a:tr h="1610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Cloud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Effective Cloud Fraction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DU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</a:tr>
              <a:tr h="1610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Effective Cloud Pressure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DU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AAC"/>
                    </a:solidFill>
                  </a:tcPr>
                </a:tc>
              </a:tr>
              <a:tr h="1610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Cloud Radiance Fraction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DU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AAC"/>
                    </a:solidFill>
                  </a:tcPr>
                </a:tc>
              </a:tr>
              <a:tr h="1610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BSR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Background Surface Reflectance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AAC"/>
                    </a:solidFill>
                  </a:tcPr>
                </a:tc>
              </a:tr>
              <a:tr h="1610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O3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Ozone Total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hPa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</a:tr>
              <a:tr h="1610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Tropospheric Ozone Profile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</a:tr>
              <a:tr h="1610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Stratospheric Ozone Profile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</a:tr>
              <a:tr h="1610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VOCs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Formaldehyde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molec/cm2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AAC"/>
                    </a:solidFill>
                  </a:tcPr>
                </a:tc>
              </a:tr>
              <a:tr h="1610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Glyoxal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molec/cm2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AAC"/>
                    </a:solidFill>
                  </a:tcPr>
                </a:tc>
              </a:tr>
              <a:tr h="1610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NO2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Tropospheric Nitrogen dioxide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A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molec/cm2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AAC"/>
                    </a:solidFill>
                  </a:tcPr>
                </a:tc>
              </a:tr>
              <a:tr h="1610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Stratospheric Nitrogen dioxide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molec/cm2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</a:tr>
              <a:tr h="1610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17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SO2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Sulfur dioxide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molec/cm2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</a:tr>
              <a:tr h="1610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18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UVI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UV Index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</a:tr>
              <a:tr h="1610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19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Plant Response Index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</a:tr>
              <a:tr h="1610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DNA Damage Index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</a:tr>
              <a:tr h="1610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</a:t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VitaminD Synthesis index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-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6E5"/>
                    </a:solidFill>
                  </a:tcPr>
                </a:tc>
              </a:tr>
            </a:tbl>
          </a:graphicData>
        </a:graphic>
      </p:graphicFrame>
      <p:sp>
        <p:nvSpPr>
          <p:cNvPr id="255" name="Google Shape;255;p7"/>
          <p:cNvSpPr/>
          <p:nvPr/>
        </p:nvSpPr>
        <p:spPr>
          <a:xfrm rot="-690550">
            <a:off x="5872477" y="3952653"/>
            <a:ext cx="534114" cy="22775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New</a:t>
            </a:r>
            <a:endParaRPr b="1" i="0" sz="1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8"/>
          <p:cNvSpPr txBox="1"/>
          <p:nvPr>
            <p:ph type="title"/>
          </p:nvPr>
        </p:nvSpPr>
        <p:spPr>
          <a:xfrm>
            <a:off x="167039" y="108373"/>
            <a:ext cx="9571546" cy="864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GEMS data release</a:t>
            </a:r>
            <a:endParaRPr/>
          </a:p>
        </p:txBody>
      </p:sp>
      <p:grpSp>
        <p:nvGrpSpPr>
          <p:cNvPr id="261" name="Google Shape;261;p8"/>
          <p:cNvGrpSpPr/>
          <p:nvPr/>
        </p:nvGrpSpPr>
        <p:grpSpPr>
          <a:xfrm>
            <a:off x="257175" y="1115569"/>
            <a:ext cx="7833904" cy="531185"/>
            <a:chOff x="642231" y="883145"/>
            <a:chExt cx="6579727" cy="531185"/>
          </a:xfrm>
        </p:grpSpPr>
        <p:sp>
          <p:nvSpPr>
            <p:cNvPr id="262" name="Google Shape;262;p8"/>
            <p:cNvSpPr/>
            <p:nvPr/>
          </p:nvSpPr>
          <p:spPr>
            <a:xfrm>
              <a:off x="642231" y="935530"/>
              <a:ext cx="45718" cy="478800"/>
            </a:xfrm>
            <a:prstGeom prst="rect">
              <a:avLst/>
            </a:prstGeom>
            <a:solidFill>
              <a:srgbClr val="2BB7B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263" name="Google Shape;263;p8"/>
            <p:cNvGrpSpPr/>
            <p:nvPr/>
          </p:nvGrpSpPr>
          <p:grpSpPr>
            <a:xfrm>
              <a:off x="685088" y="883145"/>
              <a:ext cx="6536870" cy="530454"/>
              <a:chOff x="-1007788" y="3851456"/>
              <a:chExt cx="8421010" cy="530454"/>
            </a:xfrm>
          </p:grpSpPr>
          <p:sp>
            <p:nvSpPr>
              <p:cNvPr id="264" name="Google Shape;264;p8"/>
              <p:cNvSpPr/>
              <p:nvPr/>
            </p:nvSpPr>
            <p:spPr>
              <a:xfrm>
                <a:off x="-1007788" y="3903841"/>
                <a:ext cx="7684534" cy="478069"/>
              </a:xfrm>
              <a:prstGeom prst="rect">
                <a:avLst/>
              </a:prstGeom>
              <a:solidFill>
                <a:srgbClr val="D8D8D8">
                  <a:alpha val="7490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65" name="Google Shape;265;p8"/>
              <p:cNvSpPr/>
              <p:nvPr/>
            </p:nvSpPr>
            <p:spPr>
              <a:xfrm>
                <a:off x="-916050" y="3851456"/>
                <a:ext cx="832927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ts val="2000"/>
                  <a:buFont typeface="Arial"/>
                  <a:buNone/>
                </a:pPr>
                <a:r>
                  <a:rPr b="1" i="0" lang="en-US" sz="2000" u="none" cap="none" strike="noStrike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(</a:t>
                </a:r>
                <a:r>
                  <a:rPr b="1" lang="en-US" sz="2000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May</a:t>
                </a:r>
                <a:r>
                  <a:rPr b="1" i="0" lang="en-US" sz="2000" u="none" cap="none" strike="noStrike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. 2023~) </a:t>
                </a:r>
                <a:r>
                  <a:rPr b="1" i="0" lang="en-US" sz="20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Homepage design updates</a:t>
                </a:r>
                <a:endParaRPr b="1" i="0" sz="20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sp>
        <p:nvSpPr>
          <p:cNvPr id="266" name="Google Shape;266;p8"/>
          <p:cNvSpPr/>
          <p:nvPr/>
        </p:nvSpPr>
        <p:spPr>
          <a:xfrm>
            <a:off x="5898981" y="1025768"/>
            <a:ext cx="6241800" cy="7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☯ GEMS data can be easily accessed through Website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☯ Website Address :  https://nesc.nier.go.kr</a:t>
            </a:r>
            <a:endParaRPr/>
          </a:p>
        </p:txBody>
      </p:sp>
      <p:pic>
        <p:nvPicPr>
          <p:cNvPr id="267" name="Google Shape;26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7736" y="1848077"/>
            <a:ext cx="9844766" cy="459626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8"/>
          <p:cNvSpPr/>
          <p:nvPr/>
        </p:nvSpPr>
        <p:spPr>
          <a:xfrm rot="-690550">
            <a:off x="197134" y="1759194"/>
            <a:ext cx="646277" cy="36679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New</a:t>
            </a:r>
            <a:endParaRPr b="1" i="0" sz="1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9"/>
          <p:cNvPicPr preferRelativeResize="0"/>
          <p:nvPr/>
        </p:nvPicPr>
        <p:blipFill rotWithShape="1">
          <a:blip r:embed="rId3">
            <a:alphaModFix/>
          </a:blip>
          <a:srcRect b="1483" l="0" r="0" t="0"/>
          <a:stretch/>
        </p:blipFill>
        <p:spPr>
          <a:xfrm>
            <a:off x="7001691" y="3973377"/>
            <a:ext cx="5087166" cy="250834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4" name="Google Shape;274;p9"/>
          <p:cNvSpPr/>
          <p:nvPr/>
        </p:nvSpPr>
        <p:spPr>
          <a:xfrm rot="5400000">
            <a:off x="2611208" y="-782222"/>
            <a:ext cx="302696" cy="4021996"/>
          </a:xfrm>
          <a:prstGeom prst="roundRect">
            <a:avLst>
              <a:gd fmla="val 50000" name="adj"/>
            </a:avLst>
          </a:prstGeom>
          <a:solidFill>
            <a:schemeClr val="accent2">
              <a:alpha val="49803"/>
            </a:schemeClr>
          </a:solidFill>
          <a:ln cap="flat" cmpd="sng" w="317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/>
          <p:cNvSpPr txBox="1"/>
          <p:nvPr>
            <p:ph type="title"/>
          </p:nvPr>
        </p:nvSpPr>
        <p:spPr>
          <a:xfrm>
            <a:off x="167039" y="108373"/>
            <a:ext cx="9571546" cy="864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GEMS data release</a:t>
            </a:r>
            <a:endParaRPr/>
          </a:p>
        </p:txBody>
      </p:sp>
      <p:sp>
        <p:nvSpPr>
          <p:cNvPr id="276" name="Google Shape;276;p9"/>
          <p:cNvSpPr/>
          <p:nvPr/>
        </p:nvSpPr>
        <p:spPr>
          <a:xfrm>
            <a:off x="87085" y="1577466"/>
            <a:ext cx="11686904" cy="43704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1578A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1. Download from the ESC website (nesc.nier.go.kr)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 Anyone can download GEMS data without logging in.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- Up to 20 GB and 40 files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2. SFTP service (A written application form required)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 User’s public IP address, which is allowed to pass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through the ESC’s Web Application Firewall (WAF).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 Submit an account</a:t>
            </a:r>
            <a:r>
              <a:rPr b="0" i="0" lang="en-US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(to connect SFTP server and download data)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※please refer to “How to Access GEMS data” page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(https://nesc.nier.go.kr/en/html/cntnts/91/static/page.do)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3. GEMS Open-API (need to request API Key through ESC website)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- GEMS Open-API is an interface that enables users to more easily access 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and use GEMS images and data products to serve their own purposes 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such as developing web services or mobile applications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※please refer to “Open-API Key Issuance” page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(https://nesc.nier.go.kr/en/html/svc/openapi/insert.do)</a:t>
            </a:r>
            <a:endParaRPr b="0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p9"/>
          <p:cNvSpPr txBox="1"/>
          <p:nvPr/>
        </p:nvSpPr>
        <p:spPr>
          <a:xfrm>
            <a:off x="731674" y="1086394"/>
            <a:ext cx="386645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Data service summary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87080" y="1675810"/>
            <a:ext cx="1460240" cy="1812520"/>
            <a:chOff x="4596919" y="1773885"/>
            <a:chExt cx="1766890" cy="2653709"/>
          </a:xfrm>
        </p:grpSpPr>
        <p:pic>
          <p:nvPicPr>
            <p:cNvPr id="279" name="Google Shape;279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96919" y="1773885"/>
              <a:ext cx="1766890" cy="2403685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80" name="Google Shape;280;p9"/>
            <p:cNvSpPr/>
            <p:nvPr/>
          </p:nvSpPr>
          <p:spPr>
            <a:xfrm>
              <a:off x="4634031" y="4079391"/>
              <a:ext cx="1692665" cy="3482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100" u="none" cap="none" strike="noStrik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(Application form)</a:t>
              </a:r>
              <a:endParaRPr b="1" i="0" sz="11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pic>
        <p:nvPicPr>
          <p:cNvPr descr="http://alexdawson.net/wp-content/uploads/2014/09/servers-icon.png" id="281" name="Google Shape;28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69202" y="2786524"/>
            <a:ext cx="992310" cy="992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31085" y="1154770"/>
            <a:ext cx="1933388" cy="133164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9"/>
          <p:cNvSpPr txBox="1"/>
          <p:nvPr/>
        </p:nvSpPr>
        <p:spPr>
          <a:xfrm>
            <a:off x="10132808" y="1209266"/>
            <a:ext cx="12404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ESC</a:t>
            </a:r>
            <a:endParaRPr b="1" i="0" sz="1400" u="none" cap="none" strike="noStrike">
              <a:solidFill>
                <a:srgbClr val="00000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84" name="Google Shape;284;p9"/>
          <p:cNvSpPr txBox="1"/>
          <p:nvPr/>
        </p:nvSpPr>
        <p:spPr>
          <a:xfrm>
            <a:off x="10113576" y="2580732"/>
            <a:ext cx="12404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Servers</a:t>
            </a:r>
            <a:endParaRPr b="1" i="0" sz="1400" u="none" cap="none" strike="noStrike">
              <a:solidFill>
                <a:srgbClr val="00000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85" name="Google Shape;285;p9"/>
          <p:cNvSpPr/>
          <p:nvPr/>
        </p:nvSpPr>
        <p:spPr>
          <a:xfrm>
            <a:off x="6837160" y="1518527"/>
            <a:ext cx="766355" cy="231896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User</a:t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p9"/>
          <p:cNvSpPr/>
          <p:nvPr/>
        </p:nvSpPr>
        <p:spPr>
          <a:xfrm rot="5400000">
            <a:off x="7963543" y="1229508"/>
            <a:ext cx="1735276" cy="3177700"/>
          </a:xfrm>
          <a:prstGeom prst="bentUpArrow">
            <a:avLst>
              <a:gd fmla="val 3481" name="adj1"/>
              <a:gd fmla="val 4594" name="adj2"/>
              <a:gd fmla="val 4180" name="adj3"/>
            </a:avLst>
          </a:prstGeom>
          <a:solidFill>
            <a:schemeClr val="accent1"/>
          </a:solidFill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9"/>
          <p:cNvSpPr txBox="1"/>
          <p:nvPr/>
        </p:nvSpPr>
        <p:spPr>
          <a:xfrm>
            <a:off x="7603515" y="1047946"/>
            <a:ext cx="333457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(1) Request with application form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8" name="Google Shape;288;p9"/>
          <p:cNvSpPr txBox="1"/>
          <p:nvPr/>
        </p:nvSpPr>
        <p:spPr>
          <a:xfrm>
            <a:off x="7600623" y="1452532"/>
            <a:ext cx="333457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(2) Approved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p9"/>
          <p:cNvSpPr txBox="1"/>
          <p:nvPr/>
        </p:nvSpPr>
        <p:spPr>
          <a:xfrm>
            <a:off x="7163892" y="3639391"/>
            <a:ext cx="1667289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(3) Connect to serves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0" name="Google Shape;290;p9"/>
          <p:cNvSpPr/>
          <p:nvPr/>
        </p:nvSpPr>
        <p:spPr>
          <a:xfrm>
            <a:off x="7698812" y="1328206"/>
            <a:ext cx="2289484" cy="118582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2531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9"/>
          <p:cNvSpPr/>
          <p:nvPr/>
        </p:nvSpPr>
        <p:spPr>
          <a:xfrm rot="-690550">
            <a:off x="104437" y="4108312"/>
            <a:ext cx="534114" cy="22775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New</a:t>
            </a:r>
            <a:endParaRPr b="1" i="0" sz="1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김구</dc:creator>
</cp:coreProperties>
</file>