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embeddedFontLst>
    <p:embeddedFont>
      <p:font typeface="Sarabun"/>
      <p:regular r:id="rId15"/>
      <p:bold r:id="rId16"/>
      <p:italic r:id="rId17"/>
      <p:boldItalic r:id="rId18"/>
    </p:embeddedFont>
    <p:embeddedFont>
      <p:font typeface="Roboto"/>
      <p:regular r:id="rId19"/>
      <p:bold r:id="rId20"/>
      <p:italic r:id="rId21"/>
      <p:boldItalic r:id="rId22"/>
    </p:embeddedFont>
    <p:embeddedFont>
      <p:font typeface="Montserrat"/>
      <p:regular r:id="rId23"/>
      <p:bold r:id="rId24"/>
      <p:italic r:id="rId25"/>
      <p:boldItalic r:id="rId26"/>
    </p:embeddedFont>
    <p:embeddedFont>
      <p:font typeface="Open Sans Medium"/>
      <p:regular r:id="rId27"/>
      <p:bold r:id="rId28"/>
      <p:italic r:id="rId29"/>
      <p:boldItalic r:id="rId30"/>
    </p:embeddedFont>
    <p:embeddedFont>
      <p:font typeface="Open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OpenSansMedium-bold.fntdata"/><Relationship Id="rId27" Type="http://schemas.openxmlformats.org/officeDocument/2006/relationships/font" Target="fonts/OpenSansMedium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penSansMedium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OpenSans-regular.fntdata"/><Relationship Id="rId30" Type="http://schemas.openxmlformats.org/officeDocument/2006/relationships/font" Target="fonts/OpenSansMedium-boldItalic.fntdata"/><Relationship Id="rId11" Type="http://schemas.openxmlformats.org/officeDocument/2006/relationships/slide" Target="slides/slide7.xml"/><Relationship Id="rId33" Type="http://schemas.openxmlformats.org/officeDocument/2006/relationships/font" Target="fonts/OpenSans-italic.fntdata"/><Relationship Id="rId10" Type="http://schemas.openxmlformats.org/officeDocument/2006/relationships/slide" Target="slides/slide6.xml"/><Relationship Id="rId32" Type="http://schemas.openxmlformats.org/officeDocument/2006/relationships/font" Target="fonts/OpenSans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font" Target="fonts/OpenSans-boldItalic.fntdata"/><Relationship Id="rId15" Type="http://schemas.openxmlformats.org/officeDocument/2006/relationships/font" Target="fonts/Sarabun-regular.fntdata"/><Relationship Id="rId14" Type="http://schemas.openxmlformats.org/officeDocument/2006/relationships/slide" Target="slides/slide10.xml"/><Relationship Id="rId17" Type="http://schemas.openxmlformats.org/officeDocument/2006/relationships/font" Target="fonts/Sarabun-italic.fntdata"/><Relationship Id="rId16" Type="http://schemas.openxmlformats.org/officeDocument/2006/relationships/font" Target="fonts/Sarabun-bold.fntdata"/><Relationship Id="rId19" Type="http://schemas.openxmlformats.org/officeDocument/2006/relationships/font" Target="fonts/Roboto-regular.fntdata"/><Relationship Id="rId18" Type="http://schemas.openxmlformats.org/officeDocument/2006/relationships/font" Target="fonts/Sarabun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9b8109e50a_0_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29b8109e50a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5e419828f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5e419828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5e419828f1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5e419828f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9b8109e50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29b8109e5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Bridged the scientific community in all disciplines to be aware of Carbon Accounting with Earth Observation Technology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Organized the forum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9b8109e50a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g29b8109e50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9b8109e50a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g29b8109e50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9b8109e50a_0_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g29b8109e50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9b8109e50a_0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29b8109e50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/>
              <a:t>- support doc / collect info from the region for  NEW Space White Paper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9b8109e50a_0_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29b8109e50a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3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1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- 16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November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1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- 16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November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1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- 16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November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6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1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- 16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November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16.jpg"/><Relationship Id="rId5" Type="http://schemas.openxmlformats.org/officeDocument/2006/relationships/image" Target="../media/image22.png"/><Relationship Id="rId6" Type="http://schemas.openxmlformats.org/officeDocument/2006/relationships/image" Target="../media/image30.png"/><Relationship Id="rId7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32.jpg"/><Relationship Id="rId5" Type="http://schemas.openxmlformats.org/officeDocument/2006/relationships/image" Target="../media/image9.jpg"/><Relationship Id="rId6" Type="http://schemas.openxmlformats.org/officeDocument/2006/relationships/image" Target="../media/image18.png"/><Relationship Id="rId7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17.jpg"/><Relationship Id="rId5" Type="http://schemas.openxmlformats.org/officeDocument/2006/relationships/image" Target="../media/image21.png"/><Relationship Id="rId6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14.png"/><Relationship Id="rId5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15.jpg"/><Relationship Id="rId5" Type="http://schemas.openxmlformats.org/officeDocument/2006/relationships/image" Target="../media/image26.png"/><Relationship Id="rId6" Type="http://schemas.openxmlformats.org/officeDocument/2006/relationships/image" Target="../media/image25.jpg"/><Relationship Id="rId7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>
            <p:ph type="title"/>
          </p:nvPr>
        </p:nvSpPr>
        <p:spPr>
          <a:xfrm>
            <a:off x="176050" y="175950"/>
            <a:ext cx="93960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300"/>
              <a:t>2023 CEOS Chair Priorities – Report on Outcomes</a:t>
            </a:r>
            <a:endParaRPr i="1" sz="3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5732700" y="4224750"/>
            <a:ext cx="6459300" cy="23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Pakorn Apaphant</a:t>
            </a: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GISTDA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2.1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 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15 - 16 November 2023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Chiang Rai, Thailand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Hosted by GISTDA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 b="1" sz="2400"/>
          </a:p>
        </p:txBody>
      </p:sp>
      <p:pic>
        <p:nvPicPr>
          <p:cNvPr id="183" name="Google Shape;183;p16"/>
          <p:cNvPicPr preferRelativeResize="0"/>
          <p:nvPr/>
        </p:nvPicPr>
        <p:blipFill rotWithShape="1">
          <a:blip r:embed="rId3">
            <a:alphaModFix/>
          </a:blip>
          <a:srcRect b="0" l="40216" r="0" t="0"/>
          <a:stretch/>
        </p:blipFill>
        <p:spPr>
          <a:xfrm>
            <a:off x="4704937" y="1180725"/>
            <a:ext cx="2322175" cy="517904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6"/>
          <p:cNvSpPr/>
          <p:nvPr/>
        </p:nvSpPr>
        <p:spPr>
          <a:xfrm>
            <a:off x="7444175" y="1787775"/>
            <a:ext cx="2393100" cy="1157700"/>
          </a:xfrm>
          <a:prstGeom prst="wedgeRoundRectCallout">
            <a:avLst>
              <a:gd fmla="val -65316" name="adj1"/>
              <a:gd fmla="val 23415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Kawp-Kun-Krub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22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ขอบคุณครับ</a:t>
            </a:r>
            <a:endParaRPr b="1" i="0" sz="2200" u="none" cap="none" strike="noStrike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For 2023 GISTDA has prioritised the theme: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/>
              <a:t>“</a:t>
            </a:r>
            <a:r>
              <a:rPr b="1" i="1" lang="en-GB"/>
              <a:t>Space Technology for Better Environments, </a:t>
            </a:r>
            <a:endParaRPr b="1" i="1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/>
              <a:t>Economies, and Humanity</a:t>
            </a:r>
            <a:r>
              <a:rPr i="1" lang="en-GB"/>
              <a:t>”</a:t>
            </a:r>
            <a:endParaRPr i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GISTDA CEOS Chair Theme 2023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9"/>
          <p:cNvSpPr txBox="1"/>
          <p:nvPr>
            <p:ph type="title"/>
          </p:nvPr>
        </p:nvSpPr>
        <p:spPr>
          <a:xfrm>
            <a:off x="176050" y="175950"/>
            <a:ext cx="104241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4300"/>
              <a:t>GISTDA CEOS Chair Priorities 2023</a:t>
            </a:r>
            <a:endParaRPr/>
          </a:p>
        </p:txBody>
      </p:sp>
      <p:cxnSp>
        <p:nvCxnSpPr>
          <p:cNvPr id="80" name="Google Shape;80;p9"/>
          <p:cNvCxnSpPr/>
          <p:nvPr/>
        </p:nvCxnSpPr>
        <p:spPr>
          <a:xfrm>
            <a:off x="2496850" y="1056375"/>
            <a:ext cx="2100" cy="548010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1" name="Google Shape;81;p9"/>
          <p:cNvGrpSpPr/>
          <p:nvPr/>
        </p:nvGrpSpPr>
        <p:grpSpPr>
          <a:xfrm>
            <a:off x="1106925" y="1096206"/>
            <a:ext cx="10594736" cy="968518"/>
            <a:chOff x="1487934" y="1634150"/>
            <a:chExt cx="10066258" cy="1361808"/>
          </a:xfrm>
        </p:grpSpPr>
        <p:grpSp>
          <p:nvGrpSpPr>
            <p:cNvPr id="82" name="Google Shape;82;p9"/>
            <p:cNvGrpSpPr/>
            <p:nvPr/>
          </p:nvGrpSpPr>
          <p:grpSpPr>
            <a:xfrm>
              <a:off x="1487934" y="1634150"/>
              <a:ext cx="10066258" cy="1361808"/>
              <a:chOff x="1487934" y="1634150"/>
              <a:chExt cx="10066258" cy="1361808"/>
            </a:xfrm>
          </p:grpSpPr>
          <p:sp>
            <p:nvSpPr>
              <p:cNvPr id="83" name="Google Shape;83;p9"/>
              <p:cNvSpPr/>
              <p:nvPr/>
            </p:nvSpPr>
            <p:spPr>
              <a:xfrm>
                <a:off x="2819691" y="1810358"/>
                <a:ext cx="8734500" cy="1185600"/>
              </a:xfrm>
              <a:prstGeom prst="rect">
                <a:avLst/>
              </a:prstGeom>
              <a:solidFill>
                <a:srgbClr val="E7E6E6"/>
              </a:solidFill>
              <a:ln cap="flat" cmpd="sng" w="9525">
                <a:solidFill>
                  <a:srgbClr val="E7E6E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4" name="Google Shape;84;p9"/>
              <p:cNvGrpSpPr/>
              <p:nvPr/>
            </p:nvGrpSpPr>
            <p:grpSpPr>
              <a:xfrm>
                <a:off x="1487934" y="1634150"/>
                <a:ext cx="1748239" cy="1185550"/>
                <a:chOff x="1487975" y="1826400"/>
                <a:chExt cx="1313675" cy="1185550"/>
              </a:xfrm>
            </p:grpSpPr>
            <p:sp>
              <p:nvSpPr>
                <p:cNvPr id="85" name="Google Shape;85;p9"/>
                <p:cNvSpPr/>
                <p:nvPr/>
              </p:nvSpPr>
              <p:spPr>
                <a:xfrm>
                  <a:off x="1487975" y="1826400"/>
                  <a:ext cx="1313675" cy="1185550"/>
                </a:xfrm>
                <a:prstGeom prst="flowChartProcess">
                  <a:avLst/>
                </a:prstGeom>
                <a:solidFill>
                  <a:srgbClr val="44546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6;p9"/>
                <p:cNvSpPr txBox="1"/>
                <p:nvPr/>
              </p:nvSpPr>
              <p:spPr>
                <a:xfrm>
                  <a:off x="1666175" y="1865075"/>
                  <a:ext cx="961200" cy="1108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6000"/>
                    <a:buFont typeface="Arial"/>
                    <a:buNone/>
                  </a:pPr>
                  <a:r>
                    <a:rPr b="1" i="0" lang="en-GB" sz="48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</a:t>
                  </a:r>
                  <a:endParaRPr b="1" i="0" sz="48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87" name="Google Shape;87;p9"/>
            <p:cNvSpPr/>
            <p:nvPr/>
          </p:nvSpPr>
          <p:spPr>
            <a:xfrm rot="5406319">
              <a:off x="2942549" y="2699494"/>
              <a:ext cx="163200" cy="428701"/>
            </a:xfrm>
            <a:prstGeom prst="rtTriangle">
              <a:avLst/>
            </a:prstGeom>
            <a:solidFill>
              <a:srgbClr val="CCCCCC"/>
            </a:solidFill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" name="Google Shape;88;p9"/>
          <p:cNvGrpSpPr/>
          <p:nvPr/>
        </p:nvGrpSpPr>
        <p:grpSpPr>
          <a:xfrm>
            <a:off x="1106944" y="3752141"/>
            <a:ext cx="10594692" cy="1169689"/>
            <a:chOff x="1487950" y="4047951"/>
            <a:chExt cx="10066216" cy="1364705"/>
          </a:xfrm>
        </p:grpSpPr>
        <p:grpSp>
          <p:nvGrpSpPr>
            <p:cNvPr id="89" name="Google Shape;89;p9"/>
            <p:cNvGrpSpPr/>
            <p:nvPr/>
          </p:nvGrpSpPr>
          <p:grpSpPr>
            <a:xfrm>
              <a:off x="1487950" y="4047951"/>
              <a:ext cx="10066216" cy="1364472"/>
              <a:chOff x="1487964" y="3805138"/>
              <a:chExt cx="10066216" cy="1059126"/>
            </a:xfrm>
          </p:grpSpPr>
          <p:sp>
            <p:nvSpPr>
              <p:cNvPr id="90" name="Google Shape;90;p9"/>
              <p:cNvSpPr/>
              <p:nvPr/>
            </p:nvSpPr>
            <p:spPr>
              <a:xfrm>
                <a:off x="2819679" y="4013464"/>
                <a:ext cx="8734500" cy="850800"/>
              </a:xfrm>
              <a:prstGeom prst="rect">
                <a:avLst/>
              </a:prstGeom>
              <a:solidFill>
                <a:srgbClr val="E7E6E6"/>
              </a:solidFill>
              <a:ln cap="flat" cmpd="sng" w="9525">
                <a:solidFill>
                  <a:srgbClr val="E7E6E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1" name="Google Shape;91;p9"/>
              <p:cNvGrpSpPr/>
              <p:nvPr/>
            </p:nvGrpSpPr>
            <p:grpSpPr>
              <a:xfrm>
                <a:off x="1487964" y="3805138"/>
                <a:ext cx="1750725" cy="850850"/>
                <a:chOff x="1487976" y="4093513"/>
                <a:chExt cx="1315543" cy="850850"/>
              </a:xfrm>
            </p:grpSpPr>
            <p:sp>
              <p:nvSpPr>
                <p:cNvPr id="92" name="Google Shape;92;p9"/>
                <p:cNvSpPr/>
                <p:nvPr/>
              </p:nvSpPr>
              <p:spPr>
                <a:xfrm>
                  <a:off x="1487976" y="4093571"/>
                  <a:ext cx="1315543" cy="850792"/>
                </a:xfrm>
                <a:prstGeom prst="flowChartProcess">
                  <a:avLst/>
                </a:prstGeom>
                <a:solidFill>
                  <a:srgbClr val="44546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93;p9"/>
                <p:cNvSpPr txBox="1"/>
                <p:nvPr/>
              </p:nvSpPr>
              <p:spPr>
                <a:xfrm>
                  <a:off x="1665144" y="4093513"/>
                  <a:ext cx="961200" cy="85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6000"/>
                    <a:buFont typeface="Arial"/>
                    <a:buNone/>
                  </a:pPr>
                  <a:r>
                    <a:rPr b="1" i="0" lang="en-GB" sz="48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</a:t>
                  </a:r>
                  <a:endParaRPr b="1" i="0" sz="48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4" name="Google Shape;94;p9"/>
            <p:cNvSpPr/>
            <p:nvPr/>
          </p:nvSpPr>
          <p:spPr>
            <a:xfrm rot="5403854">
              <a:off x="2890350" y="5072606"/>
              <a:ext cx="267600" cy="411900"/>
            </a:xfrm>
            <a:prstGeom prst="rtTriangle">
              <a:avLst/>
            </a:prstGeom>
            <a:solidFill>
              <a:srgbClr val="CCCCCC"/>
            </a:solidFill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95;p9"/>
          <p:cNvSpPr txBox="1"/>
          <p:nvPr/>
        </p:nvSpPr>
        <p:spPr>
          <a:xfrm>
            <a:off x="3187816" y="1169942"/>
            <a:ext cx="77013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Supporting CEOS Preparations and Inputs to the Global Stocktake of the UNFCCC Paris Agreement</a:t>
            </a:r>
            <a:endParaRPr b="0" i="0" sz="105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9"/>
          <p:cNvSpPr txBox="1"/>
          <p:nvPr/>
        </p:nvSpPr>
        <p:spPr>
          <a:xfrm>
            <a:off x="3146300" y="4006662"/>
            <a:ext cx="78117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Supporting Exploration of New Geometries for Space Agencies and CEOS with New Space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7" name="Google Shape;97;p9"/>
          <p:cNvGrpSpPr/>
          <p:nvPr/>
        </p:nvGrpSpPr>
        <p:grpSpPr>
          <a:xfrm>
            <a:off x="2362053" y="2165925"/>
            <a:ext cx="9339718" cy="1522048"/>
            <a:chOff x="230575" y="1906947"/>
            <a:chExt cx="14404254" cy="3716845"/>
          </a:xfrm>
        </p:grpSpPr>
        <p:grpSp>
          <p:nvGrpSpPr>
            <p:cNvPr id="98" name="Google Shape;98;p9"/>
            <p:cNvGrpSpPr/>
            <p:nvPr/>
          </p:nvGrpSpPr>
          <p:grpSpPr>
            <a:xfrm>
              <a:off x="1226667" y="1906947"/>
              <a:ext cx="13408162" cy="975576"/>
              <a:chOff x="710674" y="1323173"/>
              <a:chExt cx="9295086" cy="731700"/>
            </a:xfrm>
          </p:grpSpPr>
          <p:sp>
            <p:nvSpPr>
              <p:cNvPr id="99" name="Google Shape;99;p9"/>
              <p:cNvSpPr txBox="1"/>
              <p:nvPr/>
            </p:nvSpPr>
            <p:spPr>
              <a:xfrm>
                <a:off x="710674" y="1373350"/>
                <a:ext cx="2004300" cy="6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0925" lIns="121900" spcFirstLastPara="1" rIns="121900" wrap="square" tIns="60925">
                <a:noAutofit/>
              </a:bodyPr>
              <a:lstStyle/>
              <a:p>
                <a:pPr indent="0" lvl="0" marL="0" marR="0" rtl="0" algn="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800"/>
                  <a:buFont typeface="Arial"/>
                  <a:buNone/>
                </a:pPr>
                <a:r>
                  <a:rPr b="0" i="0" lang="en-GB" sz="1800" u="none" cap="none" strike="noStrike">
                    <a:solidFill>
                      <a:srgbClr val="33445F"/>
                    </a:solidFill>
                    <a:latin typeface="Open Sans Medium"/>
                    <a:ea typeface="Open Sans Medium"/>
                    <a:cs typeface="Open Sans Medium"/>
                    <a:sym typeface="Open Sans Medium"/>
                  </a:rPr>
                  <a:t>Workshop </a:t>
                </a:r>
                <a:endParaRPr b="0" i="0" sz="1800" u="none" cap="none" strike="noStrike">
                  <a:solidFill>
                    <a:srgbClr val="33445F"/>
                  </a:solidFill>
                  <a:latin typeface="Open Sans Medium"/>
                  <a:ea typeface="Open Sans Medium"/>
                  <a:cs typeface="Open Sans Medium"/>
                  <a:sym typeface="Open Sans Medium"/>
                </a:endParaRPr>
              </a:p>
            </p:txBody>
          </p:sp>
          <p:sp>
            <p:nvSpPr>
              <p:cNvPr id="100" name="Google Shape;100;p9"/>
              <p:cNvSpPr/>
              <p:nvPr/>
            </p:nvSpPr>
            <p:spPr>
              <a:xfrm>
                <a:off x="2763460" y="1323173"/>
                <a:ext cx="7242300" cy="731700"/>
              </a:xfrm>
              <a:prstGeom prst="rect">
                <a:avLst/>
              </a:prstGeom>
              <a:solidFill>
                <a:srgbClr val="33445F"/>
              </a:solidFill>
              <a:ln>
                <a:noFill/>
              </a:ln>
            </p:spPr>
            <p:txBody>
              <a:bodyPr anchorCtr="0" anchor="ctr" bIns="60925" lIns="121900" spcFirstLastPara="1" rIns="121900" wrap="square" tIns="609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1" name="Google Shape;101;p9"/>
              <p:cNvSpPr txBox="1"/>
              <p:nvPr/>
            </p:nvSpPr>
            <p:spPr>
              <a:xfrm>
                <a:off x="2914388" y="1407441"/>
                <a:ext cx="5948400" cy="59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0925" lIns="121900" spcFirstLastPara="1" rIns="121900" wrap="square" tIns="60925">
                <a:noAutofit/>
              </a:bodyPr>
              <a:lstStyle/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n-GB" sz="1050" u="none" cap="none" strike="noStrik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GISTDA - SilvaCarbon 2023 CEOS Workshop on Uptaking Global AFOLU Datasets</a:t>
                </a:r>
                <a:endParaRPr b="1" i="0" sz="105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02" name="Google Shape;102;p9"/>
            <p:cNvGrpSpPr/>
            <p:nvPr/>
          </p:nvGrpSpPr>
          <p:grpSpPr>
            <a:xfrm>
              <a:off x="230575" y="3291745"/>
              <a:ext cx="14404132" cy="1010375"/>
              <a:chOff x="7" y="2154176"/>
              <a:chExt cx="10067188" cy="757800"/>
            </a:xfrm>
          </p:grpSpPr>
          <p:sp>
            <p:nvSpPr>
              <p:cNvPr id="103" name="Google Shape;103;p9"/>
              <p:cNvSpPr txBox="1"/>
              <p:nvPr/>
            </p:nvSpPr>
            <p:spPr>
              <a:xfrm>
                <a:off x="7" y="2183839"/>
                <a:ext cx="2715300" cy="6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0925" lIns="121900" spcFirstLastPara="1" rIns="121900" wrap="square" tIns="60925">
                <a:noAutofit/>
              </a:bodyPr>
              <a:lstStyle/>
              <a:p>
                <a:pPr indent="0" lvl="0" marL="0" marR="0" rtl="0" algn="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800"/>
                  <a:buFont typeface="Arial"/>
                  <a:buNone/>
                </a:pPr>
                <a:r>
                  <a:rPr b="0" i="0" lang="en-GB" sz="1800" u="none" cap="none" strike="noStrike">
                    <a:solidFill>
                      <a:srgbClr val="44546A"/>
                    </a:solidFill>
                    <a:latin typeface="Open Sans Medium"/>
                    <a:ea typeface="Open Sans Medium"/>
                    <a:cs typeface="Open Sans Medium"/>
                    <a:sym typeface="Open Sans Medium"/>
                  </a:rPr>
                  <a:t>CEOS Agency Datasets</a:t>
                </a:r>
                <a:endParaRPr b="0" i="0" sz="1800" u="none" cap="none" strike="noStrike">
                  <a:solidFill>
                    <a:srgbClr val="44546A"/>
                  </a:solidFill>
                  <a:latin typeface="Open Sans Medium"/>
                  <a:ea typeface="Open Sans Medium"/>
                  <a:cs typeface="Open Sans Medium"/>
                  <a:sym typeface="Open Sans Medium"/>
                </a:endParaRPr>
              </a:p>
            </p:txBody>
          </p:sp>
          <p:sp>
            <p:nvSpPr>
              <p:cNvPr id="104" name="Google Shape;104;p9"/>
              <p:cNvSpPr/>
              <p:nvPr/>
            </p:nvSpPr>
            <p:spPr>
              <a:xfrm>
                <a:off x="2789795" y="2154176"/>
                <a:ext cx="7277400" cy="757800"/>
              </a:xfrm>
              <a:prstGeom prst="rect">
                <a:avLst/>
              </a:prstGeom>
              <a:solidFill>
                <a:srgbClr val="44546A"/>
              </a:solidFill>
              <a:ln>
                <a:noFill/>
              </a:ln>
            </p:spPr>
            <p:txBody>
              <a:bodyPr anchorCtr="0" anchor="ctr" bIns="60925" lIns="121900" spcFirstLastPara="1" rIns="121900" wrap="square" tIns="609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5" name="Google Shape;105;p9"/>
              <p:cNvSpPr txBox="1"/>
              <p:nvPr/>
            </p:nvSpPr>
            <p:spPr>
              <a:xfrm>
                <a:off x="2919107" y="2414098"/>
                <a:ext cx="6513600" cy="30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0925" lIns="121900" spcFirstLastPara="1" rIns="121900" wrap="square" tIns="60925">
                <a:noAutofit/>
              </a:bodyPr>
              <a:lstStyle/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GB" sz="1050" u="none" cap="none" strike="noStrik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Continued expansion of the offering of CEOS Agency datasets available to </a:t>
                </a:r>
                <a:r>
                  <a:rPr b="1" i="0" lang="en-GB" sz="1050" u="none" cap="none" strike="noStrik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support the GST and countries’ assessments of their Nationally Determined Contributions (NDCs)</a:t>
                </a:r>
                <a:endParaRPr b="1" i="0" sz="105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06" name="Google Shape;106;p9"/>
            <p:cNvGrpSpPr/>
            <p:nvPr/>
          </p:nvGrpSpPr>
          <p:grpSpPr>
            <a:xfrm>
              <a:off x="514428" y="4648217"/>
              <a:ext cx="14111293" cy="975576"/>
              <a:chOff x="98592" y="3088611"/>
              <a:chExt cx="10583734" cy="731700"/>
            </a:xfrm>
          </p:grpSpPr>
          <p:sp>
            <p:nvSpPr>
              <p:cNvPr id="107" name="Google Shape;107;p9"/>
              <p:cNvSpPr txBox="1"/>
              <p:nvPr/>
            </p:nvSpPr>
            <p:spPr>
              <a:xfrm>
                <a:off x="98592" y="3138828"/>
                <a:ext cx="2616300" cy="6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0925" lIns="121900" spcFirstLastPara="1" rIns="121900" wrap="square" tIns="60925">
                <a:noAutofit/>
              </a:bodyPr>
              <a:lstStyle/>
              <a:p>
                <a:pPr indent="0" lvl="0" marL="0" marR="0" rtl="0" algn="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800"/>
                  <a:buFont typeface="Arial"/>
                  <a:buNone/>
                </a:pPr>
                <a:r>
                  <a:rPr b="0" i="0" lang="en-GB" sz="1800" u="none" cap="none" strike="noStrike">
                    <a:solidFill>
                      <a:srgbClr val="7BC0D7"/>
                    </a:solidFill>
                    <a:latin typeface="Open Sans Medium"/>
                    <a:ea typeface="Open Sans Medium"/>
                    <a:cs typeface="Open Sans Medium"/>
                    <a:sym typeface="Open Sans Medium"/>
                  </a:rPr>
                  <a:t>GHG &amp; AFOLU Roadmap</a:t>
                </a:r>
                <a:endParaRPr b="0" i="0" sz="1800" u="none" cap="none" strike="noStrike">
                  <a:solidFill>
                    <a:srgbClr val="7BC0D7"/>
                  </a:solidFill>
                  <a:latin typeface="Open Sans Medium"/>
                  <a:ea typeface="Open Sans Medium"/>
                  <a:cs typeface="Open Sans Medium"/>
                  <a:sym typeface="Open Sans Medium"/>
                </a:endParaRPr>
              </a:p>
            </p:txBody>
          </p:sp>
          <p:sp>
            <p:nvSpPr>
              <p:cNvPr id="108" name="Google Shape;108;p9"/>
              <p:cNvSpPr/>
              <p:nvPr/>
            </p:nvSpPr>
            <p:spPr>
              <a:xfrm>
                <a:off x="2872726" y="3088611"/>
                <a:ext cx="7809600" cy="731700"/>
              </a:xfrm>
              <a:prstGeom prst="rect">
                <a:avLst/>
              </a:prstGeom>
              <a:solidFill>
                <a:srgbClr val="7BC0D7"/>
              </a:solidFill>
              <a:ln>
                <a:noFill/>
              </a:ln>
            </p:spPr>
            <p:txBody>
              <a:bodyPr anchorCtr="0" anchor="ctr" bIns="60925" lIns="121900" spcFirstLastPara="1" rIns="121900" wrap="square" tIns="609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9" name="Google Shape;109;p9"/>
              <p:cNvSpPr txBox="1"/>
              <p:nvPr/>
            </p:nvSpPr>
            <p:spPr>
              <a:xfrm>
                <a:off x="2971539" y="3295179"/>
                <a:ext cx="7235100" cy="42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0925" lIns="180000" spcFirstLastPara="1" rIns="121900" wrap="square" tIns="60925">
                <a:noAutofit/>
              </a:bodyPr>
              <a:lstStyle/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n-GB" sz="1050" u="none" cap="none" strike="noStrik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Support the Implementation of both the GHG Roadmap and AFOLU Roadmap</a:t>
                </a:r>
                <a:endParaRPr b="1" i="0" sz="105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110" name="Google Shape;110;p9"/>
          <p:cNvGrpSpPr/>
          <p:nvPr/>
        </p:nvGrpSpPr>
        <p:grpSpPr>
          <a:xfrm>
            <a:off x="1589810" y="4633336"/>
            <a:ext cx="10112121" cy="1445964"/>
            <a:chOff x="798994" y="590565"/>
            <a:chExt cx="7584280" cy="1084500"/>
          </a:xfrm>
        </p:grpSpPr>
        <p:sp>
          <p:nvSpPr>
            <p:cNvPr id="111" name="Google Shape;111;p9"/>
            <p:cNvSpPr txBox="1"/>
            <p:nvPr/>
          </p:nvSpPr>
          <p:spPr>
            <a:xfrm>
              <a:off x="798994" y="590565"/>
              <a:ext cx="2430600" cy="10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0C343D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New Space </a:t>
              </a:r>
              <a:endParaRPr b="0" i="0" sz="1800" u="none" cap="none" strike="noStrike">
                <a:solidFill>
                  <a:srgbClr val="0C343D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0C343D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Task Team </a:t>
              </a:r>
              <a:endParaRPr b="0" i="0" sz="1800" u="none" cap="none" strike="noStrike">
                <a:solidFill>
                  <a:srgbClr val="0C343D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3310874" y="892420"/>
              <a:ext cx="5072400" cy="483600"/>
            </a:xfrm>
            <a:prstGeom prst="rect">
              <a:avLst/>
            </a:prstGeom>
            <a:solidFill>
              <a:srgbClr val="0C343D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" name="Google Shape;113;p9"/>
            <p:cNvSpPr txBox="1"/>
            <p:nvPr/>
          </p:nvSpPr>
          <p:spPr>
            <a:xfrm>
              <a:off x="3310837" y="936840"/>
              <a:ext cx="50724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-295275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50"/>
                <a:buFont typeface="Open Sans"/>
                <a:buChar char="●"/>
              </a:pPr>
              <a:r>
                <a:rPr b="0" i="0" lang="en-GB" sz="105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Work with </a:t>
              </a:r>
              <a:r>
                <a:rPr b="1" i="0" lang="en-GB" sz="105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CEOS New Space Task team led by SIT Chair </a:t>
              </a:r>
              <a:r>
                <a:rPr b="0" i="0" lang="en-GB" sz="105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to </a:t>
              </a:r>
              <a:r>
                <a:rPr b="1" i="0" lang="en-GB" sz="105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develop New Space Economy document</a:t>
              </a:r>
              <a:r>
                <a:rPr b="0" i="0" lang="en-GB" sz="105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as a means for knowledge sharing with CEOS Agencies </a:t>
              </a:r>
              <a:endParaRPr/>
            </a:p>
            <a:p>
              <a:pPr indent="-295275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50"/>
                <a:buFont typeface="Open Sans"/>
                <a:buChar char="●"/>
              </a:pPr>
              <a:r>
                <a:rPr b="0" i="0" lang="en-GB" sz="105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Promote </a:t>
              </a:r>
              <a:r>
                <a:rPr b="1" i="0" lang="en-GB" sz="105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sharing of information </a:t>
              </a:r>
              <a:r>
                <a:rPr b="0" i="0" lang="en-GB" sz="105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between CEOS members</a:t>
              </a:r>
              <a:endParaRPr b="0" i="0" sz="10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14" name="Google Shape;114;p9"/>
          <p:cNvGrpSpPr/>
          <p:nvPr/>
        </p:nvGrpSpPr>
        <p:grpSpPr>
          <a:xfrm>
            <a:off x="913669" y="5836505"/>
            <a:ext cx="10788098" cy="935647"/>
            <a:chOff x="397213" y="1937528"/>
            <a:chExt cx="7966988" cy="1591507"/>
          </a:xfrm>
        </p:grpSpPr>
        <p:sp>
          <p:nvSpPr>
            <p:cNvPr id="115" name="Google Shape;115;p9"/>
            <p:cNvSpPr txBox="1"/>
            <p:nvPr/>
          </p:nvSpPr>
          <p:spPr>
            <a:xfrm>
              <a:off x="397213" y="1937528"/>
              <a:ext cx="2880900" cy="11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134F5C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Collaboration </a:t>
              </a:r>
              <a:endParaRPr b="0" i="0" sz="1800" u="none" cap="none" strike="noStrike">
                <a:solidFill>
                  <a:srgbClr val="134F5C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134F5C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Opportunities</a:t>
              </a:r>
              <a:endParaRPr b="0" i="0" sz="1800" u="none" cap="none" strike="noStrike">
                <a:solidFill>
                  <a:srgbClr val="134F5C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sp>
          <p:nvSpPr>
            <p:cNvPr id="116" name="Google Shape;116;p9"/>
            <p:cNvSpPr/>
            <p:nvPr/>
          </p:nvSpPr>
          <p:spPr>
            <a:xfrm>
              <a:off x="3369800" y="1940710"/>
              <a:ext cx="4994400" cy="1247100"/>
            </a:xfrm>
            <a:prstGeom prst="rect">
              <a:avLst/>
            </a:prstGeom>
            <a:solidFill>
              <a:srgbClr val="134F5C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7" name="Google Shape;117;p9"/>
            <p:cNvSpPr txBox="1"/>
            <p:nvPr/>
          </p:nvSpPr>
          <p:spPr>
            <a:xfrm>
              <a:off x="3371610" y="2116335"/>
              <a:ext cx="4767600" cy="141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-295275" lvl="0" marL="4572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50"/>
                <a:buFont typeface="Open Sans"/>
                <a:buChar char="●"/>
              </a:pPr>
              <a:r>
                <a:rPr b="1" i="0" lang="en-GB" sz="105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Define actions within CEOS framework</a:t>
              </a:r>
              <a:endParaRPr/>
            </a:p>
            <a:p>
              <a:pPr indent="-295275" lvl="0" marL="4572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50"/>
                <a:buFont typeface="Open Sans"/>
                <a:buChar char="●"/>
              </a:pPr>
              <a:r>
                <a:rPr b="1" i="0" lang="en-GB" sz="105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Workshops/Meetings </a:t>
              </a:r>
              <a:r>
                <a:rPr b="0" i="0" lang="en-GB" sz="105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as inputs to the border CEOS discussion on New Space opportunities. </a:t>
              </a:r>
              <a:endParaRPr b="0" i="0" sz="10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295275" lvl="0" marL="4572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50"/>
                <a:buFont typeface="Open Sans"/>
                <a:buChar char="●"/>
              </a:pPr>
              <a:r>
                <a:rPr b="0" i="0" lang="en-GB" sz="105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Facilitate a discussion during </a:t>
              </a:r>
              <a:r>
                <a:rPr b="1" i="0" lang="en-GB" sz="105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CEOS 2023 timeframe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1" i="0" sz="10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"/>
          <p:cNvSpPr txBox="1"/>
          <p:nvPr>
            <p:ph idx="1" type="body"/>
          </p:nvPr>
        </p:nvSpPr>
        <p:spPr>
          <a:xfrm>
            <a:off x="234225" y="1369725"/>
            <a:ext cx="48447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700"/>
              <a:t>GISTDA SilvaCarbon Workshop 2023</a:t>
            </a:r>
            <a:endParaRPr b="1" sz="1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800"/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i="1" lang="en-GB" sz="1700"/>
              <a:t>23 February - 3 March 2023, Thailand</a:t>
            </a:r>
            <a:endParaRPr i="1" sz="1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i="1" sz="1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i="1" sz="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i="1" sz="1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700"/>
              <a:t>Satellite Earth Observation &amp; Carbon Accounting Workshop</a:t>
            </a:r>
            <a:endParaRPr b="1" sz="1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800"/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14 November 2023, Thailand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700"/>
          </a:p>
        </p:txBody>
      </p:sp>
      <p:sp>
        <p:nvSpPr>
          <p:cNvPr id="123" name="Google Shape;123;p1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400"/>
              <a:t>CEOS Chair Activities: </a:t>
            </a:r>
            <a:endParaRPr/>
          </a:p>
        </p:txBody>
      </p:sp>
      <p:pic>
        <p:nvPicPr>
          <p:cNvPr id="124" name="Google Shape;124;p10"/>
          <p:cNvPicPr preferRelativeResize="0"/>
          <p:nvPr/>
        </p:nvPicPr>
        <p:blipFill rotWithShape="1">
          <a:blip r:embed="rId3">
            <a:alphaModFix/>
          </a:blip>
          <a:srcRect b="0" l="11138" r="7322" t="15009"/>
          <a:stretch/>
        </p:blipFill>
        <p:spPr>
          <a:xfrm>
            <a:off x="8590100" y="1326425"/>
            <a:ext cx="3357752" cy="23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0"/>
          <p:cNvPicPr preferRelativeResize="0"/>
          <p:nvPr/>
        </p:nvPicPr>
        <p:blipFill rotWithShape="1">
          <a:blip r:embed="rId4">
            <a:alphaModFix/>
          </a:blip>
          <a:srcRect b="0" l="4058" r="0" t="0"/>
          <a:stretch/>
        </p:blipFill>
        <p:spPr>
          <a:xfrm>
            <a:off x="4985250" y="1326425"/>
            <a:ext cx="3357752" cy="23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0"/>
          <p:cNvPicPr preferRelativeResize="0"/>
          <p:nvPr/>
        </p:nvPicPr>
        <p:blipFill rotWithShape="1">
          <a:blip r:embed="rId5">
            <a:alphaModFix/>
          </a:blip>
          <a:srcRect b="6221" l="6064" r="7787" t="8440"/>
          <a:stretch/>
        </p:blipFill>
        <p:spPr>
          <a:xfrm>
            <a:off x="4985250" y="3851800"/>
            <a:ext cx="3357752" cy="2217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0"/>
          <p:cNvPicPr preferRelativeResize="0"/>
          <p:nvPr/>
        </p:nvPicPr>
        <p:blipFill rotWithShape="1">
          <a:blip r:embed="rId6">
            <a:alphaModFix/>
          </a:blip>
          <a:srcRect b="0" l="4089" r="10717" t="0"/>
          <a:stretch/>
        </p:blipFill>
        <p:spPr>
          <a:xfrm>
            <a:off x="512875" y="3544875"/>
            <a:ext cx="4053379" cy="267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81850" y="3935650"/>
            <a:ext cx="3266002" cy="21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"/>
          <p:cNvSpPr txBox="1"/>
          <p:nvPr>
            <p:ph idx="1" type="body"/>
          </p:nvPr>
        </p:nvSpPr>
        <p:spPr>
          <a:xfrm>
            <a:off x="115475" y="1128575"/>
            <a:ext cx="6658800" cy="52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 u="sng"/>
              <a:t>Key outcomes:</a:t>
            </a:r>
            <a:r>
              <a:rPr b="1" i="0" lang="en-GB" sz="18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Key outcomes:</a:t>
            </a:r>
            <a:endParaRPr b="0" sz="1400"/>
          </a:p>
          <a:p>
            <a:pPr indent="-3492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Increase Awareness and Knowledge Sharing for Carbon Accounting from Space</a:t>
            </a:r>
            <a:endParaRPr sz="1900"/>
          </a:p>
          <a:p>
            <a:pPr indent="-3492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Extensive collaboration and engagement among CEOS Agencies</a:t>
            </a:r>
            <a:endParaRPr sz="1900"/>
          </a:p>
          <a:p>
            <a:pPr indent="-3492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Available data and methodology for countries’ assessments of their Nationally Determined Contributions (NDCs)</a:t>
            </a:r>
            <a:endParaRPr sz="1900"/>
          </a:p>
          <a:p>
            <a:pPr indent="-3492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Increase new potential end-users to explore and use EO datasets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sz="2000" u="sng"/>
          </a:p>
        </p:txBody>
      </p:sp>
      <p:sp>
        <p:nvSpPr>
          <p:cNvPr id="134" name="Google Shape;134;p11"/>
          <p:cNvSpPr txBox="1"/>
          <p:nvPr>
            <p:ph type="title"/>
          </p:nvPr>
        </p:nvSpPr>
        <p:spPr>
          <a:xfrm>
            <a:off x="176050" y="175950"/>
            <a:ext cx="106839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400"/>
              <a:t>CEOS Chair Activities: </a:t>
            </a:r>
            <a:br>
              <a:rPr b="1" lang="en-GB" sz="2400"/>
            </a:br>
            <a:r>
              <a:rPr b="1" lang="en-GB" sz="2400"/>
              <a:t>Global Stocktake</a:t>
            </a:r>
            <a:endParaRPr b="1" sz="2400"/>
          </a:p>
        </p:txBody>
      </p:sp>
      <p:pic>
        <p:nvPicPr>
          <p:cNvPr id="135" name="Google Shape;135;p11"/>
          <p:cNvPicPr preferRelativeResize="0"/>
          <p:nvPr/>
        </p:nvPicPr>
        <p:blipFill rotWithShape="1">
          <a:blip r:embed="rId3">
            <a:alphaModFix/>
          </a:blip>
          <a:srcRect b="0" l="11656" r="8668" t="3334"/>
          <a:stretch/>
        </p:blipFill>
        <p:spPr>
          <a:xfrm>
            <a:off x="6951850" y="1398499"/>
            <a:ext cx="4935348" cy="281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1"/>
          <p:cNvPicPr preferRelativeResize="0"/>
          <p:nvPr/>
        </p:nvPicPr>
        <p:blipFill rotWithShape="1">
          <a:blip r:embed="rId4">
            <a:alphaModFix/>
          </a:blip>
          <a:srcRect b="21620" l="0" r="0" t="31905"/>
          <a:stretch/>
        </p:blipFill>
        <p:spPr>
          <a:xfrm>
            <a:off x="6951850" y="4534110"/>
            <a:ext cx="4935351" cy="1687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"/>
          <p:cNvSpPr txBox="1"/>
          <p:nvPr>
            <p:ph idx="1" type="body"/>
          </p:nvPr>
        </p:nvSpPr>
        <p:spPr>
          <a:xfrm>
            <a:off x="324225" y="1081449"/>
            <a:ext cx="11495400" cy="51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/>
              <a:t>THEOS-3 Seminar on Thai Space Ecosystem</a:t>
            </a:r>
            <a:endParaRPr sz="14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i="1" lang="en-GB" sz="1600"/>
              <a:t>19 January 2023 in Bangkok, Thailand</a:t>
            </a:r>
            <a:endParaRPr i="1"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/>
              <a:t>Global Space and Technology Convention 2023</a:t>
            </a:r>
            <a:endParaRPr sz="14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15-16 February 2023, Singapore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/>
              <a:t>International Seminar ‘New Space Economy’</a:t>
            </a:r>
            <a:endParaRPr sz="14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i="1" lang="en-GB" sz="1600"/>
              <a:t>16-17 March 2023 in Bangkok, Thailand</a:t>
            </a:r>
            <a:endParaRPr i="1"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/>
          </a:p>
          <a:p>
            <a:pPr indent="0" lvl="0" marL="50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/>
              <a:t>ASEAN SCOSA Space Workshop: Observation Gaps </a:t>
            </a:r>
            <a:endParaRPr b="1" sz="1600"/>
          </a:p>
          <a:p>
            <a:pPr indent="0" lvl="0" marL="50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/>
              <a:t>Report </a:t>
            </a:r>
            <a:r>
              <a:rPr b="1" i="1" lang="en-GB" sz="1600"/>
              <a:t> </a:t>
            </a:r>
            <a:endParaRPr b="1" i="1"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/>
              <a:t>(input for New Space White Paper)</a:t>
            </a:r>
            <a:endParaRPr i="1"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i="1" lang="en-GB" sz="1600"/>
              <a:t>30 May - 1 June 2023 in Thailand</a:t>
            </a:r>
            <a:endParaRPr i="1"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i="1" sz="1600"/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700"/>
              <a:t>Asia Satellite Business Week</a:t>
            </a:r>
            <a:endParaRPr b="1" sz="17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i="1" lang="en-GB" sz="1600"/>
              <a:t>7-9  June 2023 , Singapore</a:t>
            </a:r>
            <a:endParaRPr b="1" sz="1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i="1" sz="1600"/>
          </a:p>
          <a:p>
            <a:pPr indent="0" lvl="0" marL="50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/>
              <a:t>Thailand Space Week </a:t>
            </a:r>
            <a:endParaRPr i="1" sz="1600">
              <a:solidFill>
                <a:srgbClr val="FF0000"/>
              </a:solidFill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i="1" lang="en-GB" sz="1600"/>
              <a:t>25 - 27 October 2023 in Thailand</a:t>
            </a:r>
            <a:endParaRPr i="1"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i="1" sz="1600"/>
          </a:p>
        </p:txBody>
      </p:sp>
      <p:sp>
        <p:nvSpPr>
          <p:cNvPr id="142" name="Google Shape;142;p1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 sz="2400"/>
              <a:t>CEOS Chair Activities: </a:t>
            </a:r>
            <a:endParaRPr b="1" sz="2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 sz="2400"/>
              <a:t>New Space</a:t>
            </a:r>
            <a:endParaRPr sz="3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</p:txBody>
      </p:sp>
      <p:pic>
        <p:nvPicPr>
          <p:cNvPr descr="A group of people in a meeting&#10;&#10;Description automatically generated with medium confidence" id="143" name="Google Shape;143;p12"/>
          <p:cNvPicPr preferRelativeResize="0"/>
          <p:nvPr/>
        </p:nvPicPr>
        <p:blipFill rotWithShape="1">
          <a:blip r:embed="rId3">
            <a:alphaModFix/>
          </a:blip>
          <a:srcRect b="0" l="0" r="0" t="18126"/>
          <a:stretch/>
        </p:blipFill>
        <p:spPr>
          <a:xfrm>
            <a:off x="9312500" y="1280112"/>
            <a:ext cx="2711576" cy="166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12488" y="3077775"/>
            <a:ext cx="2777426" cy="31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64700" y="1239787"/>
            <a:ext cx="2553300" cy="1705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2"/>
          <p:cNvPicPr preferRelativeResize="0"/>
          <p:nvPr/>
        </p:nvPicPr>
        <p:blipFill rotWithShape="1">
          <a:blip r:embed="rId6">
            <a:alphaModFix/>
          </a:blip>
          <a:srcRect b="8445" l="0" r="10730" t="11201"/>
          <a:stretch/>
        </p:blipFill>
        <p:spPr>
          <a:xfrm>
            <a:off x="6583175" y="4861584"/>
            <a:ext cx="2516350" cy="1395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2"/>
          <p:cNvPicPr preferRelativeResize="0"/>
          <p:nvPr/>
        </p:nvPicPr>
        <p:blipFill rotWithShape="1">
          <a:blip r:embed="rId7">
            <a:alphaModFix/>
          </a:blip>
          <a:srcRect b="0" l="0" r="0" t="3586"/>
          <a:stretch/>
        </p:blipFill>
        <p:spPr>
          <a:xfrm>
            <a:off x="6564700" y="3077775"/>
            <a:ext cx="2553300" cy="163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"/>
          <p:cNvSpPr txBox="1"/>
          <p:nvPr>
            <p:ph idx="1" type="body"/>
          </p:nvPr>
        </p:nvSpPr>
        <p:spPr>
          <a:xfrm>
            <a:off x="176050" y="1329325"/>
            <a:ext cx="5518800" cy="50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rtl="0" algn="l">
              <a:lnSpc>
                <a:spcPct val="125454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/>
              <a:t>❖</a:t>
            </a:r>
            <a:r>
              <a:rPr lang="en-GB" sz="2000">
                <a:solidFill>
                  <a:srgbClr val="222222"/>
                </a:solidFill>
              </a:rPr>
              <a:t> 3,500+ on-site participants</a:t>
            </a:r>
            <a:endParaRPr sz="2000">
              <a:solidFill>
                <a:srgbClr val="222222"/>
              </a:solidFill>
            </a:endParaRPr>
          </a:p>
          <a:p>
            <a:pPr indent="0" lvl="0" marL="12700" rtl="0" algn="l">
              <a:lnSpc>
                <a:spcPct val="125454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sz="2000"/>
              <a:t>❖</a:t>
            </a:r>
            <a:r>
              <a:rPr lang="en-GB" sz="2400">
                <a:solidFill>
                  <a:srgbClr val="222222"/>
                </a:solidFill>
              </a:rPr>
              <a:t> 10,000+ </a:t>
            </a:r>
            <a:r>
              <a:rPr lang="en-GB" sz="2000">
                <a:solidFill>
                  <a:srgbClr val="222222"/>
                </a:solidFill>
              </a:rPr>
              <a:t>online audience</a:t>
            </a:r>
            <a:endParaRPr sz="2000">
              <a:solidFill>
                <a:srgbClr val="222222"/>
              </a:solidFill>
            </a:endParaRPr>
          </a:p>
          <a:p>
            <a:pPr indent="-381000" lvl="0" marL="457200" rtl="0" algn="l">
              <a:lnSpc>
                <a:spcPct val="125454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400"/>
              <a:buChar char="❖"/>
            </a:pPr>
            <a:r>
              <a:rPr lang="en-GB" sz="2000">
                <a:solidFill>
                  <a:srgbClr val="222222"/>
                </a:solidFill>
              </a:rPr>
              <a:t>35 session, 150 speakers </a:t>
            </a:r>
            <a:r>
              <a:rPr lang="en-GB" sz="2000"/>
              <a:t>from ASEAN and Space Faring nations</a:t>
            </a:r>
            <a:endParaRPr sz="2000"/>
          </a:p>
          <a:p>
            <a:pPr indent="0" lvl="0" marL="12700" rtl="0" algn="l">
              <a:lnSpc>
                <a:spcPct val="125454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sz="2000"/>
              <a:t>❖ New Space support</a:t>
            </a:r>
            <a:endParaRPr sz="2000"/>
          </a:p>
          <a:p>
            <a:pPr indent="-361950" lvl="0" marL="457200" rtl="0" algn="l">
              <a:lnSpc>
                <a:spcPct val="125454"/>
              </a:lnSpc>
              <a:spcBef>
                <a:spcPts val="1000"/>
              </a:spcBef>
              <a:spcAft>
                <a:spcPts val="0"/>
              </a:spcAft>
              <a:buSzPts val="2100"/>
              <a:buChar char="-"/>
            </a:pPr>
            <a:r>
              <a:rPr lang="en-GB" sz="2000"/>
              <a:t>Business matching and networking opportunities</a:t>
            </a:r>
            <a:endParaRPr sz="2000"/>
          </a:p>
          <a:p>
            <a:pPr indent="-361950" lvl="0" marL="45720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GB" sz="2000"/>
              <a:t>National space policy and funding</a:t>
            </a:r>
            <a:endParaRPr sz="2000"/>
          </a:p>
          <a:p>
            <a:pPr indent="-361950" lvl="0" marL="45720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GB" sz="2000"/>
              <a:t>Regional space business showcase</a:t>
            </a:r>
            <a:endParaRPr sz="2000"/>
          </a:p>
          <a:p>
            <a:pPr indent="-361950" lvl="0" marL="45720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GB" sz="2000"/>
              <a:t>Joint development space project outcome and engagement</a:t>
            </a:r>
            <a:endParaRPr sz="2000"/>
          </a:p>
          <a:p>
            <a:pPr indent="0" lvl="0" marL="12700" rtl="0" algn="l">
              <a:lnSpc>
                <a:spcPct val="125454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GB" sz="2400">
                <a:latin typeface="Arial"/>
                <a:ea typeface="Arial"/>
                <a:cs typeface="Arial"/>
                <a:sym typeface="Arial"/>
              </a:rPr>
              <a:t>Thailand Space Week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5080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i="1" lang="en-GB" sz="2200">
                <a:latin typeface="Arial"/>
                <a:ea typeface="Arial"/>
                <a:cs typeface="Arial"/>
                <a:sym typeface="Arial"/>
              </a:rPr>
              <a:t>25 - 27 October 2023 in Bangkok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58450" y="1181200"/>
            <a:ext cx="3731074" cy="52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3"/>
          <p:cNvPicPr preferRelativeResize="0"/>
          <p:nvPr/>
        </p:nvPicPr>
        <p:blipFill rotWithShape="1">
          <a:blip r:embed="rId4">
            <a:alphaModFix/>
          </a:blip>
          <a:srcRect b="4630" l="0" r="0" t="11023"/>
          <a:stretch/>
        </p:blipFill>
        <p:spPr>
          <a:xfrm>
            <a:off x="5694725" y="4760050"/>
            <a:ext cx="2527774" cy="160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94725" y="2858375"/>
            <a:ext cx="2527776" cy="177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3"/>
          <p:cNvPicPr preferRelativeResize="0"/>
          <p:nvPr/>
        </p:nvPicPr>
        <p:blipFill rotWithShape="1">
          <a:blip r:embed="rId6">
            <a:alphaModFix/>
          </a:blip>
          <a:srcRect b="8213" l="8207" r="7261" t="19038"/>
          <a:stretch/>
        </p:blipFill>
        <p:spPr>
          <a:xfrm>
            <a:off x="5694725" y="1128813"/>
            <a:ext cx="2527775" cy="163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 sz="2400"/>
              <a:t>CEOS Chair Activities: </a:t>
            </a:r>
            <a:endParaRPr b="1" sz="2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 sz="2400"/>
              <a:t>New Space</a:t>
            </a:r>
            <a:endParaRPr sz="3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</p:txBody>
      </p:sp>
      <p:sp>
        <p:nvSpPr>
          <p:cNvPr id="163" name="Google Shape;163;p14"/>
          <p:cNvSpPr txBox="1"/>
          <p:nvPr>
            <p:ph idx="1" type="body"/>
          </p:nvPr>
        </p:nvSpPr>
        <p:spPr>
          <a:xfrm>
            <a:off x="303951" y="1199100"/>
            <a:ext cx="113373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GB" sz="2000" u="sng"/>
              <a:t>Key outcomes:</a:t>
            </a:r>
            <a:endParaRPr sz="1600"/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Input for the content of the </a:t>
            </a:r>
            <a:r>
              <a:rPr i="1" lang="en-GB" sz="1900"/>
              <a:t>‘New Space White Paper</a:t>
            </a:r>
            <a:r>
              <a:rPr lang="en-GB" sz="1900"/>
              <a:t>’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Collaboration opportunities particularly in the South-East Asia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Increased awareness and understanding of the New Space Economy</a:t>
            </a:r>
            <a:endParaRPr/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Business opportunities from EO data and services</a:t>
            </a:r>
            <a:endParaRPr/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Government and private sectors engagement</a:t>
            </a:r>
            <a:endParaRPr sz="19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64" name="Google Shape;164;p14"/>
          <p:cNvPicPr preferRelativeResize="0"/>
          <p:nvPr/>
        </p:nvPicPr>
        <p:blipFill rotWithShape="1">
          <a:blip r:embed="rId3">
            <a:alphaModFix/>
          </a:blip>
          <a:srcRect b="0" l="7104" r="6681" t="0"/>
          <a:stretch/>
        </p:blipFill>
        <p:spPr>
          <a:xfrm>
            <a:off x="176050" y="4455413"/>
            <a:ext cx="5994149" cy="20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4675" y="4584950"/>
            <a:ext cx="2736612" cy="182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4"/>
          <p:cNvPicPr preferRelativeResize="0"/>
          <p:nvPr/>
        </p:nvPicPr>
        <p:blipFill rotWithShape="1">
          <a:blip r:embed="rId5">
            <a:alphaModFix/>
          </a:blip>
          <a:srcRect b="7202" l="5605" r="6667" t="7364"/>
          <a:stretch/>
        </p:blipFill>
        <p:spPr>
          <a:xfrm>
            <a:off x="9235775" y="4606744"/>
            <a:ext cx="2736600" cy="1789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5"/>
          <p:cNvSpPr txBox="1"/>
          <p:nvPr>
            <p:ph idx="1" type="body"/>
          </p:nvPr>
        </p:nvSpPr>
        <p:spPr>
          <a:xfrm>
            <a:off x="456133" y="1097558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72" name="Google Shape;172;p1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b="1" lang="en-GB" sz="2400"/>
              <a:t>IT HAS BEEN A WONDERFUL YEAR.</a:t>
            </a:r>
            <a:endParaRPr b="1" sz="2400"/>
          </a:p>
        </p:txBody>
      </p:sp>
      <p:pic>
        <p:nvPicPr>
          <p:cNvPr id="173" name="Google Shape;173;p15"/>
          <p:cNvPicPr preferRelativeResize="0"/>
          <p:nvPr/>
        </p:nvPicPr>
        <p:blipFill rotWithShape="1">
          <a:blip r:embed="rId3">
            <a:alphaModFix/>
          </a:blip>
          <a:srcRect b="7227" l="15330" r="4490" t="0"/>
          <a:stretch/>
        </p:blipFill>
        <p:spPr>
          <a:xfrm>
            <a:off x="4654950" y="1181075"/>
            <a:ext cx="3376688" cy="520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5"/>
          <p:cNvPicPr preferRelativeResize="0"/>
          <p:nvPr/>
        </p:nvPicPr>
        <p:blipFill rotWithShape="1">
          <a:blip r:embed="rId4">
            <a:alphaModFix/>
          </a:blip>
          <a:srcRect b="14268" l="0" r="20388" t="13923"/>
          <a:stretch/>
        </p:blipFill>
        <p:spPr>
          <a:xfrm>
            <a:off x="126400" y="1181075"/>
            <a:ext cx="4262024" cy="28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5"/>
          <p:cNvPicPr preferRelativeResize="0"/>
          <p:nvPr/>
        </p:nvPicPr>
        <p:blipFill rotWithShape="1">
          <a:blip r:embed="rId5">
            <a:alphaModFix/>
          </a:blip>
          <a:srcRect b="7640" l="8900" r="0" t="10733"/>
          <a:stretch/>
        </p:blipFill>
        <p:spPr>
          <a:xfrm>
            <a:off x="126400" y="3815375"/>
            <a:ext cx="4262025" cy="254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5"/>
          <p:cNvPicPr preferRelativeResize="0"/>
          <p:nvPr/>
        </p:nvPicPr>
        <p:blipFill rotWithShape="1">
          <a:blip r:embed="rId6">
            <a:alphaModFix/>
          </a:blip>
          <a:srcRect b="0" l="11762" r="0" t="18685"/>
          <a:stretch/>
        </p:blipFill>
        <p:spPr>
          <a:xfrm>
            <a:off x="8325725" y="1181075"/>
            <a:ext cx="3789450" cy="2618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25724" y="3514162"/>
            <a:ext cx="3789450" cy="2842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