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embeddedFontLst>
    <p:embeddedFont>
      <p:font typeface="Montserra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35783F9-F2CD-48F8-B27B-CAF8EA1DC5E7}">
  <a:tblStyle styleId="{935783F9-F2CD-48F8-B27B-CAF8EA1DC5E7}" styleName="Table_0">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regular.fntdata"/><Relationship Id="rId21" Type="http://schemas.openxmlformats.org/officeDocument/2006/relationships/slide" Target="slides/slide16.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618ee1cff1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618ee1cff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618ee1cff1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618ee1cff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618ee1cff1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618ee1cff1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618ee1cff1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618ee1cff1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618ee1cff1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618ee1cff1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618ee1cff1_0_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618ee1cff1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618ee1cff1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618ee1cff1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f08e3c9e70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f08e3c9e7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618ee1cff1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618ee1cff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618ee1cff1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618ee1cff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618ee1cff1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618ee1cff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618ee1cff1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618ee1cff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618ee1cff1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618ee1cff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618ee1cff1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618ee1cff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618ee1cff1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618ee1cff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3.jpg"/><Relationship Id="rId4" Type="http://schemas.openxmlformats.org/officeDocument/2006/relationships/image" Target="../media/image2.jpg"/><Relationship Id="rId5" Type="http://schemas.openxmlformats.org/officeDocument/2006/relationships/image" Target="../media/image8.png"/><Relationship Id="rId6"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37</a:t>
            </a:r>
            <a:r>
              <a:rPr b="1" baseline="30000" lang="en-GB">
                <a:solidFill>
                  <a:schemeClr val="accent1"/>
                </a:solidFill>
                <a:latin typeface="Montserrat"/>
                <a:ea typeface="Montserrat"/>
                <a:cs typeface="Montserrat"/>
                <a:sym typeface="Montserrat"/>
              </a:rPr>
              <a:t>th</a:t>
            </a:r>
            <a:r>
              <a:rPr b="1" lang="en-GB">
                <a:solidFill>
                  <a:schemeClr val="accent1"/>
                </a:solidFill>
                <a:latin typeface="Montserrat"/>
                <a:ea typeface="Montserrat"/>
                <a:cs typeface="Montserrat"/>
                <a:sym typeface="Montserrat"/>
              </a:rPr>
              <a:t> CEOS Plenary</a:t>
            </a:r>
            <a:r>
              <a:rPr b="1" i="0" lang="en-GB" sz="1400" u="none" cap="none" strike="noStrike">
                <a:solidFill>
                  <a:schemeClr val="accent1"/>
                </a:solidFill>
                <a:latin typeface="Montserrat"/>
                <a:ea typeface="Montserrat"/>
                <a:cs typeface="Montserrat"/>
                <a:sym typeface="Montserrat"/>
              </a:rPr>
              <a:t>, 1</a:t>
            </a:r>
            <a:r>
              <a:rPr b="1" lang="en-GB">
                <a:solidFill>
                  <a:schemeClr val="accent1"/>
                </a:solidFill>
                <a:latin typeface="Montserrat"/>
                <a:ea typeface="Montserrat"/>
                <a:cs typeface="Montserrat"/>
                <a:sym typeface="Montserrat"/>
              </a:rPr>
              <a:t>5</a:t>
            </a:r>
            <a:r>
              <a:rPr b="1" i="0" lang="en-GB" sz="1400" u="none" cap="none" strike="noStrike">
                <a:solidFill>
                  <a:schemeClr val="accent1"/>
                </a:solidFill>
                <a:latin typeface="Montserrat"/>
                <a:ea typeface="Montserrat"/>
                <a:cs typeface="Montserrat"/>
                <a:sym typeface="Montserrat"/>
              </a:rPr>
              <a:t> - 16 </a:t>
            </a:r>
            <a:r>
              <a:rPr b="1" lang="en-GB">
                <a:solidFill>
                  <a:schemeClr val="accent1"/>
                </a:solidFill>
                <a:latin typeface="Montserrat"/>
                <a:ea typeface="Montserrat"/>
                <a:cs typeface="Montserrat"/>
                <a:sym typeface="Montserrat"/>
              </a:rPr>
              <a:t>November 2023</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37</a:t>
            </a:r>
            <a:r>
              <a:rPr b="1" baseline="30000" lang="en-GB">
                <a:solidFill>
                  <a:schemeClr val="accent1"/>
                </a:solidFill>
                <a:latin typeface="Montserrat"/>
                <a:ea typeface="Montserrat"/>
                <a:cs typeface="Montserrat"/>
                <a:sym typeface="Montserrat"/>
              </a:rPr>
              <a:t>th</a:t>
            </a:r>
            <a:r>
              <a:rPr b="1" lang="en-GB">
                <a:solidFill>
                  <a:schemeClr val="accent1"/>
                </a:solidFill>
                <a:latin typeface="Montserrat"/>
                <a:ea typeface="Montserrat"/>
                <a:cs typeface="Montserrat"/>
                <a:sym typeface="Montserrat"/>
              </a:rPr>
              <a:t> CEOS Plenary</a:t>
            </a:r>
            <a:r>
              <a:rPr b="1" i="0" lang="en-GB" sz="1400" u="none" cap="none" strike="noStrike">
                <a:solidFill>
                  <a:schemeClr val="accent1"/>
                </a:solidFill>
                <a:latin typeface="Montserrat"/>
                <a:ea typeface="Montserrat"/>
                <a:cs typeface="Montserrat"/>
                <a:sym typeface="Montserrat"/>
              </a:rPr>
              <a:t>, 1</a:t>
            </a:r>
            <a:r>
              <a:rPr b="1" lang="en-GB">
                <a:solidFill>
                  <a:schemeClr val="accent1"/>
                </a:solidFill>
                <a:latin typeface="Montserrat"/>
                <a:ea typeface="Montserrat"/>
                <a:cs typeface="Montserrat"/>
                <a:sym typeface="Montserrat"/>
              </a:rPr>
              <a:t>5</a:t>
            </a:r>
            <a:r>
              <a:rPr b="1" i="0" lang="en-GB" sz="1400" u="none" cap="none" strike="noStrike">
                <a:solidFill>
                  <a:schemeClr val="accent1"/>
                </a:solidFill>
                <a:latin typeface="Montserrat"/>
                <a:ea typeface="Montserrat"/>
                <a:cs typeface="Montserrat"/>
                <a:sym typeface="Montserrat"/>
              </a:rPr>
              <a:t> - 16 </a:t>
            </a:r>
            <a:r>
              <a:rPr b="1" lang="en-GB">
                <a:solidFill>
                  <a:schemeClr val="accent1"/>
                </a:solidFill>
                <a:latin typeface="Montserrat"/>
                <a:ea typeface="Montserrat"/>
                <a:cs typeface="Montserrat"/>
                <a:sym typeface="Montserrat"/>
              </a:rPr>
              <a:t>November 2023</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37</a:t>
            </a:r>
            <a:r>
              <a:rPr b="1" baseline="30000" lang="en-GB">
                <a:solidFill>
                  <a:schemeClr val="accent1"/>
                </a:solidFill>
                <a:latin typeface="Montserrat"/>
                <a:ea typeface="Montserrat"/>
                <a:cs typeface="Montserrat"/>
                <a:sym typeface="Montserrat"/>
              </a:rPr>
              <a:t>th</a:t>
            </a:r>
            <a:r>
              <a:rPr b="1" lang="en-GB">
                <a:solidFill>
                  <a:schemeClr val="accent1"/>
                </a:solidFill>
                <a:latin typeface="Montserrat"/>
                <a:ea typeface="Montserrat"/>
                <a:cs typeface="Montserrat"/>
                <a:sym typeface="Montserrat"/>
              </a:rPr>
              <a:t> CEOS Plenary</a:t>
            </a:r>
            <a:r>
              <a:rPr b="1" i="0" lang="en-GB" sz="1400" u="none" cap="none" strike="noStrike">
                <a:solidFill>
                  <a:schemeClr val="accent1"/>
                </a:solidFill>
                <a:latin typeface="Montserrat"/>
                <a:ea typeface="Montserrat"/>
                <a:cs typeface="Montserrat"/>
                <a:sym typeface="Montserrat"/>
              </a:rPr>
              <a:t>, 1</a:t>
            </a:r>
            <a:r>
              <a:rPr b="1" lang="en-GB">
                <a:solidFill>
                  <a:schemeClr val="accent1"/>
                </a:solidFill>
                <a:latin typeface="Montserrat"/>
                <a:ea typeface="Montserrat"/>
                <a:cs typeface="Montserrat"/>
                <a:sym typeface="Montserrat"/>
              </a:rPr>
              <a:t>5</a:t>
            </a:r>
            <a:r>
              <a:rPr b="1" i="0" lang="en-GB" sz="1400" u="none" cap="none" strike="noStrike">
                <a:solidFill>
                  <a:schemeClr val="accent1"/>
                </a:solidFill>
                <a:latin typeface="Montserrat"/>
                <a:ea typeface="Montserrat"/>
                <a:cs typeface="Montserrat"/>
                <a:sym typeface="Montserrat"/>
              </a:rPr>
              <a:t> - 16 </a:t>
            </a:r>
            <a:r>
              <a:rPr b="1" lang="en-GB">
                <a:solidFill>
                  <a:schemeClr val="accent1"/>
                </a:solidFill>
                <a:latin typeface="Montserrat"/>
                <a:ea typeface="Montserrat"/>
                <a:cs typeface="Montserrat"/>
                <a:sym typeface="Montserrat"/>
              </a:rPr>
              <a:t>November 2023</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37</a:t>
            </a:r>
            <a:r>
              <a:rPr b="1" baseline="30000" lang="en-GB">
                <a:solidFill>
                  <a:schemeClr val="accent1"/>
                </a:solidFill>
                <a:latin typeface="Montserrat"/>
                <a:ea typeface="Montserrat"/>
                <a:cs typeface="Montserrat"/>
                <a:sym typeface="Montserrat"/>
              </a:rPr>
              <a:t>th</a:t>
            </a:r>
            <a:r>
              <a:rPr b="1" lang="en-GB">
                <a:solidFill>
                  <a:schemeClr val="accent1"/>
                </a:solidFill>
                <a:latin typeface="Montserrat"/>
                <a:ea typeface="Montserrat"/>
                <a:cs typeface="Montserrat"/>
                <a:sym typeface="Montserrat"/>
              </a:rPr>
              <a:t> CEOS Plenary</a:t>
            </a:r>
            <a:r>
              <a:rPr b="1" i="0" lang="en-GB" sz="1400" u="none" cap="none" strike="noStrike">
                <a:solidFill>
                  <a:schemeClr val="accent1"/>
                </a:solidFill>
                <a:latin typeface="Montserrat"/>
                <a:ea typeface="Montserrat"/>
                <a:cs typeface="Montserrat"/>
                <a:sym typeface="Montserrat"/>
              </a:rPr>
              <a:t>, 1</a:t>
            </a:r>
            <a:r>
              <a:rPr b="1" lang="en-GB">
                <a:solidFill>
                  <a:schemeClr val="accent1"/>
                </a:solidFill>
                <a:latin typeface="Montserrat"/>
                <a:ea typeface="Montserrat"/>
                <a:cs typeface="Montserrat"/>
                <a:sym typeface="Montserrat"/>
              </a:rPr>
              <a:t>5</a:t>
            </a:r>
            <a:r>
              <a:rPr b="1" i="0" lang="en-GB" sz="1400" u="none" cap="none" strike="noStrike">
                <a:solidFill>
                  <a:schemeClr val="accent1"/>
                </a:solidFill>
                <a:latin typeface="Montserrat"/>
                <a:ea typeface="Montserrat"/>
                <a:cs typeface="Montserrat"/>
                <a:sym typeface="Montserrat"/>
              </a:rPr>
              <a:t> - 16 </a:t>
            </a:r>
            <a:r>
              <a:rPr b="1" lang="en-GB">
                <a:solidFill>
                  <a:schemeClr val="accent1"/>
                </a:solidFill>
                <a:latin typeface="Montserrat"/>
                <a:ea typeface="Montserrat"/>
                <a:cs typeface="Montserrat"/>
                <a:sym typeface="Montserrat"/>
              </a:rPr>
              <a:t>November 2023</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50" y="175950"/>
            <a:ext cx="93960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37</a:t>
            </a:r>
            <a:r>
              <a:rPr baseline="30000" lang="en-GB" sz="7500"/>
              <a:t>th</a:t>
            </a:r>
            <a:r>
              <a:rPr lang="en-GB" sz="7500"/>
              <a:t> CEOS Plenary</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GB" sz="4000"/>
              <a:t>ACTIONS &amp; DECISIONS</a:t>
            </a:r>
            <a:endParaRPr i="1" sz="4000">
              <a:latin typeface="Montserrat"/>
              <a:ea typeface="Montserrat"/>
              <a:cs typeface="Montserrat"/>
              <a:sym typeface="Montserrat"/>
            </a:endParaRPr>
          </a:p>
        </p:txBody>
      </p:sp>
      <p:sp>
        <p:nvSpPr>
          <p:cNvPr id="67" name="Google Shape;67;p7"/>
          <p:cNvSpPr/>
          <p:nvPr/>
        </p:nvSpPr>
        <p:spPr>
          <a:xfrm>
            <a:off x="5667600" y="3768775"/>
            <a:ext cx="6459300" cy="2479800"/>
          </a:xfrm>
          <a:prstGeom prst="rect">
            <a:avLst/>
          </a:prstGeom>
          <a:noFill/>
          <a:ln>
            <a:noFill/>
          </a:ln>
        </p:spPr>
        <p:txBody>
          <a:bodyPr anchorCtr="0" anchor="t" bIns="0" lIns="0" spcFirstLastPara="1" rIns="0" wrap="square" tIns="0">
            <a:noAutofit/>
          </a:bodyPr>
          <a:lstStyle/>
          <a:p>
            <a:pPr indent="0" lvl="0" marL="0" marR="0" rtl="0" algn="r">
              <a:lnSpc>
                <a:spcPct val="115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None/>
            </a:pPr>
            <a:r>
              <a:rPr b="1" lang="en-GB" sz="2200">
                <a:solidFill>
                  <a:schemeClr val="accent1"/>
                </a:solidFill>
                <a:latin typeface="Montserrat"/>
                <a:ea typeface="Montserrat"/>
                <a:cs typeface="Montserrat"/>
                <a:sym typeface="Montserrat"/>
              </a:rPr>
              <a:t>Matt Steventon</a:t>
            </a:r>
            <a:endParaRPr b="1" sz="2200">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None/>
            </a:pPr>
            <a:r>
              <a:rPr b="1" lang="en-GB" sz="2200">
                <a:solidFill>
                  <a:schemeClr val="accent1"/>
                </a:solidFill>
                <a:latin typeface="Montserrat"/>
                <a:ea typeface="Montserrat"/>
                <a:cs typeface="Montserrat"/>
                <a:sym typeface="Montserrat"/>
              </a:rPr>
              <a:t>CEOS Chair Team</a:t>
            </a:r>
            <a:endParaRPr>
              <a:latin typeface="Montserrat"/>
              <a:ea typeface="Montserrat"/>
              <a:cs typeface="Montserrat"/>
              <a:sym typeface="Montserrat"/>
            </a:endParaRPr>
          </a:p>
          <a:p>
            <a:pPr indent="0" lvl="0" marL="0" marR="0" rtl="0" algn="r">
              <a:lnSpc>
                <a:spcPct val="115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a:t>
            </a:r>
            <a:r>
              <a:rPr b="1" lang="en-GB" sz="2200">
                <a:solidFill>
                  <a:schemeClr val="accent1"/>
                </a:solidFill>
                <a:latin typeface="Montserrat"/>
                <a:ea typeface="Montserrat"/>
                <a:cs typeface="Montserrat"/>
                <a:sym typeface="Montserrat"/>
              </a:rPr>
              <a:t>14.7</a:t>
            </a:r>
            <a:endParaRPr>
              <a:latin typeface="Montserrat"/>
              <a:ea typeface="Montserrat"/>
              <a:cs typeface="Montserrat"/>
              <a:sym typeface="Montserrat"/>
            </a:endParaRPr>
          </a:p>
          <a:p>
            <a:pPr indent="0" lvl="0" marL="0" marR="0" rtl="0" algn="r">
              <a:lnSpc>
                <a:spcPct val="115000"/>
              </a:lnSpc>
              <a:spcBef>
                <a:spcPts val="0"/>
              </a:spcBef>
              <a:spcAft>
                <a:spcPts val="0"/>
              </a:spcAft>
              <a:buNone/>
            </a:pPr>
            <a:r>
              <a:rPr b="1" lang="en-GB" sz="2200">
                <a:solidFill>
                  <a:schemeClr val="accent1"/>
                </a:solidFill>
                <a:latin typeface="Montserrat"/>
                <a:ea typeface="Montserrat"/>
                <a:cs typeface="Montserrat"/>
                <a:sym typeface="Montserrat"/>
              </a:rPr>
              <a:t>37</a:t>
            </a:r>
            <a:r>
              <a:rPr b="1" baseline="30000" lang="en-GB" sz="2200">
                <a:solidFill>
                  <a:schemeClr val="accent1"/>
                </a:solidFill>
                <a:latin typeface="Montserrat"/>
                <a:ea typeface="Montserrat"/>
                <a:cs typeface="Montserrat"/>
                <a:sym typeface="Montserrat"/>
              </a:rPr>
              <a:t>th</a:t>
            </a:r>
            <a:r>
              <a:rPr b="1" lang="en-GB" sz="2200">
                <a:solidFill>
                  <a:schemeClr val="accent1"/>
                </a:solidFill>
                <a:latin typeface="Montserrat"/>
                <a:ea typeface="Montserrat"/>
                <a:cs typeface="Montserrat"/>
                <a:sym typeface="Montserrat"/>
              </a:rPr>
              <a:t> CEOS Plenary </a:t>
            </a:r>
            <a:endParaRPr b="1" sz="2200">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None/>
            </a:pPr>
            <a:r>
              <a:rPr b="1" lang="en-GB" sz="2200">
                <a:solidFill>
                  <a:schemeClr val="accent1"/>
                </a:solidFill>
                <a:latin typeface="Montserrat"/>
                <a:ea typeface="Montserrat"/>
                <a:cs typeface="Montserrat"/>
                <a:sym typeface="Montserrat"/>
              </a:rPr>
              <a:t>15 - 16 November 2023</a:t>
            </a:r>
            <a:endParaRPr b="1" sz="2200">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None/>
            </a:pPr>
            <a:r>
              <a:rPr b="1" lang="en-GB" sz="2200">
                <a:solidFill>
                  <a:schemeClr val="accent1"/>
                </a:solidFill>
                <a:latin typeface="Montserrat"/>
                <a:ea typeface="Montserrat"/>
                <a:cs typeface="Montserrat"/>
                <a:sym typeface="Montserrat"/>
              </a:rPr>
              <a:t>Chiang Rai, Thailand</a:t>
            </a:r>
            <a:endParaRPr b="1" sz="2200">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None/>
            </a:pPr>
            <a:r>
              <a:rPr b="1" lang="en-GB" sz="2200">
                <a:solidFill>
                  <a:schemeClr val="accent1"/>
                </a:solidFill>
                <a:latin typeface="Montserrat"/>
                <a:ea typeface="Montserrat"/>
                <a:cs typeface="Montserrat"/>
                <a:sym typeface="Montserrat"/>
              </a:rPr>
              <a:t>Hosted by GISTDA</a:t>
            </a:r>
            <a:endParaRPr b="1" sz="2200">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graphicFrame>
        <p:nvGraphicFramePr>
          <p:cNvPr id="122" name="Google Shape;122;p16"/>
          <p:cNvGraphicFramePr/>
          <p:nvPr/>
        </p:nvGraphicFramePr>
        <p:xfrm>
          <a:off x="704675" y="2254250"/>
          <a:ext cx="3000000" cy="3000000"/>
        </p:xfrm>
        <a:graphic>
          <a:graphicData uri="http://schemas.openxmlformats.org/drawingml/2006/table">
            <a:tbl>
              <a:tblPr bandCol="1" bandRow="1">
                <a:noFill/>
                <a:tableStyleId>{935783F9-F2CD-48F8-B27B-CAF8EA1DC5E7}</a:tableStyleId>
              </a:tblPr>
              <a:tblGrid>
                <a:gridCol w="2106425"/>
                <a:gridCol w="6510775"/>
                <a:gridCol w="2036800"/>
              </a:tblGrid>
              <a:tr h="365750">
                <a:tc>
                  <a:txBody>
                    <a:bodyPr/>
                    <a:lstStyle/>
                    <a:p>
                      <a:pPr indent="0" lvl="0" marL="0" rtl="0" algn="ctr">
                        <a:lnSpc>
                          <a:spcPct val="113750"/>
                        </a:lnSpc>
                        <a:spcBef>
                          <a:spcPts val="0"/>
                        </a:spcBef>
                        <a:spcAft>
                          <a:spcPts val="0"/>
                        </a:spcAft>
                        <a:buNone/>
                      </a:pPr>
                      <a:r>
                        <a:rPr b="1" lang="en-GB" sz="2400">
                          <a:solidFill>
                            <a:srgbClr val="FFFFFF"/>
                          </a:solidFill>
                          <a:latin typeface="Calibri"/>
                          <a:ea typeface="Calibri"/>
                          <a:cs typeface="Calibri"/>
                          <a:sym typeface="Calibri"/>
                        </a:rPr>
                        <a:t>CEOS-37-04</a:t>
                      </a:r>
                      <a:endParaRPr b="1" sz="24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2400">
                          <a:latin typeface="Calibri"/>
                          <a:ea typeface="Calibri"/>
                          <a:cs typeface="Calibri"/>
                          <a:sym typeface="Calibri"/>
                        </a:rPr>
                        <a:t>P-VC to present an updated Terms of Reference for endorsement at SIT-39.</a:t>
                      </a:r>
                      <a:endParaRPr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2400">
                          <a:latin typeface="Calibri"/>
                          <a:ea typeface="Calibri"/>
                          <a:cs typeface="Calibri"/>
                          <a:sym typeface="Calibri"/>
                        </a:rPr>
                        <a:t>SIT-39</a:t>
                      </a:r>
                      <a:endParaRPr b="1"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65750">
                <a:tc>
                  <a:txBody>
                    <a:bodyPr/>
                    <a:lstStyle/>
                    <a:p>
                      <a:pPr indent="0" lvl="0" marL="0" rtl="0" algn="ctr">
                        <a:lnSpc>
                          <a:spcPct val="113750"/>
                        </a:lnSpc>
                        <a:spcBef>
                          <a:spcPts val="0"/>
                        </a:spcBef>
                        <a:spcAft>
                          <a:spcPts val="0"/>
                        </a:spcAft>
                        <a:buNone/>
                      </a:pPr>
                      <a:r>
                        <a:rPr b="1" lang="en-GB" sz="2400">
                          <a:solidFill>
                            <a:srgbClr val="FFFFFF"/>
                          </a:solidFill>
                          <a:latin typeface="Calibri"/>
                          <a:ea typeface="Calibri"/>
                          <a:cs typeface="Calibri"/>
                          <a:sym typeface="Calibri"/>
                        </a:rPr>
                        <a:t>CEOS-37-05</a:t>
                      </a:r>
                      <a:endParaRPr b="1" sz="24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2400">
                          <a:latin typeface="Calibri"/>
                          <a:ea typeface="Calibri"/>
                          <a:cs typeface="Calibri"/>
                          <a:sym typeface="Calibri"/>
                        </a:rPr>
                        <a:t>VCs and WGs to review their key documents featured on ceos.org/observations and to provide any updates to the SIT Chair.</a:t>
                      </a:r>
                      <a:endParaRPr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2400">
                          <a:latin typeface="Calibri"/>
                          <a:ea typeface="Calibri"/>
                          <a:cs typeface="Calibri"/>
                          <a:sym typeface="Calibri"/>
                        </a:rPr>
                        <a:t>SIT-39</a:t>
                      </a:r>
                      <a:endParaRPr b="1"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23" name="Google Shape;123;p16"/>
          <p:cNvSpPr txBox="1"/>
          <p:nvPr/>
        </p:nvSpPr>
        <p:spPr>
          <a:xfrm>
            <a:off x="361475" y="160650"/>
            <a:ext cx="81231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300">
                <a:solidFill>
                  <a:schemeClr val="lt1"/>
                </a:solidFill>
              </a:rPr>
              <a:t>Virtual Constellations</a:t>
            </a:r>
            <a:endParaRPr sz="33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graphicFrame>
        <p:nvGraphicFramePr>
          <p:cNvPr id="128" name="Google Shape;128;p17"/>
          <p:cNvGraphicFramePr/>
          <p:nvPr/>
        </p:nvGraphicFramePr>
        <p:xfrm>
          <a:off x="1034063" y="1288125"/>
          <a:ext cx="3000000" cy="3000000"/>
        </p:xfrm>
        <a:graphic>
          <a:graphicData uri="http://schemas.openxmlformats.org/drawingml/2006/table">
            <a:tbl>
              <a:tblPr bandCol="1" bandRow="1">
                <a:noFill/>
                <a:tableStyleId>{935783F9-F2CD-48F8-B27B-CAF8EA1DC5E7}</a:tableStyleId>
              </a:tblPr>
              <a:tblGrid>
                <a:gridCol w="1866325"/>
                <a:gridCol w="7650425"/>
              </a:tblGrid>
              <a:tr h="365750">
                <a:tc>
                  <a:txBody>
                    <a:bodyPr/>
                    <a:lstStyle/>
                    <a:p>
                      <a:pPr indent="0" lvl="0" marL="0" rtl="0" algn="ctr">
                        <a:spcBef>
                          <a:spcPts val="0"/>
                        </a:spcBef>
                        <a:spcAft>
                          <a:spcPts val="0"/>
                        </a:spcAft>
                        <a:buNone/>
                      </a:pPr>
                      <a:r>
                        <a:rPr b="1" lang="en-GB" sz="2400">
                          <a:solidFill>
                            <a:srgbClr val="FFFFFF"/>
                          </a:solidFill>
                          <a:latin typeface="Calibri"/>
                          <a:ea typeface="Calibri"/>
                          <a:cs typeface="Calibri"/>
                          <a:sym typeface="Calibri"/>
                        </a:rPr>
                        <a:t>Decision 37-11</a:t>
                      </a:r>
                      <a:endParaRPr b="1" sz="24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400">
                          <a:latin typeface="Calibri"/>
                          <a:ea typeface="Calibri"/>
                          <a:cs typeface="Calibri"/>
                          <a:sym typeface="Calibri"/>
                        </a:rPr>
                        <a:t>Plenary endorsed the Ecosystem Extent Task Team’s white paper and recommendations.</a:t>
                      </a:r>
                      <a:endParaRPr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graphicFrame>
        <p:nvGraphicFramePr>
          <p:cNvPr id="129" name="Google Shape;129;p17"/>
          <p:cNvGraphicFramePr/>
          <p:nvPr/>
        </p:nvGraphicFramePr>
        <p:xfrm>
          <a:off x="1034075" y="2645450"/>
          <a:ext cx="3000000" cy="3000000"/>
        </p:xfrm>
        <a:graphic>
          <a:graphicData uri="http://schemas.openxmlformats.org/drawingml/2006/table">
            <a:tbl>
              <a:tblPr bandCol="1" bandRow="1">
                <a:noFill/>
                <a:tableStyleId>{935783F9-F2CD-48F8-B27B-CAF8EA1DC5E7}</a:tableStyleId>
              </a:tblPr>
              <a:tblGrid>
                <a:gridCol w="1881575"/>
                <a:gridCol w="5815800"/>
                <a:gridCol w="1819375"/>
              </a:tblGrid>
              <a:tr h="365750">
                <a:tc>
                  <a:txBody>
                    <a:bodyPr/>
                    <a:lstStyle/>
                    <a:p>
                      <a:pPr indent="0" lvl="0" marL="0" rtl="0" algn="ctr">
                        <a:lnSpc>
                          <a:spcPct val="113750"/>
                        </a:lnSpc>
                        <a:spcBef>
                          <a:spcPts val="0"/>
                        </a:spcBef>
                        <a:spcAft>
                          <a:spcPts val="0"/>
                        </a:spcAft>
                        <a:buNone/>
                      </a:pPr>
                      <a:r>
                        <a:rPr b="1" lang="en-GB" sz="2400">
                          <a:solidFill>
                            <a:srgbClr val="FFFFFF"/>
                          </a:solidFill>
                          <a:latin typeface="Calibri"/>
                          <a:ea typeface="Calibri"/>
                          <a:cs typeface="Calibri"/>
                          <a:sym typeface="Calibri"/>
                        </a:rPr>
                        <a:t>CEOS-37-06</a:t>
                      </a:r>
                      <a:endParaRPr b="1" sz="24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2400">
                          <a:latin typeface="Calibri"/>
                          <a:ea typeface="Calibri"/>
                          <a:cs typeface="Calibri"/>
                          <a:sym typeface="Calibri"/>
                        </a:rPr>
                        <a:t>Ecosystem Extent Task Team to ensure the necessary linkages to the GEO Ecosystems Atlas activity.</a:t>
                      </a:r>
                      <a:endParaRPr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2400">
                          <a:latin typeface="Calibri"/>
                          <a:ea typeface="Calibri"/>
                          <a:cs typeface="Calibri"/>
                          <a:sym typeface="Calibri"/>
                        </a:rPr>
                        <a:t>SIT-39</a:t>
                      </a:r>
                      <a:endParaRPr b="1"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graphicFrame>
        <p:nvGraphicFramePr>
          <p:cNvPr id="130" name="Google Shape;130;p17"/>
          <p:cNvGraphicFramePr/>
          <p:nvPr/>
        </p:nvGraphicFramePr>
        <p:xfrm>
          <a:off x="1034075" y="4444600"/>
          <a:ext cx="3000000" cy="3000000"/>
        </p:xfrm>
        <a:graphic>
          <a:graphicData uri="http://schemas.openxmlformats.org/drawingml/2006/table">
            <a:tbl>
              <a:tblPr bandCol="1" bandRow="1">
                <a:noFill/>
                <a:tableStyleId>{935783F9-F2CD-48F8-B27B-CAF8EA1DC5E7}</a:tableStyleId>
              </a:tblPr>
              <a:tblGrid>
                <a:gridCol w="1881575"/>
                <a:gridCol w="5815800"/>
                <a:gridCol w="1819375"/>
              </a:tblGrid>
              <a:tr h="365750">
                <a:tc>
                  <a:txBody>
                    <a:bodyPr/>
                    <a:lstStyle/>
                    <a:p>
                      <a:pPr indent="0" lvl="0" marL="0" rtl="0" algn="ctr">
                        <a:lnSpc>
                          <a:spcPct val="113750"/>
                        </a:lnSpc>
                        <a:spcBef>
                          <a:spcPts val="0"/>
                        </a:spcBef>
                        <a:spcAft>
                          <a:spcPts val="0"/>
                        </a:spcAft>
                        <a:buNone/>
                      </a:pPr>
                      <a:r>
                        <a:rPr b="1" lang="en-GB" sz="2400">
                          <a:solidFill>
                            <a:srgbClr val="FFFFFF"/>
                          </a:solidFill>
                          <a:latin typeface="Calibri"/>
                          <a:ea typeface="Calibri"/>
                          <a:cs typeface="Calibri"/>
                          <a:sym typeface="Calibri"/>
                        </a:rPr>
                        <a:t>CEOS-37-07</a:t>
                      </a:r>
                      <a:endParaRPr b="1" sz="24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2400">
                          <a:latin typeface="Calibri"/>
                          <a:ea typeface="Calibri"/>
                          <a:cs typeface="Calibri"/>
                          <a:sym typeface="Calibri"/>
                        </a:rPr>
                        <a:t>CEOS Agencies interested in contributing a Demonstrator for the Ecosystem Extent activity to coordinate with the Ecosystem Extent Task Team Leads.</a:t>
                      </a:r>
                      <a:endParaRPr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2400">
                          <a:latin typeface="Calibri"/>
                          <a:ea typeface="Calibri"/>
                          <a:cs typeface="Calibri"/>
                          <a:sym typeface="Calibri"/>
                        </a:rPr>
                        <a:t>SIT-39</a:t>
                      </a:r>
                      <a:endParaRPr b="1"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31" name="Google Shape;131;p17"/>
          <p:cNvSpPr txBox="1"/>
          <p:nvPr/>
        </p:nvSpPr>
        <p:spPr>
          <a:xfrm>
            <a:off x="361475" y="160650"/>
            <a:ext cx="81231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300">
                <a:solidFill>
                  <a:schemeClr val="lt1"/>
                </a:solidFill>
              </a:rPr>
              <a:t>Ecosystem Extent</a:t>
            </a:r>
            <a:endParaRPr sz="33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graphicFrame>
        <p:nvGraphicFramePr>
          <p:cNvPr id="136" name="Google Shape;136;p18"/>
          <p:cNvGraphicFramePr/>
          <p:nvPr/>
        </p:nvGraphicFramePr>
        <p:xfrm>
          <a:off x="885375" y="2371475"/>
          <a:ext cx="3000000" cy="3000000"/>
        </p:xfrm>
        <a:graphic>
          <a:graphicData uri="http://schemas.openxmlformats.org/drawingml/2006/table">
            <a:tbl>
              <a:tblPr bandCol="1" bandRow="1">
                <a:noFill/>
                <a:tableStyleId>{935783F9-F2CD-48F8-B27B-CAF8EA1DC5E7}</a:tableStyleId>
              </a:tblPr>
              <a:tblGrid>
                <a:gridCol w="2102625"/>
                <a:gridCol w="8619075"/>
              </a:tblGrid>
              <a:tr h="365750">
                <a:tc>
                  <a:txBody>
                    <a:bodyPr/>
                    <a:lstStyle/>
                    <a:p>
                      <a:pPr indent="0" lvl="0" marL="0" rtl="0" algn="ctr">
                        <a:spcBef>
                          <a:spcPts val="0"/>
                        </a:spcBef>
                        <a:spcAft>
                          <a:spcPts val="0"/>
                        </a:spcAft>
                        <a:buNone/>
                      </a:pPr>
                      <a:r>
                        <a:rPr b="1" lang="en-GB" sz="2400">
                          <a:solidFill>
                            <a:srgbClr val="FFFFFF"/>
                          </a:solidFill>
                          <a:latin typeface="Calibri"/>
                          <a:ea typeface="Calibri"/>
                          <a:cs typeface="Calibri"/>
                          <a:sym typeface="Calibri"/>
                        </a:rPr>
                        <a:t>Decision 37-12</a:t>
                      </a:r>
                      <a:endParaRPr b="1" sz="24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400">
                          <a:latin typeface="Calibri"/>
                          <a:ea typeface="Calibri"/>
                          <a:cs typeface="Calibri"/>
                          <a:sym typeface="Calibri"/>
                        </a:rPr>
                        <a:t>Following delivery of the two documents:</a:t>
                      </a:r>
                      <a:endParaRPr sz="2400">
                        <a:latin typeface="Calibri"/>
                        <a:ea typeface="Calibri"/>
                        <a:cs typeface="Calibri"/>
                        <a:sym typeface="Calibri"/>
                      </a:endParaRPr>
                    </a:p>
                    <a:p>
                      <a:pPr indent="-381000" lvl="0" marL="457200" rtl="0" algn="just">
                        <a:spcBef>
                          <a:spcPts val="0"/>
                        </a:spcBef>
                        <a:spcAft>
                          <a:spcPts val="0"/>
                        </a:spcAft>
                        <a:buSzPts val="2400"/>
                        <a:buFont typeface="Calibri"/>
                        <a:buAutoNum type="arabicPeriod"/>
                      </a:pPr>
                      <a:r>
                        <a:rPr lang="en-GB" sz="2400">
                          <a:latin typeface="Calibri"/>
                          <a:ea typeface="Calibri"/>
                          <a:cs typeface="Calibri"/>
                          <a:sym typeface="Calibri"/>
                        </a:rPr>
                        <a:t>Needs Assessment for Ocean Coordination Activities for Upcoming Satellite Missions</a:t>
                      </a:r>
                      <a:endParaRPr sz="2400">
                        <a:latin typeface="Calibri"/>
                        <a:ea typeface="Calibri"/>
                        <a:cs typeface="Calibri"/>
                        <a:sym typeface="Calibri"/>
                      </a:endParaRPr>
                    </a:p>
                    <a:p>
                      <a:pPr indent="-381000" lvl="0" marL="457200" rtl="0" algn="just">
                        <a:spcBef>
                          <a:spcPts val="0"/>
                        </a:spcBef>
                        <a:spcAft>
                          <a:spcPts val="0"/>
                        </a:spcAft>
                        <a:buSzPts val="2400"/>
                        <a:buFont typeface="Calibri"/>
                        <a:buAutoNum type="arabicPeriod"/>
                      </a:pPr>
                      <a:r>
                        <a:rPr lang="en-GB" sz="2400">
                          <a:latin typeface="Calibri"/>
                          <a:ea typeface="Calibri"/>
                          <a:cs typeface="Calibri"/>
                          <a:sym typeface="Calibri"/>
                        </a:rPr>
                        <a:t>List of IOC and Ocean Decade Planned Deliverables from CEOS VCs/WGs/Ad Hoc Teams</a:t>
                      </a:r>
                      <a:endParaRPr sz="2400">
                        <a:latin typeface="Calibri"/>
                        <a:ea typeface="Calibri"/>
                        <a:cs typeface="Calibri"/>
                        <a:sym typeface="Calibri"/>
                      </a:endParaRPr>
                    </a:p>
                    <a:p>
                      <a:pPr indent="0" lvl="0" marL="0" rtl="0" algn="just">
                        <a:spcBef>
                          <a:spcPts val="0"/>
                        </a:spcBef>
                        <a:spcAft>
                          <a:spcPts val="0"/>
                        </a:spcAft>
                        <a:buNone/>
                      </a:pPr>
                      <a:r>
                        <a:rPr lang="en-GB" sz="2400">
                          <a:latin typeface="Calibri"/>
                          <a:ea typeface="Calibri"/>
                          <a:cs typeface="Calibri"/>
                          <a:sym typeface="Calibri"/>
                        </a:rPr>
                        <a:t>The Ocean Coordination Group will now be disbanded, with no new CEOS entity for overall ocean coordination in CEOS to be proposed at this time.</a:t>
                      </a:r>
                      <a:endParaRPr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37" name="Google Shape;137;p18"/>
          <p:cNvSpPr txBox="1"/>
          <p:nvPr/>
        </p:nvSpPr>
        <p:spPr>
          <a:xfrm>
            <a:off x="361475" y="160650"/>
            <a:ext cx="81231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300">
                <a:solidFill>
                  <a:schemeClr val="lt1"/>
                </a:solidFill>
              </a:rPr>
              <a:t>Ocean Coordination Group</a:t>
            </a:r>
            <a:endParaRPr sz="33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graphicFrame>
        <p:nvGraphicFramePr>
          <p:cNvPr id="142" name="Google Shape;142;p19"/>
          <p:cNvGraphicFramePr/>
          <p:nvPr/>
        </p:nvGraphicFramePr>
        <p:xfrm>
          <a:off x="1371088" y="1738875"/>
          <a:ext cx="3000000" cy="3000000"/>
        </p:xfrm>
        <a:graphic>
          <a:graphicData uri="http://schemas.openxmlformats.org/drawingml/2006/table">
            <a:tbl>
              <a:tblPr bandCol="1" bandRow="1">
                <a:noFill/>
                <a:tableStyleId>{935783F9-F2CD-48F8-B27B-CAF8EA1DC5E7}</a:tableStyleId>
              </a:tblPr>
              <a:tblGrid>
                <a:gridCol w="1803325"/>
                <a:gridCol w="7392150"/>
              </a:tblGrid>
              <a:tr h="365750">
                <a:tc>
                  <a:txBody>
                    <a:bodyPr/>
                    <a:lstStyle/>
                    <a:p>
                      <a:pPr indent="0" lvl="0" marL="0" rtl="0" algn="ctr">
                        <a:spcBef>
                          <a:spcPts val="0"/>
                        </a:spcBef>
                        <a:spcAft>
                          <a:spcPts val="0"/>
                        </a:spcAft>
                        <a:buNone/>
                      </a:pPr>
                      <a:r>
                        <a:rPr b="1" lang="en-GB" sz="2400">
                          <a:solidFill>
                            <a:srgbClr val="FFFFFF"/>
                          </a:solidFill>
                          <a:latin typeface="Calibri"/>
                          <a:ea typeface="Calibri"/>
                          <a:cs typeface="Calibri"/>
                          <a:sym typeface="Calibri"/>
                        </a:rPr>
                        <a:t>Decision 37-13</a:t>
                      </a:r>
                      <a:endParaRPr b="1" sz="24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400">
                          <a:latin typeface="Calibri"/>
                          <a:ea typeface="Calibri"/>
                          <a:cs typeface="Calibri"/>
                          <a:sym typeface="Calibri"/>
                        </a:rPr>
                        <a:t>The CEOS Coastal Observations Applications Services and Tools (COAST) Ad Hoc Team will be extended through to SIT-39 in order to prepare the necessary documentation to support a SIT-39 decision regarding the proposed transition to a COAST Virtual Constellation.</a:t>
                      </a:r>
                      <a:endParaRPr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graphicFrame>
        <p:nvGraphicFramePr>
          <p:cNvPr id="143" name="Google Shape;143;p19"/>
          <p:cNvGraphicFramePr/>
          <p:nvPr/>
        </p:nvGraphicFramePr>
        <p:xfrm>
          <a:off x="1371088" y="4250900"/>
          <a:ext cx="3000000" cy="3000000"/>
        </p:xfrm>
        <a:graphic>
          <a:graphicData uri="http://schemas.openxmlformats.org/drawingml/2006/table">
            <a:tbl>
              <a:tblPr bandCol="1" bandRow="1">
                <a:noFill/>
                <a:tableStyleId>{935783F9-F2CD-48F8-B27B-CAF8EA1DC5E7}</a:tableStyleId>
              </a:tblPr>
              <a:tblGrid>
                <a:gridCol w="1818050"/>
                <a:gridCol w="5619450"/>
                <a:gridCol w="1757950"/>
              </a:tblGrid>
              <a:tr h="365750">
                <a:tc>
                  <a:txBody>
                    <a:bodyPr/>
                    <a:lstStyle/>
                    <a:p>
                      <a:pPr indent="0" lvl="0" marL="0" rtl="0" algn="ctr">
                        <a:lnSpc>
                          <a:spcPct val="113750"/>
                        </a:lnSpc>
                        <a:spcBef>
                          <a:spcPts val="0"/>
                        </a:spcBef>
                        <a:spcAft>
                          <a:spcPts val="0"/>
                        </a:spcAft>
                        <a:buNone/>
                      </a:pPr>
                      <a:r>
                        <a:rPr b="1" lang="en-GB" sz="2400">
                          <a:solidFill>
                            <a:srgbClr val="FFFFFF"/>
                          </a:solidFill>
                          <a:latin typeface="Calibri"/>
                          <a:ea typeface="Calibri"/>
                          <a:cs typeface="Calibri"/>
                          <a:sym typeface="Calibri"/>
                        </a:rPr>
                        <a:t>CEOS-37-08</a:t>
                      </a:r>
                      <a:endParaRPr b="1" sz="24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2400">
                          <a:latin typeface="Calibri"/>
                          <a:ea typeface="Calibri"/>
                          <a:cs typeface="Calibri"/>
                          <a:sym typeface="Calibri"/>
                        </a:rPr>
                        <a:t>COAST </a:t>
                      </a:r>
                      <a:r>
                        <a:rPr i="1" lang="en-GB" sz="2400">
                          <a:latin typeface="Calibri"/>
                          <a:ea typeface="Calibri"/>
                          <a:cs typeface="Calibri"/>
                          <a:sym typeface="Calibri"/>
                        </a:rPr>
                        <a:t>Ad Hoc</a:t>
                      </a:r>
                      <a:r>
                        <a:rPr lang="en-GB" sz="2400">
                          <a:latin typeface="Calibri"/>
                          <a:ea typeface="Calibri"/>
                          <a:cs typeface="Calibri"/>
                          <a:sym typeface="Calibri"/>
                        </a:rPr>
                        <a:t> Team leads to draft and submit the COAST VC final Terms of Reference and Implementation Plan in time for decision at the CEOS SIT-39 meeting.</a:t>
                      </a:r>
                      <a:endParaRPr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2400">
                          <a:latin typeface="Calibri"/>
                          <a:ea typeface="Calibri"/>
                          <a:cs typeface="Calibri"/>
                          <a:sym typeface="Calibri"/>
                        </a:rPr>
                        <a:t>SIT-39</a:t>
                      </a:r>
                      <a:endParaRPr b="1"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44" name="Google Shape;144;p19"/>
          <p:cNvSpPr txBox="1"/>
          <p:nvPr/>
        </p:nvSpPr>
        <p:spPr>
          <a:xfrm>
            <a:off x="361475" y="160650"/>
            <a:ext cx="81231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300">
                <a:solidFill>
                  <a:schemeClr val="lt1"/>
                </a:solidFill>
              </a:rPr>
              <a:t>CEOS COAST</a:t>
            </a:r>
            <a:endParaRPr sz="33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graphicFrame>
        <p:nvGraphicFramePr>
          <p:cNvPr id="149" name="Google Shape;149;p20"/>
          <p:cNvGraphicFramePr/>
          <p:nvPr/>
        </p:nvGraphicFramePr>
        <p:xfrm>
          <a:off x="925550" y="2502000"/>
          <a:ext cx="3000000" cy="3000000"/>
        </p:xfrm>
        <a:graphic>
          <a:graphicData uri="http://schemas.openxmlformats.org/drawingml/2006/table">
            <a:tbl>
              <a:tblPr bandCol="1" bandRow="1">
                <a:noFill/>
                <a:tableStyleId>{935783F9-F2CD-48F8-B27B-CAF8EA1DC5E7}</a:tableStyleId>
              </a:tblPr>
              <a:tblGrid>
                <a:gridCol w="1805300"/>
                <a:gridCol w="7400225"/>
              </a:tblGrid>
              <a:tr h="365750">
                <a:tc>
                  <a:txBody>
                    <a:bodyPr/>
                    <a:lstStyle/>
                    <a:p>
                      <a:pPr indent="0" lvl="0" marL="0" rtl="0" algn="ctr">
                        <a:spcBef>
                          <a:spcPts val="0"/>
                        </a:spcBef>
                        <a:spcAft>
                          <a:spcPts val="0"/>
                        </a:spcAft>
                        <a:buNone/>
                      </a:pPr>
                      <a:r>
                        <a:rPr b="1" lang="en-GB" sz="2400">
                          <a:solidFill>
                            <a:srgbClr val="FFFFFF"/>
                          </a:solidFill>
                          <a:latin typeface="Calibri"/>
                          <a:ea typeface="Calibri"/>
                          <a:cs typeface="Calibri"/>
                          <a:sym typeface="Calibri"/>
                        </a:rPr>
                        <a:t>Decision 37-14</a:t>
                      </a:r>
                      <a:endParaRPr b="1" sz="24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400">
                          <a:latin typeface="Calibri"/>
                          <a:ea typeface="Calibri"/>
                          <a:cs typeface="Calibri"/>
                          <a:sym typeface="Calibri"/>
                        </a:rPr>
                        <a:t>Plenary endorsed the 2023 CEOS Communication Strategy.</a:t>
                      </a:r>
                      <a:endParaRPr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50" name="Google Shape;150;p20"/>
          <p:cNvSpPr txBox="1"/>
          <p:nvPr/>
        </p:nvSpPr>
        <p:spPr>
          <a:xfrm>
            <a:off x="361475" y="160650"/>
            <a:ext cx="81231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300">
                <a:solidFill>
                  <a:schemeClr val="lt1"/>
                </a:solidFill>
              </a:rPr>
              <a:t>SEO &amp; CEOS Communications</a:t>
            </a:r>
            <a:endParaRPr sz="33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graphicFrame>
        <p:nvGraphicFramePr>
          <p:cNvPr id="155" name="Google Shape;155;p21"/>
          <p:cNvGraphicFramePr/>
          <p:nvPr/>
        </p:nvGraphicFramePr>
        <p:xfrm>
          <a:off x="304800" y="1196650"/>
          <a:ext cx="3000000" cy="3000000"/>
        </p:xfrm>
        <a:graphic>
          <a:graphicData uri="http://schemas.openxmlformats.org/drawingml/2006/table">
            <a:tbl>
              <a:tblPr bandCol="1" bandRow="1">
                <a:noFill/>
                <a:tableStyleId>{935783F9-F2CD-48F8-B27B-CAF8EA1DC5E7}</a:tableStyleId>
              </a:tblPr>
              <a:tblGrid>
                <a:gridCol w="2276575"/>
                <a:gridCol w="9332000"/>
              </a:tblGrid>
              <a:tr h="365750">
                <a:tc>
                  <a:txBody>
                    <a:bodyPr/>
                    <a:lstStyle/>
                    <a:p>
                      <a:pPr indent="0" lvl="0" marL="0" rtl="0" algn="ctr">
                        <a:spcBef>
                          <a:spcPts val="0"/>
                        </a:spcBef>
                        <a:spcAft>
                          <a:spcPts val="0"/>
                        </a:spcAft>
                        <a:buNone/>
                      </a:pPr>
                      <a:r>
                        <a:rPr b="1" lang="en-GB" sz="1800">
                          <a:solidFill>
                            <a:srgbClr val="FFFFFF"/>
                          </a:solidFill>
                          <a:latin typeface="Calibri"/>
                          <a:ea typeface="Calibri"/>
                          <a:cs typeface="Calibri"/>
                          <a:sym typeface="Calibri"/>
                        </a:rPr>
                        <a:t>Decision 37-15</a:t>
                      </a:r>
                      <a:endParaRPr b="1" sz="18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1800">
                          <a:latin typeface="Calibri"/>
                          <a:ea typeface="Calibri"/>
                          <a:cs typeface="Calibri"/>
                          <a:sym typeface="Calibri"/>
                        </a:rPr>
                        <a:t>Plenary endorsed the New Space Task Team’s white paper and recommendations and agreed to conclude the activity of the New Space Task Team.</a:t>
                      </a:r>
                      <a:endParaRPr sz="18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graphicFrame>
        <p:nvGraphicFramePr>
          <p:cNvPr id="156" name="Google Shape;156;p21"/>
          <p:cNvGraphicFramePr/>
          <p:nvPr/>
        </p:nvGraphicFramePr>
        <p:xfrm>
          <a:off x="304800" y="2062000"/>
          <a:ext cx="3000000" cy="3000000"/>
        </p:xfrm>
        <a:graphic>
          <a:graphicData uri="http://schemas.openxmlformats.org/drawingml/2006/table">
            <a:tbl>
              <a:tblPr bandCol="1" bandRow="1">
                <a:noFill/>
                <a:tableStyleId>{935783F9-F2CD-48F8-B27B-CAF8EA1DC5E7}</a:tableStyleId>
              </a:tblPr>
              <a:tblGrid>
                <a:gridCol w="1534850"/>
                <a:gridCol w="7854425"/>
                <a:gridCol w="2219300"/>
              </a:tblGrid>
              <a:tr h="365750">
                <a:tc>
                  <a:txBody>
                    <a:bodyPr/>
                    <a:lstStyle/>
                    <a:p>
                      <a:pPr indent="0" lvl="0" marL="0" rtl="0" algn="ctr">
                        <a:lnSpc>
                          <a:spcPct val="113750"/>
                        </a:lnSpc>
                        <a:spcBef>
                          <a:spcPts val="0"/>
                        </a:spcBef>
                        <a:spcAft>
                          <a:spcPts val="0"/>
                        </a:spcAft>
                        <a:buNone/>
                      </a:pPr>
                      <a:r>
                        <a:rPr b="1" lang="en-GB" sz="1500">
                          <a:solidFill>
                            <a:srgbClr val="FFFFFF"/>
                          </a:solidFill>
                          <a:latin typeface="Calibri"/>
                          <a:ea typeface="Calibri"/>
                          <a:cs typeface="Calibri"/>
                          <a:sym typeface="Calibri"/>
                        </a:rPr>
                        <a:t>CEOS-37-09</a:t>
                      </a:r>
                      <a:endParaRPr b="1" sz="15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1500">
                          <a:latin typeface="Calibri"/>
                          <a:ea typeface="Calibri"/>
                          <a:cs typeface="Calibri"/>
                          <a:sym typeface="Calibri"/>
                        </a:rPr>
                        <a:t>Working with relevant CEOS entities, CEO and SIT Chair to consider the New Space Task Team recommendations and suggested deliverables for the update of the CEOS Work Plan for 2024-2026.</a:t>
                      </a:r>
                      <a:endParaRPr sz="15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500">
                          <a:latin typeface="Calibri"/>
                          <a:ea typeface="Calibri"/>
                          <a:cs typeface="Calibri"/>
                          <a:sym typeface="Calibri"/>
                        </a:rPr>
                        <a:t>In time for the 2024-2026 CEOS Work Plan</a:t>
                      </a:r>
                      <a:endParaRPr b="1" sz="15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65750">
                <a:tc>
                  <a:txBody>
                    <a:bodyPr/>
                    <a:lstStyle/>
                    <a:p>
                      <a:pPr indent="0" lvl="0" marL="0" rtl="0" algn="ctr">
                        <a:lnSpc>
                          <a:spcPct val="113750"/>
                        </a:lnSpc>
                        <a:spcBef>
                          <a:spcPts val="0"/>
                        </a:spcBef>
                        <a:spcAft>
                          <a:spcPts val="0"/>
                        </a:spcAft>
                        <a:buNone/>
                      </a:pPr>
                      <a:r>
                        <a:rPr b="1" lang="en-GB" sz="1500">
                          <a:solidFill>
                            <a:srgbClr val="FFFFFF"/>
                          </a:solidFill>
                          <a:latin typeface="Calibri"/>
                          <a:ea typeface="Calibri"/>
                          <a:cs typeface="Calibri"/>
                          <a:sym typeface="Calibri"/>
                        </a:rPr>
                        <a:t>CEOS-37-10</a:t>
                      </a:r>
                      <a:endParaRPr b="1" sz="15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1500">
                          <a:latin typeface="Calibri"/>
                          <a:ea typeface="Calibri"/>
                          <a:cs typeface="Calibri"/>
                          <a:sym typeface="Calibri"/>
                        </a:rPr>
                        <a:t>New Space Task Team leads to prepare a 1-2 page synopsis of the New Space Task Team white paper that can be used for external communication of the current state of CEOS thinking around space agency engagement and opportunities with the commercial sector, including new space. </a:t>
                      </a:r>
                      <a:endParaRPr sz="15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500">
                          <a:latin typeface="Calibri"/>
                          <a:ea typeface="Calibri"/>
                          <a:cs typeface="Calibri"/>
                          <a:sym typeface="Calibri"/>
                        </a:rPr>
                        <a:t>Dec 2023</a:t>
                      </a:r>
                      <a:endParaRPr b="1" sz="15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65750">
                <a:tc>
                  <a:txBody>
                    <a:bodyPr/>
                    <a:lstStyle/>
                    <a:p>
                      <a:pPr indent="0" lvl="0" marL="0" rtl="0" algn="ctr">
                        <a:lnSpc>
                          <a:spcPct val="113750"/>
                        </a:lnSpc>
                        <a:spcBef>
                          <a:spcPts val="0"/>
                        </a:spcBef>
                        <a:spcAft>
                          <a:spcPts val="0"/>
                        </a:spcAft>
                        <a:buNone/>
                      </a:pPr>
                      <a:r>
                        <a:rPr b="1" lang="en-GB" sz="1500">
                          <a:solidFill>
                            <a:srgbClr val="FFFFFF"/>
                          </a:solidFill>
                          <a:latin typeface="Calibri"/>
                          <a:ea typeface="Calibri"/>
                          <a:cs typeface="Calibri"/>
                          <a:sym typeface="Calibri"/>
                        </a:rPr>
                        <a:t>CEOS-37-11</a:t>
                      </a:r>
                      <a:endParaRPr b="1" sz="15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1500">
                          <a:latin typeface="Calibri"/>
                          <a:ea typeface="Calibri"/>
                          <a:cs typeface="Calibri"/>
                          <a:sym typeface="Calibri"/>
                        </a:rPr>
                        <a:t>CEOS SEC to develop proposed Commercial (including New Space) engagement guidance and a set of principles to be collectively used across CEOS and tailored to the appropriate CEOS organisational level (e.g., Plenary/SIT/SIT TW vs. WGs/VCs/Sub-Groups), including consideration of an annual CEOS-Commercial workshop on the margins of CEOS Plenary or other key CEOS meeting.</a:t>
                      </a:r>
                      <a:endParaRPr sz="1500">
                        <a:latin typeface="Calibri"/>
                        <a:ea typeface="Calibri"/>
                        <a:cs typeface="Calibri"/>
                        <a:sym typeface="Calibri"/>
                      </a:endParaRPr>
                    </a:p>
                    <a:p>
                      <a:pPr indent="0" lvl="0" marL="0" rtl="0" algn="just">
                        <a:lnSpc>
                          <a:spcPct val="113750"/>
                        </a:lnSpc>
                        <a:spcBef>
                          <a:spcPts val="0"/>
                        </a:spcBef>
                        <a:spcAft>
                          <a:spcPts val="0"/>
                        </a:spcAft>
                        <a:buNone/>
                      </a:pPr>
                      <a:r>
                        <a:t/>
                      </a:r>
                      <a:endParaRPr b="1" sz="1500">
                        <a:latin typeface="Calibri"/>
                        <a:ea typeface="Calibri"/>
                        <a:cs typeface="Calibri"/>
                        <a:sym typeface="Calibri"/>
                      </a:endParaRPr>
                    </a:p>
                    <a:p>
                      <a:pPr indent="0" lvl="0" marL="0" rtl="0" algn="just">
                        <a:lnSpc>
                          <a:spcPct val="113750"/>
                        </a:lnSpc>
                        <a:spcBef>
                          <a:spcPts val="0"/>
                        </a:spcBef>
                        <a:spcAft>
                          <a:spcPts val="0"/>
                        </a:spcAft>
                        <a:buNone/>
                      </a:pPr>
                      <a:r>
                        <a:rPr i="1" lang="en-GB" sz="1500">
                          <a:latin typeface="Calibri"/>
                          <a:ea typeface="Calibri"/>
                          <a:cs typeface="Calibri"/>
                          <a:sym typeface="Calibri"/>
                        </a:rPr>
                        <a:t>Do we have engagement policies we want to recommend? Is there a workshop at CEOS level? How to engage in a collective way. A session for agency updates at future meetings?</a:t>
                      </a:r>
                      <a:endParaRPr i="1" sz="15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t/>
                      </a:r>
                      <a:endParaRPr b="1" sz="15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57" name="Google Shape;157;p21"/>
          <p:cNvSpPr txBox="1"/>
          <p:nvPr/>
        </p:nvSpPr>
        <p:spPr>
          <a:xfrm>
            <a:off x="361475" y="160650"/>
            <a:ext cx="81231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300">
                <a:solidFill>
                  <a:schemeClr val="lt1"/>
                </a:solidFill>
              </a:rPr>
              <a:t>New Space Task Team</a:t>
            </a:r>
            <a:endParaRPr sz="33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graphicFrame>
        <p:nvGraphicFramePr>
          <p:cNvPr id="162" name="Google Shape;162;p22"/>
          <p:cNvGraphicFramePr/>
          <p:nvPr/>
        </p:nvGraphicFramePr>
        <p:xfrm>
          <a:off x="408825" y="4490100"/>
          <a:ext cx="3000000" cy="3000000"/>
        </p:xfrm>
        <a:graphic>
          <a:graphicData uri="http://schemas.openxmlformats.org/drawingml/2006/table">
            <a:tbl>
              <a:tblPr bandCol="1" bandRow="1">
                <a:noFill/>
                <a:tableStyleId>{935783F9-F2CD-48F8-B27B-CAF8EA1DC5E7}</a:tableStyleId>
              </a:tblPr>
              <a:tblGrid>
                <a:gridCol w="2248850"/>
                <a:gridCol w="6951000"/>
                <a:gridCol w="2174525"/>
              </a:tblGrid>
              <a:tr h="1205300">
                <a:tc>
                  <a:txBody>
                    <a:bodyPr/>
                    <a:lstStyle/>
                    <a:p>
                      <a:pPr indent="0" lvl="0" marL="0" rtl="0" algn="ctr">
                        <a:lnSpc>
                          <a:spcPct val="113750"/>
                        </a:lnSpc>
                        <a:spcBef>
                          <a:spcPts val="0"/>
                        </a:spcBef>
                        <a:spcAft>
                          <a:spcPts val="0"/>
                        </a:spcAft>
                        <a:buNone/>
                      </a:pPr>
                      <a:r>
                        <a:rPr b="1" lang="en-GB" sz="1700">
                          <a:solidFill>
                            <a:srgbClr val="FFFFFF"/>
                          </a:solidFill>
                          <a:latin typeface="Calibri"/>
                          <a:ea typeface="Calibri"/>
                          <a:cs typeface="Calibri"/>
                          <a:sym typeface="Calibri"/>
                        </a:rPr>
                        <a:t>CEOS-37-12</a:t>
                      </a:r>
                      <a:endParaRPr b="1" sz="17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1700">
                          <a:latin typeface="Calibri"/>
                          <a:ea typeface="Calibri"/>
                          <a:cs typeface="Calibri"/>
                          <a:sym typeface="Calibri"/>
                        </a:rPr>
                        <a:t>CEOS Chair will consult with permanent regional SEC representatives regarding future CEOS Chairmanship rotation schedule and potential candidates in order to respond to SANSA’s offer to Chair CEOS in the near future.</a:t>
                      </a:r>
                      <a:endParaRPr sz="17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1700">
                          <a:latin typeface="Calibri"/>
                          <a:ea typeface="Calibri"/>
                          <a:cs typeface="Calibri"/>
                          <a:sym typeface="Calibri"/>
                        </a:rPr>
                        <a:t>SIT-39</a:t>
                      </a:r>
                      <a:endParaRPr b="1" sz="17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graphicFrame>
        <p:nvGraphicFramePr>
          <p:cNvPr id="163" name="Google Shape;163;p22"/>
          <p:cNvGraphicFramePr/>
          <p:nvPr/>
        </p:nvGraphicFramePr>
        <p:xfrm>
          <a:off x="408813" y="1409300"/>
          <a:ext cx="3000000" cy="3000000"/>
        </p:xfrm>
        <a:graphic>
          <a:graphicData uri="http://schemas.openxmlformats.org/drawingml/2006/table">
            <a:tbl>
              <a:tblPr bandCol="1" bandRow="1">
                <a:noFill/>
                <a:tableStyleId>{935783F9-F2CD-48F8-B27B-CAF8EA1DC5E7}</a:tableStyleId>
              </a:tblPr>
              <a:tblGrid>
                <a:gridCol w="2230625"/>
                <a:gridCol w="9143750"/>
              </a:tblGrid>
              <a:tr h="365750">
                <a:tc>
                  <a:txBody>
                    <a:bodyPr/>
                    <a:lstStyle/>
                    <a:p>
                      <a:pPr indent="0" lvl="0" marL="0" rtl="0" algn="ctr">
                        <a:spcBef>
                          <a:spcPts val="0"/>
                        </a:spcBef>
                        <a:spcAft>
                          <a:spcPts val="0"/>
                        </a:spcAft>
                        <a:buNone/>
                      </a:pPr>
                      <a:r>
                        <a:rPr b="1" lang="en-GB" sz="2000">
                          <a:solidFill>
                            <a:srgbClr val="FFFFFF"/>
                          </a:solidFill>
                          <a:latin typeface="Calibri"/>
                          <a:ea typeface="Calibri"/>
                          <a:cs typeface="Calibri"/>
                          <a:sym typeface="Calibri"/>
                        </a:rPr>
                        <a:t>Decision 37-16</a:t>
                      </a:r>
                      <a:endParaRPr b="1" sz="20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000">
                          <a:latin typeface="Calibri"/>
                          <a:ea typeface="Calibri"/>
                          <a:cs typeface="Calibri"/>
                          <a:sym typeface="Calibri"/>
                        </a:rPr>
                        <a:t>Plenary endorsed the United Kingdom Space Agency (UKSA) as 2025 CEOS Chair from the European/African region.</a:t>
                      </a:r>
                      <a:endParaRPr sz="20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65750">
                <a:tc>
                  <a:txBody>
                    <a:bodyPr/>
                    <a:lstStyle/>
                    <a:p>
                      <a:pPr indent="0" lvl="0" marL="0" rtl="0" algn="ctr">
                        <a:spcBef>
                          <a:spcPts val="0"/>
                        </a:spcBef>
                        <a:spcAft>
                          <a:spcPts val="0"/>
                        </a:spcAft>
                        <a:buNone/>
                      </a:pPr>
                      <a:r>
                        <a:rPr b="1" lang="en-GB" sz="2000">
                          <a:solidFill>
                            <a:srgbClr val="FFFFFF"/>
                          </a:solidFill>
                          <a:latin typeface="Calibri"/>
                          <a:ea typeface="Calibri"/>
                          <a:cs typeface="Calibri"/>
                          <a:sym typeface="Calibri"/>
                        </a:rPr>
                        <a:t>Decision 37-17</a:t>
                      </a:r>
                      <a:endParaRPr b="1" sz="20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000">
                          <a:latin typeface="Calibri"/>
                          <a:ea typeface="Calibri"/>
                          <a:cs typeface="Calibri"/>
                          <a:sym typeface="Calibri"/>
                        </a:rPr>
                        <a:t>Plenary endorsed and welcomed the National Aeronautics &amp; Space Administration (NASA) as SIT Vice Chair for 2024-2025 and SIT Chair for 2026-2027.</a:t>
                      </a:r>
                      <a:endParaRPr sz="20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65750">
                <a:tc>
                  <a:txBody>
                    <a:bodyPr/>
                    <a:lstStyle/>
                    <a:p>
                      <a:pPr indent="0" lvl="0" marL="0" rtl="0" algn="ctr">
                        <a:spcBef>
                          <a:spcPts val="0"/>
                        </a:spcBef>
                        <a:spcAft>
                          <a:spcPts val="0"/>
                        </a:spcAft>
                        <a:buNone/>
                      </a:pPr>
                      <a:r>
                        <a:rPr b="1" lang="en-GB" sz="2000">
                          <a:solidFill>
                            <a:srgbClr val="FFFFFF"/>
                          </a:solidFill>
                          <a:latin typeface="Calibri"/>
                          <a:ea typeface="Calibri"/>
                          <a:cs typeface="Calibri"/>
                          <a:sym typeface="Calibri"/>
                        </a:rPr>
                        <a:t>Decision 37-18</a:t>
                      </a:r>
                      <a:endParaRPr b="1" sz="20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000">
                          <a:latin typeface="Calibri"/>
                          <a:ea typeface="Calibri"/>
                          <a:cs typeface="Calibri"/>
                          <a:sym typeface="Calibri"/>
                        </a:rPr>
                        <a:t>Plenary welcomed the Japan Aerospace Exploration Agency (JAXA) as SIT Chair for 2024-2025.</a:t>
                      </a:r>
                      <a:endParaRPr sz="20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65750">
                <a:tc>
                  <a:txBody>
                    <a:bodyPr/>
                    <a:lstStyle/>
                    <a:p>
                      <a:pPr indent="0" lvl="0" marL="0" rtl="0" algn="ctr">
                        <a:spcBef>
                          <a:spcPts val="0"/>
                        </a:spcBef>
                        <a:spcAft>
                          <a:spcPts val="0"/>
                        </a:spcAft>
                        <a:buNone/>
                      </a:pPr>
                      <a:r>
                        <a:rPr b="1" lang="en-GB" sz="2000">
                          <a:solidFill>
                            <a:srgbClr val="FFFFFF"/>
                          </a:solidFill>
                          <a:latin typeface="Calibri"/>
                          <a:ea typeface="Calibri"/>
                          <a:cs typeface="Calibri"/>
                          <a:sym typeface="Calibri"/>
                        </a:rPr>
                        <a:t>Decision 37-19</a:t>
                      </a:r>
                      <a:endParaRPr b="1" sz="20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000">
                          <a:latin typeface="Calibri"/>
                          <a:ea typeface="Calibri"/>
                          <a:cs typeface="Calibri"/>
                          <a:sym typeface="Calibri"/>
                        </a:rPr>
                        <a:t>Plenary welcomed the Canadian Space Agency (CSA) as 2024 CEOS Chair.</a:t>
                      </a:r>
                      <a:endParaRPr sz="20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64" name="Google Shape;164;p22"/>
          <p:cNvSpPr txBox="1"/>
          <p:nvPr/>
        </p:nvSpPr>
        <p:spPr>
          <a:xfrm>
            <a:off x="361475" y="160650"/>
            <a:ext cx="81231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300">
                <a:solidFill>
                  <a:schemeClr val="lt1"/>
                </a:solidFill>
              </a:rPr>
              <a:t>CEOS Leadership</a:t>
            </a:r>
            <a:endParaRPr sz="33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graphicFrame>
        <p:nvGraphicFramePr>
          <p:cNvPr id="72" name="Google Shape;72;p8"/>
          <p:cNvGraphicFramePr/>
          <p:nvPr/>
        </p:nvGraphicFramePr>
        <p:xfrm>
          <a:off x="513875" y="1859375"/>
          <a:ext cx="3000000" cy="3000000"/>
        </p:xfrm>
        <a:graphic>
          <a:graphicData uri="http://schemas.openxmlformats.org/drawingml/2006/table">
            <a:tbl>
              <a:tblPr bandCol="1" bandRow="1">
                <a:noFill/>
                <a:tableStyleId>{935783F9-F2CD-48F8-B27B-CAF8EA1DC5E7}</a:tableStyleId>
              </a:tblPr>
              <a:tblGrid>
                <a:gridCol w="2102625"/>
                <a:gridCol w="8619075"/>
              </a:tblGrid>
              <a:tr h="1458925">
                <a:tc>
                  <a:txBody>
                    <a:bodyPr/>
                    <a:lstStyle/>
                    <a:p>
                      <a:pPr indent="0" lvl="0" marL="0" rtl="0" algn="ctr">
                        <a:spcBef>
                          <a:spcPts val="0"/>
                        </a:spcBef>
                        <a:spcAft>
                          <a:spcPts val="0"/>
                        </a:spcAft>
                        <a:buNone/>
                      </a:pPr>
                      <a:r>
                        <a:rPr b="1" lang="en-GB" sz="2300">
                          <a:solidFill>
                            <a:srgbClr val="FFFFFF"/>
                          </a:solidFill>
                          <a:latin typeface="Calibri"/>
                          <a:ea typeface="Calibri"/>
                          <a:cs typeface="Calibri"/>
                          <a:sym typeface="Calibri"/>
                        </a:rPr>
                        <a:t>Decision 37-01</a:t>
                      </a:r>
                      <a:endParaRPr b="1" sz="23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300">
                          <a:latin typeface="Calibri"/>
                          <a:ea typeface="Calibri"/>
                          <a:cs typeface="Calibri"/>
                          <a:sym typeface="Calibri"/>
                        </a:rPr>
                        <a:t>CEOS Plenary endorsed the CEOS AFOLU Roadmap and its recommendations. An action supplement will be presented at SIT-39.</a:t>
                      </a:r>
                      <a:endParaRPr sz="23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graphicFrame>
        <p:nvGraphicFramePr>
          <p:cNvPr id="73" name="Google Shape;73;p8"/>
          <p:cNvGraphicFramePr/>
          <p:nvPr/>
        </p:nvGraphicFramePr>
        <p:xfrm>
          <a:off x="513875" y="3608300"/>
          <a:ext cx="3000000" cy="3000000"/>
        </p:xfrm>
        <a:graphic>
          <a:graphicData uri="http://schemas.openxmlformats.org/drawingml/2006/table">
            <a:tbl>
              <a:tblPr bandCol="1" bandRow="1">
                <a:noFill/>
                <a:tableStyleId>{935783F9-F2CD-48F8-B27B-CAF8EA1DC5E7}</a:tableStyleId>
              </a:tblPr>
              <a:tblGrid>
                <a:gridCol w="2119825"/>
                <a:gridCol w="6552150"/>
                <a:gridCol w="2049725"/>
              </a:tblGrid>
              <a:tr h="1085075">
                <a:tc>
                  <a:txBody>
                    <a:bodyPr/>
                    <a:lstStyle/>
                    <a:p>
                      <a:pPr indent="0" lvl="0" marL="0" rtl="0" algn="ctr">
                        <a:lnSpc>
                          <a:spcPct val="113750"/>
                        </a:lnSpc>
                        <a:spcBef>
                          <a:spcPts val="0"/>
                        </a:spcBef>
                        <a:spcAft>
                          <a:spcPts val="0"/>
                        </a:spcAft>
                        <a:buNone/>
                      </a:pPr>
                      <a:r>
                        <a:rPr b="1" lang="en-GB" sz="2300">
                          <a:solidFill>
                            <a:srgbClr val="FFFFFF"/>
                          </a:solidFill>
                          <a:latin typeface="Calibri"/>
                          <a:ea typeface="Calibri"/>
                          <a:cs typeface="Calibri"/>
                          <a:sym typeface="Calibri"/>
                        </a:rPr>
                        <a:t>CEOS-37-01</a:t>
                      </a:r>
                      <a:endParaRPr b="1" sz="23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2300">
                          <a:latin typeface="Calibri"/>
                          <a:ea typeface="Calibri"/>
                          <a:cs typeface="Calibri"/>
                          <a:sym typeface="Calibri"/>
                        </a:rPr>
                        <a:t>AFOLU Roadmap Team within LSI-VC to create an Actions Supplement to track the implementation of the newly endorsed CEOS AFOLU Roadmap.</a:t>
                      </a:r>
                      <a:endParaRPr sz="23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2300">
                          <a:latin typeface="Calibri"/>
                          <a:ea typeface="Calibri"/>
                          <a:cs typeface="Calibri"/>
                          <a:sym typeface="Calibri"/>
                        </a:rPr>
                        <a:t>SIT-39</a:t>
                      </a:r>
                      <a:endParaRPr b="1" sz="23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74" name="Google Shape;74;p8"/>
          <p:cNvSpPr txBox="1"/>
          <p:nvPr/>
        </p:nvSpPr>
        <p:spPr>
          <a:xfrm>
            <a:off x="361475" y="160650"/>
            <a:ext cx="81231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300">
                <a:solidFill>
                  <a:schemeClr val="lt1"/>
                </a:solidFill>
              </a:rPr>
              <a:t>AFOLU Roadmap</a:t>
            </a:r>
            <a:endParaRPr sz="33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graphicFrame>
        <p:nvGraphicFramePr>
          <p:cNvPr id="79" name="Google Shape;79;p9"/>
          <p:cNvGraphicFramePr/>
          <p:nvPr/>
        </p:nvGraphicFramePr>
        <p:xfrm>
          <a:off x="805075" y="2279650"/>
          <a:ext cx="3000000" cy="3000000"/>
        </p:xfrm>
        <a:graphic>
          <a:graphicData uri="http://schemas.openxmlformats.org/drawingml/2006/table">
            <a:tbl>
              <a:tblPr bandCol="1" bandRow="1">
                <a:noFill/>
                <a:tableStyleId>{935783F9-F2CD-48F8-B27B-CAF8EA1DC5E7}</a:tableStyleId>
              </a:tblPr>
              <a:tblGrid>
                <a:gridCol w="1919500"/>
                <a:gridCol w="7868400"/>
              </a:tblGrid>
              <a:tr h="365750">
                <a:tc>
                  <a:txBody>
                    <a:bodyPr/>
                    <a:lstStyle/>
                    <a:p>
                      <a:pPr indent="0" lvl="0" marL="0" rtl="0" algn="ctr">
                        <a:spcBef>
                          <a:spcPts val="0"/>
                        </a:spcBef>
                        <a:spcAft>
                          <a:spcPts val="0"/>
                        </a:spcAft>
                        <a:buNone/>
                      </a:pPr>
                      <a:r>
                        <a:rPr b="1" lang="en-GB" sz="2400">
                          <a:solidFill>
                            <a:srgbClr val="FFFFFF"/>
                          </a:solidFill>
                          <a:latin typeface="Calibri"/>
                          <a:ea typeface="Calibri"/>
                          <a:cs typeface="Calibri"/>
                          <a:sym typeface="Calibri"/>
                        </a:rPr>
                        <a:t>Decision 37-02</a:t>
                      </a:r>
                      <a:endParaRPr b="1" sz="24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400">
                          <a:latin typeface="Calibri"/>
                          <a:ea typeface="Calibri"/>
                          <a:cs typeface="Calibri"/>
                          <a:sym typeface="Calibri"/>
                        </a:rPr>
                        <a:t>CEOS Plenary agreed to proceed with the development of a CEOS Aquatic Carbon Roadmap, to be led by Hiroshi Murakami (JAXA), Laura Lorenzoni (NASA) and Marie-Helene Rio (ESA).</a:t>
                      </a:r>
                      <a:endParaRPr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80" name="Google Shape;80;p9"/>
          <p:cNvSpPr txBox="1"/>
          <p:nvPr/>
        </p:nvSpPr>
        <p:spPr>
          <a:xfrm>
            <a:off x="361475" y="160650"/>
            <a:ext cx="81231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300">
                <a:solidFill>
                  <a:schemeClr val="lt1"/>
                </a:solidFill>
              </a:rPr>
              <a:t>Aquatic Carbon</a:t>
            </a:r>
            <a:r>
              <a:rPr lang="en-GB" sz="3300">
                <a:solidFill>
                  <a:schemeClr val="lt1"/>
                </a:solidFill>
              </a:rPr>
              <a:t> Roadmap</a:t>
            </a:r>
            <a:endParaRPr sz="33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graphicFrame>
        <p:nvGraphicFramePr>
          <p:cNvPr id="85" name="Google Shape;85;p10"/>
          <p:cNvGraphicFramePr/>
          <p:nvPr/>
        </p:nvGraphicFramePr>
        <p:xfrm>
          <a:off x="975775" y="2502000"/>
          <a:ext cx="3000000" cy="3000000"/>
        </p:xfrm>
        <a:graphic>
          <a:graphicData uri="http://schemas.openxmlformats.org/drawingml/2006/table">
            <a:tbl>
              <a:tblPr bandCol="1" bandRow="1">
                <a:noFill/>
                <a:tableStyleId>{935783F9-F2CD-48F8-B27B-CAF8EA1DC5E7}</a:tableStyleId>
              </a:tblPr>
              <a:tblGrid>
                <a:gridCol w="1975400"/>
                <a:gridCol w="6105800"/>
                <a:gridCol w="1910100"/>
              </a:tblGrid>
              <a:tr h="365750">
                <a:tc>
                  <a:txBody>
                    <a:bodyPr/>
                    <a:lstStyle/>
                    <a:p>
                      <a:pPr indent="0" lvl="0" marL="0" rtl="0" algn="ctr">
                        <a:lnSpc>
                          <a:spcPct val="113750"/>
                        </a:lnSpc>
                        <a:spcBef>
                          <a:spcPts val="0"/>
                        </a:spcBef>
                        <a:spcAft>
                          <a:spcPts val="0"/>
                        </a:spcAft>
                        <a:buNone/>
                      </a:pPr>
                      <a:r>
                        <a:rPr b="1" lang="en-GB" sz="2400">
                          <a:solidFill>
                            <a:srgbClr val="FFFFFF"/>
                          </a:solidFill>
                          <a:latin typeface="Calibri"/>
                          <a:ea typeface="Calibri"/>
                          <a:cs typeface="Calibri"/>
                          <a:sym typeface="Calibri"/>
                        </a:rPr>
                        <a:t>CEOS-37-02</a:t>
                      </a:r>
                      <a:endParaRPr b="1" sz="24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2400">
                          <a:latin typeface="Calibri"/>
                          <a:ea typeface="Calibri"/>
                          <a:cs typeface="Calibri"/>
                          <a:sym typeface="Calibri"/>
                        </a:rPr>
                        <a:t>SIT Chair will confer with WMO on representation at the WMO Consultative Meeting on High-Level Policy on Satellite Matters (6-7 February 2024)</a:t>
                      </a:r>
                      <a:endParaRPr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2400">
                          <a:latin typeface="Calibri"/>
                          <a:ea typeface="Calibri"/>
                          <a:cs typeface="Calibri"/>
                          <a:sym typeface="Calibri"/>
                        </a:rPr>
                        <a:t>10 Dec 2023</a:t>
                      </a:r>
                      <a:endParaRPr b="1"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86" name="Google Shape;86;p10"/>
          <p:cNvSpPr txBox="1"/>
          <p:nvPr/>
        </p:nvSpPr>
        <p:spPr>
          <a:xfrm>
            <a:off x="361475" y="160650"/>
            <a:ext cx="81231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300">
                <a:solidFill>
                  <a:schemeClr val="lt1"/>
                </a:solidFill>
              </a:rPr>
              <a:t>Carbon and GHG</a:t>
            </a:r>
            <a:endParaRPr sz="33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graphicFrame>
        <p:nvGraphicFramePr>
          <p:cNvPr id="91" name="Google Shape;91;p11"/>
          <p:cNvGraphicFramePr/>
          <p:nvPr/>
        </p:nvGraphicFramePr>
        <p:xfrm>
          <a:off x="1497900" y="2702825"/>
          <a:ext cx="3000000" cy="3000000"/>
        </p:xfrm>
        <a:graphic>
          <a:graphicData uri="http://schemas.openxmlformats.org/drawingml/2006/table">
            <a:tbl>
              <a:tblPr bandCol="1" bandRow="1">
                <a:noFill/>
                <a:tableStyleId>{935783F9-F2CD-48F8-B27B-CAF8EA1DC5E7}</a:tableStyleId>
              </a:tblPr>
              <a:tblGrid>
                <a:gridCol w="1695025"/>
                <a:gridCol w="6948200"/>
              </a:tblGrid>
              <a:tr h="365750">
                <a:tc>
                  <a:txBody>
                    <a:bodyPr/>
                    <a:lstStyle/>
                    <a:p>
                      <a:pPr indent="0" lvl="0" marL="0" rtl="0" algn="ctr">
                        <a:spcBef>
                          <a:spcPts val="0"/>
                        </a:spcBef>
                        <a:spcAft>
                          <a:spcPts val="0"/>
                        </a:spcAft>
                        <a:buNone/>
                      </a:pPr>
                      <a:r>
                        <a:rPr b="1" lang="en-GB" sz="2400">
                          <a:solidFill>
                            <a:srgbClr val="FFFFFF"/>
                          </a:solidFill>
                          <a:latin typeface="Calibri"/>
                          <a:ea typeface="Calibri"/>
                          <a:cs typeface="Calibri"/>
                          <a:sym typeface="Calibri"/>
                        </a:rPr>
                        <a:t>Decision 37-03</a:t>
                      </a:r>
                      <a:endParaRPr b="1" sz="24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400">
                          <a:latin typeface="Calibri"/>
                          <a:ea typeface="Calibri"/>
                          <a:cs typeface="Calibri"/>
                          <a:sym typeface="Calibri"/>
                        </a:rPr>
                        <a:t>Plenary endorsed and welcomed Environment and Climate Change Canada (ECCC) as a new CEOS Associate member.</a:t>
                      </a:r>
                      <a:endParaRPr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92" name="Google Shape;92;p11"/>
          <p:cNvSpPr txBox="1"/>
          <p:nvPr/>
        </p:nvSpPr>
        <p:spPr>
          <a:xfrm>
            <a:off x="361475" y="160650"/>
            <a:ext cx="81231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300">
                <a:solidFill>
                  <a:schemeClr val="lt1"/>
                </a:solidFill>
              </a:rPr>
              <a:t>CEOS Membership</a:t>
            </a:r>
            <a:endParaRPr sz="33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graphicFrame>
        <p:nvGraphicFramePr>
          <p:cNvPr id="97" name="Google Shape;97;p12"/>
          <p:cNvGraphicFramePr/>
          <p:nvPr/>
        </p:nvGraphicFramePr>
        <p:xfrm>
          <a:off x="1307150" y="2070250"/>
          <a:ext cx="3000000" cy="3000000"/>
        </p:xfrm>
        <a:graphic>
          <a:graphicData uri="http://schemas.openxmlformats.org/drawingml/2006/table">
            <a:tbl>
              <a:tblPr bandCol="1" bandRow="1">
                <a:noFill/>
                <a:tableStyleId>{935783F9-F2CD-48F8-B27B-CAF8EA1DC5E7}</a:tableStyleId>
              </a:tblPr>
              <a:tblGrid>
                <a:gridCol w="1805300"/>
                <a:gridCol w="7400225"/>
              </a:tblGrid>
              <a:tr h="365750">
                <a:tc>
                  <a:txBody>
                    <a:bodyPr/>
                    <a:lstStyle/>
                    <a:p>
                      <a:pPr indent="0" lvl="0" marL="0" rtl="0" algn="ctr">
                        <a:spcBef>
                          <a:spcPts val="0"/>
                        </a:spcBef>
                        <a:spcAft>
                          <a:spcPts val="0"/>
                        </a:spcAft>
                        <a:buNone/>
                      </a:pPr>
                      <a:r>
                        <a:rPr b="1" lang="en-GB" sz="2400">
                          <a:solidFill>
                            <a:srgbClr val="FFFFFF"/>
                          </a:solidFill>
                          <a:latin typeface="Calibri"/>
                          <a:ea typeface="Calibri"/>
                          <a:cs typeface="Calibri"/>
                          <a:sym typeface="Calibri"/>
                        </a:rPr>
                        <a:t>Decision 37-04</a:t>
                      </a:r>
                      <a:endParaRPr b="1" sz="24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400">
                          <a:latin typeface="Calibri"/>
                          <a:ea typeface="Calibri"/>
                          <a:cs typeface="Calibri"/>
                          <a:sym typeface="Calibri"/>
                        </a:rPr>
                        <a:t>The CEOS Interoperability Framework and Roadmap was endorsed. WGISS will develop a second version of the CEOS Interoperability Handbook during 2024.</a:t>
                      </a:r>
                      <a:endParaRPr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65750">
                <a:tc>
                  <a:txBody>
                    <a:bodyPr/>
                    <a:lstStyle/>
                    <a:p>
                      <a:pPr indent="0" lvl="0" marL="0" rtl="0" algn="ctr">
                        <a:spcBef>
                          <a:spcPts val="0"/>
                        </a:spcBef>
                        <a:spcAft>
                          <a:spcPts val="0"/>
                        </a:spcAft>
                        <a:buNone/>
                      </a:pPr>
                      <a:r>
                        <a:rPr b="1" lang="en-GB" sz="2400">
                          <a:solidFill>
                            <a:srgbClr val="FFFFFF"/>
                          </a:solidFill>
                          <a:latin typeface="Calibri"/>
                          <a:ea typeface="Calibri"/>
                          <a:cs typeface="Calibri"/>
                          <a:sym typeface="Calibri"/>
                        </a:rPr>
                        <a:t>Decision 37-05</a:t>
                      </a:r>
                      <a:endParaRPr b="1" sz="24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400">
                          <a:latin typeface="Calibri"/>
                          <a:ea typeface="Calibri"/>
                          <a:cs typeface="Calibri"/>
                          <a:sym typeface="Calibri"/>
                        </a:rPr>
                        <a:t>Plenary endorsed Nitant Dube of ISRO as WGISS Vice Chair for 2024-2025 and WGISS Chair for 2026-2027</a:t>
                      </a:r>
                      <a:endParaRPr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98" name="Google Shape;98;p12"/>
          <p:cNvSpPr txBox="1"/>
          <p:nvPr/>
        </p:nvSpPr>
        <p:spPr>
          <a:xfrm>
            <a:off x="361475" y="160650"/>
            <a:ext cx="81231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300">
                <a:solidFill>
                  <a:schemeClr val="lt1"/>
                </a:solidFill>
              </a:rPr>
              <a:t>WGISS &amp; Interoperability Roadmap</a:t>
            </a:r>
            <a:endParaRPr sz="33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graphicFrame>
        <p:nvGraphicFramePr>
          <p:cNvPr id="103" name="Google Shape;103;p13"/>
          <p:cNvGraphicFramePr/>
          <p:nvPr/>
        </p:nvGraphicFramePr>
        <p:xfrm>
          <a:off x="785350" y="2060200"/>
          <a:ext cx="3000000" cy="3000000"/>
        </p:xfrm>
        <a:graphic>
          <a:graphicData uri="http://schemas.openxmlformats.org/drawingml/2006/table">
            <a:tbl>
              <a:tblPr bandCol="1" bandRow="1">
                <a:noFill/>
                <a:tableStyleId>{935783F9-F2CD-48F8-B27B-CAF8EA1DC5E7}</a:tableStyleId>
              </a:tblPr>
              <a:tblGrid>
                <a:gridCol w="2082950"/>
                <a:gridCol w="8538350"/>
              </a:tblGrid>
              <a:tr h="365750">
                <a:tc>
                  <a:txBody>
                    <a:bodyPr/>
                    <a:lstStyle/>
                    <a:p>
                      <a:pPr indent="0" lvl="0" marL="0" rtl="0" algn="ctr">
                        <a:spcBef>
                          <a:spcPts val="0"/>
                        </a:spcBef>
                        <a:spcAft>
                          <a:spcPts val="0"/>
                        </a:spcAft>
                        <a:buNone/>
                      </a:pPr>
                      <a:r>
                        <a:rPr b="1" lang="en-GB" sz="2400">
                          <a:solidFill>
                            <a:srgbClr val="FFFFFF"/>
                          </a:solidFill>
                          <a:latin typeface="Calibri"/>
                          <a:ea typeface="Calibri"/>
                          <a:cs typeface="Calibri"/>
                          <a:sym typeface="Calibri"/>
                        </a:rPr>
                        <a:t>Decision 37-06</a:t>
                      </a:r>
                      <a:endParaRPr b="1" sz="24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400">
                          <a:latin typeface="Calibri"/>
                          <a:ea typeface="Calibri"/>
                          <a:cs typeface="Calibri"/>
                          <a:sym typeface="Calibri"/>
                        </a:rPr>
                        <a:t>Plenary endorsed the establishment of the Pre-operational Recovery Observatory led by WGDisasters.</a:t>
                      </a:r>
                      <a:endParaRPr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65750">
                <a:tc>
                  <a:txBody>
                    <a:bodyPr/>
                    <a:lstStyle/>
                    <a:p>
                      <a:pPr indent="0" lvl="0" marL="0" rtl="0" algn="ctr">
                        <a:spcBef>
                          <a:spcPts val="0"/>
                        </a:spcBef>
                        <a:spcAft>
                          <a:spcPts val="0"/>
                        </a:spcAft>
                        <a:buNone/>
                      </a:pPr>
                      <a:r>
                        <a:rPr b="1" lang="en-GB" sz="2400">
                          <a:solidFill>
                            <a:srgbClr val="FFFFFF"/>
                          </a:solidFill>
                          <a:latin typeface="Calibri"/>
                          <a:ea typeface="Calibri"/>
                          <a:cs typeface="Calibri"/>
                          <a:sym typeface="Calibri"/>
                        </a:rPr>
                        <a:t>Decision 37-07</a:t>
                      </a:r>
                      <a:endParaRPr b="1" sz="24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400">
                          <a:latin typeface="Calibri"/>
                          <a:ea typeface="Calibri"/>
                          <a:cs typeface="Calibri"/>
                          <a:sym typeface="Calibri"/>
                        </a:rPr>
                        <a:t>Plenary endorsed the establishment of the G-VEWERS (Global Volcano Early Warning and Eruption Response from Space) led by WGDisasters.</a:t>
                      </a:r>
                      <a:endParaRPr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365750">
                <a:tc>
                  <a:txBody>
                    <a:bodyPr/>
                    <a:lstStyle/>
                    <a:p>
                      <a:pPr indent="0" lvl="0" marL="0" rtl="0" algn="ctr">
                        <a:spcBef>
                          <a:spcPts val="0"/>
                        </a:spcBef>
                        <a:spcAft>
                          <a:spcPts val="0"/>
                        </a:spcAft>
                        <a:buNone/>
                      </a:pPr>
                      <a:r>
                        <a:rPr b="1" lang="en-GB" sz="2400">
                          <a:solidFill>
                            <a:srgbClr val="FFFFFF"/>
                          </a:solidFill>
                          <a:latin typeface="Calibri"/>
                          <a:ea typeface="Calibri"/>
                          <a:cs typeface="Calibri"/>
                          <a:sym typeface="Calibri"/>
                        </a:rPr>
                        <a:t>Decision 37-08</a:t>
                      </a:r>
                      <a:endParaRPr b="1" sz="24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400">
                          <a:latin typeface="Calibri"/>
                          <a:ea typeface="Calibri"/>
                          <a:cs typeface="Calibri"/>
                          <a:sym typeface="Calibri"/>
                        </a:rPr>
                        <a:t>Plenary endorsed Lôrânt Czârân of UNOOSA as WGDisasters Vice Chair for 2024-2025 and WGDisasters Chair for 2026-2027.</a:t>
                      </a:r>
                      <a:endParaRPr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04" name="Google Shape;104;p13"/>
          <p:cNvSpPr txBox="1"/>
          <p:nvPr/>
        </p:nvSpPr>
        <p:spPr>
          <a:xfrm>
            <a:off x="361475" y="160650"/>
            <a:ext cx="81231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300">
                <a:solidFill>
                  <a:schemeClr val="lt1"/>
                </a:solidFill>
              </a:rPr>
              <a:t>WGDisasters</a:t>
            </a:r>
            <a:endParaRPr sz="33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graphicFrame>
        <p:nvGraphicFramePr>
          <p:cNvPr id="109" name="Google Shape;109;p14"/>
          <p:cNvGraphicFramePr/>
          <p:nvPr/>
        </p:nvGraphicFramePr>
        <p:xfrm>
          <a:off x="1016300" y="2734725"/>
          <a:ext cx="3000000" cy="3000000"/>
        </p:xfrm>
        <a:graphic>
          <a:graphicData uri="http://schemas.openxmlformats.org/drawingml/2006/table">
            <a:tbl>
              <a:tblPr bandCol="1" bandRow="1">
                <a:noFill/>
                <a:tableStyleId>{935783F9-F2CD-48F8-B27B-CAF8EA1DC5E7}</a:tableStyleId>
              </a:tblPr>
              <a:tblGrid>
                <a:gridCol w="1992350"/>
                <a:gridCol w="8167050"/>
              </a:tblGrid>
              <a:tr h="365750">
                <a:tc>
                  <a:txBody>
                    <a:bodyPr/>
                    <a:lstStyle/>
                    <a:p>
                      <a:pPr indent="0" lvl="0" marL="0" rtl="0" algn="ctr">
                        <a:spcBef>
                          <a:spcPts val="0"/>
                        </a:spcBef>
                        <a:spcAft>
                          <a:spcPts val="0"/>
                        </a:spcAft>
                        <a:buNone/>
                      </a:pPr>
                      <a:r>
                        <a:rPr b="1" lang="en-GB" sz="2400">
                          <a:solidFill>
                            <a:srgbClr val="FFFFFF"/>
                          </a:solidFill>
                          <a:latin typeface="Calibri"/>
                          <a:ea typeface="Calibri"/>
                          <a:cs typeface="Calibri"/>
                          <a:sym typeface="Calibri"/>
                        </a:rPr>
                        <a:t>Decision 37-09</a:t>
                      </a:r>
                      <a:endParaRPr b="1" sz="24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400">
                          <a:latin typeface="Calibri"/>
                          <a:ea typeface="Calibri"/>
                          <a:cs typeface="Calibri"/>
                          <a:sym typeface="Calibri"/>
                        </a:rPr>
                        <a:t>Plenary endorsed Julio César Castillo Urdapilleta of AEM as WGCapD Vice Chair for 2024-2025 and WGCapD Chair for 2026-2027.</a:t>
                      </a:r>
                      <a:endParaRPr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10" name="Google Shape;110;p14"/>
          <p:cNvSpPr txBox="1"/>
          <p:nvPr/>
        </p:nvSpPr>
        <p:spPr>
          <a:xfrm>
            <a:off x="361475" y="160650"/>
            <a:ext cx="81231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300">
                <a:solidFill>
                  <a:schemeClr val="lt1"/>
                </a:solidFill>
              </a:rPr>
              <a:t>WGCapD</a:t>
            </a:r>
            <a:endParaRPr sz="33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graphicFrame>
        <p:nvGraphicFramePr>
          <p:cNvPr id="115" name="Google Shape;115;p15"/>
          <p:cNvGraphicFramePr/>
          <p:nvPr/>
        </p:nvGraphicFramePr>
        <p:xfrm>
          <a:off x="1039750" y="1738875"/>
          <a:ext cx="3000000" cy="3000000"/>
        </p:xfrm>
        <a:graphic>
          <a:graphicData uri="http://schemas.openxmlformats.org/drawingml/2006/table">
            <a:tbl>
              <a:tblPr bandCol="1" bandRow="1">
                <a:noFill/>
                <a:tableStyleId>{935783F9-F2CD-48F8-B27B-CAF8EA1DC5E7}</a:tableStyleId>
              </a:tblPr>
              <a:tblGrid>
                <a:gridCol w="1803825"/>
                <a:gridCol w="7394225"/>
              </a:tblGrid>
              <a:tr h="365750">
                <a:tc>
                  <a:txBody>
                    <a:bodyPr/>
                    <a:lstStyle/>
                    <a:p>
                      <a:pPr indent="0" lvl="0" marL="0" rtl="0" algn="ctr">
                        <a:spcBef>
                          <a:spcPts val="0"/>
                        </a:spcBef>
                        <a:spcAft>
                          <a:spcPts val="0"/>
                        </a:spcAft>
                        <a:buNone/>
                      </a:pPr>
                      <a:r>
                        <a:rPr b="1" lang="en-GB" sz="2400">
                          <a:solidFill>
                            <a:srgbClr val="FFFFFF"/>
                          </a:solidFill>
                          <a:latin typeface="Calibri"/>
                          <a:ea typeface="Calibri"/>
                          <a:cs typeface="Calibri"/>
                          <a:sym typeface="Calibri"/>
                        </a:rPr>
                        <a:t>Decision 37-10</a:t>
                      </a:r>
                      <a:endParaRPr b="1" sz="24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6AA84F"/>
                    </a:solidFill>
                  </a:tcPr>
                </a:tc>
                <a:tc>
                  <a:txBody>
                    <a:bodyPr/>
                    <a:lstStyle/>
                    <a:p>
                      <a:pPr indent="0" lvl="0" marL="0" rtl="0" algn="just">
                        <a:spcBef>
                          <a:spcPts val="0"/>
                        </a:spcBef>
                        <a:spcAft>
                          <a:spcPts val="0"/>
                        </a:spcAft>
                        <a:buNone/>
                      </a:pPr>
                      <a:r>
                        <a:rPr lang="en-GB" sz="2400">
                          <a:latin typeface="Calibri"/>
                          <a:ea typeface="Calibri"/>
                          <a:cs typeface="Calibri"/>
                          <a:sym typeface="Calibri"/>
                        </a:rPr>
                        <a:t>The Joint CEOS-CGMS Space Agency Statement to the UNFCCC Subsidiary Body for Scientific and Technological Advice (SBSTA) at COP-28 was endorsed by CEOS.</a:t>
                      </a:r>
                      <a:endParaRPr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graphicFrame>
        <p:nvGraphicFramePr>
          <p:cNvPr id="116" name="Google Shape;116;p15"/>
          <p:cNvGraphicFramePr/>
          <p:nvPr/>
        </p:nvGraphicFramePr>
        <p:xfrm>
          <a:off x="1039738" y="4110300"/>
          <a:ext cx="3000000" cy="3000000"/>
        </p:xfrm>
        <a:graphic>
          <a:graphicData uri="http://schemas.openxmlformats.org/drawingml/2006/table">
            <a:tbl>
              <a:tblPr bandCol="1" bandRow="1">
                <a:noFill/>
                <a:tableStyleId>{935783F9-F2CD-48F8-B27B-CAF8EA1DC5E7}</a:tableStyleId>
              </a:tblPr>
              <a:tblGrid>
                <a:gridCol w="1818575"/>
                <a:gridCol w="5621025"/>
                <a:gridCol w="1758450"/>
              </a:tblGrid>
              <a:tr h="365750">
                <a:tc>
                  <a:txBody>
                    <a:bodyPr/>
                    <a:lstStyle/>
                    <a:p>
                      <a:pPr indent="0" lvl="0" marL="0" rtl="0" algn="ctr">
                        <a:lnSpc>
                          <a:spcPct val="113750"/>
                        </a:lnSpc>
                        <a:spcBef>
                          <a:spcPts val="0"/>
                        </a:spcBef>
                        <a:spcAft>
                          <a:spcPts val="0"/>
                        </a:spcAft>
                        <a:buNone/>
                      </a:pPr>
                      <a:r>
                        <a:rPr b="1" lang="en-GB" sz="2400">
                          <a:solidFill>
                            <a:srgbClr val="FFFFFF"/>
                          </a:solidFill>
                          <a:latin typeface="Calibri"/>
                          <a:ea typeface="Calibri"/>
                          <a:cs typeface="Calibri"/>
                          <a:sym typeface="Calibri"/>
                        </a:rPr>
                        <a:t>CEOS-37-03</a:t>
                      </a:r>
                      <a:endParaRPr b="1" sz="2400">
                        <a:solidFill>
                          <a:srgbClr val="FFFFFF"/>
                        </a:solidFill>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003366"/>
                    </a:solidFill>
                  </a:tcPr>
                </a:tc>
                <a:tc>
                  <a:txBody>
                    <a:bodyPr/>
                    <a:lstStyle/>
                    <a:p>
                      <a:pPr indent="0" lvl="0" marL="0" rtl="0" algn="just">
                        <a:lnSpc>
                          <a:spcPct val="113750"/>
                        </a:lnSpc>
                        <a:spcBef>
                          <a:spcPts val="0"/>
                        </a:spcBef>
                        <a:spcAft>
                          <a:spcPts val="0"/>
                        </a:spcAft>
                        <a:buNone/>
                      </a:pPr>
                      <a:r>
                        <a:rPr lang="en-GB" sz="2400">
                          <a:latin typeface="Calibri"/>
                          <a:ea typeface="Calibri"/>
                          <a:cs typeface="Calibri"/>
                          <a:sym typeface="Calibri"/>
                        </a:rPr>
                        <a:t>2024 CEOS Chair will confer with WGClimate on the abbreviated verbal version of the CEOS/CGMS statement to SBSTA.</a:t>
                      </a:r>
                      <a:endParaRPr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lnSpc>
                          <a:spcPct val="113750"/>
                        </a:lnSpc>
                        <a:spcBef>
                          <a:spcPts val="0"/>
                        </a:spcBef>
                        <a:spcAft>
                          <a:spcPts val="0"/>
                        </a:spcAft>
                        <a:buNone/>
                      </a:pPr>
                      <a:r>
                        <a:rPr b="1" lang="en-GB" sz="2400">
                          <a:latin typeface="Calibri"/>
                          <a:ea typeface="Calibri"/>
                          <a:cs typeface="Calibri"/>
                          <a:sym typeface="Calibri"/>
                        </a:rPr>
                        <a:t>COP-28</a:t>
                      </a:r>
                      <a:endParaRPr b="1" sz="2400">
                        <a:latin typeface="Calibri"/>
                        <a:ea typeface="Calibri"/>
                        <a:cs typeface="Calibri"/>
                        <a:sym typeface="Calibri"/>
                      </a:endParaRPr>
                    </a:p>
                  </a:txBody>
                  <a:tcPr marT="63500" marB="63500" marR="73025" marL="7302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117" name="Google Shape;117;p15"/>
          <p:cNvSpPr txBox="1"/>
          <p:nvPr/>
        </p:nvSpPr>
        <p:spPr>
          <a:xfrm>
            <a:off x="361475" y="160650"/>
            <a:ext cx="8123100" cy="6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300">
                <a:solidFill>
                  <a:schemeClr val="lt1"/>
                </a:solidFill>
              </a:rPr>
              <a:t>WGClimate &amp; COP28</a:t>
            </a:r>
            <a:endParaRPr sz="33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