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ADBCE8-B34C-432F-9A16-72088A57B630}">
  <a:tblStyle styleId="{68ADBCE8-B34C-432F-9A16-72088A57B6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1.xml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3fb57419b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3fb57419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b0198c546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b0198c54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b0198c54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b0198c5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b0198c546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b0198c54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b0198c546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b0198c5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b0198c54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b0198c54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b0198c546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b0198c54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3fb57419b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3fb5741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8cc24956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8cc2495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8cc24956b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8cc24956b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21.jp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Relationship Id="rId8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YUc2zyb55WGFvVGsJpeghBNiGoim4Bk8b1dKQXQSdX8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7452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Canadian Space Agency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900"/>
              <a:t>2024 CEOS Chair Priorities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3534300"/>
            <a:ext cx="64593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Éric Laliberté </a:t>
            </a:r>
            <a:b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Canadian Space Agency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A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genda Item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#6.2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324230" y="1558525"/>
            <a:ext cx="49146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22-24 October 2024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CSA HQ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More info to come…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 the meantime, </a:t>
            </a:r>
            <a:r>
              <a:rPr b="1" lang="en-GB" u="sng"/>
              <a:t>please save the dates!</a:t>
            </a:r>
            <a:endParaRPr b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Plenary 2024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205" y="2197764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2024 CEOS Chair Team</a:t>
            </a:r>
            <a:endParaRPr sz="3800"/>
          </a:p>
        </p:txBody>
      </p:sp>
      <p:graphicFrame>
        <p:nvGraphicFramePr>
          <p:cNvPr id="73" name="Google Shape;73;p8"/>
          <p:cNvGraphicFramePr/>
          <p:nvPr/>
        </p:nvGraphicFramePr>
        <p:xfrm>
          <a:off x="2091913" y="511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{68ADBCE8-B34C-432F-9A16-72088A57B630}</a:tableStyleId>
              </a:tblPr>
              <a:tblGrid>
                <a:gridCol w="1277275"/>
                <a:gridCol w="1277275"/>
                <a:gridCol w="1277275"/>
                <a:gridCol w="1277275"/>
                <a:gridCol w="1277275"/>
                <a:gridCol w="1277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Frederic Fournier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/>
                        <a:t>Lucie Viciano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Carmen Marcu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Matt Steventon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Libby Rose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Stephen Ward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35533" l="19704" r="13660" t="0"/>
          <a:stretch/>
        </p:blipFill>
        <p:spPr>
          <a:xfrm>
            <a:off x="8655450" y="3959967"/>
            <a:ext cx="932901" cy="104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5801" y="3983275"/>
            <a:ext cx="932899" cy="99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2363" y="3964645"/>
            <a:ext cx="932900" cy="103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000" y="3983778"/>
            <a:ext cx="932400" cy="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425" y="3911663"/>
            <a:ext cx="932400" cy="10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2850" y="3964625"/>
            <a:ext cx="1035501" cy="103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78250" y="1991100"/>
            <a:ext cx="1035500" cy="12943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81;p8"/>
          <p:cNvGraphicFramePr/>
          <p:nvPr/>
        </p:nvGraphicFramePr>
        <p:xfrm>
          <a:off x="5578250" y="332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{68ADBCE8-B34C-432F-9A16-72088A57B630}</a:tableStyleId>
              </a:tblPr>
              <a:tblGrid>
                <a:gridCol w="103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Éric</a:t>
                      </a:r>
                      <a:br>
                        <a:rPr lang="en-GB"/>
                      </a:br>
                      <a:r>
                        <a:rPr lang="en-GB"/>
                        <a:t>Laliberté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>
            <p:ph idx="1" type="body"/>
          </p:nvPr>
        </p:nvSpPr>
        <p:spPr>
          <a:xfrm>
            <a:off x="324233" y="1482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CSA will prioritise one headline theme: Biodiversity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/>
              <a:t>“Around 1 million species already face extinction, many within decades, unless action is taken to reduce the intensity of drivers of biodiversity loss.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/>
              <a:t>Without such action, there will be a further acceleration in the global rate of species extinction, which is already at least tens to hundreds of times higher than it has averaged over the past 10 million years”.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Proposed Theme</a:t>
            </a:r>
            <a:endParaRPr/>
          </a:p>
        </p:txBody>
      </p: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4980453" y="5496650"/>
            <a:ext cx="69771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600"/>
              <a:t>– Intergovernmental Science-Policy Platform on Biodiversity and Ecosystem Services (IPBES) Global Assessment Report on Biodiversity and Ecosystem Services</a:t>
            </a:r>
            <a:endParaRPr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B</a:t>
            </a:r>
            <a:r>
              <a:rPr lang="en-GB" sz="2300"/>
              <a:t>iodiversity is a national priority for Canada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Kunming-Montreal Global Biodiversity Framework (GBF) adopted in 2022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In 2022 CEOS established the </a:t>
            </a:r>
            <a:r>
              <a:rPr b="1" lang="en-GB" sz="2300"/>
              <a:t>Ecosystem Extent Task Team (EETT)</a:t>
            </a:r>
            <a:r>
              <a:rPr lang="en-GB" sz="2300"/>
              <a:t> as a pragmatic and manageable aspect of the biodiversity area for initial focus by CEOS.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Clearly a lot of interest in the CEOS community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CEOS and agencies should be ready to assist with the biodiversity indicators.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Co-location of CSA and UN CBD is an opportunity for closer engagement. 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600"/>
              </a:spcAft>
              <a:buSzPts val="2300"/>
              <a:buChar char="❖"/>
            </a:pPr>
            <a:r>
              <a:rPr b="1" lang="en-GB" sz="2300"/>
              <a:t>Seek to establish by end of 2024 a concrete plan for the future of CEOS and biodiversity.</a:t>
            </a:r>
            <a:endParaRPr b="1" sz="2300"/>
          </a:p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Biodiversity?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There are numerous biodiversity activities, programmes, organisations…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How does CEOS best engage and how do we connect the dots?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Scoping and leveraging is critical!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600"/>
              </a:spcAft>
              <a:buSzPts val="2300"/>
              <a:buChar char="❖"/>
            </a:pPr>
            <a:r>
              <a:rPr lang="en-GB" sz="2300"/>
              <a:t>Various angles: Ecosystem Extent, Composition and Condition, Ecosystem Accounting, (+ genetics, species)</a:t>
            </a:r>
            <a:endParaRPr sz="2300"/>
          </a:p>
        </p:txBody>
      </p:sp>
      <p:sp>
        <p:nvSpPr>
          <p:cNvPr id="100" name="Google Shape;100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Complex Space</a:t>
            </a:r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0" y="4048125"/>
            <a:ext cx="32480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041" y="3938751"/>
            <a:ext cx="2032609" cy="77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9675" y="3581400"/>
            <a:ext cx="2581451" cy="274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6242" y="3669075"/>
            <a:ext cx="2398807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4850" y="4749325"/>
            <a:ext cx="16097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800" y="5111275"/>
            <a:ext cx="3482081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 txBox="1"/>
          <p:nvPr/>
        </p:nvSpPr>
        <p:spPr>
          <a:xfrm>
            <a:off x="5886300" y="4857750"/>
            <a:ext cx="1047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Targets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6326450" y="5340550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Indicators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7067550" y="4744863"/>
            <a:ext cx="16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EBVs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7633225" y="5410200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GBiOS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324233" y="1025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The CSA team has held many </a:t>
            </a:r>
            <a:r>
              <a:rPr b="1" lang="en-GB" sz="2000"/>
              <a:t>consultation calls with agencies</a:t>
            </a:r>
            <a:r>
              <a:rPr lang="en-GB" sz="2000"/>
              <a:t> over the past month – </a:t>
            </a:r>
            <a:r>
              <a:rPr b="1" lang="en-GB" sz="2000"/>
              <a:t>thank you all!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Aim was to understand which agencies are active in biodiversity, what they are doing, and how we might make connections</a:t>
            </a:r>
            <a:endParaRPr sz="20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NOAA:</a:t>
            </a:r>
            <a:r>
              <a:rPr lang="en-GB" sz="1300"/>
              <a:t> Marine focus, Marine BON, potential connection to COAST, Coastwatch Seascapes, Coral Reef Watch, IUU fishing, National Marine Sanctuaries, ecosystem accounting connections, 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ESA: </a:t>
            </a:r>
            <a:r>
              <a:rPr lang="en-GB" sz="1300"/>
              <a:t>History with GEO BON, EBVs, workshops, Copernicus, ESA science goals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SANSA:</a:t>
            </a:r>
            <a:r>
              <a:rPr lang="en-GB" sz="1300"/>
              <a:t> Strong policy connections in South Africa, South African National Biodiversity Institution, Digital Earth Africa, Forestry, Invasive Species, EO Dashboards goal 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JAXA:</a:t>
            </a:r>
            <a:r>
              <a:rPr lang="en-GB" sz="1300"/>
              <a:t> Providing data for EETT demonstrators, long mangrove / Ramsar / Global Mangrove Watch history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ISRO:</a:t>
            </a:r>
            <a:r>
              <a:rPr lang="en-GB" sz="1300"/>
              <a:t> Pilots on ecosystems in himalayan alps, mangrove areas, and coral reefs; working towards generation of EBVs for official reporting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NSO:</a:t>
            </a:r>
            <a:r>
              <a:rPr lang="en-GB" sz="1300"/>
              <a:t> Issuing three open calls for biodiversity projects (Nature, Agriculture, Water,), EO planned for Dutch statistics office, strong demonstrator potential 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USGS:</a:t>
            </a:r>
            <a:r>
              <a:rPr lang="en-GB" sz="1300"/>
              <a:t> Co-leading EETT (Roger Sayre), GEO Ecosystem Atlas activity, Silvacarbon, GFOI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❖"/>
            </a:pPr>
            <a:r>
              <a:rPr lang="en-GB" sz="1300" u="sng"/>
              <a:t>DLR:</a:t>
            </a:r>
            <a:r>
              <a:rPr lang="en-GB" sz="1300"/>
              <a:t> Supporting German Ministries, Biodiversity MOOC suggestion, EnMAP applications and indicators, EETT support</a:t>
            </a:r>
            <a:endParaRPr sz="1300"/>
          </a:p>
          <a:p>
            <a:pPr indent="-311150" lvl="0" marL="457200" rtl="0" algn="l">
              <a:spcBef>
                <a:spcPts val="600"/>
              </a:spcBef>
              <a:spcAft>
                <a:spcPts val="600"/>
              </a:spcAft>
              <a:buSzPts val="1300"/>
              <a:buChar char="❖"/>
            </a:pPr>
            <a:r>
              <a:rPr lang="en-GB" sz="1300" u="sng"/>
              <a:t>CSIRO &amp; GA:</a:t>
            </a:r>
            <a:r>
              <a:rPr lang="en-GB" sz="1300"/>
              <a:t> CSIRO co-leading EETT, Australian (WA) demonstrator; TERN (Terrestrial Ecosystem Research Network) and AusCalVal linkages noted; wildfire recovery interest;     </a:t>
            </a:r>
            <a:endParaRPr sz="1300"/>
          </a:p>
        </p:txBody>
      </p:sp>
      <p:sp>
        <p:nvSpPr>
          <p:cNvPr id="116" name="Google Shape;116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Agencies are Active!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Biodiversity Priorities</a:t>
            </a:r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116675" y="1764125"/>
            <a:ext cx="10956104" cy="1601691"/>
            <a:chOff x="93164" y="1323155"/>
            <a:chExt cx="7918548" cy="731700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93164" y="1373361"/>
              <a:ext cx="205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90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Priority #1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(Internal)</a:t>
              </a:r>
              <a:endParaRPr sz="26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2242412" y="1323155"/>
              <a:ext cx="57693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2406947" y="1407440"/>
              <a:ext cx="5475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Exploring a Post-2024 Strategy for CEOS and Biodiversity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0" y="3824800"/>
            <a:ext cx="11072461" cy="1601691"/>
            <a:chOff x="7" y="2207524"/>
            <a:chExt cx="7687074" cy="731700"/>
          </a:xfrm>
        </p:grpSpPr>
        <p:sp>
          <p:nvSpPr>
            <p:cNvPr id="127" name="Google Shape;127;p13"/>
            <p:cNvSpPr txBox="1"/>
            <p:nvPr/>
          </p:nvSpPr>
          <p:spPr>
            <a:xfrm>
              <a:off x="7" y="2257729"/>
              <a:ext cx="2155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Priority #2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(External)</a:t>
              </a: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155381" y="2207524"/>
              <a:ext cx="55317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2244279" y="2414102"/>
              <a:ext cx="54426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Policy Footing and Linkages to the Biodiversity Community</a:t>
              </a:r>
              <a:endParaRPr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" name="Google Shape;130;p13"/>
          <p:cNvSpPr txBox="1"/>
          <p:nvPr/>
        </p:nvSpPr>
        <p:spPr>
          <a:xfrm>
            <a:off x="6972300" y="5772150"/>
            <a:ext cx="5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/>
              <a:t>Paper available </a:t>
            </a:r>
            <a:r>
              <a:rPr b="1" lang="en-GB" sz="2300" u="sng">
                <a:solidFill>
                  <a:schemeClr val="hlink"/>
                </a:solidFill>
                <a:hlinkClick r:id="rId3"/>
              </a:rPr>
              <a:t>here</a:t>
            </a:r>
            <a:endParaRPr b="1"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Inward-looking, CEOS organisation focus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Overall aim is to reach </a:t>
            </a:r>
            <a:r>
              <a:rPr b="1" lang="en-GB" sz="2000"/>
              <a:t>CEOS Plenary 2024 for a well-informed discussion on potential CEOS commitment to a broader biodiversity strategy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Work with the </a:t>
            </a:r>
            <a:r>
              <a:rPr b="1" lang="en-GB" sz="2000"/>
              <a:t>EETT</a:t>
            </a:r>
            <a:r>
              <a:rPr lang="en-GB" sz="2000"/>
              <a:t> on </a:t>
            </a:r>
            <a:r>
              <a:rPr b="1" lang="en-GB" sz="2000"/>
              <a:t>implementation of white paper, recommendations</a:t>
            </a:r>
            <a:r>
              <a:rPr lang="en-GB" sz="2000"/>
              <a:t>, and </a:t>
            </a:r>
            <a:r>
              <a:rPr b="1" lang="en-GB" sz="2000"/>
              <a:t>support demonstrators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Identify potential </a:t>
            </a:r>
            <a:r>
              <a:rPr b="1" lang="en-GB" sz="2000"/>
              <a:t>future CEOS Work Plan tasks on biodiversity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Achieve a strong </a:t>
            </a:r>
            <a:r>
              <a:rPr b="1" lang="en-GB" sz="2000"/>
              <a:t>understanding of CEOS Agencies’ biodiversity activities, datasets, and investments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Explore the appropriate </a:t>
            </a:r>
            <a:r>
              <a:rPr b="1" lang="en-GB" sz="2000"/>
              <a:t>organisational structure</a:t>
            </a:r>
            <a:r>
              <a:rPr lang="en-GB" sz="2000"/>
              <a:t> for any continued effort on biodiversity in CEOS</a:t>
            </a:r>
            <a:endParaRPr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Seek to </a:t>
            </a:r>
            <a:r>
              <a:rPr b="1" lang="en-GB" sz="2000"/>
              <a:t>strengthen the pool of biodiversity expertise available to CEOS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Articulate the fundamental </a:t>
            </a:r>
            <a:r>
              <a:rPr b="1" lang="en-GB" sz="2000"/>
              <a:t>reasons for the topic of biodiversity to figure more prominently</a:t>
            </a:r>
            <a:r>
              <a:rPr lang="en-GB" sz="2000"/>
              <a:t> in the spectrum of CEOS activities</a:t>
            </a:r>
            <a:endParaRPr sz="2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Priority #1: Exploring a Post-2024 Strategy for CEOS and Biodiversity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324233" y="796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900"/>
              <a:t>Engagement with biodiversity community and key stakeholders</a:t>
            </a:r>
            <a:endParaRPr b="1"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Reflect on past </a:t>
            </a:r>
            <a:r>
              <a:rPr b="1" lang="en-GB" sz="1900"/>
              <a:t>UN CBD communication with CEOS</a:t>
            </a:r>
            <a:endParaRPr b="1"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Seek to </a:t>
            </a:r>
            <a:r>
              <a:rPr b="1" lang="en-GB" sz="1900"/>
              <a:t>establish </a:t>
            </a:r>
            <a:r>
              <a:rPr b="1" lang="en-GB" sz="1900"/>
              <a:t>more formal tie</a:t>
            </a:r>
            <a:r>
              <a:rPr b="1" lang="en-GB" sz="1900"/>
              <a:t>s</a:t>
            </a:r>
            <a:r>
              <a:rPr lang="en-GB" sz="1900"/>
              <a:t> between CEOS and the </a:t>
            </a:r>
            <a:r>
              <a:rPr b="1" lang="en-GB" sz="1900"/>
              <a:t>UN CBD Secretariat</a:t>
            </a:r>
            <a:r>
              <a:rPr lang="en-GB" sz="1900"/>
              <a:t>, UN System of Environmental-Economic Accounting (</a:t>
            </a:r>
            <a:r>
              <a:rPr b="1" lang="en-GB" sz="1900"/>
              <a:t>SEEA</a:t>
            </a:r>
            <a:r>
              <a:rPr lang="en-GB" sz="1900"/>
              <a:t>) and the Group on Earth Observations Biodiversity Observation Network (</a:t>
            </a:r>
            <a:r>
              <a:rPr b="1" lang="en-GB" sz="1900"/>
              <a:t>GEO BON</a:t>
            </a:r>
            <a:r>
              <a:rPr lang="en-GB" sz="1900"/>
              <a:t>), </a:t>
            </a:r>
            <a:r>
              <a:rPr b="1" lang="en-GB" sz="1900"/>
              <a:t>IPBES</a:t>
            </a:r>
            <a:r>
              <a:rPr lang="en-GB" sz="1900"/>
              <a:t>; Explore the potential of a </a:t>
            </a:r>
            <a:r>
              <a:rPr b="1" lang="en-GB" sz="1900"/>
              <a:t>collaborative biodiversity agenda</a:t>
            </a:r>
            <a:endParaRPr b="1"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Consider how CEOS might connect to the </a:t>
            </a:r>
            <a:r>
              <a:rPr b="1" lang="en-GB" sz="1900"/>
              <a:t>Global Biodiversity Observing System (GBiOS)</a:t>
            </a:r>
            <a:r>
              <a:rPr lang="en-GB" sz="1900"/>
              <a:t> and </a:t>
            </a:r>
            <a:r>
              <a:rPr b="1" lang="en-GB" sz="1900"/>
              <a:t>Global Ecosystems Atlas</a:t>
            </a:r>
            <a:r>
              <a:rPr lang="en-GB" sz="1900"/>
              <a:t> activities under GEO</a:t>
            </a:r>
            <a:endParaRPr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Establish a strong </a:t>
            </a:r>
            <a:r>
              <a:rPr b="1" lang="en-GB" sz="1900"/>
              <a:t>understanding across CEOS of the major policy drivers for biodiversity</a:t>
            </a:r>
            <a:r>
              <a:rPr lang="en-GB" sz="1900"/>
              <a:t>.</a:t>
            </a:r>
            <a:endParaRPr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Gather </a:t>
            </a:r>
            <a:r>
              <a:rPr b="1" lang="en-GB" sz="1900"/>
              <a:t>user requirements</a:t>
            </a:r>
            <a:r>
              <a:rPr lang="en-GB" sz="1900"/>
              <a:t> for this domain to </a:t>
            </a:r>
            <a:r>
              <a:rPr b="1" lang="en-GB" sz="1900"/>
              <a:t>inform how CEOS can most effectively contribute.</a:t>
            </a:r>
            <a:endParaRPr b="1"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Raise the profile of CEOS in the biodiversity community</a:t>
            </a:r>
            <a:r>
              <a:rPr lang="en-GB" sz="1900"/>
              <a:t> and amongst policymakers</a:t>
            </a:r>
            <a:endParaRPr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Increase the visibility of EO’s potential contribution</a:t>
            </a:r>
            <a:r>
              <a:rPr lang="en-GB" sz="1900"/>
              <a:t> to biodiversity and the Global Biodiversity Framework (GBF).</a:t>
            </a:r>
            <a:endParaRPr sz="19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176050" y="119526"/>
            <a:ext cx="9387000" cy="83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Priority #2: Increase Policy Footing and Linkages to the Biodiversity Community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