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6858000" cx="12192000"/>
  <p:notesSz cx="6858000" cy="9144000"/>
  <p:embeddedFontLst>
    <p:embeddedFont>
      <p:font typeface="Montserrat"/>
      <p:regular r:id="rId19"/>
      <p:bold r:id="rId20"/>
      <p:italic r:id="rId21"/>
      <p:boldItalic r:id="rId22"/>
    </p:embeddedFont>
    <p:embeddedFont>
      <p:font typeface="Helvetica Neue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7" roundtripDataSignature="AMtx7mh38McAxPim5n1WWe7MSKGIGLDp4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E6D4CA5-C7A7-4A7A-9818-7F1245EA7C61}">
  <a:tblStyle styleId="{FE6D4CA5-C7A7-4A7A-9818-7F1245EA7C6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.fntdata"/><Relationship Id="rId22" Type="http://schemas.openxmlformats.org/officeDocument/2006/relationships/font" Target="fonts/Montserrat-boldItalic.fntdata"/><Relationship Id="rId21" Type="http://schemas.openxmlformats.org/officeDocument/2006/relationships/font" Target="fonts/Montserrat-italic.fntdata"/><Relationship Id="rId24" Type="http://schemas.openxmlformats.org/officeDocument/2006/relationships/font" Target="fonts/HelveticaNeue-bold.fntdata"/><Relationship Id="rId23" Type="http://schemas.openxmlformats.org/officeDocument/2006/relationships/font" Target="fonts/HelveticaNeue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HelveticaNeue-boldItalic.fntdata"/><Relationship Id="rId25" Type="http://schemas.openxmlformats.org/officeDocument/2006/relationships/font" Target="fonts/HelveticaNeue-italic.fntdata"/><Relationship Id="rId27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Montserrat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8" name="Google Shape;6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75370b2f0d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2" name="Google Shape;122;g275370b2f0d_0_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75370b2f0d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8" name="Google Shape;128;g275370b2f0d_0_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75370b2f0d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8" name="Google Shape;148;g275370b2f0d_0_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75370b2f0d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0" name="Google Shape;190;g275370b2f0d_0_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4" name="Google Shape;74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5feb083a7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0" name="Google Shape;80;g25feb083a7c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5feb083a7c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6" name="Google Shape;86;g25feb083a7c_0_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5feb083a7c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2" name="Google Shape;92;g25feb083a7c_0_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75370b2f0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8" name="Google Shape;98;g275370b2f0d_0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75370b2f0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4" name="Google Shape;104;g275370b2f0d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75370b2f0d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0" name="Google Shape;110;g275370b2f0d_0_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75370b2f0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6" name="Google Shape;116;g275370b2f0d_0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6.png"/><Relationship Id="rId6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1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1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1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11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11"/>
          <p:cNvPicPr preferRelativeResize="0"/>
          <p:nvPr/>
        </p:nvPicPr>
        <p:blipFill rotWithShape="1">
          <a:blip r:embed="rId6">
            <a:alphaModFix amt="34000"/>
          </a:blip>
          <a:srcRect b="669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11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b="0"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12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12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12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2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12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SIT-TW, 17-19 October 2023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12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0" name="Google Shape;30;p1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1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1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3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8" name="Google Shape;38;p13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9" name="Google Shape;39;p1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1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1" name="Google Shape;41;p13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SIT-38, 29-30 March 2023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1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p1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1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0" name="Google Shape;50;p14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SIT-38, 29-30 March 2023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15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1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5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b="0"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8" name="Google Shape;58;p15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1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1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1" name="Google Shape;61;p15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SIT-38, 29-30 March 2023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1_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5feb083a7c_0_44"/>
          <p:cNvSpPr/>
          <p:nvPr>
            <p:ph idx="12" type="sldNum"/>
          </p:nvPr>
        </p:nvSpPr>
        <p:spPr>
          <a:xfrm>
            <a:off x="11684000" y="6629400"/>
            <a:ext cx="406500" cy="187200"/>
          </a:xfrm>
          <a:prstGeom prst="roundRect">
            <a:avLst>
              <a:gd fmla="val 16667" name="adj"/>
            </a:avLst>
          </a:prstGeom>
          <a:solidFill>
            <a:schemeClr val="lt1">
              <a:alpha val="46666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g25feb083a7c_0_44"/>
          <p:cNvSpPr txBox="1"/>
          <p:nvPr>
            <p:ph idx="1" type="body"/>
          </p:nvPr>
        </p:nvSpPr>
        <p:spPr>
          <a:xfrm>
            <a:off x="101600" y="1219200"/>
            <a:ext cx="119889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g25feb083a7c_0_44"/>
          <p:cNvSpPr txBox="1"/>
          <p:nvPr>
            <p:ph idx="2" type="body"/>
          </p:nvPr>
        </p:nvSpPr>
        <p:spPr>
          <a:xfrm>
            <a:off x="2641600" y="76200"/>
            <a:ext cx="66039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0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0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0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jpg"/><Relationship Id="rId4" Type="http://schemas.openxmlformats.org/officeDocument/2006/relationships/image" Target="../media/image35.png"/><Relationship Id="rId5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20" Type="http://schemas.openxmlformats.org/officeDocument/2006/relationships/image" Target="../media/image25.png"/><Relationship Id="rId22" Type="http://schemas.openxmlformats.org/officeDocument/2006/relationships/image" Target="../media/image33.png"/><Relationship Id="rId21" Type="http://schemas.openxmlformats.org/officeDocument/2006/relationships/image" Target="../media/image45.png"/><Relationship Id="rId24" Type="http://schemas.openxmlformats.org/officeDocument/2006/relationships/image" Target="../media/image26.png"/><Relationship Id="rId23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Relationship Id="rId4" Type="http://schemas.openxmlformats.org/officeDocument/2006/relationships/image" Target="../media/image20.jpg"/><Relationship Id="rId9" Type="http://schemas.openxmlformats.org/officeDocument/2006/relationships/image" Target="../media/image39.jpg"/><Relationship Id="rId26" Type="http://schemas.openxmlformats.org/officeDocument/2006/relationships/image" Target="../media/image48.png"/><Relationship Id="rId25" Type="http://schemas.openxmlformats.org/officeDocument/2006/relationships/image" Target="../media/image36.png"/><Relationship Id="rId28" Type="http://schemas.openxmlformats.org/officeDocument/2006/relationships/image" Target="../media/image37.png"/><Relationship Id="rId27" Type="http://schemas.openxmlformats.org/officeDocument/2006/relationships/image" Target="../media/image29.png"/><Relationship Id="rId5" Type="http://schemas.openxmlformats.org/officeDocument/2006/relationships/image" Target="../media/image19.png"/><Relationship Id="rId6" Type="http://schemas.openxmlformats.org/officeDocument/2006/relationships/image" Target="../media/image16.jpg"/><Relationship Id="rId29" Type="http://schemas.openxmlformats.org/officeDocument/2006/relationships/image" Target="../media/image43.jpg"/><Relationship Id="rId7" Type="http://schemas.openxmlformats.org/officeDocument/2006/relationships/image" Target="../media/image23.jpg"/><Relationship Id="rId8" Type="http://schemas.openxmlformats.org/officeDocument/2006/relationships/image" Target="../media/image10.jpg"/><Relationship Id="rId31" Type="http://schemas.openxmlformats.org/officeDocument/2006/relationships/image" Target="../media/image34.jpg"/><Relationship Id="rId30" Type="http://schemas.openxmlformats.org/officeDocument/2006/relationships/image" Target="../media/image31.png"/><Relationship Id="rId11" Type="http://schemas.openxmlformats.org/officeDocument/2006/relationships/image" Target="../media/image15.jpg"/><Relationship Id="rId33" Type="http://schemas.openxmlformats.org/officeDocument/2006/relationships/image" Target="../media/image41.png"/><Relationship Id="rId10" Type="http://schemas.openxmlformats.org/officeDocument/2006/relationships/image" Target="../media/image13.jpg"/><Relationship Id="rId32" Type="http://schemas.openxmlformats.org/officeDocument/2006/relationships/image" Target="../media/image44.png"/><Relationship Id="rId13" Type="http://schemas.openxmlformats.org/officeDocument/2006/relationships/image" Target="../media/image17.jpg"/><Relationship Id="rId35" Type="http://schemas.openxmlformats.org/officeDocument/2006/relationships/image" Target="../media/image40.png"/><Relationship Id="rId12" Type="http://schemas.openxmlformats.org/officeDocument/2006/relationships/image" Target="../media/image12.jpg"/><Relationship Id="rId34" Type="http://schemas.openxmlformats.org/officeDocument/2006/relationships/image" Target="../media/image47.png"/><Relationship Id="rId15" Type="http://schemas.openxmlformats.org/officeDocument/2006/relationships/image" Target="../media/image42.jpg"/><Relationship Id="rId14" Type="http://schemas.openxmlformats.org/officeDocument/2006/relationships/image" Target="../media/image14.jpg"/><Relationship Id="rId17" Type="http://schemas.openxmlformats.org/officeDocument/2006/relationships/image" Target="../media/image32.png"/><Relationship Id="rId16" Type="http://schemas.openxmlformats.org/officeDocument/2006/relationships/image" Target="../media/image24.png"/><Relationship Id="rId19" Type="http://schemas.openxmlformats.org/officeDocument/2006/relationships/image" Target="../media/image30.png"/><Relationship Id="rId18" Type="http://schemas.openxmlformats.org/officeDocument/2006/relationships/image" Target="../media/image3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"/>
          <p:cNvSpPr txBox="1"/>
          <p:nvPr>
            <p:ph type="title"/>
          </p:nvPr>
        </p:nvSpPr>
        <p:spPr>
          <a:xfrm>
            <a:off x="488900" y="476300"/>
            <a:ext cx="68169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6600"/>
              <a:t>SIT Chair Prospectus</a:t>
            </a:r>
            <a:endParaRPr sz="6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6600"/>
              <a:t>2024-25</a:t>
            </a:r>
            <a:endParaRPr sz="66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i="1" sz="5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Google Shape;71;p1"/>
          <p:cNvSpPr/>
          <p:nvPr/>
        </p:nvSpPr>
        <p:spPr>
          <a:xfrm>
            <a:off x="6096000" y="4252682"/>
            <a:ext cx="5959227" cy="26053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JAXA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9.1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37</a:t>
            </a:r>
            <a:r>
              <a:rPr b="1" baseline="30000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CEOS Plenary, Chiang Rai, Thailand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15th - 17th November 2023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75370b2f0d_0_28"/>
          <p:cNvSpPr txBox="1"/>
          <p:nvPr/>
        </p:nvSpPr>
        <p:spPr>
          <a:xfrm>
            <a:off x="94026" y="103250"/>
            <a:ext cx="9677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Existing &amp; Emerging Activities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5" name="Google Shape;125;g275370b2f0d_0_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74256"/>
            <a:ext cx="12192000" cy="5310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75370b2f0d_0_34"/>
          <p:cNvSpPr txBox="1"/>
          <p:nvPr/>
        </p:nvSpPr>
        <p:spPr>
          <a:xfrm>
            <a:off x="47445" y="59384"/>
            <a:ext cx="9677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2024 meetings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1" name="Google Shape;131;g275370b2f0d_0_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52135" y="4686679"/>
            <a:ext cx="2672986" cy="17900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" name="Google Shape;132;g275370b2f0d_0_34"/>
          <p:cNvGrpSpPr/>
          <p:nvPr/>
        </p:nvGrpSpPr>
        <p:grpSpPr>
          <a:xfrm>
            <a:off x="7901796" y="1261055"/>
            <a:ext cx="4213852" cy="3966553"/>
            <a:chOff x="8538716" y="1157233"/>
            <a:chExt cx="3585558" cy="3299123"/>
          </a:xfrm>
        </p:grpSpPr>
        <p:pic>
          <p:nvPicPr>
            <p:cNvPr descr="新幹線・電車でお越しの方への地図" id="133" name="Google Shape;133;g275370b2f0d_0_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538716" y="1301308"/>
              <a:ext cx="2975134" cy="258447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4" name="Google Shape;134;g275370b2f0d_0_34"/>
            <p:cNvGrpSpPr/>
            <p:nvPr/>
          </p:nvGrpSpPr>
          <p:grpSpPr>
            <a:xfrm>
              <a:off x="10511563" y="3885780"/>
              <a:ext cx="1120937" cy="570576"/>
              <a:chOff x="10759688" y="4028536"/>
              <a:chExt cx="1120937" cy="570576"/>
            </a:xfrm>
          </p:grpSpPr>
          <p:sp>
            <p:nvSpPr>
              <p:cNvPr id="135" name="Google Shape;135;g275370b2f0d_0_34"/>
              <p:cNvSpPr/>
              <p:nvPr/>
            </p:nvSpPr>
            <p:spPr>
              <a:xfrm>
                <a:off x="10759688" y="4130817"/>
                <a:ext cx="1120937" cy="468295"/>
              </a:xfrm>
              <a:prstGeom prst="rect">
                <a:avLst/>
              </a:prstGeom>
              <a:solidFill>
                <a:schemeClr val="accent1"/>
              </a:solidFill>
              <a:ln cap="flat" cmpd="sng" w="25400">
                <a:solidFill>
                  <a:srgbClr val="151C2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GB" sz="105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Haneda/Tokyo</a:t>
                </a:r>
                <a:endParaRPr/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GB" sz="105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Airport</a:t>
                </a:r>
                <a:endParaRPr/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GB" sz="105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(27min)</a:t>
                </a:r>
                <a:endParaRPr/>
              </a:p>
            </p:txBody>
          </p:sp>
          <p:cxnSp>
            <p:nvCxnSpPr>
              <p:cNvPr id="136" name="Google Shape;136;g275370b2f0d_0_34"/>
              <p:cNvCxnSpPr/>
              <p:nvPr/>
            </p:nvCxnSpPr>
            <p:spPr>
              <a:xfrm flipH="1">
                <a:off x="11136702" y="4028536"/>
                <a:ext cx="120770" cy="132616"/>
              </a:xfrm>
              <a:prstGeom prst="straightConnector1">
                <a:avLst/>
              </a:prstGeom>
              <a:noFill/>
              <a:ln cap="flat" cmpd="sng" w="28575">
                <a:solidFill>
                  <a:srgbClr val="2F415D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137" name="Google Shape;137;g275370b2f0d_0_34"/>
            <p:cNvGrpSpPr/>
            <p:nvPr/>
          </p:nvGrpSpPr>
          <p:grpSpPr>
            <a:xfrm>
              <a:off x="11179832" y="1830930"/>
              <a:ext cx="944443" cy="860395"/>
              <a:chOff x="11179832" y="1830930"/>
              <a:chExt cx="944443" cy="860395"/>
            </a:xfrm>
          </p:grpSpPr>
          <p:sp>
            <p:nvSpPr>
              <p:cNvPr id="138" name="Google Shape;138;g275370b2f0d_0_34"/>
              <p:cNvSpPr/>
              <p:nvPr/>
            </p:nvSpPr>
            <p:spPr>
              <a:xfrm>
                <a:off x="11360989" y="1830930"/>
                <a:ext cx="763285" cy="468295"/>
              </a:xfrm>
              <a:prstGeom prst="rect">
                <a:avLst/>
              </a:prstGeom>
              <a:solidFill>
                <a:schemeClr val="accent1"/>
              </a:solidFill>
              <a:ln cap="flat" cmpd="sng" w="25400">
                <a:solidFill>
                  <a:srgbClr val="151C2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GB" sz="105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Tokyo St.</a:t>
                </a:r>
                <a:endParaRPr/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GB" sz="105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(4 min)</a:t>
                </a:r>
                <a:endParaRPr/>
              </a:p>
            </p:txBody>
          </p:sp>
          <p:cxnSp>
            <p:nvCxnSpPr>
              <p:cNvPr id="139" name="Google Shape;139;g275370b2f0d_0_34"/>
              <p:cNvCxnSpPr>
                <a:stCxn id="138" idx="2"/>
              </p:cNvCxnSpPr>
              <p:nvPr/>
            </p:nvCxnSpPr>
            <p:spPr>
              <a:xfrm flipH="1">
                <a:off x="11179832" y="2299225"/>
                <a:ext cx="562800" cy="3921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2F415D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140" name="Google Shape;140;g275370b2f0d_0_34"/>
            <p:cNvSpPr/>
            <p:nvPr/>
          </p:nvSpPr>
          <p:spPr>
            <a:xfrm>
              <a:off x="9132963" y="1157233"/>
              <a:ext cx="1201481" cy="214367"/>
            </a:xfrm>
            <a:prstGeom prst="rect">
              <a:avLst/>
            </a:prstGeom>
            <a:solidFill>
              <a:srgbClr val="9D3F44"/>
            </a:solidFill>
            <a:ln cap="flat" cmpd="sng" w="25400">
              <a:solidFill>
                <a:srgbClr val="9D34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Kudanshita St.</a:t>
              </a:r>
              <a:endParaRPr/>
            </a:p>
          </p:txBody>
        </p:sp>
        <p:cxnSp>
          <p:nvCxnSpPr>
            <p:cNvPr id="141" name="Google Shape;141;g275370b2f0d_0_34"/>
            <p:cNvCxnSpPr>
              <a:stCxn id="140" idx="2"/>
            </p:cNvCxnSpPr>
            <p:nvPr/>
          </p:nvCxnSpPr>
          <p:spPr>
            <a:xfrm>
              <a:off x="9733704" y="1371600"/>
              <a:ext cx="250800" cy="1009200"/>
            </a:xfrm>
            <a:prstGeom prst="straightConnector1">
              <a:avLst/>
            </a:prstGeom>
            <a:noFill/>
            <a:ln cap="flat" cmpd="sng" w="28575">
              <a:solidFill>
                <a:srgbClr val="9D342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42" name="Google Shape;142;g275370b2f0d_0_34"/>
          <p:cNvSpPr txBox="1"/>
          <p:nvPr/>
        </p:nvSpPr>
        <p:spPr>
          <a:xfrm>
            <a:off x="164447" y="4621323"/>
            <a:ext cx="6206706" cy="13439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SIT-TW 2024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4013" lvl="1" marL="71596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Week of 16th September 2024</a:t>
            </a:r>
            <a:endParaRPr/>
          </a:p>
          <a:p>
            <a:pPr indent="-354013" lvl="1" marL="71596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Sydney, Australia</a:t>
            </a:r>
            <a:endParaRPr/>
          </a:p>
          <a:p>
            <a:pPr indent="-354013" lvl="1" marL="71596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Thanks to GA/CSIRO for hosting!</a:t>
            </a:r>
            <a:endParaRPr/>
          </a:p>
        </p:txBody>
      </p:sp>
      <p:pic>
        <p:nvPicPr>
          <p:cNvPr id="143" name="Google Shape;143;g275370b2f0d_0_34"/>
          <p:cNvPicPr preferRelativeResize="0"/>
          <p:nvPr/>
        </p:nvPicPr>
        <p:blipFill rotWithShape="1">
          <a:blip r:embed="rId5">
            <a:alphaModFix/>
          </a:blip>
          <a:srcRect b="0" l="13655" r="17147" t="0"/>
          <a:stretch/>
        </p:blipFill>
        <p:spPr>
          <a:xfrm>
            <a:off x="3959526" y="2022509"/>
            <a:ext cx="4309784" cy="2365572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g275370b2f0d_0_34"/>
          <p:cNvSpPr txBox="1"/>
          <p:nvPr/>
        </p:nvSpPr>
        <p:spPr>
          <a:xfrm>
            <a:off x="0" y="1125487"/>
            <a:ext cx="5658929" cy="21097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SIT-39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4013" lvl="1" marL="71596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r>
            <a:r>
              <a:rPr b="1" baseline="3000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April 2024: Side Meeting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4013" lvl="1" marL="71596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  <a:r>
              <a:rPr b="1" baseline="3000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– 11</a:t>
            </a:r>
            <a:r>
              <a:rPr b="1" baseline="3000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April 2024: Plenary Meeting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4013" lvl="1" marL="71596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Venue: </a:t>
            </a: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Kudan-Kaikan Terrace </a:t>
            </a:r>
            <a:endParaRPr/>
          </a:p>
          <a:p>
            <a:pPr indent="0" lvl="1" marL="266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Conference &amp; Banquet</a:t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1" marL="3619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(Address: 1-6-5, Kudan Minami, </a:t>
            </a:r>
            <a:endParaRPr/>
          </a:p>
          <a:p>
            <a:pPr indent="0" lvl="1" marL="3619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Chiyoda-ku,Tokyo  102-0074)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g275370b2f0d_0_34"/>
          <p:cNvSpPr txBox="1"/>
          <p:nvPr/>
        </p:nvSpPr>
        <p:spPr>
          <a:xfrm>
            <a:off x="10637926" y="1115378"/>
            <a:ext cx="1412015" cy="52322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Tokyo Metro and Railway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75370b2f0d_0_42"/>
          <p:cNvSpPr txBox="1"/>
          <p:nvPr/>
        </p:nvSpPr>
        <p:spPr>
          <a:xfrm>
            <a:off x="311375" y="1418676"/>
            <a:ext cx="11632500" cy="41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JAXA SIT Chair team</a:t>
            </a: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Key Climate Impact colleagues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Key GHG Observation colleagues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" name="Google Shape;151;g275370b2f0d_0_42"/>
          <p:cNvSpPr txBox="1"/>
          <p:nvPr/>
        </p:nvSpPr>
        <p:spPr>
          <a:xfrm>
            <a:off x="94026" y="103250"/>
            <a:ext cx="9677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Meet the team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52" name="Google Shape;152;g275370b2f0d_0_42"/>
          <p:cNvGraphicFramePr/>
          <p:nvPr/>
        </p:nvGraphicFramePr>
        <p:xfrm>
          <a:off x="842725" y="196377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{FE6D4CA5-C7A7-4A7A-9818-7F1245EA7C61}</a:tableStyleId>
              </a:tblPr>
              <a:tblGrid>
                <a:gridCol w="791300"/>
                <a:gridCol w="791300"/>
                <a:gridCol w="791300"/>
                <a:gridCol w="791300"/>
                <a:gridCol w="791300"/>
                <a:gridCol w="791300"/>
                <a:gridCol w="791300"/>
                <a:gridCol w="791300"/>
                <a:gridCol w="791300"/>
                <a:gridCol w="791300"/>
                <a:gridCol w="791300"/>
                <a:gridCol w="791300"/>
                <a:gridCol w="79130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GB" sz="900" u="none" cap="none" strike="noStrike"/>
                        <a:t>Hirabayashi</a:t>
                      </a:r>
                      <a:endParaRPr sz="9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900" u="none" cap="none" strike="noStrike">
                          <a:solidFill>
                            <a:schemeClr val="dk1"/>
                          </a:solidFill>
                        </a:rPr>
                        <a:t>osamu</a:t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900" u="none" cap="none" strike="noStrike">
                          <a:solidFill>
                            <a:schemeClr val="dk1"/>
                          </a:solidFill>
                        </a:rPr>
                        <a:t>Mariko</a:t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900" u="none" cap="none" strike="noStrike">
                          <a:solidFill>
                            <a:schemeClr val="dk1"/>
                          </a:solidFill>
                        </a:rPr>
                        <a:t>ko</a:t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GB" sz="900" u="none" cap="none" strike="noStrike">
                          <a:solidFill>
                            <a:schemeClr val="dk1"/>
                          </a:solidFill>
                        </a:rPr>
                        <a:t>Kamei</a:t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GB" sz="900" u="none" cap="none" strike="noStrike">
                          <a:solidFill>
                            <a:schemeClr val="dk1"/>
                          </a:solidFill>
                        </a:rPr>
                        <a:t>Uenuma</a:t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GB" sz="900" u="none" cap="none" strike="noStrike">
                          <a:solidFill>
                            <a:schemeClr val="dk1"/>
                          </a:solidFill>
                        </a:rPr>
                        <a:t>Sato</a:t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900" u="none" cap="none" strike="noStrike">
                          <a:solidFill>
                            <a:schemeClr val="dk1"/>
                          </a:solidFill>
                        </a:rPr>
                        <a:t>MS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900" u="none" cap="none" strike="noStrike">
                          <a:solidFill>
                            <a:schemeClr val="dk1"/>
                          </a:solidFill>
                        </a:rPr>
                        <a:t>LR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900" u="none" cap="none" strike="noStrike">
                          <a:solidFill>
                            <a:schemeClr val="dk1"/>
                          </a:solidFill>
                        </a:rPr>
                        <a:t>RS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153" name="Google Shape;153;g275370b2f0d_0_42"/>
          <p:cNvGraphicFramePr/>
          <p:nvPr/>
        </p:nvGraphicFramePr>
        <p:xfrm>
          <a:off x="842725" y="365977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{FE6D4CA5-C7A7-4A7A-9818-7F1245EA7C61}</a:tableStyleId>
              </a:tblPr>
              <a:tblGrid>
                <a:gridCol w="935175"/>
                <a:gridCol w="935175"/>
                <a:gridCol w="935175"/>
                <a:gridCol w="935175"/>
                <a:gridCol w="935175"/>
                <a:gridCol w="935175"/>
                <a:gridCol w="935175"/>
                <a:gridCol w="935175"/>
                <a:gridCol w="935175"/>
                <a:gridCol w="935175"/>
                <a:gridCol w="9351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154" name="Google Shape;154;g275370b2f0d_0_42"/>
          <p:cNvGraphicFramePr/>
          <p:nvPr/>
        </p:nvGraphicFramePr>
        <p:xfrm>
          <a:off x="842725" y="516417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{FE6D4CA5-C7A7-4A7A-9818-7F1245EA7C61}</a:tableStyleId>
              </a:tblPr>
              <a:tblGrid>
                <a:gridCol w="1028700"/>
                <a:gridCol w="1028700"/>
                <a:gridCol w="1028700"/>
                <a:gridCol w="1028700"/>
                <a:gridCol w="1028700"/>
                <a:gridCol w="1028700"/>
                <a:gridCol w="1028700"/>
                <a:gridCol w="1028700"/>
                <a:gridCol w="1028700"/>
              </a:tblGrid>
              <a:tr h="906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55" name="Google Shape;155;g275370b2f0d_0_42"/>
          <p:cNvPicPr preferRelativeResize="0"/>
          <p:nvPr/>
        </p:nvPicPr>
        <p:blipFill rotWithShape="1">
          <a:blip r:embed="rId3">
            <a:alphaModFix/>
          </a:blip>
          <a:srcRect b="29153" l="0" r="0" t="5712"/>
          <a:stretch/>
        </p:blipFill>
        <p:spPr>
          <a:xfrm>
            <a:off x="8068624" y="2098226"/>
            <a:ext cx="612001" cy="59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275370b2f0d_0_42"/>
          <p:cNvPicPr preferRelativeResize="0"/>
          <p:nvPr/>
        </p:nvPicPr>
        <p:blipFill rotWithShape="1">
          <a:blip r:embed="rId4">
            <a:alphaModFix/>
          </a:blip>
          <a:srcRect b="35531" l="19704" r="13660" t="0"/>
          <a:stretch/>
        </p:blipFill>
        <p:spPr>
          <a:xfrm>
            <a:off x="7292850" y="2059801"/>
            <a:ext cx="612000" cy="685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275370b2f0d_0_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99825" y="5180638"/>
            <a:ext cx="822925" cy="82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275370b2f0d_0_42"/>
          <p:cNvPicPr preferRelativeResize="0"/>
          <p:nvPr/>
        </p:nvPicPr>
        <p:blipFill rotWithShape="1">
          <a:blip r:embed="rId6">
            <a:alphaModFix/>
          </a:blip>
          <a:srcRect b="37599" l="40155" r="0" t="44053"/>
          <a:stretch/>
        </p:blipFill>
        <p:spPr>
          <a:xfrm>
            <a:off x="3937227" y="5296137"/>
            <a:ext cx="1028700" cy="315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275370b2f0d_0_42"/>
          <p:cNvPicPr preferRelativeResize="0"/>
          <p:nvPr/>
        </p:nvPicPr>
        <p:blipFill rotWithShape="1">
          <a:blip r:embed="rId7">
            <a:alphaModFix/>
          </a:blip>
          <a:srcRect b="40487" l="53398" r="16368" t="3789"/>
          <a:stretch/>
        </p:blipFill>
        <p:spPr>
          <a:xfrm>
            <a:off x="944600" y="2033976"/>
            <a:ext cx="612000" cy="563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275370b2f0d_0_4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31352" y="3753260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275370b2f0d_0_4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31342" y="5286112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275370b2f0d_0_4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850850" y="2009501"/>
            <a:ext cx="685450" cy="68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275370b2f0d_0_4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832100" y="3688732"/>
            <a:ext cx="612000" cy="76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275370b2f0d_0_4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792775" y="3742982"/>
            <a:ext cx="612000" cy="64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275370b2f0d_0_4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448938" y="3758758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275370b2f0d_0_42"/>
          <p:cNvPicPr preferRelativeResize="0"/>
          <p:nvPr/>
        </p:nvPicPr>
        <p:blipFill rotWithShape="1">
          <a:blip r:embed="rId14">
            <a:alphaModFix/>
          </a:blip>
          <a:srcRect b="15471" l="35460" r="7196" t="18438"/>
          <a:stretch/>
        </p:blipFill>
        <p:spPr>
          <a:xfrm rot="-5400000">
            <a:off x="2032703" y="5322827"/>
            <a:ext cx="70992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275370b2f0d_0_42"/>
          <p:cNvPicPr preferRelativeResize="0"/>
          <p:nvPr/>
        </p:nvPicPr>
        <p:blipFill rotWithShape="1">
          <a:blip r:embed="rId15">
            <a:alphaModFix/>
          </a:blip>
          <a:srcRect b="22666" l="0" r="0" t="0"/>
          <a:stretch/>
        </p:blipFill>
        <p:spPr>
          <a:xfrm>
            <a:off x="1871425" y="3698195"/>
            <a:ext cx="612001" cy="709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275370b2f0d_0_42"/>
          <p:cNvPicPr preferRelativeResize="0"/>
          <p:nvPr/>
        </p:nvPicPr>
        <p:blipFill rotWithShape="1">
          <a:blip r:embed="rId16">
            <a:alphaModFix/>
          </a:blip>
          <a:srcRect b="50891" l="19757" r="14682" t="3298"/>
          <a:stretch/>
        </p:blipFill>
        <p:spPr>
          <a:xfrm>
            <a:off x="1724800" y="2030925"/>
            <a:ext cx="612000" cy="569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275370b2f0d_0_42"/>
          <p:cNvPicPr preferRelativeResize="0"/>
          <p:nvPr/>
        </p:nvPicPr>
        <p:blipFill rotWithShape="1">
          <a:blip r:embed="rId17">
            <a:alphaModFix/>
          </a:blip>
          <a:srcRect b="13937" l="23318" r="26375" t="19440"/>
          <a:stretch/>
        </p:blipFill>
        <p:spPr>
          <a:xfrm>
            <a:off x="5670000" y="3753268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275370b2f0d_0_4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6589223" y="3753268"/>
            <a:ext cx="612000" cy="6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275370b2f0d_0_4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8844399" y="2070676"/>
            <a:ext cx="612001" cy="654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275370b2f0d_0_42"/>
          <p:cNvPicPr preferRelativeResize="0"/>
          <p:nvPr/>
        </p:nvPicPr>
        <p:blipFill rotWithShape="1">
          <a:blip r:embed="rId20">
            <a:alphaModFix/>
          </a:blip>
          <a:srcRect b="17605" l="19723" r="0" t="4391"/>
          <a:stretch/>
        </p:blipFill>
        <p:spPr>
          <a:xfrm>
            <a:off x="7527822" y="3762446"/>
            <a:ext cx="612000" cy="59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275370b2f0d_0_42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9620175" y="2058439"/>
            <a:ext cx="612001" cy="67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275370b2f0d_0_42"/>
          <p:cNvPicPr preferRelativeResize="0"/>
          <p:nvPr/>
        </p:nvPicPr>
        <p:blipFill rotWithShape="1">
          <a:blip r:embed="rId22">
            <a:alphaModFix/>
          </a:blip>
          <a:srcRect b="22221" l="0" r="0" t="0"/>
          <a:stretch/>
        </p:blipFill>
        <p:spPr>
          <a:xfrm>
            <a:off x="5179225" y="5286103"/>
            <a:ext cx="612000" cy="68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275370b2f0d_0_42"/>
          <p:cNvPicPr preferRelativeResize="0"/>
          <p:nvPr/>
        </p:nvPicPr>
        <p:blipFill rotWithShape="1">
          <a:blip r:embed="rId23">
            <a:alphaModFix/>
          </a:blip>
          <a:srcRect b="6584" l="8540" r="14382" t="7649"/>
          <a:stretch/>
        </p:blipFill>
        <p:spPr>
          <a:xfrm>
            <a:off x="7230523" y="5286103"/>
            <a:ext cx="612000" cy="67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275370b2f0d_0_42"/>
          <p:cNvPicPr preferRelativeResize="0"/>
          <p:nvPr/>
        </p:nvPicPr>
        <p:blipFill rotWithShape="1">
          <a:blip r:embed="rId24">
            <a:alphaModFix/>
          </a:blip>
          <a:srcRect b="7819" l="8622" r="8622" t="7827"/>
          <a:stretch/>
        </p:blipFill>
        <p:spPr>
          <a:xfrm>
            <a:off x="6209470" y="5286112"/>
            <a:ext cx="612000" cy="62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275370b2f0d_0_42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6460300" y="1995901"/>
            <a:ext cx="612000" cy="7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275370b2f0d_0_42"/>
          <p:cNvPicPr preferRelativeResize="0"/>
          <p:nvPr/>
        </p:nvPicPr>
        <p:blipFill rotWithShape="1">
          <a:blip r:embed="rId26">
            <a:alphaModFix/>
          </a:blip>
          <a:srcRect b="57655" l="54780" r="32900" t="28566"/>
          <a:stretch/>
        </p:blipFill>
        <p:spPr>
          <a:xfrm>
            <a:off x="10395950" y="2038389"/>
            <a:ext cx="611998" cy="728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275370b2f0d_0_42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3314850" y="2018178"/>
            <a:ext cx="612000" cy="68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275370b2f0d_0_42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4067263" y="2055376"/>
            <a:ext cx="643167" cy="68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275370b2f0d_0_42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4799225" y="3736845"/>
            <a:ext cx="509328" cy="65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275370b2f0d_0_42"/>
          <p:cNvPicPr preferRelativeResize="0"/>
          <p:nvPr/>
        </p:nvPicPr>
        <p:blipFill rotWithShape="1">
          <a:blip r:embed="rId30">
            <a:alphaModFix/>
          </a:blip>
          <a:srcRect b="16079" l="0" r="0" t="0"/>
          <a:stretch/>
        </p:blipFill>
        <p:spPr>
          <a:xfrm>
            <a:off x="5680175" y="2009502"/>
            <a:ext cx="612000" cy="685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黒いシャツを着ている女性の顔&#10;&#10;自動的に生成された説明" id="183" name="Google Shape;183;g275370b2f0d_0_42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2564709" y="1996825"/>
            <a:ext cx="540209" cy="6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275370b2f0d_0_42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9374210" y="3762446"/>
            <a:ext cx="642497" cy="642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275370b2f0d_0_42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0329951" y="3770841"/>
            <a:ext cx="625732" cy="6257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紫のネクタイを締めた男性の顔&#10;&#10;自動的に生成された説明" id="186" name="Google Shape;186;g275370b2f0d_0_42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8232397" y="5297103"/>
            <a:ext cx="686684" cy="6866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白い壁の前にいる女性&#10;&#10;自動的に生成された説明" id="187" name="Google Shape;187;g275370b2f0d_0_42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9216277" y="5285496"/>
            <a:ext cx="709898" cy="709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75370b2f0d_0_52"/>
          <p:cNvSpPr txBox="1"/>
          <p:nvPr/>
        </p:nvSpPr>
        <p:spPr>
          <a:xfrm>
            <a:off x="279750" y="1372875"/>
            <a:ext cx="116325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JAXA is pleased to make this contribution to our common goals as CEOS space agencies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 encourage your active participation in our SIT term activities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3" name="Google Shape;193;g275370b2f0d_0_52"/>
          <p:cNvSpPr txBox="1"/>
          <p:nvPr/>
        </p:nvSpPr>
        <p:spPr>
          <a:xfrm>
            <a:off x="94026" y="103250"/>
            <a:ext cx="9677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Thanks!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4" name="Google Shape;194;g275370b2f0d_0_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7436" y="3214844"/>
            <a:ext cx="3337256" cy="271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275370b2f0d_0_52"/>
          <p:cNvSpPr txBox="1"/>
          <p:nvPr/>
        </p:nvSpPr>
        <p:spPr>
          <a:xfrm>
            <a:off x="7898104" y="5182934"/>
            <a:ext cx="363149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275370b2f0d_0_52"/>
          <p:cNvSpPr/>
          <p:nvPr/>
        </p:nvSpPr>
        <p:spPr>
          <a:xfrm>
            <a:off x="7700790" y="2754339"/>
            <a:ext cx="2842352" cy="558115"/>
          </a:xfrm>
          <a:prstGeom prst="wedgeEllipseCallout">
            <a:avLst>
              <a:gd fmla="val -61184" name="adj1"/>
              <a:gd fmla="val 94065" name="adj2"/>
            </a:avLst>
          </a:prstGeom>
          <a:solidFill>
            <a:srgbClr val="DAEAA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Vai lá! / Tu consegues!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275370b2f0d_0_52"/>
          <p:cNvSpPr/>
          <p:nvPr/>
        </p:nvSpPr>
        <p:spPr>
          <a:xfrm>
            <a:off x="8350250" y="4573043"/>
            <a:ext cx="2842352" cy="558115"/>
          </a:xfrm>
          <a:prstGeom prst="wedgeEllipseCallout">
            <a:avLst>
              <a:gd fmla="val -85990" name="adj1"/>
              <a:gd fmla="val -132938" name="adj2"/>
            </a:avLst>
          </a:prstGeom>
          <a:solidFill>
            <a:srgbClr val="AFD8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สู้ๆ! </a:t>
            </a: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(sǔu sǔu!)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g275370b2f0d_0_52"/>
          <p:cNvSpPr/>
          <p:nvPr/>
        </p:nvSpPr>
        <p:spPr>
          <a:xfrm>
            <a:off x="7997710" y="5583044"/>
            <a:ext cx="2842352" cy="558115"/>
          </a:xfrm>
          <a:prstGeom prst="wedgeEllipseCallout">
            <a:avLst>
              <a:gd fmla="val -70874" name="adj1"/>
              <a:gd fmla="val -298749" name="adj2"/>
            </a:avLst>
          </a:prstGeom>
          <a:solidFill>
            <a:srgbClr val="F5D8D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¡Vamos! / ¡Tú puedes!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g275370b2f0d_0_52"/>
          <p:cNvSpPr/>
          <p:nvPr/>
        </p:nvSpPr>
        <p:spPr>
          <a:xfrm>
            <a:off x="903383" y="3016865"/>
            <a:ext cx="3068307" cy="558115"/>
          </a:xfrm>
          <a:prstGeom prst="wedgeEllipseCallout">
            <a:avLst>
              <a:gd fmla="val 53157" name="adj1"/>
              <a:gd fmla="val 98013" name="adj2"/>
            </a:avLst>
          </a:prstGeom>
          <a:solidFill>
            <a:srgbClr val="FFFF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 for it! / You can do it!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275370b2f0d_0_52"/>
          <p:cNvSpPr/>
          <p:nvPr/>
        </p:nvSpPr>
        <p:spPr>
          <a:xfrm>
            <a:off x="310202" y="3976567"/>
            <a:ext cx="3068307" cy="558115"/>
          </a:xfrm>
          <a:prstGeom prst="wedgeEllipseCallout">
            <a:avLst>
              <a:gd fmla="val 75418" name="adj1"/>
              <a:gd fmla="val -30293" name="adj2"/>
            </a:avLst>
          </a:prstGeom>
          <a:solidFill>
            <a:srgbClr val="FFCC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 schaffst das! / Mach weiter!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275370b2f0d_0_52"/>
          <p:cNvSpPr/>
          <p:nvPr/>
        </p:nvSpPr>
        <p:spPr>
          <a:xfrm>
            <a:off x="999398" y="4813074"/>
            <a:ext cx="2564562" cy="558115"/>
          </a:xfrm>
          <a:prstGeom prst="wedgeEllipseCallout">
            <a:avLst>
              <a:gd fmla="val 75624" name="adj1"/>
              <a:gd fmla="val -105303" name="adj2"/>
            </a:avLst>
          </a:prstGeom>
          <a:solidFill>
            <a:srgbClr val="FFCC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Courage ! / Vas-y 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275370b2f0d_0_52"/>
          <p:cNvSpPr/>
          <p:nvPr/>
        </p:nvSpPr>
        <p:spPr>
          <a:xfrm>
            <a:off x="813947" y="5772776"/>
            <a:ext cx="2564562" cy="558115"/>
          </a:xfrm>
          <a:prstGeom prst="wedgeEllipseCallout">
            <a:avLst>
              <a:gd fmla="val 82927" name="adj1"/>
              <a:gd fmla="val -221766" name="adj2"/>
            </a:avLst>
          </a:prstGeom>
          <a:solidFill>
            <a:srgbClr val="DAEAA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Força! / Vai lá!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g275370b2f0d_0_52"/>
          <p:cNvSpPr/>
          <p:nvPr/>
        </p:nvSpPr>
        <p:spPr>
          <a:xfrm>
            <a:off x="8951311" y="3494876"/>
            <a:ext cx="2054540" cy="558115"/>
          </a:xfrm>
          <a:prstGeom prst="wedgeEllipseCallout">
            <a:avLst>
              <a:gd fmla="val -123538" name="adj1"/>
              <a:gd fmla="val 7211" name="adj2"/>
            </a:avLst>
          </a:prstGeom>
          <a:solidFill>
            <a:srgbClr val="E3F1F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加油（jiā yóu）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"/>
          <p:cNvSpPr txBox="1"/>
          <p:nvPr/>
        </p:nvSpPr>
        <p:spPr>
          <a:xfrm>
            <a:off x="357105" y="1290957"/>
            <a:ext cx="11112000" cy="44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JAXA will take on Chairmanship of the CEOS Strategic Implementation Team (SIT) at CEOS Plenary for a 2-year term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SIT </a:t>
            </a:r>
            <a:r>
              <a:rPr b="1" i="1" lang="en-GB" sz="18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“..provides strategic guidance on the direction, progress, and status of implementation activities in relation to the established priorities, commitments, and partnerships of the CEOS organization”</a:t>
            </a: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NASA to serve as SIT Vice-Chair during this term and to take on SIT Chair in late 2025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Incoming JAXA Team has been consulting broadly across the organisation to set outcomes and milestones that are significant and reflect societal needs and CEOS agency priorities (and therefore resources)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3C78D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" name="Google Shape;77;p4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Introduction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feb083a7c_0_1"/>
          <p:cNvSpPr txBox="1"/>
          <p:nvPr/>
        </p:nvSpPr>
        <p:spPr>
          <a:xfrm>
            <a:off x="348330" y="1185782"/>
            <a:ext cx="11112000" cy="59723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Focused:</a:t>
            </a:r>
            <a:r>
              <a:rPr b="1" i="0" lang="en-GB" sz="1800" u="none" cap="none" strike="noStrike">
                <a:solidFill>
                  <a:srgbClr val="00FF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 few priorities reflecting major thrusts across civil EO programmes and priority needs, consistent with past CEOS outcomes 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Tangible and achievable outcomes with enduring benefit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Ensuring continuity:</a:t>
            </a: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for existing SIT and CEOS WP activities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○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Reflecting resource availability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Stressing CEOS agency participation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Consistent with the original vision for SIT:</a:t>
            </a:r>
            <a:endParaRPr b="1" i="0" sz="18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○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Principals in SIT meetings address significant challenges via coordination and observing system harmonisation across space agencies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Effective use of the different meetings:</a:t>
            </a:r>
            <a:endParaRPr b="1" i="0" sz="18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SIT: Significant debate and decision - for Principals</a:t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TW: Working Teams reporting, interaction, and prep for Plenary </a:t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All meetings cannot accommodate reporting of all CEOS business</a:t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Ensure effective intersection between CEOS management and WP contributors</a:t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3C78D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" name="Google Shape;83;g25feb083a7c_0_1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SIT 2024-25 approach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5feb083a7c_0_24"/>
          <p:cNvSpPr txBox="1"/>
          <p:nvPr/>
        </p:nvSpPr>
        <p:spPr>
          <a:xfrm>
            <a:off x="348330" y="1185782"/>
            <a:ext cx="11112000" cy="50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❖"/>
            </a:pPr>
            <a:r>
              <a:rPr b="1" i="0" lang="en-GB" sz="2400" u="sng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JAXA SIT Chair Priorities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1" marL="89693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❖"/>
            </a:pPr>
            <a:r>
              <a:rPr b="1" i="0" lang="en-GB" sz="2000" u="none" cap="none" strike="noStrike">
                <a:solidFill>
                  <a:srgbClr val="92D050"/>
                </a:solidFill>
                <a:latin typeface="Montserrat"/>
                <a:ea typeface="Montserrat"/>
                <a:cs typeface="Montserrat"/>
                <a:sym typeface="Montserrat"/>
              </a:rPr>
              <a:t>Climate Policy Impact </a:t>
            </a:r>
            <a:r>
              <a:rPr b="1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addressing obstacles and opportunities for CEOS agency data, particularly </a:t>
            </a:r>
            <a:r>
              <a:rPr b="1" i="0" lang="en-GB" sz="2000" u="sng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AFOLU/Biomass map datasets,</a:t>
            </a:r>
            <a:r>
              <a:rPr b="1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have maximum impact in the key climate policy processes such as the Global Stocktake of the Paris Agreement </a:t>
            </a:r>
            <a:endParaRPr b="1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61950" lvl="0" marL="89693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❖"/>
            </a:pPr>
            <a:r>
              <a:rPr b="1" i="0" lang="en-GB" sz="2000" u="none" cap="none" strike="noStrike">
                <a:solidFill>
                  <a:srgbClr val="92D050"/>
                </a:solidFill>
                <a:latin typeface="Montserrat"/>
                <a:ea typeface="Montserrat"/>
                <a:cs typeface="Montserrat"/>
                <a:sym typeface="Montserrat"/>
              </a:rPr>
              <a:t>GHG observations from space </a:t>
            </a:r>
            <a:r>
              <a:rPr b="1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addressing coordination for data continuity challenges ahead and developing good practices so that operators of all kinds may contribute to societal needs </a:t>
            </a:r>
            <a:endParaRPr b="1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❖"/>
            </a:pPr>
            <a:r>
              <a:rPr b="1" i="0" lang="en-GB" sz="2400" u="sng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Supporting existing &amp; emerging CEOS business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79216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❖"/>
            </a:pPr>
            <a:r>
              <a:rPr b="1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Escalating, elevating and expediting the CEOS WP activities underway and planned in which CEOS agencies are investing </a:t>
            </a:r>
            <a:endParaRPr b="1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" name="Google Shape;89;g25feb083a7c_0_24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SIT 2024-25 headlines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5feb083a7c_0_48"/>
          <p:cNvSpPr txBox="1"/>
          <p:nvPr/>
        </p:nvSpPr>
        <p:spPr>
          <a:xfrm>
            <a:off x="254349" y="1039521"/>
            <a:ext cx="11632500" cy="55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b="1" i="0" lang="en-GB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Addressing opportunities for EO data impact on climate policies</a:t>
            </a:r>
            <a:endParaRPr b="1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b="0" i="0" lang="en-GB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Significance of AFOLU datasets to understand sink and source of GHG from the land surface which is the primary domains of human and natural activities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b="0" i="0" lang="en-GB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Progress AFOLU Roadmap implementation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b="0" i="0" lang="en-GB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Important dataset harmonization studies offer insights and new opportunities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b="1" i="0" lang="en-GB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National Case Studies on EO data impact</a:t>
            </a:r>
            <a:endParaRPr b="1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b="0" i="0" lang="en-GB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Space based AFOLU datasets (e.g., Biomass map) for potential GHG inventory reporting in Asian countries 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b="0" i="0" lang="en-GB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Asia focus of SilvaCarbon: working dataset for reporting and more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b="1" i="0" lang="en-GB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Responding to GST1 outcomes and reinforcement of UNFCCC engagement</a:t>
            </a:r>
            <a:endParaRPr b="1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b="0" i="0" lang="en-GB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EO-related support arising from 1st Global Stocktake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b="0" i="0" lang="en-GB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Propose to launch a coordinated effort targeting EO data role in the next update of the IPCC Task Force on Inventories Good Practice Guidance (circa GST2 in 5 years)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○"/>
            </a:pPr>
            <a:r>
              <a:rPr b="0" i="0" lang="en-GB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Highly insecure interface for CEOS (and GEO, WMO) to UNFCCC SEC and COP process to explore mechanisms for improvement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❖"/>
            </a:pPr>
            <a:r>
              <a:rPr b="1" i="0" lang="en-GB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Other policy engagement</a:t>
            </a:r>
            <a:endParaRPr b="1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b="0" i="0" lang="en-GB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Updated Space Agency Response to GCOS IP (Plenary 2024)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b="0" i="0" lang="en-GB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Alternate angles (eg Covenant of Mayors)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g25feb083a7c_0_48"/>
          <p:cNvSpPr txBox="1"/>
          <p:nvPr/>
        </p:nvSpPr>
        <p:spPr>
          <a:xfrm>
            <a:off x="94026" y="103250"/>
            <a:ext cx="9677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Climate Policy Impact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75370b2f0d_0_15"/>
          <p:cNvSpPr txBox="1"/>
          <p:nvPr/>
        </p:nvSpPr>
        <p:spPr>
          <a:xfrm>
            <a:off x="94026" y="103250"/>
            <a:ext cx="9677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Climate Policy Impact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1" name="Google Shape;101;g275370b2f0d_0_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61856"/>
            <a:ext cx="12192000" cy="5310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75370b2f0d_0_0"/>
          <p:cNvSpPr txBox="1"/>
          <p:nvPr/>
        </p:nvSpPr>
        <p:spPr>
          <a:xfrm>
            <a:off x="279750" y="1096675"/>
            <a:ext cx="11827500" cy="56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❖"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Observation continuity</a:t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○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Multiple delays, cancellations or program reductions of concern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○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New GHG mission portal (with ESA MIM team) to aid coordination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GHG Roadmap Implementation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3" marL="89217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Char char="o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Implementation of the GHG Roadmap including CO2 emission from mega cities.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❖"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Good Practices for GHG Emission Estimates from Space</a:t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○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Diverse data contributors to goals like IMEO MARS - CEOS can help optimise contributions of smaller missions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○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Best Practices document including methods for evaluating commercial products through engagement with IMEO, WMO+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○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Case studies to monitor Methane from rice field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❖"/>
            </a:pPr>
            <a:r>
              <a:rPr b="1" i="0" lang="en-GB" sz="16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Active engagement with policy entities – UNEP IMEO and WMO GGGW</a:t>
            </a:r>
            <a:endParaRPr b="1" i="0" sz="1600" u="none" cap="none" strike="noStrike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○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IMEO Roadmap with CEOS inputs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○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Active engagement in WMO GGGW discussion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○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Support to Global Methane Pledge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5778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" name="Google Shape;107;g275370b2f0d_0_0"/>
          <p:cNvSpPr txBox="1"/>
          <p:nvPr/>
        </p:nvSpPr>
        <p:spPr>
          <a:xfrm>
            <a:off x="94026" y="103250"/>
            <a:ext cx="9677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GHG Observations from space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75370b2f0d_0_22"/>
          <p:cNvSpPr txBox="1"/>
          <p:nvPr/>
        </p:nvSpPr>
        <p:spPr>
          <a:xfrm>
            <a:off x="94026" y="103250"/>
            <a:ext cx="9677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GHG Observations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3" name="Google Shape;113;g275370b2f0d_0_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" y="1187850"/>
            <a:ext cx="12192000" cy="531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75370b2f0d_0_10"/>
          <p:cNvSpPr txBox="1"/>
          <p:nvPr/>
        </p:nvSpPr>
        <p:spPr>
          <a:xfrm>
            <a:off x="311375" y="1719125"/>
            <a:ext cx="11632500" cy="41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Support for current CEOS WP tasks &amp; deliverables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Including GEO contributions and interfaces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SDGs, ARD etc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Expedite emerging business as required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CEOS Aquatic Carbon Roadmap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Biodiversity Initiative of 2024 CEOS Chair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COAST VC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Review and reinforcement of the VC construct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Updated VC timelines and comms materials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○"/>
            </a:pPr>
            <a:r>
              <a:rPr b="0" i="0" lang="en-GB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Continuity challenges for thematic observations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3C78D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" name="Google Shape;119;g275370b2f0d_0_10"/>
          <p:cNvSpPr txBox="1"/>
          <p:nvPr/>
        </p:nvSpPr>
        <p:spPr>
          <a:xfrm>
            <a:off x="94026" y="103250"/>
            <a:ext cx="9677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Existing &amp; Emerging Business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0x0101008BD61DCDB37ABC47AEFF0FA53394431D</vt:lpwstr>
  </property>
</Properties>
</file>