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21" roundtripDataSignature="AMtx7mhOaSoQwko+lLwADu1SyK+ZnRHO8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customschemas.google.com/relationships/presentationmetadata" Target="meta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1" name="Google Shape;8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5cf7857268_2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7" name="Google Shape;167;g25cf7857268_2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5cf7857268_2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7" name="Google Shape;177;g25cf7857268_2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5cf7857268_2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7" name="Google Shape;187;g25cf7857268_2_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5cf7857268_2_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8" name="Google Shape;198;g25cf7857268_2_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5cf7857268_2_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6" name="Google Shape;206;g25cf7857268_2_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4" name="Google Shape;214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AU"/>
              <a:t>Potential future users: international, regional and national organisations such as UN agencies (</a:t>
            </a:r>
            <a:r>
              <a:rPr lang="en-AU">
                <a:solidFill>
                  <a:srgbClr val="FF0000"/>
                </a:solidFill>
              </a:rPr>
              <a:t>incl. SDG Indicator Custodian Agencies)</a:t>
            </a:r>
            <a:r>
              <a:rPr lang="en-AU"/>
              <a:t>, National Statistical Offices, and the Financial Institutions (e.g. World Bank) </a:t>
            </a:r>
            <a:endParaRPr/>
          </a:p>
        </p:txBody>
      </p:sp>
      <p:sp>
        <p:nvSpPr>
          <p:cNvPr id="97" name="Google Shape;97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0" name="Google Shape;110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96337ace4b_3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96337ace4b_3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g296337ace4b_3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5cf7857268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9" name="Google Shape;129;g25cf7857268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5cf7857268_1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8" name="Google Shape;138;g25cf7857268_1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5cf7857268_2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7" name="Google Shape;147;g25cf7857268_2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5cf7857268_2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" name="Google Shape;157;g25cf7857268_2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jpg"/><Relationship Id="rId3" Type="http://schemas.openxmlformats.org/officeDocument/2006/relationships/image" Target="../media/image5.jpg"/><Relationship Id="rId4" Type="http://schemas.openxmlformats.org/officeDocument/2006/relationships/image" Target="../media/image31.jpg"/><Relationship Id="rId5" Type="http://schemas.openxmlformats.org/officeDocument/2006/relationships/image" Target="../media/image2.png"/><Relationship Id="rId6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9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9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9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9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15"/>
          <p:cNvPicPr preferRelativeResize="0"/>
          <p:nvPr/>
        </p:nvPicPr>
        <p:blipFill rotWithShape="1">
          <a:blip r:embed="rId2">
            <a:alphaModFix/>
          </a:blip>
          <a:srcRect b="7368" l="-18569" r="39287" t="5687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5"/>
          <p:cNvPicPr preferRelativeResize="0"/>
          <p:nvPr/>
        </p:nvPicPr>
        <p:blipFill rotWithShape="1">
          <a:blip r:embed="rId3">
            <a:alphaModFix/>
          </a:blip>
          <a:srcRect b="8298" l="14575" r="18717" t="60071"/>
          <a:stretch/>
        </p:blipFill>
        <p:spPr>
          <a:xfrm flipH="1" rot="10800000">
            <a:off x="1772773" y="4826553"/>
            <a:ext cx="6443063" cy="20357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3" name="Google Shape;13;p15"/>
          <p:cNvPicPr preferRelativeResize="0"/>
          <p:nvPr/>
        </p:nvPicPr>
        <p:blipFill rotWithShape="1">
          <a:blip r:embed="rId4">
            <a:alphaModFix/>
          </a:blip>
          <a:srcRect b="33133" l="54775" r="5071" t="50000"/>
          <a:stretch/>
        </p:blipFill>
        <p:spPr>
          <a:xfrm>
            <a:off x="4096513" y="-1"/>
            <a:ext cx="8095488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5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15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6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7" name="Google Shape;17;p15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8" name="Google Shape;18;p15"/>
          <p:cNvPicPr preferRelativeResize="0"/>
          <p:nvPr/>
        </p:nvPicPr>
        <p:blipFill rotWithShape="1">
          <a:blip r:embed="rId6">
            <a:alphaModFix amt="34000"/>
          </a:blip>
          <a:srcRect b="673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9" name="Google Shape;19;p15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Google Shape;22;p16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4" name="Google Shape;24;p1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16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1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6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CEOS Plenary, 15-</a:t>
            </a:r>
            <a:r>
              <a:rPr b="1" lang="en-AU">
                <a:solidFill>
                  <a:schemeClr val="accent1"/>
                </a:solidFill>
              </a:rPr>
              <a:t>16</a:t>
            </a:r>
            <a:r>
              <a:rPr b="1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 November 202</a:t>
            </a:r>
            <a:r>
              <a:rPr b="1" lang="en-AU">
                <a:solidFill>
                  <a:schemeClr val="accent1"/>
                </a:solidFill>
              </a:rPr>
              <a:t>3</a:t>
            </a:r>
            <a:endParaRPr/>
          </a:p>
        </p:txBody>
      </p:sp>
      <p:sp>
        <p:nvSpPr>
          <p:cNvPr id="28" name="Google Shape;28;p16"/>
          <p:cNvSpPr txBox="1"/>
          <p:nvPr>
            <p:ph idx="1" type="body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1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7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17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4" name="Google Shape;34;p17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17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17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7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8" name="Google Shape;38;p17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CEOS Plenary, 1-4  November 2021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">
  <p:cSld name="Closing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8"/>
          <p:cNvSpPr/>
          <p:nvPr/>
        </p:nvSpPr>
        <p:spPr>
          <a:xfrm>
            <a:off x="0" y="0"/>
            <a:ext cx="12192000" cy="65404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18"/>
          <p:cNvPicPr preferRelativeResize="0"/>
          <p:nvPr/>
        </p:nvPicPr>
        <p:blipFill rotWithShape="1">
          <a:blip r:embed="rId2">
            <a:alphaModFix amt="34000"/>
          </a:blip>
          <a:srcRect b="-1221" l="7688" r="4933" t="41286"/>
          <a:stretch/>
        </p:blipFill>
        <p:spPr>
          <a:xfrm flipH="1" rot="2667874">
            <a:off x="5991826" y="-716128"/>
            <a:ext cx="9077475" cy="4551351"/>
          </a:xfrm>
          <a:prstGeom prst="triangle">
            <a:avLst>
              <a:gd fmla="val 49121" name="adj"/>
            </a:avLst>
          </a:prstGeom>
          <a:noFill/>
          <a:ln>
            <a:noFill/>
          </a:ln>
        </p:spPr>
      </p:pic>
      <p:pic>
        <p:nvPicPr>
          <p:cNvPr id="42" name="Google Shape;4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7648" y="171515"/>
            <a:ext cx="3465797" cy="1373123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3" name="Google Shape;43;p18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18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18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CEOS Plenary, 1-4  November 2021</a:t>
            </a:r>
            <a:endParaRPr/>
          </a:p>
        </p:txBody>
      </p:sp>
      <p:sp>
        <p:nvSpPr>
          <p:cNvPr id="46" name="Google Shape;46;p18"/>
          <p:cNvSpPr txBox="1"/>
          <p:nvPr>
            <p:ph idx="1" type="body"/>
          </p:nvPr>
        </p:nvSpPr>
        <p:spPr>
          <a:xfrm>
            <a:off x="593032" y="2438401"/>
            <a:ext cx="8065193" cy="3193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9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" name="Google Shape;49;p19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1" name="Google Shape;51;p19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9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19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19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19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9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7" name="Google Shape;57;p19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CEOS Plenary, 1-4  November 2021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" name="Google Shape;60;p20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62" name="Google Shape;62;p20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0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0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" name="Google Shape;65;p20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20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0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8" name="Google Shape;68;p20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CEOS Plenary, 1-4  November 2021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bg>
      <p:bgPr>
        <a:solidFill>
          <a:srgbClr val="33445F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1"/>
          <p:cNvSpPr txBox="1"/>
          <p:nvPr>
            <p:ph idx="1" type="body"/>
          </p:nvPr>
        </p:nvSpPr>
        <p:spPr>
          <a:xfrm>
            <a:off x="838201" y="1861457"/>
            <a:ext cx="4974772" cy="45307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21"/>
          <p:cNvSpPr txBox="1"/>
          <p:nvPr>
            <p:ph idx="2" type="body"/>
          </p:nvPr>
        </p:nvSpPr>
        <p:spPr>
          <a:xfrm>
            <a:off x="6379029" y="1861456"/>
            <a:ext cx="4974772" cy="45307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21"/>
          <p:cNvSpPr txBox="1"/>
          <p:nvPr>
            <p:ph type="title"/>
          </p:nvPr>
        </p:nvSpPr>
        <p:spPr>
          <a:xfrm>
            <a:off x="838200" y="930730"/>
            <a:ext cx="10515600" cy="7599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b="0" i="0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2"/>
          <p:cNvSpPr txBox="1"/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/>
        </p:txBody>
      </p:sp>
      <p:sp>
        <p:nvSpPr>
          <p:cNvPr id="75" name="Google Shape;75;p2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Google Shape;76;p22"/>
          <p:cNvSpPr txBox="1"/>
          <p:nvPr>
            <p:ph idx="10" type="dt"/>
          </p:nvPr>
        </p:nvSpPr>
        <p:spPr>
          <a:xfrm>
            <a:off x="0" y="0"/>
            <a:ext cx="4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22"/>
          <p:cNvSpPr txBox="1"/>
          <p:nvPr>
            <p:ph idx="11" type="ftr"/>
          </p:nvPr>
        </p:nvSpPr>
        <p:spPr>
          <a:xfrm>
            <a:off x="0" y="0"/>
            <a:ext cx="4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22"/>
          <p:cNvSpPr txBox="1"/>
          <p:nvPr>
            <p:ph idx="12" type="sldNum"/>
          </p:nvPr>
        </p:nvSpPr>
        <p:spPr>
          <a:xfrm>
            <a:off x="0" y="0"/>
            <a:ext cx="4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5" Type="http://schemas.openxmlformats.org/officeDocument/2006/relationships/image" Target="../media/image17.png"/><Relationship Id="rId6" Type="http://schemas.openxmlformats.org/officeDocument/2006/relationships/image" Target="../media/image16.png"/><Relationship Id="rId7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22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"/>
          <p:cNvSpPr/>
          <p:nvPr/>
        </p:nvSpPr>
        <p:spPr>
          <a:xfrm>
            <a:off x="7222284" y="4822332"/>
            <a:ext cx="48330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200">
                <a:solidFill>
                  <a:schemeClr val="accent1"/>
                </a:solidFill>
              </a:rPr>
              <a:t>Simonetta Cheli</a:t>
            </a:r>
            <a:r>
              <a:rPr b="1" i="0" lang="en-AU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, ESA</a:t>
            </a:r>
            <a:endParaRPr/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AU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Agenda Item </a:t>
            </a:r>
            <a:r>
              <a:rPr b="1" lang="en-AU" sz="2200">
                <a:solidFill>
                  <a:schemeClr val="accent1"/>
                </a:solidFill>
              </a:rPr>
              <a:t>14.2</a:t>
            </a:r>
            <a:endParaRPr/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AU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</a:t>
            </a:r>
            <a:r>
              <a:rPr b="1" lang="en-AU" sz="2200">
                <a:solidFill>
                  <a:schemeClr val="accent1"/>
                </a:solidFill>
              </a:rPr>
              <a:t>3</a:t>
            </a:r>
            <a:r>
              <a:rPr b="1" i="0" lang="en-AU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CEOS Plenary </a:t>
            </a:r>
            <a:endParaRPr b="1" i="0" sz="2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AU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15-</a:t>
            </a:r>
            <a:r>
              <a:rPr b="1" lang="en-AU" sz="2200">
                <a:solidFill>
                  <a:schemeClr val="accent1"/>
                </a:solidFill>
              </a:rPr>
              <a:t>16</a:t>
            </a:r>
            <a:r>
              <a:rPr b="1" i="0" lang="en-AU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November 202</a:t>
            </a:r>
            <a:r>
              <a:rPr b="1" lang="en-AU" sz="2200">
                <a:solidFill>
                  <a:schemeClr val="accent1"/>
                </a:solidFill>
              </a:rPr>
              <a:t>3, Chiang Rai</a:t>
            </a:r>
            <a:endParaRPr b="1" i="0" sz="2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"/>
          <p:cNvSpPr txBox="1"/>
          <p:nvPr>
            <p:ph type="title"/>
          </p:nvPr>
        </p:nvSpPr>
        <p:spPr>
          <a:xfrm>
            <a:off x="269717" y="280037"/>
            <a:ext cx="6429936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AU"/>
              <a:t>SIT Chair 2022-23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AU"/>
              <a:t>Term Report</a:t>
            </a:r>
            <a:endParaRPr/>
          </a:p>
        </p:txBody>
      </p:sp>
      <p:pic>
        <p:nvPicPr>
          <p:cNvPr descr="A picture containing logo&#10;&#10;Description automatically generated" id="85" name="Google Shape;8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22284" y="-565835"/>
            <a:ext cx="4102388" cy="2573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5cf7857268_2_1"/>
          <p:cNvSpPr txBox="1"/>
          <p:nvPr>
            <p:ph idx="1" type="body"/>
          </p:nvPr>
        </p:nvSpPr>
        <p:spPr>
          <a:xfrm>
            <a:off x="251650" y="3250775"/>
            <a:ext cx="8312400" cy="28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-17145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b="1" lang="en-AU" sz="1900"/>
              <a:t>GHG TT is supporting WMO in developing the Implementation Plan for its intended Global Greenhouse Gas Watch</a:t>
            </a:r>
            <a:endParaRPr b="1" sz="1900"/>
          </a:p>
          <a:p>
            <a:pPr indent="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-1714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00"/>
              <a:buChar char="●"/>
            </a:pPr>
            <a:r>
              <a:rPr b="1" lang="en-AU" sz="1900"/>
              <a:t>ESA and JAXA teams jointly supported the new GHG Satellite Mission Portal powered by the CEOS MIM</a:t>
            </a:r>
            <a:endParaRPr b="1" sz="1900"/>
          </a:p>
          <a:p>
            <a:pPr indent="-19685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00"/>
              <a:buChar char="○"/>
            </a:pPr>
            <a:r>
              <a:rPr lang="en-AU" sz="1900"/>
              <a:t>Includes public, private, NGO missions</a:t>
            </a:r>
            <a:endParaRPr sz="1900"/>
          </a:p>
          <a:p>
            <a:pPr indent="-19685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00"/>
              <a:buChar char="○"/>
            </a:pPr>
            <a:r>
              <a:rPr lang="en-AU" sz="1900"/>
              <a:t>ceos.org/ghg</a:t>
            </a:r>
            <a:endParaRPr sz="1900"/>
          </a:p>
          <a:p>
            <a:pPr indent="-19685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00"/>
              <a:buChar char="○"/>
            </a:pPr>
            <a:r>
              <a:rPr lang="en-AU" sz="1900"/>
              <a:t>thanks to GHG TT specialists </a:t>
            </a:r>
            <a:endParaRPr sz="19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17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17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17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17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 sz="17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1700"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13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17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17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17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1700"/>
          </a:p>
        </p:txBody>
      </p:sp>
      <p:sp>
        <p:nvSpPr>
          <p:cNvPr id="170" name="Google Shape;170;g25cf7857268_2_1"/>
          <p:cNvSpPr txBox="1"/>
          <p:nvPr>
            <p:ph type="title"/>
          </p:nvPr>
        </p:nvSpPr>
        <p:spPr>
          <a:xfrm>
            <a:off x="64925" y="170856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AU"/>
              <a:t>Significant activities and progress</a:t>
            </a:r>
            <a:endParaRPr/>
          </a:p>
        </p:txBody>
      </p:sp>
      <p:sp>
        <p:nvSpPr>
          <p:cNvPr id="171" name="Google Shape;171;g25cf7857268_2_1"/>
          <p:cNvSpPr txBox="1"/>
          <p:nvPr/>
        </p:nvSpPr>
        <p:spPr>
          <a:xfrm>
            <a:off x="2373665" y="453154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g25cf7857268_2_1"/>
          <p:cNvSpPr txBox="1"/>
          <p:nvPr/>
        </p:nvSpPr>
        <p:spPr>
          <a:xfrm>
            <a:off x="3126224" y="315589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g25cf7857268_2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54575" y="3674774"/>
            <a:ext cx="3537423" cy="2746347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g25cf7857268_2_1"/>
          <p:cNvSpPr txBox="1"/>
          <p:nvPr>
            <p:ph idx="1" type="body"/>
          </p:nvPr>
        </p:nvSpPr>
        <p:spPr>
          <a:xfrm>
            <a:off x="180150" y="1074250"/>
            <a:ext cx="11831700" cy="49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00"/>
              <a:buChar char="●"/>
            </a:pPr>
            <a:r>
              <a:rPr b="1" lang="en-AU" sz="1900"/>
              <a:t>GHG Roadmap and Coordination</a:t>
            </a:r>
            <a:endParaRPr b="1" sz="1900"/>
          </a:p>
          <a:p>
            <a:pPr indent="-17145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00"/>
              <a:buFont typeface="Noto Sans Symbols"/>
              <a:buChar char="▪"/>
            </a:pPr>
            <a:r>
              <a:rPr lang="en-AU" sz="1900"/>
              <a:t>ESA volunteered Yasjka Meijer to take over from Mark Dowell (thanks to both!)</a:t>
            </a:r>
            <a:endParaRPr sz="1900"/>
          </a:p>
          <a:p>
            <a:pPr indent="-17145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00"/>
              <a:buChar char="▪"/>
            </a:pPr>
            <a:r>
              <a:rPr lang="en-AU" sz="1900"/>
              <a:t>SIT team coordinated CEOS participation and engagement in the CEOS-IMEO workshop at Harvard in June</a:t>
            </a:r>
            <a:endParaRPr sz="1900"/>
          </a:p>
          <a:p>
            <a:pPr indent="-19685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00"/>
              <a:buChar char="▪"/>
            </a:pPr>
            <a:r>
              <a:rPr lang="en-AU" sz="1900"/>
              <a:t>A potential model for public and new space interaction via a neutral 3rd party</a:t>
            </a:r>
            <a:endParaRPr sz="1900"/>
          </a:p>
          <a:p>
            <a:pPr indent="-19685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00"/>
              <a:buChar char="▪"/>
            </a:pPr>
            <a:r>
              <a:rPr lang="en-AU" sz="1900"/>
              <a:t>IMEO Roadmap &amp; cooperation continues</a:t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1700">
              <a:solidFill>
                <a:srgbClr val="FF0000"/>
              </a:solidFill>
            </a:endParaRPr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17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17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 sz="17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1700"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13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17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17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17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1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5cf7857268_2_10"/>
          <p:cNvSpPr txBox="1"/>
          <p:nvPr>
            <p:ph idx="1" type="body"/>
          </p:nvPr>
        </p:nvSpPr>
        <p:spPr>
          <a:xfrm>
            <a:off x="255450" y="1213425"/>
            <a:ext cx="81993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AU" sz="2600"/>
              <a:t>Sustainable Development Goals</a:t>
            </a:r>
            <a:endParaRPr b="1" sz="2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 sz="2600"/>
          </a:p>
          <a:p>
            <a:pPr indent="-2159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▪"/>
            </a:pPr>
            <a:r>
              <a:rPr b="1" lang="en-AU" sz="2600"/>
              <a:t>SDG Coordination Group</a:t>
            </a:r>
            <a:r>
              <a:rPr lang="en-AU" sz="2600"/>
              <a:t> established at 35th Plenary (2021) and led by SIT Chair and SEO for respectively the Strategy and the Implementation.</a:t>
            </a:r>
            <a:endParaRPr sz="2600"/>
          </a:p>
          <a:p>
            <a:pPr indent="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-2159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▪"/>
            </a:pPr>
            <a:r>
              <a:rPr b="1" lang="en-AU" sz="2400"/>
              <a:t>GEO Work Programme</a:t>
            </a:r>
            <a:r>
              <a:rPr lang="en-AU" sz="2400"/>
              <a:t> provides CEOS with one efficient way to work on specific SDG Targets / Indicators.</a:t>
            </a:r>
            <a:endParaRPr sz="2400"/>
          </a:p>
          <a:p>
            <a:pPr indent="-22860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AU"/>
              <a:t>CEOS is represented by SIT Chair and CEO at GEO Programme Board and at GEO Executive Committee.</a:t>
            </a:r>
            <a:endParaRPr sz="2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6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6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6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6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 sz="26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600"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2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6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6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6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600"/>
          </a:p>
        </p:txBody>
      </p:sp>
      <p:sp>
        <p:nvSpPr>
          <p:cNvPr id="180" name="Google Shape;180;g25cf7857268_2_10"/>
          <p:cNvSpPr txBox="1"/>
          <p:nvPr>
            <p:ph type="title"/>
          </p:nvPr>
        </p:nvSpPr>
        <p:spPr>
          <a:xfrm>
            <a:off x="64925" y="170856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AU"/>
              <a:t>Significant activities and progress</a:t>
            </a:r>
            <a:endParaRPr/>
          </a:p>
        </p:txBody>
      </p:sp>
      <p:sp>
        <p:nvSpPr>
          <p:cNvPr id="181" name="Google Shape;181;g25cf7857268_2_10"/>
          <p:cNvSpPr txBox="1"/>
          <p:nvPr/>
        </p:nvSpPr>
        <p:spPr>
          <a:xfrm>
            <a:off x="2373665" y="453154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g25cf7857268_2_10"/>
          <p:cNvSpPr txBox="1"/>
          <p:nvPr/>
        </p:nvSpPr>
        <p:spPr>
          <a:xfrm>
            <a:off x="3126224" y="315589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Google Shape;183;g25cf7857268_2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4825" y="3895250"/>
            <a:ext cx="3549800" cy="2023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25cf7857268_2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54825" y="1213418"/>
            <a:ext cx="2483317" cy="2483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5cf7857268_2_52"/>
          <p:cNvSpPr txBox="1"/>
          <p:nvPr>
            <p:ph idx="1" type="body"/>
          </p:nvPr>
        </p:nvSpPr>
        <p:spPr>
          <a:xfrm>
            <a:off x="223125" y="1140600"/>
            <a:ext cx="9287700" cy="21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AU" sz="2400"/>
              <a:t>New Space</a:t>
            </a:r>
            <a:endParaRPr b="1" sz="2400"/>
          </a:p>
          <a:p>
            <a:pPr indent="-2032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AU" sz="2400"/>
              <a:t>21 CEOS agencies represented in the New Space Task team led by SIT Chair during the term</a:t>
            </a:r>
            <a:endParaRPr sz="2400"/>
          </a:p>
          <a:p>
            <a:pPr indent="-203200" lvl="0" marL="228600" rtl="0" algn="l"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AU" sz="2400"/>
              <a:t>Significant exchange of experience and views</a:t>
            </a:r>
            <a:endParaRPr sz="2400"/>
          </a:p>
          <a:p>
            <a:pPr indent="-203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AU" sz="2400"/>
              <a:t>White paper and recommendations for Plenary endorsement</a:t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0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</p:txBody>
      </p:sp>
      <p:sp>
        <p:nvSpPr>
          <p:cNvPr id="190" name="Google Shape;190;g25cf7857268_2_52"/>
          <p:cNvSpPr txBox="1"/>
          <p:nvPr>
            <p:ph type="title"/>
          </p:nvPr>
        </p:nvSpPr>
        <p:spPr>
          <a:xfrm>
            <a:off x="64925" y="170856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AU"/>
              <a:t>Significant activities and progress</a:t>
            </a:r>
            <a:endParaRPr/>
          </a:p>
        </p:txBody>
      </p:sp>
      <p:sp>
        <p:nvSpPr>
          <p:cNvPr id="191" name="Google Shape;191;g25cf7857268_2_52"/>
          <p:cNvSpPr txBox="1"/>
          <p:nvPr/>
        </p:nvSpPr>
        <p:spPr>
          <a:xfrm>
            <a:off x="2373665" y="453154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g25cf7857268_2_52"/>
          <p:cNvSpPr txBox="1"/>
          <p:nvPr/>
        </p:nvSpPr>
        <p:spPr>
          <a:xfrm>
            <a:off x="3126224" y="315589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g25cf7857268_2_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51328" y="1233075"/>
            <a:ext cx="1547022" cy="219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25cf7857268_2_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263" y="3527250"/>
            <a:ext cx="3919626" cy="298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g25cf7857268_2_52"/>
          <p:cNvSpPr txBox="1"/>
          <p:nvPr>
            <p:ph idx="1" type="body"/>
          </p:nvPr>
        </p:nvSpPr>
        <p:spPr>
          <a:xfrm>
            <a:off x="5040325" y="3527250"/>
            <a:ext cx="6946500" cy="28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AU" sz="2400" u="sng"/>
              <a:t>Methane Emissions Detection</a:t>
            </a:r>
            <a:r>
              <a:rPr lang="en-AU" sz="2400"/>
              <a:t>: </a:t>
            </a:r>
            <a:r>
              <a:rPr b="1" lang="en-AU" sz="2400"/>
              <a:t>an example of  </a:t>
            </a:r>
            <a:r>
              <a:rPr b="1" lang="en-AU" sz="2400"/>
              <a:t>successful</a:t>
            </a:r>
            <a:r>
              <a:rPr b="1" lang="en-AU" sz="2400"/>
              <a:t> Public-New Space partnership</a:t>
            </a:r>
            <a:r>
              <a:rPr lang="en-AU" sz="2400"/>
              <a:t> </a:t>
            </a:r>
            <a:endParaRPr sz="2400"/>
          </a:p>
          <a:p>
            <a:pPr indent="-203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AU" sz="2400"/>
              <a:t>IMEO-brokered engagement with NS companies a nice model for cooperation</a:t>
            </a:r>
            <a:endParaRPr sz="2400"/>
          </a:p>
          <a:p>
            <a:pPr indent="-203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AU" sz="2400"/>
              <a:t>Best practices work within GHG TT as ‘proactive defence’ of public space capabilities and getting more clarity for NS performance claims</a:t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0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5cf7857268_2_60"/>
          <p:cNvSpPr txBox="1"/>
          <p:nvPr>
            <p:ph idx="1" type="body"/>
          </p:nvPr>
        </p:nvSpPr>
        <p:spPr>
          <a:xfrm>
            <a:off x="223125" y="1233075"/>
            <a:ext cx="112920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b="1" lang="en-AU" sz="2400"/>
              <a:t>Shepherding CEOS-ARD</a:t>
            </a:r>
            <a:r>
              <a:rPr lang="en-AU" sz="2400"/>
              <a:t> via SIT Chair appointment of CEOS-ARD Oversight Group lead, Ferran Gascon – who will continue in JAXA term.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203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b="1" lang="en-AU" sz="2400"/>
              <a:t>Ocean Coordination Group:</a:t>
            </a:r>
            <a:r>
              <a:rPr lang="en-AU" sz="2400"/>
              <a:t> the SIT Chair team lead the Ocean Coordination Group during the whole year 2022. </a:t>
            </a:r>
            <a:endParaRPr sz="2400"/>
          </a:p>
          <a:p>
            <a:pPr indent="-22860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AU" sz="2400"/>
              <a:t>SIT Chair provided a report at 2022 CEOS Plenary that lead to the one-year extension of the Ocean Coordination </a:t>
            </a:r>
            <a:r>
              <a:rPr lang="en-AU"/>
              <a:t>Group</a:t>
            </a:r>
            <a:r>
              <a:rPr lang="en-AU" sz="2400"/>
              <a:t> </a:t>
            </a:r>
            <a:endParaRPr sz="2400"/>
          </a:p>
          <a:p>
            <a:pPr indent="-22860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AU" sz="2400"/>
              <a:t>After the 2022 plenary, NOAA (Paul DiGiacomo) kindly accepted to take the leadership of the </a:t>
            </a:r>
            <a:r>
              <a:rPr lang="en-AU"/>
              <a:t>group</a:t>
            </a:r>
            <a:endParaRPr sz="240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b="1" lang="en-AU" sz="2400"/>
              <a:t>Virtual Constellations:</a:t>
            </a:r>
            <a:r>
              <a:rPr lang="en-AU" sz="2400"/>
              <a:t> during its 2-year term, the SIT Chair Team supervised the activities of the VCs as reported in 8.1</a:t>
            </a:r>
            <a:endParaRPr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0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</p:txBody>
      </p:sp>
      <p:sp>
        <p:nvSpPr>
          <p:cNvPr id="201" name="Google Shape;201;g25cf7857268_2_60"/>
          <p:cNvSpPr txBox="1"/>
          <p:nvPr>
            <p:ph type="title"/>
          </p:nvPr>
        </p:nvSpPr>
        <p:spPr>
          <a:xfrm>
            <a:off x="64925" y="170856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AU"/>
              <a:t>Significant activities and progress</a:t>
            </a:r>
            <a:endParaRPr/>
          </a:p>
        </p:txBody>
      </p:sp>
      <p:sp>
        <p:nvSpPr>
          <p:cNvPr id="202" name="Google Shape;202;g25cf7857268_2_60"/>
          <p:cNvSpPr txBox="1"/>
          <p:nvPr/>
        </p:nvSpPr>
        <p:spPr>
          <a:xfrm>
            <a:off x="2373665" y="453154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g25cf7857268_2_60"/>
          <p:cNvSpPr txBox="1"/>
          <p:nvPr/>
        </p:nvSpPr>
        <p:spPr>
          <a:xfrm>
            <a:off x="3126224" y="315589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5cf7857268_2_67"/>
          <p:cNvSpPr txBox="1"/>
          <p:nvPr>
            <p:ph idx="1" type="body"/>
          </p:nvPr>
        </p:nvSpPr>
        <p:spPr>
          <a:xfrm>
            <a:off x="223125" y="1233075"/>
            <a:ext cx="102486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 sz="2400"/>
          </a:p>
          <a:p>
            <a:pPr indent="-203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AU" sz="2400"/>
              <a:t>The SIT Chair priorities would not to have been successfully achieved without the resources allocated by the CEOS agencies - thank you ! </a:t>
            </a:r>
            <a:endParaRPr sz="2400"/>
          </a:p>
          <a:p>
            <a:pPr indent="-203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AU" sz="2400"/>
              <a:t>Thanks to all in the ESA team and across CEOS working teams and agencies who contributed to the success and outputs of the term</a:t>
            </a:r>
            <a:endParaRPr sz="2400"/>
          </a:p>
          <a:p>
            <a:pPr indent="-203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AU" sz="2400"/>
              <a:t>Our subject champions were instrumental to the achievements - you know who you are!</a:t>
            </a:r>
            <a:endParaRPr sz="2400"/>
          </a:p>
          <a:p>
            <a:pPr indent="-203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AU" sz="2400"/>
              <a:t>Excellent cooperation with the CEOS Chairs during our term and very good transition with Australia as former SIT Chair</a:t>
            </a:r>
            <a:endParaRPr sz="2400"/>
          </a:p>
          <a:p>
            <a:pPr indent="-203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AU" sz="2400"/>
              <a:t>Good luck to JAXA and thanks for the intensive consultation processes undertaken to ensure continuity and clear purpose </a:t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0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</p:txBody>
      </p:sp>
      <p:sp>
        <p:nvSpPr>
          <p:cNvPr id="209" name="Google Shape;209;g25cf7857268_2_67"/>
          <p:cNvSpPr txBox="1"/>
          <p:nvPr>
            <p:ph type="title"/>
          </p:nvPr>
        </p:nvSpPr>
        <p:spPr>
          <a:xfrm>
            <a:off x="64925" y="170850"/>
            <a:ext cx="98715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AU"/>
              <a:t>A SIT Chair term of many contributors</a:t>
            </a:r>
            <a:endParaRPr/>
          </a:p>
        </p:txBody>
      </p:sp>
      <p:sp>
        <p:nvSpPr>
          <p:cNvPr id="210" name="Google Shape;210;g25cf7857268_2_67"/>
          <p:cNvSpPr txBox="1"/>
          <p:nvPr/>
        </p:nvSpPr>
        <p:spPr>
          <a:xfrm>
            <a:off x="2373665" y="453154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g25cf7857268_2_67"/>
          <p:cNvSpPr txBox="1"/>
          <p:nvPr/>
        </p:nvSpPr>
        <p:spPr>
          <a:xfrm>
            <a:off x="3126224" y="315589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3"/>
          <p:cNvSpPr txBox="1"/>
          <p:nvPr/>
        </p:nvSpPr>
        <p:spPr>
          <a:xfrm>
            <a:off x="1073008" y="13335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logo&#10;&#10;Description automatically generated" id="217" name="Google Shape;21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5947" y="-563407"/>
            <a:ext cx="4600845" cy="288569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3"/>
          <p:cNvSpPr txBox="1"/>
          <p:nvPr/>
        </p:nvSpPr>
        <p:spPr>
          <a:xfrm>
            <a:off x="4613008" y="3105834"/>
            <a:ext cx="264687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AU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>
            <p:ph idx="1" type="body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</a:pPr>
            <a:r>
              <a:rPr b="1" lang="en-AU" sz="3200"/>
              <a:t>WHAT did we want to do?</a:t>
            </a:r>
            <a:endParaRPr b="1"/>
          </a:p>
          <a:p>
            <a:pPr indent="-1905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AU" sz="2400"/>
              <a:t>Focus on global challenges with strong UN mandates, GEO support, and high relevance for satellite EO</a:t>
            </a:r>
            <a:endParaRPr/>
          </a:p>
          <a:p>
            <a:pPr indent="-1905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</a:pPr>
            <a:r>
              <a:rPr b="1" lang="en-AU" sz="3200"/>
              <a:t>HOW did we want to do it?</a:t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AU" sz="2400"/>
              <a:t>Exploration of how CEOS could employ new geometries with industry, new missions, and new data and analysis techniques for maximum impact and continued relevance in a changing sector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91" name="Google Shape;91;p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AU"/>
              <a:t>SIT Term Priorities - recap</a:t>
            </a:r>
            <a:endParaRPr/>
          </a:p>
        </p:txBody>
      </p:sp>
      <p:sp>
        <p:nvSpPr>
          <p:cNvPr id="92" name="Google Shape;92;p2"/>
          <p:cNvSpPr txBox="1"/>
          <p:nvPr/>
        </p:nvSpPr>
        <p:spPr>
          <a:xfrm>
            <a:off x="2373665" y="45315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3126224" y="31558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/>
          <p:nvPr>
            <p:ph idx="1" type="body"/>
          </p:nvPr>
        </p:nvSpPr>
        <p:spPr>
          <a:xfrm>
            <a:off x="176050" y="1199150"/>
            <a:ext cx="12015900" cy="51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Noto Sans Symbols"/>
              <a:buChar char="▪"/>
            </a:pPr>
            <a:r>
              <a:rPr lang="en-AU" sz="2400">
                <a:solidFill>
                  <a:srgbClr val="0070C0"/>
                </a:solidFill>
              </a:rPr>
              <a:t>Strong UN mandates, GEO support, and high relevance for EO</a:t>
            </a:r>
            <a:endParaRPr sz="2400">
              <a:solidFill>
                <a:srgbClr val="0070C0"/>
              </a:solidFill>
            </a:endParaRPr>
          </a:p>
          <a:p>
            <a:pPr indent="-285750" lvl="1" marL="74295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▪"/>
            </a:pPr>
            <a:r>
              <a:rPr b="1" lang="en-AU" sz="1800">
                <a:solidFill>
                  <a:schemeClr val="accent3"/>
                </a:solidFill>
              </a:rPr>
              <a:t>Climate &amp; Carbon </a:t>
            </a:r>
            <a:r>
              <a:rPr b="1" lang="en-AU" sz="1800"/>
              <a:t>(UNFCCC, Paris Agreement and the GST)</a:t>
            </a:r>
            <a:endParaRPr sz="1800"/>
          </a:p>
          <a:p>
            <a:pPr indent="-285750" lvl="1" marL="74295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▪"/>
            </a:pPr>
            <a:r>
              <a:rPr b="1" lang="en-AU" sz="1800">
                <a:solidFill>
                  <a:schemeClr val="accent3"/>
                </a:solidFill>
              </a:rPr>
              <a:t>Sustainable Development Goals </a:t>
            </a:r>
            <a:r>
              <a:rPr b="1" lang="en-AU" sz="1800"/>
              <a:t>(2030 Agenda)</a:t>
            </a:r>
            <a:endParaRPr sz="1800"/>
          </a:p>
          <a:p>
            <a:pPr indent="-285750" lvl="1" marL="74295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▪"/>
            </a:pPr>
            <a:r>
              <a:rPr b="1" lang="en-AU" sz="1800">
                <a:solidFill>
                  <a:schemeClr val="accent3"/>
                </a:solidFill>
              </a:rPr>
              <a:t>Disaster Risk Reduction </a:t>
            </a:r>
            <a:r>
              <a:rPr b="1" lang="en-AU" sz="1800"/>
              <a:t>(Sendai Framework)</a:t>
            </a:r>
            <a:endParaRPr sz="1800"/>
          </a:p>
          <a:p>
            <a:pPr indent="-228600" lvl="0" marL="3429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Noto Sans Symbols"/>
              <a:buChar char="▪"/>
            </a:pPr>
            <a:r>
              <a:rPr lang="en-AU" sz="2400">
                <a:solidFill>
                  <a:srgbClr val="0070C0"/>
                </a:solidFill>
              </a:rPr>
              <a:t>T</a:t>
            </a:r>
            <a:r>
              <a:rPr lang="en-AU" sz="2400">
                <a:solidFill>
                  <a:srgbClr val="0070C0"/>
                </a:solidFill>
              </a:rPr>
              <a:t>rack the emerging (4</a:t>
            </a:r>
            <a:r>
              <a:rPr baseline="30000" lang="en-AU" sz="2400">
                <a:solidFill>
                  <a:srgbClr val="0070C0"/>
                </a:solidFill>
              </a:rPr>
              <a:t>th</a:t>
            </a:r>
            <a:r>
              <a:rPr lang="en-AU" sz="2400">
                <a:solidFill>
                  <a:srgbClr val="0070C0"/>
                </a:solidFill>
              </a:rPr>
              <a:t>) GEO priority</a:t>
            </a:r>
            <a:endParaRPr sz="2400">
              <a:solidFill>
                <a:srgbClr val="0070C0"/>
              </a:solidFill>
            </a:endParaRPr>
          </a:p>
          <a:p>
            <a:pPr indent="-285750" lvl="1" marL="74295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▪"/>
            </a:pPr>
            <a:r>
              <a:rPr b="1" lang="en-AU" sz="1800">
                <a:solidFill>
                  <a:schemeClr val="accent3"/>
                </a:solidFill>
              </a:rPr>
              <a:t>Resilient Cities &amp; Human Settlements </a:t>
            </a:r>
            <a:r>
              <a:rPr b="1" lang="en-AU" sz="1800"/>
              <a:t>(New Urban Agenda 2016, SDG #11)</a:t>
            </a:r>
            <a:endParaRPr sz="2000"/>
          </a:p>
          <a:p>
            <a:pPr indent="-228600" lvl="0" marL="3429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Noto Sans Symbols"/>
              <a:buChar char="▪"/>
            </a:pPr>
            <a:r>
              <a:rPr lang="en-AU" sz="2400">
                <a:solidFill>
                  <a:srgbClr val="0070C0"/>
                </a:solidFill>
              </a:rPr>
              <a:t>E</a:t>
            </a:r>
            <a:r>
              <a:rPr lang="en-AU" sz="2400">
                <a:solidFill>
                  <a:srgbClr val="0070C0"/>
                </a:solidFill>
              </a:rPr>
              <a:t>nsure support for ongoing CEOS thematic observing strategies including Ocean domain with COVERAGE, COAST and our VCs </a:t>
            </a:r>
            <a:r>
              <a:rPr lang="en-AU" sz="1800">
                <a:solidFill>
                  <a:srgbClr val="0070C0"/>
                </a:solidFill>
              </a:rPr>
              <a:t>(e.g. GEO Blue Planet &amp; SDG 14.1 eutrophication)</a:t>
            </a:r>
            <a:endParaRPr sz="2000">
              <a:solidFill>
                <a:srgbClr val="0070C0"/>
              </a:solidFill>
            </a:endParaRPr>
          </a:p>
          <a:p>
            <a:pPr indent="-228600" lvl="0" marL="3429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Char char="▪"/>
            </a:pPr>
            <a:r>
              <a:rPr b="1" lang="en-AU" sz="2000">
                <a:solidFill>
                  <a:schemeClr val="accent3"/>
                </a:solidFill>
              </a:rPr>
              <a:t>Outcome-focused term with SIT and TW agendas designed to support the 2-year targets</a:t>
            </a:r>
            <a:endParaRPr b="1" sz="2000">
              <a:solidFill>
                <a:schemeClr val="accent3"/>
              </a:solidFill>
            </a:endParaRPr>
          </a:p>
          <a:p>
            <a:pPr indent="-228600" lvl="0" marL="3429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❖"/>
            </a:pPr>
            <a:r>
              <a:rPr b="1" lang="en-AU" sz="2000">
                <a:solidFill>
                  <a:schemeClr val="accent3"/>
                </a:solidFill>
              </a:rPr>
              <a:t> Success in these thematic priorities aimed to translate into opportunities for engaging new users not familiar with EO from space on the above, and other, themes</a:t>
            </a:r>
            <a:endParaRPr sz="2000"/>
          </a:p>
          <a:p>
            <a:pPr indent="-228600" lvl="0" marL="3429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sp>
        <p:nvSpPr>
          <p:cNvPr id="100" name="Google Shape;100;p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AU"/>
              <a:t>Thematic Priorities</a:t>
            </a:r>
            <a:endParaRPr/>
          </a:p>
        </p:txBody>
      </p:sp>
      <p:sp>
        <p:nvSpPr>
          <p:cNvPr id="101" name="Google Shape;101;p3"/>
          <p:cNvSpPr txBox="1"/>
          <p:nvPr/>
        </p:nvSpPr>
        <p:spPr>
          <a:xfrm>
            <a:off x="2373665" y="45315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3"/>
          <p:cNvSpPr txBox="1"/>
          <p:nvPr/>
        </p:nvSpPr>
        <p:spPr>
          <a:xfrm>
            <a:off x="3126224" y="31558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05560" y="1579621"/>
            <a:ext cx="1172109" cy="390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05560" y="2032848"/>
            <a:ext cx="1172113" cy="390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05560" y="2486076"/>
            <a:ext cx="1172113" cy="390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49387" y="3367148"/>
            <a:ext cx="1172113" cy="390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801835" y="6051404"/>
            <a:ext cx="1172116" cy="390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8"/>
          <p:cNvSpPr txBox="1"/>
          <p:nvPr>
            <p:ph idx="1" type="body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</a:pPr>
            <a:r>
              <a:rPr b="1" lang="en-AU" sz="2400">
                <a:solidFill>
                  <a:schemeClr val="accent3"/>
                </a:solidFill>
              </a:rPr>
              <a:t>Improve CEOS support to global challenges with 3 lines of action:</a:t>
            </a:r>
            <a:endParaRPr b="1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AU"/>
              <a:t>New geometries for space agencies and CEOS with New Space companies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AU"/>
              <a:t>New mission needs and users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AU"/>
              <a:t>New data techniques</a:t>
            </a:r>
            <a:endParaRPr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13" name="Google Shape;113;p8"/>
          <p:cNvSpPr txBox="1"/>
          <p:nvPr>
            <p:ph type="title"/>
          </p:nvPr>
        </p:nvSpPr>
        <p:spPr>
          <a:xfrm>
            <a:off x="64925" y="170856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AU"/>
              <a:t>Thematic Priorities</a:t>
            </a:r>
            <a:endParaRPr/>
          </a:p>
        </p:txBody>
      </p:sp>
      <p:sp>
        <p:nvSpPr>
          <p:cNvPr id="114" name="Google Shape;114;p8"/>
          <p:cNvSpPr txBox="1"/>
          <p:nvPr/>
        </p:nvSpPr>
        <p:spPr>
          <a:xfrm>
            <a:off x="2373665" y="45315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8"/>
          <p:cNvSpPr txBox="1"/>
          <p:nvPr/>
        </p:nvSpPr>
        <p:spPr>
          <a:xfrm>
            <a:off x="3126224" y="31558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73993" y="2960966"/>
            <a:ext cx="1404134" cy="46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73992" y="3655945"/>
            <a:ext cx="1404135" cy="46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73992" y="4242074"/>
            <a:ext cx="1404135" cy="46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673992" y="5025264"/>
            <a:ext cx="1404135" cy="468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96337ace4b_3_0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SIT Chair priorities …</a:t>
            </a:r>
            <a:endParaRPr/>
          </a:p>
        </p:txBody>
      </p:sp>
      <p:pic>
        <p:nvPicPr>
          <p:cNvPr id="126" name="Google Shape;126;g296337ace4b_3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07439"/>
            <a:ext cx="11887201" cy="54385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5cf7857268_0_0"/>
          <p:cNvSpPr txBox="1"/>
          <p:nvPr>
            <p:ph idx="1" type="body"/>
          </p:nvPr>
        </p:nvSpPr>
        <p:spPr>
          <a:xfrm>
            <a:off x="348308" y="1441708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AU"/>
              <a:t>SIT-37, Mar 2022 - virtual (our final pandemic WebEx meeting)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AU"/>
              <a:t>SIT-TW, Sep 2022 - ESRIN (the first face-to-face since 2019!)</a:t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AU"/>
              <a:t>SIT-38, Mar 2023 - ESRIN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AU"/>
              <a:t>SIT-TW, Oct 2023 - ESRIN</a:t>
            </a:r>
            <a:endParaRPr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32" name="Google Shape;132;g25cf7857268_0_0"/>
          <p:cNvSpPr txBox="1"/>
          <p:nvPr>
            <p:ph type="title"/>
          </p:nvPr>
        </p:nvSpPr>
        <p:spPr>
          <a:xfrm>
            <a:off x="64925" y="170856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AU"/>
              <a:t>2022-23 meetings</a:t>
            </a:r>
            <a:endParaRPr/>
          </a:p>
        </p:txBody>
      </p:sp>
      <p:sp>
        <p:nvSpPr>
          <p:cNvPr id="133" name="Google Shape;133;g25cf7857268_0_0"/>
          <p:cNvSpPr txBox="1"/>
          <p:nvPr/>
        </p:nvSpPr>
        <p:spPr>
          <a:xfrm>
            <a:off x="2373665" y="453154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g25cf7857268_0_0"/>
          <p:cNvSpPr txBox="1"/>
          <p:nvPr/>
        </p:nvSpPr>
        <p:spPr>
          <a:xfrm>
            <a:off x="3126224" y="315589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g25cf7857268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8499" y="3519350"/>
            <a:ext cx="4310252" cy="2862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5cf7857268_1_1"/>
          <p:cNvSpPr txBox="1"/>
          <p:nvPr>
            <p:ph idx="1" type="body"/>
          </p:nvPr>
        </p:nvSpPr>
        <p:spPr>
          <a:xfrm>
            <a:off x="223125" y="1233075"/>
            <a:ext cx="1047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AU" sz="2600"/>
              <a:t>Climate &amp; Carbon</a:t>
            </a:r>
            <a:endParaRPr b="1" sz="2600"/>
          </a:p>
          <a:p>
            <a:pPr indent="-215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Char char="▪"/>
            </a:pPr>
            <a:r>
              <a:rPr lang="en-AU" sz="2600"/>
              <a:t>SIT team supported the JAXA, ESA, NASA leads within LSI-VC for the </a:t>
            </a:r>
            <a:r>
              <a:rPr b="1" lang="en-AU" sz="2600"/>
              <a:t>CEOS</a:t>
            </a:r>
            <a:r>
              <a:rPr lang="en-AU" sz="2600"/>
              <a:t> </a:t>
            </a:r>
            <a:r>
              <a:rPr b="1" lang="en-AU" sz="2600"/>
              <a:t>AFOLU Roadmap completion</a:t>
            </a:r>
            <a:endParaRPr b="1" sz="2600"/>
          </a:p>
          <a:p>
            <a:pPr indent="-215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00"/>
              <a:buChar char="▪"/>
            </a:pPr>
            <a:r>
              <a:rPr lang="en-AU" sz="2600"/>
              <a:t>Thanks to NASA/Ben Poulter for taking on lead author role in 2022</a:t>
            </a:r>
            <a:endParaRPr sz="2600"/>
          </a:p>
          <a:p>
            <a:pPr indent="-215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00"/>
              <a:buChar char="▪"/>
            </a:pPr>
            <a:r>
              <a:rPr lang="en-AU" sz="2600"/>
              <a:t>AFOLU Roadmap, after 2-3 years effort, is brought to this Plenary for endorsement</a:t>
            </a:r>
            <a:endParaRPr sz="2600"/>
          </a:p>
          <a:p>
            <a:pPr indent="-21590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Char char="▪"/>
            </a:pPr>
            <a:r>
              <a:rPr lang="en-AU" sz="2200"/>
              <a:t>Seeks to e</a:t>
            </a:r>
            <a:r>
              <a:rPr lang="en-AU" sz="2200"/>
              <a:t>nsure that every country has the land satellite data required to report to UNFCCC under IPCC guidance</a:t>
            </a:r>
            <a:endParaRPr sz="2200"/>
          </a:p>
          <a:p>
            <a:pPr indent="-21590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Char char="▪"/>
            </a:pPr>
            <a:r>
              <a:rPr lang="en-AU" sz="2200"/>
              <a:t>Provides a roadmap for space agencies to keep up with needs</a:t>
            </a:r>
            <a:endParaRPr sz="2200"/>
          </a:p>
          <a:p>
            <a:pPr indent="-21590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Char char="▪"/>
            </a:pPr>
            <a:r>
              <a:rPr lang="en-AU" sz="2200"/>
              <a:t>Actions supplement proposed by SIT Chair for ease of tracking </a:t>
            </a:r>
            <a:endParaRPr sz="2200"/>
          </a:p>
          <a:p>
            <a:pPr indent="-215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00"/>
              <a:buChar char="▪"/>
            </a:pPr>
            <a:r>
              <a:rPr lang="en-AU" sz="2600"/>
              <a:t>A BIG THANKS to all within LSI-VC who have contributed</a:t>
            </a:r>
            <a:endParaRPr sz="26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6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6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6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6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 sz="26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600"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2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6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6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6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600"/>
          </a:p>
        </p:txBody>
      </p:sp>
      <p:sp>
        <p:nvSpPr>
          <p:cNvPr id="141" name="Google Shape;141;g25cf7857268_1_1"/>
          <p:cNvSpPr txBox="1"/>
          <p:nvPr>
            <p:ph type="title"/>
          </p:nvPr>
        </p:nvSpPr>
        <p:spPr>
          <a:xfrm>
            <a:off x="64925" y="170856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AU"/>
              <a:t>Significant activities and progress</a:t>
            </a:r>
            <a:endParaRPr/>
          </a:p>
        </p:txBody>
      </p:sp>
      <p:sp>
        <p:nvSpPr>
          <p:cNvPr id="142" name="Google Shape;142;g25cf7857268_1_1"/>
          <p:cNvSpPr txBox="1"/>
          <p:nvPr/>
        </p:nvSpPr>
        <p:spPr>
          <a:xfrm>
            <a:off x="2373665" y="453154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g25cf7857268_1_1"/>
          <p:cNvSpPr txBox="1"/>
          <p:nvPr/>
        </p:nvSpPr>
        <p:spPr>
          <a:xfrm>
            <a:off x="3126224" y="315589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g25cf7857268_1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90650" y="3567124"/>
            <a:ext cx="1710250" cy="242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5cf7857268_2_18"/>
          <p:cNvSpPr txBox="1"/>
          <p:nvPr>
            <p:ph idx="1" type="body"/>
          </p:nvPr>
        </p:nvSpPr>
        <p:spPr>
          <a:xfrm>
            <a:off x="223125" y="1233075"/>
            <a:ext cx="79368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AU" sz="2400"/>
              <a:t>Climate &amp; Carbon</a:t>
            </a:r>
            <a:endParaRPr b="1" sz="2400"/>
          </a:p>
          <a:p>
            <a:pPr indent="-203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AU" sz="2400"/>
              <a:t>Biomass harmonisation group doing excellent work to address user perspectives and uptake of CEOS data for impact</a:t>
            </a:r>
            <a:endParaRPr sz="2400"/>
          </a:p>
          <a:p>
            <a:pPr indent="-203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AU" sz="2400"/>
              <a:t>SIT Chair Team promoted closer integration of in-country work (SilvaCarbon) with our work plan items like AFOLU</a:t>
            </a:r>
            <a:endParaRPr sz="2400"/>
          </a:p>
          <a:p>
            <a:pPr indent="-203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AU" sz="2400"/>
              <a:t>Ensured exposure for the important research work </a:t>
            </a:r>
            <a:br>
              <a:rPr lang="en-AU" sz="2400"/>
            </a:br>
            <a:r>
              <a:rPr lang="en-AU" sz="2400"/>
              <a:t>(e.g. Melo </a:t>
            </a:r>
            <a:r>
              <a:rPr i="1" lang="en-AU" sz="2400"/>
              <a:t>et al</a:t>
            </a:r>
            <a:r>
              <a:rPr lang="en-AU" sz="2400"/>
              <a:t>) on changes needed to improve uptake of our datasets</a:t>
            </a:r>
            <a:endParaRPr sz="2400"/>
          </a:p>
          <a:p>
            <a:pPr indent="-203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AU" sz="2400"/>
              <a:t>JAXA SIT Chair Team will continue addressing through SE Asia in-country case study</a:t>
            </a:r>
            <a:endParaRPr sz="2400"/>
          </a:p>
          <a:p>
            <a:pPr indent="-203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AU" sz="2400"/>
              <a:t>NASA has a 3-year study grant on these issues</a:t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0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</p:txBody>
      </p:sp>
      <p:sp>
        <p:nvSpPr>
          <p:cNvPr id="150" name="Google Shape;150;g25cf7857268_2_18"/>
          <p:cNvSpPr txBox="1"/>
          <p:nvPr>
            <p:ph type="title"/>
          </p:nvPr>
        </p:nvSpPr>
        <p:spPr>
          <a:xfrm>
            <a:off x="64925" y="170856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AU"/>
              <a:t>Significant activities and progress</a:t>
            </a:r>
            <a:endParaRPr/>
          </a:p>
        </p:txBody>
      </p:sp>
      <p:sp>
        <p:nvSpPr>
          <p:cNvPr id="151" name="Google Shape;151;g25cf7857268_2_18"/>
          <p:cNvSpPr txBox="1"/>
          <p:nvPr/>
        </p:nvSpPr>
        <p:spPr>
          <a:xfrm>
            <a:off x="2373665" y="453154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g25cf7857268_2_18"/>
          <p:cNvSpPr txBox="1"/>
          <p:nvPr/>
        </p:nvSpPr>
        <p:spPr>
          <a:xfrm>
            <a:off x="3126224" y="315589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g25cf7857268_2_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27550" y="3429000"/>
            <a:ext cx="4064452" cy="18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25cf7857268_2_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59925" y="1302631"/>
            <a:ext cx="3727275" cy="1932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5cf7857268_2_28"/>
          <p:cNvSpPr txBox="1"/>
          <p:nvPr>
            <p:ph idx="1" type="body"/>
          </p:nvPr>
        </p:nvSpPr>
        <p:spPr>
          <a:xfrm>
            <a:off x="223125" y="1233075"/>
            <a:ext cx="79368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AU" sz="2400"/>
              <a:t>Climate &amp; Carbon</a:t>
            </a:r>
            <a:endParaRPr b="1" sz="2400"/>
          </a:p>
          <a:p>
            <a:pPr indent="-1968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300"/>
              <a:buChar char="▪"/>
            </a:pPr>
            <a:r>
              <a:rPr lang="en-AU" sz="2300"/>
              <a:t>UNFCCC SEC active participation in 2022-23 CEOS mtgs</a:t>
            </a:r>
            <a:endParaRPr sz="2300"/>
          </a:p>
          <a:p>
            <a:pPr indent="-203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AU" sz="2400"/>
              <a:t>GST Process and Systematic Observations Synthesis Report developed - with extensive CEOS input</a:t>
            </a:r>
            <a:endParaRPr sz="2400"/>
          </a:p>
          <a:p>
            <a:pPr indent="-203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AU" sz="2400"/>
              <a:t>OCR-VC supported through process of bringing proposal for Aquatic Carbon Roadmap to Plenary</a:t>
            </a:r>
            <a:endParaRPr sz="2400"/>
          </a:p>
          <a:p>
            <a:pPr indent="-203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AU" sz="2400"/>
              <a:t>GEO-TREES supported to secure req’d assistance</a:t>
            </a:r>
            <a:endParaRPr sz="2400"/>
          </a:p>
          <a:p>
            <a:pPr indent="-203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AU" sz="2400"/>
              <a:t>SIT Chair stewards the CEOS GST Strategy Actions and these are serving us well </a:t>
            </a:r>
            <a:endParaRPr sz="2400"/>
          </a:p>
          <a:p>
            <a:pPr indent="-203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AU" sz="2400"/>
              <a:t>CEOS GST Data Portal updated in 2023 with new and updated datasets</a:t>
            </a:r>
            <a:endParaRPr sz="2400"/>
          </a:p>
          <a:p>
            <a:pPr indent="-203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AU" sz="2400"/>
              <a:t>ESA contribution of the EO Handbook 2023 - Space Data for the Global Stocktake</a:t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0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400"/>
          </a:p>
        </p:txBody>
      </p:sp>
      <p:sp>
        <p:nvSpPr>
          <p:cNvPr id="160" name="Google Shape;160;g25cf7857268_2_28"/>
          <p:cNvSpPr txBox="1"/>
          <p:nvPr>
            <p:ph type="title"/>
          </p:nvPr>
        </p:nvSpPr>
        <p:spPr>
          <a:xfrm>
            <a:off x="64925" y="170856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AU"/>
              <a:t>Significant activities and progress</a:t>
            </a:r>
            <a:endParaRPr/>
          </a:p>
        </p:txBody>
      </p:sp>
      <p:sp>
        <p:nvSpPr>
          <p:cNvPr id="161" name="Google Shape;161;g25cf7857268_2_28"/>
          <p:cNvSpPr txBox="1"/>
          <p:nvPr/>
        </p:nvSpPr>
        <p:spPr>
          <a:xfrm>
            <a:off x="2373665" y="453154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g25cf7857268_2_28"/>
          <p:cNvSpPr txBox="1"/>
          <p:nvPr/>
        </p:nvSpPr>
        <p:spPr>
          <a:xfrm>
            <a:off x="3126224" y="315589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g25cf7857268_2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9975" y="1811681"/>
            <a:ext cx="3727273" cy="2176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25cf7857268_2_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59925" y="4064550"/>
            <a:ext cx="2678842" cy="256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Elizabeth Rose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0x010100E80A2ABF132E7F4E9323259BF68EB7E2</vt:lpwstr>
  </property>
</Properties>
</file>