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Garamon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Arial Narrow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j/eRIRo/3a1DcWhmqmPD+Yr70A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88E41D1-8958-4B40-87D3-AC53DD0D5574}">
  <a:tblStyle styleId="{F88E41D1-8958-4B40-87D3-AC53DD0D557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.fntdata"/><Relationship Id="rId22" Type="http://schemas.openxmlformats.org/officeDocument/2006/relationships/font" Target="fonts/Garamond-boldItalic.fntdata"/><Relationship Id="rId21" Type="http://schemas.openxmlformats.org/officeDocument/2006/relationships/font" Target="fonts/Garamon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ArialNarrow-bold.fntdata"/><Relationship Id="rId27" Type="http://schemas.openxmlformats.org/officeDocument/2006/relationships/font" Target="fonts/Arial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Narr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ArialNarrow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Garamon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8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9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20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Plenary, 15 - 16 November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gif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jpg"/><Relationship Id="rId10" Type="http://schemas.openxmlformats.org/officeDocument/2006/relationships/image" Target="../media/image35.png"/><Relationship Id="rId13" Type="http://schemas.openxmlformats.org/officeDocument/2006/relationships/image" Target="../media/image42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38.png"/><Relationship Id="rId9" Type="http://schemas.openxmlformats.org/officeDocument/2006/relationships/image" Target="../media/image29.png"/><Relationship Id="rId15" Type="http://schemas.openxmlformats.org/officeDocument/2006/relationships/image" Target="../media/image33.png"/><Relationship Id="rId14" Type="http://schemas.openxmlformats.org/officeDocument/2006/relationships/image" Target="../media/image28.png"/><Relationship Id="rId17" Type="http://schemas.openxmlformats.org/officeDocument/2006/relationships/image" Target="../media/image44.jpg"/><Relationship Id="rId16" Type="http://schemas.openxmlformats.org/officeDocument/2006/relationships/image" Target="../media/image32.jpg"/><Relationship Id="rId5" Type="http://schemas.openxmlformats.org/officeDocument/2006/relationships/image" Target="../media/image39.png"/><Relationship Id="rId6" Type="http://schemas.openxmlformats.org/officeDocument/2006/relationships/image" Target="../media/image20.jpg"/><Relationship Id="rId7" Type="http://schemas.openxmlformats.org/officeDocument/2006/relationships/image" Target="../media/image30.png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Rajeev@isro.gov.i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45.gif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Relationship Id="rId4" Type="http://schemas.openxmlformats.org/officeDocument/2006/relationships/image" Target="../media/image24.png"/><Relationship Id="rId11" Type="http://schemas.openxmlformats.org/officeDocument/2006/relationships/image" Target="../media/image11.jpg"/><Relationship Id="rId10" Type="http://schemas.openxmlformats.org/officeDocument/2006/relationships/image" Target="../media/image27.jpg"/><Relationship Id="rId9" Type="http://schemas.openxmlformats.org/officeDocument/2006/relationships/image" Target="../media/image16.jpg"/><Relationship Id="rId5" Type="http://schemas.openxmlformats.org/officeDocument/2006/relationships/image" Target="../media/image40.jpg"/><Relationship Id="rId6" Type="http://schemas.openxmlformats.org/officeDocument/2006/relationships/image" Target="../media/image22.jpg"/><Relationship Id="rId7" Type="http://schemas.openxmlformats.org/officeDocument/2006/relationships/image" Target="../media/image25.jp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37</a:t>
            </a:r>
            <a:r>
              <a:rPr baseline="30000" lang="en-US" sz="7500"/>
              <a:t>th</a:t>
            </a:r>
            <a:r>
              <a:rPr lang="en-US" sz="7500"/>
              <a:t> CEOS Plenary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br>
              <a:rPr i="1" lang="en-US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US" sz="4000">
                <a:latin typeface="Montserrat"/>
                <a:ea typeface="Montserrat"/>
                <a:cs typeface="Montserrat"/>
                <a:sym typeface="Montserrat"/>
              </a:rPr>
              <a:t>Change of approach in Indian Earth Observations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532825" y="43022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Rajeev Jaiswal, ISRO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13#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15 - 16 November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Chiang Rai, Thailand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Hosted by GISTDA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/>
          <p:nvPr/>
        </p:nvSpPr>
        <p:spPr>
          <a:xfrm>
            <a:off x="366726" y="1035850"/>
            <a:ext cx="69407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 days full Global data at 1 km resolution (systematic coverage)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 days Local area coverage at 360 m resolution</a:t>
            </a:r>
            <a:endParaRPr/>
          </a:p>
        </p:txBody>
      </p:sp>
      <p:sp>
        <p:nvSpPr>
          <p:cNvPr id="230" name="Google Shape;230;p10"/>
          <p:cNvSpPr/>
          <p:nvPr/>
        </p:nvSpPr>
        <p:spPr>
          <a:xfrm>
            <a:off x="242674" y="4965753"/>
            <a:ext cx="6267307" cy="155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Data is made available through Bhoonidhi</a:t>
            </a:r>
            <a:endParaRPr b="0" i="0" sz="16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Data within 180 min for SCATSAT &amp; OCM &lt; 1 hr </a:t>
            </a:r>
            <a:endParaRPr b="0" i="0" sz="16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Emergency planning within 8-10 hr and products in 1 hr</a:t>
            </a:r>
            <a:endParaRPr b="0" i="0" sz="16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Scatterometer-3 nominal mode provides 12.5 X 12.5 km grid for wind vector  and high resolution mode provides 5 X 5 km grid size (experimental)</a:t>
            </a:r>
            <a:endParaRPr/>
          </a:p>
        </p:txBody>
      </p:sp>
      <p:pic>
        <p:nvPicPr>
          <p:cNvPr id="231" name="Google Shape;2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499" y="1794684"/>
            <a:ext cx="6507192" cy="286686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0"/>
          <p:cNvSpPr txBox="1"/>
          <p:nvPr/>
        </p:nvSpPr>
        <p:spPr>
          <a:xfrm>
            <a:off x="1018761" y="4642183"/>
            <a:ext cx="26228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OCM – Global Area Coverage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9201426" y="4661549"/>
            <a:ext cx="7136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956" y="1794684"/>
            <a:ext cx="3634599" cy="290202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 txBox="1"/>
          <p:nvPr/>
        </p:nvSpPr>
        <p:spPr>
          <a:xfrm>
            <a:off x="263414" y="217798"/>
            <a:ext cx="8515350" cy="452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EOS-06 (Oceansat-3)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WPDSD\BHOONIDHI\BhoonidhiVISTA\VistaCaptures\godavariFloods2022_E04_MRS.gif" id="240" name="Google Shape;2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8218" y="1109250"/>
            <a:ext cx="6698343" cy="491969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1"/>
          <p:cNvSpPr txBox="1"/>
          <p:nvPr>
            <p:ph type="title"/>
          </p:nvPr>
        </p:nvSpPr>
        <p:spPr>
          <a:xfrm>
            <a:off x="4965284" y="6083534"/>
            <a:ext cx="6387152" cy="447747"/>
          </a:xfrm>
          <a:prstGeom prst="rect">
            <a:avLst/>
          </a:prstGeom>
          <a:gradFill>
            <a:gsLst>
              <a:gs pos="0">
                <a:srgbClr val="ADE11D"/>
              </a:gs>
              <a:gs pos="100000">
                <a:srgbClr val="E3FF88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Comparison-Godavari Floods in July 2022 - EOS-04 SAR-MRS</a:t>
            </a:r>
            <a:endParaRPr/>
          </a:p>
        </p:txBody>
      </p:sp>
      <p:sp>
        <p:nvSpPr>
          <p:cNvPr id="242" name="Google Shape;242;p11"/>
          <p:cNvSpPr txBox="1"/>
          <p:nvPr/>
        </p:nvSpPr>
        <p:spPr>
          <a:xfrm>
            <a:off x="5692105" y="5721165"/>
            <a:ext cx="74177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Data can be visualized through Bhoonidhi – VISTA@ www.nrsc.gov.in</a:t>
            </a:r>
            <a:endParaRPr b="0" i="0" sz="1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140583" y="208921"/>
            <a:ext cx="8515350" cy="452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BHOONIDHI – Visualization tool</a:t>
            </a:r>
            <a:endParaRPr/>
          </a:p>
        </p:txBody>
      </p:sp>
      <p:sp>
        <p:nvSpPr>
          <p:cNvPr id="244" name="Google Shape;244;p11"/>
          <p:cNvSpPr txBox="1"/>
          <p:nvPr/>
        </p:nvSpPr>
        <p:spPr>
          <a:xfrm>
            <a:off x="140583" y="2616271"/>
            <a:ext cx="4117518" cy="190565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-200025" lvl="1" marL="266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543F"/>
              </a:buClr>
              <a:buSzPts val="108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Indian EO Data Hub</a:t>
            </a:r>
            <a:endParaRPr b="1" i="0" sz="1800" u="none" cap="none" strike="noStrike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0025" lvl="1" marL="266700" marR="0" rtl="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rgbClr val="CF543F"/>
              </a:buClr>
              <a:buSzPts val="108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Search, View, Add to Cart, Place work order, Download…</a:t>
            </a:r>
            <a:endParaRPr/>
          </a:p>
          <a:p>
            <a:pPr indent="-200025" lvl="1" marL="266700" marR="0" rtl="0" algn="l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>
                <a:srgbClr val="CF543F"/>
              </a:buClr>
              <a:buSzPts val="108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Similar to Sentinel Data Hub/ USGS Earth Explorer...</a:t>
            </a:r>
            <a:endParaRPr/>
          </a:p>
        </p:txBody>
      </p:sp>
      <p:pic>
        <p:nvPicPr>
          <p:cNvPr id="245" name="Google Shape;245;p11"/>
          <p:cNvPicPr preferRelativeResize="0"/>
          <p:nvPr/>
        </p:nvPicPr>
        <p:blipFill rotWithShape="1">
          <a:blip r:embed="rId4">
            <a:alphaModFix/>
          </a:blip>
          <a:srcRect b="29678" l="0" r="46619" t="0"/>
          <a:stretch/>
        </p:blipFill>
        <p:spPr>
          <a:xfrm>
            <a:off x="68240" y="1122898"/>
            <a:ext cx="4467751" cy="1394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"/>
          <p:cNvSpPr txBox="1"/>
          <p:nvPr/>
        </p:nvSpPr>
        <p:spPr>
          <a:xfrm>
            <a:off x="310402" y="228047"/>
            <a:ext cx="9339943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Private Sector in Space Activities</a:t>
            </a:r>
            <a:endParaRPr/>
          </a:p>
        </p:txBody>
      </p:sp>
      <p:pic>
        <p:nvPicPr>
          <p:cNvPr id="251" name="Google Shape;2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1361" y="4753121"/>
            <a:ext cx="2041430" cy="130407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2"/>
          <p:cNvSpPr/>
          <p:nvPr/>
        </p:nvSpPr>
        <p:spPr>
          <a:xfrm>
            <a:off x="224527" y="3445066"/>
            <a:ext cx="2224243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First launch of launch vehicle built by a private company in India; </a:t>
            </a:r>
            <a:r>
              <a:rPr b="1" i="0" lang="en-US" sz="1400" u="none" cap="none" strike="noStrik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Skyroot Aerospace</a:t>
            </a:r>
            <a:endParaRPr/>
          </a:p>
        </p:txBody>
      </p:sp>
      <p:grpSp>
        <p:nvGrpSpPr>
          <p:cNvPr id="253" name="Google Shape;253;p12"/>
          <p:cNvGrpSpPr/>
          <p:nvPr/>
        </p:nvGrpSpPr>
        <p:grpSpPr>
          <a:xfrm>
            <a:off x="326550" y="1098685"/>
            <a:ext cx="2022425" cy="2366797"/>
            <a:chOff x="108532" y="759165"/>
            <a:chExt cx="2022425" cy="2366797"/>
          </a:xfrm>
        </p:grpSpPr>
        <p:pic>
          <p:nvPicPr>
            <p:cNvPr id="254" name="Google Shape;254;p12"/>
            <p:cNvPicPr preferRelativeResize="0"/>
            <p:nvPr/>
          </p:nvPicPr>
          <p:blipFill rotWithShape="1">
            <a:blip r:embed="rId4">
              <a:alphaModFix/>
            </a:blip>
            <a:srcRect b="15600" l="10459" r="8412" t="5201"/>
            <a:stretch/>
          </p:blipFill>
          <p:spPr>
            <a:xfrm>
              <a:off x="126175" y="759165"/>
              <a:ext cx="1900374" cy="2366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12"/>
            <p:cNvSpPr/>
            <p:nvPr/>
          </p:nvSpPr>
          <p:spPr>
            <a:xfrm>
              <a:off x="108532" y="759165"/>
              <a:ext cx="9139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18.11.2022</a:t>
              </a:r>
              <a:endParaRPr/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616763" y="2748362"/>
              <a:ext cx="10037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Vikram-S</a:t>
              </a:r>
              <a:endParaRPr/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1306780" y="1391268"/>
              <a:ext cx="82417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Sub-orbital flight </a:t>
              </a:r>
              <a:endParaRPr/>
            </a:p>
          </p:txBody>
        </p:sp>
      </p:grpSp>
      <p:pic>
        <p:nvPicPr>
          <p:cNvPr id="258" name="Google Shape;25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09392" y="1272479"/>
            <a:ext cx="1807694" cy="131392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2"/>
          <p:cNvSpPr/>
          <p:nvPr/>
        </p:nvSpPr>
        <p:spPr>
          <a:xfrm>
            <a:off x="9276420" y="2892104"/>
            <a:ext cx="25408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Successful rocket-engine test by </a:t>
            </a:r>
            <a:r>
              <a:rPr b="0" i="0" lang="en-US" sz="1400" u="none" cap="none" strike="noStrike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rPr>
              <a:t>Skyroot Aerospace 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at ISRO facility</a:t>
            </a:r>
            <a:endParaRPr/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6900" y="4675864"/>
            <a:ext cx="1431096" cy="121437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 txBox="1"/>
          <p:nvPr/>
        </p:nvSpPr>
        <p:spPr>
          <a:xfrm>
            <a:off x="512838" y="6188134"/>
            <a:ext cx="13468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Agnikul Cosmos</a:t>
            </a:r>
            <a:endParaRPr b="1" i="0" sz="1400" u="none" cap="none" strike="noStrike">
              <a:solidFill>
                <a:srgbClr val="00B05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2" name="Google Shape;262;p12"/>
          <p:cNvSpPr txBox="1"/>
          <p:nvPr/>
        </p:nvSpPr>
        <p:spPr>
          <a:xfrm>
            <a:off x="122523" y="5962244"/>
            <a:ext cx="22264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Semi-cryo Engine test</a:t>
            </a:r>
            <a:endParaRPr b="0" i="0" sz="16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63" name="Google Shape;263;p12"/>
          <p:cNvPicPr preferRelativeResize="0"/>
          <p:nvPr/>
        </p:nvPicPr>
        <p:blipFill rotWithShape="1">
          <a:blip r:embed="rId7">
            <a:alphaModFix/>
          </a:blip>
          <a:srcRect b="31772" l="24232" r="5857" t="3065"/>
          <a:stretch/>
        </p:blipFill>
        <p:spPr>
          <a:xfrm>
            <a:off x="6272955" y="1851323"/>
            <a:ext cx="2606046" cy="125441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/>
          <p:nvPr/>
        </p:nvSpPr>
        <p:spPr>
          <a:xfrm>
            <a:off x="5982055" y="3086205"/>
            <a:ext cx="297889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rPr>
              <a:t>Hyperspectral Small Satellites</a:t>
            </a:r>
            <a:endParaRPr/>
          </a:p>
        </p:txBody>
      </p:sp>
      <p:pic>
        <p:nvPicPr>
          <p:cNvPr id="265" name="Google Shape;265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0832" y="1895340"/>
            <a:ext cx="993931" cy="44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73482" y="4974206"/>
            <a:ext cx="1174705" cy="8479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2"/>
          <p:cNvSpPr/>
          <p:nvPr/>
        </p:nvSpPr>
        <p:spPr>
          <a:xfrm>
            <a:off x="4926597" y="6152690"/>
            <a:ext cx="6110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Pixxel</a:t>
            </a:r>
            <a:endParaRPr/>
          </a:p>
        </p:txBody>
      </p:sp>
      <p:sp>
        <p:nvSpPr>
          <p:cNvPr id="268" name="Google Shape;268;p12"/>
          <p:cNvSpPr/>
          <p:nvPr/>
        </p:nvSpPr>
        <p:spPr>
          <a:xfrm>
            <a:off x="3010867" y="6205534"/>
            <a:ext cx="16398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Dhruvaspace</a:t>
            </a:r>
            <a:endParaRPr b="1" i="0" sz="1400" u="none" cap="none" strike="noStrike">
              <a:solidFill>
                <a:srgbClr val="00B05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2680274" y="5682314"/>
            <a:ext cx="16325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Communication payload</a:t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4753096" y="4675864"/>
            <a:ext cx="8659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3300"/>
                </a:solidFill>
                <a:latin typeface="Arial Narrow"/>
                <a:ea typeface="Arial Narrow"/>
                <a:cs typeface="Arial Narrow"/>
                <a:sym typeface="Arial Narrow"/>
              </a:rPr>
              <a:t>ANAND</a:t>
            </a:r>
            <a:endParaRPr/>
          </a:p>
        </p:txBody>
      </p:sp>
      <p:sp>
        <p:nvSpPr>
          <p:cNvPr id="271" name="Google Shape;271;p12"/>
          <p:cNvSpPr/>
          <p:nvPr/>
        </p:nvSpPr>
        <p:spPr>
          <a:xfrm>
            <a:off x="2794110" y="4648605"/>
            <a:ext cx="8675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3300"/>
                </a:solidFill>
                <a:latin typeface="Arial Narrow"/>
                <a:ea typeface="Arial Narrow"/>
                <a:cs typeface="Arial Narrow"/>
                <a:sym typeface="Arial Narrow"/>
              </a:rPr>
              <a:t>Thybolt</a:t>
            </a:r>
            <a:endParaRPr b="1" i="0" sz="1400" u="none" cap="none" strike="noStrike">
              <a:solidFill>
                <a:srgbClr val="0033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2" name="Google Shape;272;p12"/>
          <p:cNvSpPr txBox="1"/>
          <p:nvPr/>
        </p:nvSpPr>
        <p:spPr>
          <a:xfrm>
            <a:off x="2641332" y="3168722"/>
            <a:ext cx="30875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rPr>
              <a:t>Offloading Production to Industries</a:t>
            </a:r>
            <a:endParaRPr/>
          </a:p>
        </p:txBody>
      </p:sp>
      <p:pic>
        <p:nvPicPr>
          <p:cNvPr descr="PSLV copy.png" id="273" name="Google Shape;273;p12"/>
          <p:cNvPicPr preferRelativeResize="0"/>
          <p:nvPr/>
        </p:nvPicPr>
        <p:blipFill rotWithShape="1">
          <a:blip r:embed="rId10">
            <a:alphaModFix/>
          </a:blip>
          <a:srcRect b="8333" l="24842" r="29611" t="8333"/>
          <a:stretch/>
        </p:blipFill>
        <p:spPr>
          <a:xfrm>
            <a:off x="2938449" y="1341254"/>
            <a:ext cx="265669" cy="173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2"/>
          <p:cNvPicPr preferRelativeResize="0"/>
          <p:nvPr/>
        </p:nvPicPr>
        <p:blipFill rotWithShape="1">
          <a:blip r:embed="rId11">
            <a:alphaModFix/>
          </a:blip>
          <a:srcRect b="18047" l="26446" r="24324" t="-1639"/>
          <a:stretch/>
        </p:blipFill>
        <p:spPr>
          <a:xfrm>
            <a:off x="4491669" y="1291414"/>
            <a:ext cx="443255" cy="179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"/>
          <p:cNvPicPr preferRelativeResize="0"/>
          <p:nvPr/>
        </p:nvPicPr>
        <p:blipFill rotWithShape="1">
          <a:blip r:embed="rId12">
            <a:alphaModFix/>
          </a:blip>
          <a:srcRect b="17708" l="29510" r="60190" t="32831"/>
          <a:stretch/>
        </p:blipFill>
        <p:spPr>
          <a:xfrm>
            <a:off x="3570177" y="1438972"/>
            <a:ext cx="779143" cy="167250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2"/>
          <p:cNvSpPr txBox="1"/>
          <p:nvPr/>
        </p:nvSpPr>
        <p:spPr>
          <a:xfrm>
            <a:off x="4767254" y="2456411"/>
            <a:ext cx="5641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PSLV</a:t>
            </a:r>
            <a:endParaRPr b="0" i="0" sz="1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6368293" y="2385884"/>
            <a:ext cx="5641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SSLV</a:t>
            </a:r>
            <a:endParaRPr b="0" i="0" sz="1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5573560" y="2465081"/>
            <a:ext cx="5738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LVM3</a:t>
            </a:r>
            <a:endParaRPr b="0" i="0" sz="1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79" name="Google Shape;279;p12"/>
          <p:cNvPicPr preferRelativeResize="0"/>
          <p:nvPr/>
        </p:nvPicPr>
        <p:blipFill rotWithShape="1">
          <a:blip r:embed="rId13">
            <a:alphaModFix/>
          </a:blip>
          <a:srcRect b="21389" l="18929" r="31433" t="9809"/>
          <a:stretch/>
        </p:blipFill>
        <p:spPr>
          <a:xfrm>
            <a:off x="6760329" y="4738029"/>
            <a:ext cx="1546736" cy="133426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/>
          <p:nvPr/>
        </p:nvSpPr>
        <p:spPr>
          <a:xfrm>
            <a:off x="3307286" y="1111625"/>
            <a:ext cx="16730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rPr>
              <a:t>Launch  Vehicles </a:t>
            </a:r>
            <a:endParaRPr/>
          </a:p>
        </p:txBody>
      </p:sp>
      <p:sp>
        <p:nvSpPr>
          <p:cNvPr id="281" name="Google Shape;281;p12"/>
          <p:cNvSpPr txBox="1"/>
          <p:nvPr/>
        </p:nvSpPr>
        <p:spPr>
          <a:xfrm>
            <a:off x="6467567" y="4152105"/>
            <a:ext cx="1937577" cy="505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rPr>
              <a:t>Satellite Bus Technology Transfer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5943607" y="1081934"/>
            <a:ext cx="3180181" cy="707886"/>
          </a:xfrm>
          <a:prstGeom prst="rect">
            <a:avLst/>
          </a:prstGeom>
          <a:noFill/>
          <a:ln cap="flat" cmpd="sng" w="9525">
            <a:solidFill>
              <a:srgbClr val="829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rPr>
              <a:t>450+ MSMEs, 50+ Large Enterprises, 100+ Start-ups </a:t>
            </a:r>
            <a:endParaRPr/>
          </a:p>
        </p:txBody>
      </p:sp>
      <p:pic>
        <p:nvPicPr>
          <p:cNvPr id="283" name="Google Shape;283;p12"/>
          <p:cNvPicPr preferRelativeResize="0"/>
          <p:nvPr/>
        </p:nvPicPr>
        <p:blipFill rotWithShape="1">
          <a:blip r:embed="rId14">
            <a:alphaModFix/>
          </a:blip>
          <a:srcRect b="865" l="0" r="5338" t="28224"/>
          <a:stretch/>
        </p:blipFill>
        <p:spPr>
          <a:xfrm>
            <a:off x="9035680" y="4218061"/>
            <a:ext cx="1917469" cy="61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963586" y="4568781"/>
            <a:ext cx="1791680" cy="49823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2"/>
          <p:cNvSpPr txBox="1"/>
          <p:nvPr/>
        </p:nvSpPr>
        <p:spPr>
          <a:xfrm>
            <a:off x="9225881" y="5966993"/>
            <a:ext cx="2347432" cy="50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rPr>
              <a:t>Geospatial Decision Support</a:t>
            </a:r>
            <a:endParaRPr/>
          </a:p>
        </p:txBody>
      </p:sp>
      <p:sp>
        <p:nvSpPr>
          <p:cNvPr id="286" name="Google Shape;286;p12"/>
          <p:cNvSpPr txBox="1"/>
          <p:nvPr/>
        </p:nvSpPr>
        <p:spPr>
          <a:xfrm>
            <a:off x="3296325" y="4283384"/>
            <a:ext cx="2350153" cy="29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rPr>
              <a:t>Satellites by Industry</a:t>
            </a:r>
            <a:endParaRPr/>
          </a:p>
        </p:txBody>
      </p:sp>
      <p:pic>
        <p:nvPicPr>
          <p:cNvPr id="287" name="Google Shape;287;p1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558688" y="4985923"/>
            <a:ext cx="1494429" cy="40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2"/>
          <p:cNvPicPr preferRelativeResize="0"/>
          <p:nvPr/>
        </p:nvPicPr>
        <p:blipFill rotWithShape="1">
          <a:blip r:embed="rId17">
            <a:alphaModFix/>
          </a:blip>
          <a:srcRect b="27934" l="0" r="0" t="27548"/>
          <a:stretch/>
        </p:blipFill>
        <p:spPr>
          <a:xfrm>
            <a:off x="10205418" y="5381583"/>
            <a:ext cx="1116654" cy="49708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2"/>
          <p:cNvSpPr/>
          <p:nvPr/>
        </p:nvSpPr>
        <p:spPr>
          <a:xfrm>
            <a:off x="6890413" y="6152690"/>
            <a:ext cx="11256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Alpha Design</a:t>
            </a:r>
            <a:endParaRPr b="1" i="0" sz="1400" u="none" cap="none" strike="noStrike">
              <a:solidFill>
                <a:srgbClr val="00B05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 txBox="1"/>
          <p:nvPr/>
        </p:nvSpPr>
        <p:spPr>
          <a:xfrm>
            <a:off x="8281865" y="5057476"/>
            <a:ext cx="3636335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rajeev@isro.gov.in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944735" y="4949700"/>
            <a:ext cx="6453999" cy="914637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3744282" y="2194850"/>
            <a:ext cx="6322091" cy="76246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5128398" y="3293488"/>
            <a:ext cx="2980346" cy="121136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1FF93"/>
              </a:gs>
              <a:gs pos="35000">
                <a:srgbClr val="E9FFB3"/>
              </a:gs>
              <a:gs pos="100000">
                <a:srgbClr val="F7FFDF"/>
              </a:gs>
            </a:gsLst>
            <a:lin ang="16200000" scaled="0"/>
          </a:gradFill>
          <a:ln cap="flat" cmpd="sng" w="9525">
            <a:solidFill>
              <a:srgbClr val="A0C92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Opening up of India’s Space Sector </a:t>
            </a: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1576257" y="2200925"/>
            <a:ext cx="1852356" cy="89251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Space Activities by Private Industry</a:t>
            </a: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174786" y="5065974"/>
            <a:ext cx="2660293" cy="66646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NSIL to own operational satellites/launchers </a:t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1891925" y="4815140"/>
            <a:ext cx="1852356" cy="105754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‘Demand’ based approach by NSIL</a:t>
            </a: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5908900" y="2273828"/>
            <a:ext cx="1852356" cy="60291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Handholding </a:t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8108744" y="2273828"/>
            <a:ext cx="1852356" cy="58748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Promotion </a:t>
            </a: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3822169" y="2273829"/>
            <a:ext cx="1852356" cy="61834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Authorization </a:t>
            </a: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3449316" y="2580345"/>
            <a:ext cx="293963" cy="2442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985390" y="5065974"/>
            <a:ext cx="3336240" cy="66646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Announcements of Opportunity for Private Industries</a:t>
            </a: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849213" y="1568893"/>
            <a:ext cx="640431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Union Cabinet approval for </a:t>
            </a:r>
            <a:r>
              <a:rPr b="1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Space Sector Reforms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24</a:t>
            </a:r>
            <a:r>
              <a:rPr b="1" baseline="3000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June 2020</a:t>
            </a: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3737409" y="5206214"/>
            <a:ext cx="249689" cy="27539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2"/>
          <p:cNvCxnSpPr>
            <a:endCxn id="76" idx="2"/>
          </p:cNvCxnSpPr>
          <p:nvPr/>
        </p:nvCxnSpPr>
        <p:spPr>
          <a:xfrm rot="10800000">
            <a:off x="2502435" y="3093438"/>
            <a:ext cx="2625900" cy="685800"/>
          </a:xfrm>
          <a:prstGeom prst="bentConnector2">
            <a:avLst/>
          </a:prstGeom>
          <a:noFill/>
          <a:ln cap="flat" cmpd="sng" w="28575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7" name="Google Shape;87;p2"/>
          <p:cNvCxnSpPr>
            <a:endCxn id="78" idx="0"/>
          </p:cNvCxnSpPr>
          <p:nvPr/>
        </p:nvCxnSpPr>
        <p:spPr>
          <a:xfrm flipH="1">
            <a:off x="2818103" y="4010240"/>
            <a:ext cx="2310300" cy="804900"/>
          </a:xfrm>
          <a:prstGeom prst="bentConnector2">
            <a:avLst/>
          </a:prstGeom>
          <a:noFill/>
          <a:ln cap="flat" cmpd="sng" w="28575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8" name="Google Shape;88;p2"/>
          <p:cNvCxnSpPr/>
          <p:nvPr/>
        </p:nvCxnSpPr>
        <p:spPr>
          <a:xfrm flipH="1" rot="5400000">
            <a:off x="4702700" y="3017093"/>
            <a:ext cx="471300" cy="380100"/>
          </a:xfrm>
          <a:prstGeom prst="bentConnector3">
            <a:avLst>
              <a:gd fmla="val 7493" name="adj1"/>
            </a:avLst>
          </a:prstGeom>
          <a:noFill/>
          <a:ln cap="flat" cmpd="sng" w="19050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9" name="Google Shape;89;p2"/>
          <p:cNvCxnSpPr>
            <a:stCxn id="75" idx="0"/>
            <a:endCxn id="79" idx="2"/>
          </p:cNvCxnSpPr>
          <p:nvPr/>
        </p:nvCxnSpPr>
        <p:spPr>
          <a:xfrm rot="-5400000">
            <a:off x="6518521" y="2976838"/>
            <a:ext cx="416700" cy="216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0" name="Google Shape;90;p2"/>
          <p:cNvCxnSpPr>
            <a:endCxn id="80" idx="2"/>
          </p:cNvCxnSpPr>
          <p:nvPr/>
        </p:nvCxnSpPr>
        <p:spPr>
          <a:xfrm flipH="1" rot="10800000">
            <a:off x="8108822" y="2861316"/>
            <a:ext cx="926100" cy="711900"/>
          </a:xfrm>
          <a:prstGeom prst="bentConnector2">
            <a:avLst/>
          </a:prstGeom>
          <a:noFill/>
          <a:ln cap="flat" cmpd="sng" w="19050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1" name="Google Shape;91;p2"/>
          <p:cNvCxnSpPr>
            <a:stCxn id="75" idx="2"/>
            <a:endCxn id="77" idx="0"/>
          </p:cNvCxnSpPr>
          <p:nvPr/>
        </p:nvCxnSpPr>
        <p:spPr>
          <a:xfrm rot="5400000">
            <a:off x="5781271" y="4228554"/>
            <a:ext cx="561000" cy="1113600"/>
          </a:xfrm>
          <a:prstGeom prst="bentConnector3">
            <a:avLst>
              <a:gd fmla="val 39063" name="adj1"/>
            </a:avLst>
          </a:prstGeom>
          <a:noFill/>
          <a:ln cap="flat" cmpd="sng" w="19050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2" name="Google Shape;92;p2"/>
          <p:cNvCxnSpPr>
            <a:stCxn id="75" idx="3"/>
            <a:endCxn id="83" idx="0"/>
          </p:cNvCxnSpPr>
          <p:nvPr/>
        </p:nvCxnSpPr>
        <p:spPr>
          <a:xfrm>
            <a:off x="8108744" y="3899171"/>
            <a:ext cx="544800" cy="1166700"/>
          </a:xfrm>
          <a:prstGeom prst="bentConnector2">
            <a:avLst/>
          </a:prstGeom>
          <a:noFill/>
          <a:ln cap="flat" cmpd="sng" w="19050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3" name="Google Shape;93;p2"/>
          <p:cNvSpPr/>
          <p:nvPr/>
        </p:nvSpPr>
        <p:spPr>
          <a:xfrm>
            <a:off x="388887" y="299436"/>
            <a:ext cx="11708523" cy="4526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Reforms in Indian Space Sector</a:t>
            </a:r>
            <a:endParaRPr b="1" i="0" sz="2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409903" y="270096"/>
            <a:ext cx="11676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User demand aggregation for demand driven satellites</a:t>
            </a: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1526274" y="1190443"/>
            <a:ext cx="9444251" cy="447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of approach from supply based model to demand based model,</a:t>
            </a:r>
            <a:endParaRPr/>
          </a:p>
          <a:p>
            <a:pPr indent="-341313" lvl="0" marL="341313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Justification for the satellites, associated ground segment, applications and their utilization need to be driven and ensured by the end-users</a:t>
            </a:r>
            <a:endParaRPr/>
          </a:p>
          <a:p>
            <a:pPr indent="-341313" lvl="0" marL="341313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Assessing advantages of satellite based services, including economic benefits.</a:t>
            </a:r>
            <a:endParaRPr/>
          </a:p>
          <a:p>
            <a:pPr indent="-341313" lvl="0" marL="341313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Emphasizing on quality and timely delivery of services.</a:t>
            </a:r>
            <a:endParaRPr/>
          </a:p>
          <a:p>
            <a:pPr indent="-341313" lvl="0" marL="341313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Operationalisation of applications at user end and transfer to industry after maturity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2411906" y="1904388"/>
            <a:ext cx="3032104" cy="3260317"/>
            <a:chOff x="577309" y="0"/>
            <a:chExt cx="3032104" cy="3260317"/>
          </a:xfrm>
        </p:grpSpPr>
        <p:sp>
          <p:nvSpPr>
            <p:cNvPr id="105" name="Google Shape;105;p4"/>
            <p:cNvSpPr/>
            <p:nvPr/>
          </p:nvSpPr>
          <p:spPr>
            <a:xfrm>
              <a:off x="577309" y="0"/>
              <a:ext cx="1263376" cy="758026"/>
            </a:xfrm>
            <a:prstGeom prst="roundRect">
              <a:avLst>
                <a:gd fmla="val 10000" name="adj"/>
              </a:avLst>
            </a:prstGeom>
            <a:solidFill>
              <a:srgbClr val="32445F"/>
            </a:solidFill>
            <a:ln cap="flat" cmpd="sng" w="25400">
              <a:solidFill>
                <a:srgbClr val="1D497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 txBox="1"/>
            <p:nvPr/>
          </p:nvSpPr>
          <p:spPr>
            <a:xfrm>
              <a:off x="599511" y="22202"/>
              <a:ext cx="1218972" cy="713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Aggregating User Requirements (ISRO)</a:t>
              </a:r>
              <a:endParaRPr b="1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951863" y="222354"/>
              <a:ext cx="267835" cy="31331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AE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1951863" y="285017"/>
              <a:ext cx="187485" cy="187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346037" y="0"/>
              <a:ext cx="1263376" cy="758026"/>
            </a:xfrm>
            <a:prstGeom prst="roundRect">
              <a:avLst>
                <a:gd fmla="val 10000" name="adj"/>
              </a:avLst>
            </a:prstGeom>
            <a:solidFill>
              <a:srgbClr val="32445F"/>
            </a:solidFill>
            <a:ln cap="flat" cmpd="sng" w="25400">
              <a:solidFill>
                <a:srgbClr val="1D497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 txBox="1"/>
            <p:nvPr/>
          </p:nvSpPr>
          <p:spPr>
            <a:xfrm>
              <a:off x="2368239" y="22202"/>
              <a:ext cx="1218972" cy="713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Space Commission</a:t>
              </a:r>
              <a:endParaRPr b="1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rot="5400000">
              <a:off x="2844073" y="845976"/>
              <a:ext cx="267305" cy="31331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AE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 txBox="1"/>
            <p:nvPr/>
          </p:nvSpPr>
          <p:spPr>
            <a:xfrm>
              <a:off x="2883731" y="868982"/>
              <a:ext cx="187991" cy="187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346037" y="1262375"/>
              <a:ext cx="1263376" cy="758026"/>
            </a:xfrm>
            <a:prstGeom prst="roundRect">
              <a:avLst>
                <a:gd fmla="val 10000" name="adj"/>
              </a:avLst>
            </a:prstGeom>
            <a:solidFill>
              <a:srgbClr val="32445F"/>
            </a:solidFill>
            <a:ln cap="flat" cmpd="sng" w="25400">
              <a:solidFill>
                <a:srgbClr val="1D497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2368239" y="1284577"/>
              <a:ext cx="1218972" cy="713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Funding through DOS budget</a:t>
              </a:r>
              <a:endParaRPr b="1" i="0" sz="14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10800000">
              <a:off x="1967024" y="1484729"/>
              <a:ext cx="267835" cy="31331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AE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2047374" y="1547392"/>
              <a:ext cx="187485" cy="187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77309" y="1262375"/>
              <a:ext cx="1263376" cy="758026"/>
            </a:xfrm>
            <a:prstGeom prst="roundRect">
              <a:avLst>
                <a:gd fmla="val 10000" name="adj"/>
              </a:avLst>
            </a:prstGeom>
            <a:solidFill>
              <a:srgbClr val="32445F"/>
            </a:solidFill>
            <a:ln cap="flat" cmpd="sng" w="25400">
              <a:solidFill>
                <a:srgbClr val="1D497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599511" y="1284577"/>
              <a:ext cx="1218972" cy="713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Launching by ISRO </a:t>
              </a:r>
              <a:endParaRPr b="1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5400000">
              <a:off x="1081297" y="2097459"/>
              <a:ext cx="255401" cy="31331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AE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1115002" y="2126417"/>
              <a:ext cx="187991" cy="178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7309" y="2502291"/>
              <a:ext cx="1263376" cy="758026"/>
            </a:xfrm>
            <a:prstGeom prst="roundRect">
              <a:avLst>
                <a:gd fmla="val 10000" name="adj"/>
              </a:avLst>
            </a:prstGeom>
            <a:solidFill>
              <a:srgbClr val="32445F"/>
            </a:solidFill>
            <a:ln cap="flat" cmpd="sng" w="25400">
              <a:solidFill>
                <a:srgbClr val="1D497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 txBox="1"/>
            <p:nvPr/>
          </p:nvSpPr>
          <p:spPr>
            <a:xfrm>
              <a:off x="599511" y="2524493"/>
              <a:ext cx="1218972" cy="713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Providing Data &amp; Services (Ownership DOS)</a:t>
              </a:r>
              <a:endParaRPr b="1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23" name="Google Shape;123;p4"/>
          <p:cNvGrpSpPr/>
          <p:nvPr/>
        </p:nvGrpSpPr>
        <p:grpSpPr>
          <a:xfrm>
            <a:off x="6680423" y="1959038"/>
            <a:ext cx="3672901" cy="2448600"/>
            <a:chOff x="717" y="393562"/>
            <a:chExt cx="3672901" cy="2448600"/>
          </a:xfrm>
        </p:grpSpPr>
        <p:sp>
          <p:nvSpPr>
            <p:cNvPr id="124" name="Google Shape;124;p4"/>
            <p:cNvSpPr/>
            <p:nvPr/>
          </p:nvSpPr>
          <p:spPr>
            <a:xfrm>
              <a:off x="717" y="393562"/>
              <a:ext cx="1530375" cy="918225"/>
            </a:xfrm>
            <a:prstGeom prst="roundRect">
              <a:avLst>
                <a:gd fmla="val 10000" name="adj"/>
              </a:avLst>
            </a:prstGeom>
            <a:solidFill>
              <a:srgbClr val="F5D8D4"/>
            </a:solidFill>
            <a:ln cap="flat" cmpd="sng" w="25400">
              <a:solidFill>
                <a:srgbClr val="1D497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27611" y="420456"/>
              <a:ext cx="1476587" cy="864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Demand from User Dept. (SAMS mechanism)</a:t>
              </a:r>
              <a:endParaRPr b="1" i="0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665765" y="662908"/>
              <a:ext cx="324439" cy="37953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AE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1665765" y="738815"/>
              <a:ext cx="227107" cy="227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143243" y="393562"/>
              <a:ext cx="1530375" cy="918225"/>
            </a:xfrm>
            <a:prstGeom prst="roundRect">
              <a:avLst>
                <a:gd fmla="val 10000" name="adj"/>
              </a:avLst>
            </a:prstGeom>
            <a:solidFill>
              <a:srgbClr val="F5D8D4"/>
            </a:solidFill>
            <a:ln cap="flat" cmpd="sng" w="25400">
              <a:solidFill>
                <a:srgbClr val="1D497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2170137" y="420456"/>
              <a:ext cx="1476587" cy="864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Funding through User Department</a:t>
              </a:r>
              <a:endParaRPr b="1" i="0" sz="14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5400000">
              <a:off x="2746210" y="1418913"/>
              <a:ext cx="324439" cy="37953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AE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2794570" y="1446460"/>
              <a:ext cx="227719" cy="227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143243" y="1923937"/>
              <a:ext cx="1530375" cy="918225"/>
            </a:xfrm>
            <a:prstGeom prst="roundRect">
              <a:avLst>
                <a:gd fmla="val 10000" name="adj"/>
              </a:avLst>
            </a:prstGeom>
            <a:solidFill>
              <a:srgbClr val="F5D8D4"/>
            </a:solidFill>
            <a:ln cap="flat" cmpd="sng" w="25400">
              <a:solidFill>
                <a:srgbClr val="1D497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2170137" y="1950831"/>
              <a:ext cx="1476587" cy="864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Launching by ISRO / NSIL </a:t>
              </a:r>
              <a:endParaRPr b="1" i="0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1684130" y="2193283"/>
              <a:ext cx="324439" cy="37953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AE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1781462" y="2269190"/>
              <a:ext cx="227107" cy="227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17" y="1923937"/>
              <a:ext cx="1530375" cy="918225"/>
            </a:xfrm>
            <a:prstGeom prst="roundRect">
              <a:avLst>
                <a:gd fmla="val 10000" name="adj"/>
              </a:avLst>
            </a:prstGeom>
            <a:solidFill>
              <a:srgbClr val="F5D8D4"/>
            </a:solidFill>
            <a:ln cap="flat" cmpd="sng" w="25400">
              <a:solidFill>
                <a:srgbClr val="1D497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27611" y="1950831"/>
              <a:ext cx="1476587" cy="864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Data Provided directly to Users (Ownership User Dept.)</a:t>
              </a:r>
              <a:endParaRPr b="1" i="0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38" name="Google Shape;138;p4"/>
          <p:cNvSpPr txBox="1"/>
          <p:nvPr/>
        </p:nvSpPr>
        <p:spPr>
          <a:xfrm>
            <a:off x="2649538" y="5289301"/>
            <a:ext cx="2665412" cy="40005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Supply driven model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6943726" y="5289301"/>
            <a:ext cx="2665413" cy="40005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Demand driven model</a:t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388887" y="299436"/>
            <a:ext cx="11708523" cy="4526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Mechanism for Aggregating Requirements and Funding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1530349" y="1185251"/>
            <a:ext cx="9140826" cy="373051"/>
          </a:xfrm>
          <a:prstGeom prst="rect">
            <a:avLst/>
          </a:prstGeom>
          <a:solidFill>
            <a:srgbClr val="F8F8F8"/>
          </a:solidFill>
          <a:ln cap="flat" cmpd="sng" w="9525">
            <a:solidFill>
              <a:srgbClr val="1D49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47663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Funding through User Ministries/ Departments to ensure commitment towards optimal data utilization</a:t>
            </a: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5643564" y="5346451"/>
            <a:ext cx="846137" cy="22066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43" name="Google Shape;143;p4"/>
          <p:cNvCxnSpPr/>
          <p:nvPr/>
        </p:nvCxnSpPr>
        <p:spPr>
          <a:xfrm>
            <a:off x="6021388" y="1961901"/>
            <a:ext cx="0" cy="33274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4"/>
          <p:cNvSpPr txBox="1"/>
          <p:nvPr/>
        </p:nvSpPr>
        <p:spPr>
          <a:xfrm>
            <a:off x="4738621" y="4555716"/>
            <a:ext cx="2565400" cy="400050"/>
          </a:xfrm>
          <a:prstGeom prst="rect">
            <a:avLst/>
          </a:prstGeom>
          <a:solidFill>
            <a:srgbClr val="9D3F4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Paradigm Shift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"/>
          <p:cNvCxnSpPr/>
          <p:nvPr/>
        </p:nvCxnSpPr>
        <p:spPr>
          <a:xfrm>
            <a:off x="6036180" y="95436"/>
            <a:ext cx="0" cy="6365629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5"/>
          <p:cNvSpPr txBox="1"/>
          <p:nvPr/>
        </p:nvSpPr>
        <p:spPr>
          <a:xfrm>
            <a:off x="4442397" y="3535802"/>
            <a:ext cx="14430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Draped DEM</a:t>
            </a:r>
            <a:endParaRPr/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262" y="4591680"/>
            <a:ext cx="1914002" cy="1869385"/>
          </a:xfrm>
          <a:prstGeom prst="rect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8015" y="4627025"/>
            <a:ext cx="2080683" cy="186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/>
          <p:nvPr/>
        </p:nvSpPr>
        <p:spPr>
          <a:xfrm>
            <a:off x="409430" y="1232587"/>
            <a:ext cx="5462343" cy="430887"/>
          </a:xfrm>
          <a:prstGeom prst="rect">
            <a:avLst/>
          </a:prstGeom>
          <a:solidFill>
            <a:srgbClr val="F7CAAC"/>
          </a:solidFill>
          <a:ln cap="flat" cmpd="sng" w="9525">
            <a:solidFill>
              <a:srgbClr val="222A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EOS-6 (Nov 2022)</a:t>
            </a:r>
            <a:endParaRPr b="1" i="0" sz="2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54" name="Google Shape;154;p5"/>
          <p:cNvGraphicFramePr/>
          <p:nvPr/>
        </p:nvGraphicFramePr>
        <p:xfrm>
          <a:off x="423078" y="28888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{F88E41D1-8958-4B40-87D3-AC53DD0D5574}</a:tableStyleId>
              </a:tblPr>
              <a:tblGrid>
                <a:gridCol w="1101125"/>
                <a:gridCol w="4282225"/>
              </a:tblGrid>
              <a:tr h="30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Orbit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Sun synchronous </a:t>
                      </a:r>
                      <a:endParaRPr b="0" sz="16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45725" marB="45725" marR="91450" marL="91450"/>
                </a:tc>
              </a:tr>
              <a:tr h="30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ECT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12:00 Hrs</a:t>
                      </a:r>
                      <a:endParaRPr b="0" sz="16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45725" marB="45725" marR="91450" marL="91450"/>
                </a:tc>
              </a:tr>
              <a:tr h="3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Payloads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OCM (13 bands: 407 to 1020 nm) : </a:t>
                      </a:r>
                      <a:r>
                        <a:rPr b="0" lang="en-US" sz="1600" u="none" cap="none" strike="noStrike">
                          <a:solidFill>
                            <a:srgbClr val="276B8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360 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Scatterometer-3 (Ku Band - 13.51GHz)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SSTM-1 (2 Bands: 11 &amp;12 µm)  : </a:t>
                      </a:r>
                      <a:r>
                        <a:rPr b="0" lang="en-US" sz="1600" u="none" cap="none" strike="noStrike">
                          <a:solidFill>
                            <a:srgbClr val="276B8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1080 m</a:t>
                      </a:r>
                      <a:endParaRPr b="0" sz="1600" u="none" cap="none" strike="noStrike">
                        <a:solidFill>
                          <a:srgbClr val="276B8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55" name="Google Shape;15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44539">
            <a:off x="396173" y="1770855"/>
            <a:ext cx="1547379" cy="79620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432179" y="296060"/>
            <a:ext cx="9144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Indian EO : Recent Demand Driven Missions</a:t>
            </a:r>
            <a:endParaRPr b="1" i="0" sz="2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2030379" y="2098468"/>
            <a:ext cx="3571365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Ocean Color, SST &amp; Winds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6169601" y="1248022"/>
            <a:ext cx="5021564" cy="430887"/>
          </a:xfrm>
          <a:prstGeom prst="rect">
            <a:avLst/>
          </a:prstGeom>
          <a:solidFill>
            <a:srgbClr val="DAEAA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EOS-04 (Feb 2022)</a:t>
            </a:r>
            <a:endParaRPr b="0" i="0" sz="2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59" name="Google Shape;159;p5"/>
          <p:cNvGraphicFramePr/>
          <p:nvPr/>
        </p:nvGraphicFramePr>
        <p:xfrm>
          <a:off x="6212998" y="1800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{F88E41D1-8958-4B40-87D3-AC53DD0D5574}</a:tableStyleId>
              </a:tblPr>
              <a:tblGrid>
                <a:gridCol w="1901750"/>
                <a:gridCol w="3076425"/>
              </a:tblGrid>
              <a:tr h="57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Frequency 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C-band (5.35 GHz)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Single, Dual  &amp; Circular (Hybrid)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Modes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Strip map,</a:t>
                      </a: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CRS, MRS, Spotlight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Resolution 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3 to 6 m, 25 m, 50 m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Swath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 km to 240 km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Incidence Angles 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20° – 49°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Repetivity 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 days -</a:t>
                      </a: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240 km swath systematic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Orbit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536 km</a:t>
                      </a: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; ECT: 6:00 Hrs</a:t>
                      </a:r>
                      <a:endParaRPr sz="18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0" name="Google Shape;160;p5"/>
          <p:cNvSpPr/>
          <p:nvPr/>
        </p:nvSpPr>
        <p:spPr>
          <a:xfrm>
            <a:off x="6252291" y="5023108"/>
            <a:ext cx="4986023" cy="1077218"/>
          </a:xfrm>
          <a:prstGeom prst="rect">
            <a:avLst/>
          </a:prstGeom>
          <a:noFill/>
          <a:ln cap="flat" cmpd="sng" w="25400">
            <a:solidFill>
              <a:srgbClr val="262626"/>
            </a:solidFill>
            <a:prstDash val="dash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6456969" y="5165971"/>
            <a:ext cx="3734903" cy="72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111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Day/Night/ All weather imaging</a:t>
            </a:r>
            <a:endParaRPr/>
          </a:p>
          <a:p>
            <a:pPr indent="-114300" lvl="0" marL="11112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Continuity to RISAT-1 Mission</a:t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5873171" y="1471740"/>
            <a:ext cx="4471832" cy="1763645"/>
          </a:xfrm>
          <a:prstGeom prst="rect">
            <a:avLst/>
          </a:prstGeom>
          <a:solidFill>
            <a:srgbClr val="F5D8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 txBox="1"/>
          <p:nvPr>
            <p:ph type="title"/>
          </p:nvPr>
        </p:nvSpPr>
        <p:spPr>
          <a:xfrm>
            <a:off x="0" y="310431"/>
            <a:ext cx="12192000" cy="606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Indian Space Policy 2023:</a:t>
            </a:r>
            <a:br>
              <a:rPr b="1"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-US" sz="28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Opening of Indian Space potential</a:t>
            </a:r>
            <a:endParaRPr b="1" sz="280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905" y="4103158"/>
            <a:ext cx="1187968" cy="113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6773" y="4291375"/>
            <a:ext cx="1310182" cy="947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70" name="Google Shape;17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7568" y="5710251"/>
            <a:ext cx="2528616" cy="84287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/>
        </p:nvSpPr>
        <p:spPr>
          <a:xfrm>
            <a:off x="2965280" y="3587052"/>
            <a:ext cx="57070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Arms of the Government of India for enabling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5873171" y="1444444"/>
            <a:ext cx="447183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NGE is encouraged for :</a:t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rockets and satellites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Launching owning and operating space assets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Delivering commercial services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Co-own technologies with ISRO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EO data acquisition and dissemination</a:t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1598678" y="1413699"/>
            <a:ext cx="3741785" cy="1798826"/>
          </a:xfrm>
          <a:prstGeom prst="rect">
            <a:avLst/>
          </a:prstGeom>
          <a:solidFill>
            <a:srgbClr val="ECF4D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Ease-of-doing business</a:t>
            </a:r>
            <a:endParaRPr/>
          </a:p>
          <a:p>
            <a:pPr indent="-285750" lvl="0" marL="285750" marR="0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Utilization of DOS facilities</a:t>
            </a:r>
            <a:endParaRPr/>
          </a:p>
          <a:p>
            <a:pPr indent="-285750" lvl="0" marL="285750" marR="0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Single window</a:t>
            </a:r>
            <a:endParaRPr/>
          </a:p>
          <a:p>
            <a:pPr indent="-285750" lvl="0" marL="285750" marR="0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Ensure safety and security</a:t>
            </a:r>
            <a:endParaRPr/>
          </a:p>
          <a:p>
            <a:pPr indent="-285750" lvl="0" marL="285750" marR="0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Easy access to RS data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2752812" y="4279062"/>
            <a:ext cx="3334026" cy="830997"/>
          </a:xfrm>
          <a:prstGeom prst="rect">
            <a:avLst/>
          </a:prstGeom>
          <a:solidFill>
            <a:srgbClr val="E3F1F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 research, technology development &amp; enabling industries, Scientific missions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7656893" y="4338829"/>
            <a:ext cx="2824588" cy="584775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Commercial exploitation of space technology 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5857463" y="5839299"/>
            <a:ext cx="3241617" cy="584775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Regulate, Handhold &amp; Promote Industry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>
            <a:off x="1651362" y="1542196"/>
            <a:ext cx="8534436" cy="3270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34290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Probably first in the world policy - IRS data having 5m and higher spatial resolution are made available on ‘free and open’ basis to all, through Bhoonidhi portal. </a:t>
            </a:r>
            <a:endParaRPr/>
          </a:p>
          <a:p>
            <a:pPr indent="-342900" lvl="1" marL="342900" marR="0" rtl="0" algn="just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resolution IRS Data (produced using public funds)  - “free of any charges” to Government agencies.</a:t>
            </a:r>
            <a:endParaRPr/>
          </a:p>
          <a:p>
            <a:pPr indent="-342900" lvl="1" marL="342900" marR="0" rtl="0" algn="just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archived IRS satellite data &amp; satellite derived thematic data shall be made available on ‘free and open basis’.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514066" y="258628"/>
            <a:ext cx="9144000" cy="50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Free and Open access of EO data</a:t>
            </a:r>
            <a:endParaRPr b="1" i="0" sz="2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732" y="1760564"/>
            <a:ext cx="1187968" cy="1135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/>
          <p:nvPr/>
        </p:nvSpPr>
        <p:spPr>
          <a:xfrm>
            <a:off x="1373876" y="1815136"/>
            <a:ext cx="9735402" cy="122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189" lvl="0" marL="457189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IN-SPACe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will act as single window clearance for all Space Based Applications to Non-Governmental Indian Entities and Government.</a:t>
            </a:r>
            <a:endParaRPr/>
          </a:p>
          <a:p>
            <a:pPr indent="-457189" lvl="1" marL="457189" marR="0" rt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Authorisation to Indian Entity for Remote Sensing data dissemination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432180" y="281444"/>
            <a:ext cx="9144000" cy="50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Commercial EO data dissemination</a:t>
            </a:r>
            <a:endParaRPr b="1" i="0" sz="2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1373876" y="3751556"/>
            <a:ext cx="1067709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34290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NSIL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do commercialization of public funded satellite - IRS data sale</a:t>
            </a:r>
            <a:endParaRPr/>
          </a:p>
          <a:p>
            <a:pPr indent="-342900" lvl="1" marL="342900" marR="0" rtl="0" algn="just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and transparent price for NGEs and international users of IRS data of &lt;5m resolution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just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other IRS data services of commercial nature, any resolution (value added data)</a:t>
            </a:r>
            <a:endParaRPr/>
          </a:p>
          <a:p>
            <a:pPr indent="0" lvl="1" marL="0" marR="0" rtl="0" algn="just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NGEs </a:t>
            </a:r>
            <a:endParaRPr/>
          </a:p>
          <a:p>
            <a:pPr indent="-342900" lvl="1" marL="342900" marR="0" rtl="0" algn="just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Satellite data provider will be free to decide their data price as per market force.</a:t>
            </a:r>
            <a:endParaRPr/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696" y="3170949"/>
            <a:ext cx="1310182" cy="947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92" name="Google Shape;19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696" y="1100589"/>
            <a:ext cx="2528616" cy="842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/>
          <p:nvPr/>
        </p:nvSpPr>
        <p:spPr>
          <a:xfrm>
            <a:off x="406672" y="240293"/>
            <a:ext cx="9339943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Upcoming Earth Observation Missions</a:t>
            </a:r>
            <a:endParaRPr/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444004">
            <a:off x="10078022" y="4226319"/>
            <a:ext cx="1227129" cy="188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/>
          <p:nvPr/>
        </p:nvSpPr>
        <p:spPr>
          <a:xfrm>
            <a:off x="406672" y="3128778"/>
            <a:ext cx="2866017" cy="584775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Wide Swath imaging with improved spatial resolution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951903" y="983523"/>
            <a:ext cx="28392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Next Generation Resourcesat</a:t>
            </a:r>
            <a:endParaRPr b="1" i="0" sz="1400" u="none" cap="none" strike="noStrike">
              <a:solidFill>
                <a:srgbClr val="0F243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9407" y="1357965"/>
            <a:ext cx="2107117" cy="1821702"/>
          </a:xfrm>
          <a:prstGeom prst="rect">
            <a:avLst/>
          </a:prstGeom>
          <a:solidFill>
            <a:schemeClr val="accent1"/>
          </a:solidFill>
          <a:ln cap="sq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202" name="Google Shape;202;p9"/>
          <p:cNvSpPr/>
          <p:nvPr/>
        </p:nvSpPr>
        <p:spPr>
          <a:xfrm>
            <a:off x="4317507" y="3242151"/>
            <a:ext cx="2412224" cy="584775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Concurrent Stereo &amp; MX imaging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4298521" y="984382"/>
            <a:ext cx="22036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High resolution Stereo</a:t>
            </a:r>
            <a:endParaRPr/>
          </a:p>
        </p:txBody>
      </p:sp>
      <p:pic>
        <p:nvPicPr>
          <p:cNvPr descr="http://www.isro.gov.in/satellites/images/risat1-4_img.jpg" id="204" name="Google Shape;20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537426">
            <a:off x="7289540" y="1583224"/>
            <a:ext cx="2191395" cy="156172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/>
          <p:nvPr/>
        </p:nvSpPr>
        <p:spPr>
          <a:xfrm>
            <a:off x="7064342" y="1170489"/>
            <a:ext cx="25549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RISAT-1B</a:t>
            </a:r>
            <a:endParaRPr b="1" i="0" sz="1400" u="none" cap="none" strike="noStrike">
              <a:solidFill>
                <a:srgbClr val="0F243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7472305" y="3086837"/>
            <a:ext cx="2166666" cy="648896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All-weather; </a:t>
            </a:r>
            <a:endParaRPr/>
          </a:p>
          <a:p>
            <a:pPr indent="-1191" lvl="0" marL="1191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Day &amp; Night Imaging</a:t>
            </a:r>
            <a:endParaRPr/>
          </a:p>
        </p:txBody>
      </p:sp>
      <p:pic>
        <p:nvPicPr>
          <p:cNvPr id="207" name="Google Shape;20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5398" y="4141814"/>
            <a:ext cx="2496335" cy="208027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/>
          <p:nvPr/>
        </p:nvSpPr>
        <p:spPr>
          <a:xfrm>
            <a:off x="1176684" y="3854388"/>
            <a:ext cx="1643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L &amp; S Band SAR</a:t>
            </a:r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585398" y="5827556"/>
            <a:ext cx="2109069" cy="648896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All-weather; </a:t>
            </a:r>
            <a:endParaRPr/>
          </a:p>
          <a:p>
            <a:pPr indent="-1191" lvl="0" marL="1191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Day &amp; Night Imaging</a:t>
            </a:r>
            <a:endParaRPr/>
          </a:p>
        </p:txBody>
      </p:sp>
      <p:sp>
        <p:nvSpPr>
          <p:cNvPr id="210" name="Google Shape;210;p9"/>
          <p:cNvSpPr/>
          <p:nvPr/>
        </p:nvSpPr>
        <p:spPr>
          <a:xfrm>
            <a:off x="10008994" y="1022637"/>
            <a:ext cx="14366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High Res Sat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Constellation </a:t>
            </a:r>
            <a:endParaRPr b="0" i="0" sz="1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0040744" y="3171399"/>
            <a:ext cx="1724797" cy="584775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Daily re-visit of Area of Interest</a:t>
            </a:r>
            <a:endParaRPr/>
          </a:p>
        </p:txBody>
      </p:sp>
      <p:pic>
        <p:nvPicPr>
          <p:cNvPr descr="D:\OCEANSAT-3\IMAGEs\SSTM_Payload-14072017\SSTM_Payload-14072017\OS-01_001.jpg" id="212" name="Google Shape;21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82373" y="4504266"/>
            <a:ext cx="1154779" cy="13441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9"/>
          <p:cNvSpPr/>
          <p:nvPr/>
        </p:nvSpPr>
        <p:spPr>
          <a:xfrm>
            <a:off x="6724272" y="3934628"/>
            <a:ext cx="19052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Oceansat-3 Series (constellation)</a:t>
            </a:r>
            <a:endParaRPr b="1" i="0" sz="1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6898529" y="5914747"/>
            <a:ext cx="2515218" cy="584775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Ocean Color &amp; Wind vector – Continuity  + SST</a:t>
            </a:r>
            <a:endParaRPr b="1" i="0" sz="1600" u="none" cap="none" strike="noStrike">
              <a:solidFill>
                <a:srgbClr val="0F243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9830164" y="5898765"/>
            <a:ext cx="1829450" cy="584775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Continuity &amp; Next Generation</a:t>
            </a:r>
            <a:endParaRPr/>
          </a:p>
        </p:txBody>
      </p:sp>
      <p:grpSp>
        <p:nvGrpSpPr>
          <p:cNvPr id="216" name="Google Shape;216;p9"/>
          <p:cNvGrpSpPr/>
          <p:nvPr/>
        </p:nvGrpSpPr>
        <p:grpSpPr>
          <a:xfrm>
            <a:off x="755425" y="1629227"/>
            <a:ext cx="3450814" cy="1230160"/>
            <a:chOff x="4887687" y="2645229"/>
            <a:chExt cx="6498268" cy="4114800"/>
          </a:xfrm>
        </p:grpSpPr>
        <p:pic>
          <p:nvPicPr>
            <p:cNvPr id="217" name="Google Shape;217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887687" y="2645229"/>
              <a:ext cx="6498268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9"/>
            <p:cNvSpPr/>
            <p:nvPr/>
          </p:nvSpPr>
          <p:spPr>
            <a:xfrm>
              <a:off x="5562600" y="2786743"/>
              <a:ext cx="3069771" cy="4572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descr="RS-3 cover page.jpg" id="219" name="Google Shape;219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2629112">
            <a:off x="-205545" y="1747327"/>
            <a:ext cx="2583111" cy="534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.jpg" id="220" name="Google Shape;22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341260" y="1751672"/>
            <a:ext cx="772081" cy="1334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/>
          <p:nvPr/>
        </p:nvSpPr>
        <p:spPr>
          <a:xfrm>
            <a:off x="9810572" y="4020975"/>
            <a:ext cx="17219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Met. Observation</a:t>
            </a:r>
            <a:endParaRPr b="1" i="0" sz="1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22" name="Google Shape;222;p9"/>
          <p:cNvPicPr preferRelativeResize="0"/>
          <p:nvPr/>
        </p:nvPicPr>
        <p:blipFill rotWithShape="1">
          <a:blip r:embed="rId11">
            <a:alphaModFix/>
          </a:blip>
          <a:srcRect b="19574" l="53217" r="7388" t="20206"/>
          <a:stretch/>
        </p:blipFill>
        <p:spPr>
          <a:xfrm>
            <a:off x="4119530" y="4192941"/>
            <a:ext cx="2352265" cy="2029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9"/>
          <p:cNvSpPr/>
          <p:nvPr/>
        </p:nvSpPr>
        <p:spPr>
          <a:xfrm>
            <a:off x="4159691" y="3881401"/>
            <a:ext cx="21739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High res. TIR &amp; VSNIR</a:t>
            </a:r>
            <a:endParaRPr b="1" i="0" sz="1400" u="none" cap="none" strike="noStrike">
              <a:solidFill>
                <a:srgbClr val="0F243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4096270" y="6137898"/>
            <a:ext cx="2109069" cy="338554"/>
          </a:xfrm>
          <a:prstGeom prst="homePlate">
            <a:avLst>
              <a:gd fmla="val 50000" name="adj"/>
            </a:avLst>
          </a:prstGeom>
          <a:solidFill>
            <a:srgbClr val="FFFFCC"/>
          </a:solidFill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91" lvl="0" marL="119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F243E"/>
                </a:solidFill>
                <a:latin typeface="Arial Narrow"/>
                <a:ea typeface="Arial Narrow"/>
                <a:cs typeface="Arial Narrow"/>
                <a:sym typeface="Arial Narrow"/>
              </a:rPr>
              <a:t>Thermal Imaging</a:t>
            </a:r>
            <a:endParaRPr b="1" i="0" sz="1600" u="none" cap="none" strike="noStrike">
              <a:solidFill>
                <a:srgbClr val="0F243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RAJEEV JAISWAL</dc:creator>
</cp:coreProperties>
</file>