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6858000" cx="12192000"/>
  <p:notesSz cx="6858000" cy="9144000"/>
  <p:embeddedFontLst>
    <p:embeddedFont>
      <p:font typeface="Montserrat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r:id="rId20" roundtripDataSignature="AMtx7mgqh2ffBGe3s7769nklqDLFRoU7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165431D-23EB-419C-B579-1A5BA692FC48}">
  <a:tblStyle styleId="{B165431D-23EB-419C-B579-1A5BA692FC4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CF4F8"/>
          </a:solidFill>
        </a:fill>
      </a:tcStyle>
    </a:band1H>
    <a:band2H>
      <a:tcTxStyle/>
    </a:band2H>
    <a:band1V>
      <a:tcTxStyle/>
      <a:tcStyle>
        <a:fill>
          <a:solidFill>
            <a:srgbClr val="ECF4F8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Montserrat-bold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Montserra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" name="Google Shape;7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0369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6.jpg"/><Relationship Id="rId4" Type="http://schemas.openxmlformats.org/officeDocument/2006/relationships/image" Target="../media/image3.jp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1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1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1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2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3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13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1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1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1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50" y="54868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b="1" lang="en-US" sz="4000"/>
              <a:t>System Design and Application of High Resolution Multimode Imaging Satellite </a:t>
            </a:r>
            <a:endParaRPr b="1" sz="4000"/>
          </a:p>
        </p:txBody>
      </p:sp>
      <p:sp>
        <p:nvSpPr>
          <p:cNvPr id="67" name="Google Shape;67;p1"/>
          <p:cNvSpPr/>
          <p:nvPr/>
        </p:nvSpPr>
        <p:spPr>
          <a:xfrm>
            <a:off x="7248128" y="4302200"/>
            <a:ext cx="4743996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FAN Lijia, DAI Jun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China Academy of Space Technology（CAST）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说明: \\10.77.1.231\profile$\redirect\lianyu\桌面\121212.jpg" id="68" name="Google Shape;68;p1"/>
          <p:cNvPicPr preferRelativeResize="0"/>
          <p:nvPr/>
        </p:nvPicPr>
        <p:blipFill rotWithShape="1">
          <a:blip r:embed="rId3">
            <a:alphaModFix/>
          </a:blip>
          <a:srcRect b="31230" l="0" r="0" t="0"/>
          <a:stretch/>
        </p:blipFill>
        <p:spPr>
          <a:xfrm>
            <a:off x="11136560" y="6021288"/>
            <a:ext cx="994636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57502" y="6021288"/>
            <a:ext cx="1879058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/>
          <p:nvPr/>
        </p:nvSpPr>
        <p:spPr>
          <a:xfrm>
            <a:off x="357105" y="1052736"/>
            <a:ext cx="11139495" cy="36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2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High Resolution Multi-mode Imaging Satellite（HRMIS）</a:t>
            </a:r>
            <a:endParaRPr b="0" i="0" sz="22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Developed by CAST.</a:t>
            </a:r>
            <a:endParaRPr/>
          </a:p>
          <a:p>
            <a:pPr indent="-214312" lvl="1" marL="671512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overall objective is to meet the growing demand for high-resolution satellite imagery.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Launched on July , 2020 by the Long March 4B (CZ-4B).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2712" lvl="1" marL="671512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2"/>
          <p:cNvSpPr txBox="1"/>
          <p:nvPr/>
        </p:nvSpPr>
        <p:spPr>
          <a:xfrm>
            <a:off x="94020" y="103248"/>
            <a:ext cx="866850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Introduction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KMPlayer\Capture\高分多模发射小（公开）[(000290)2023-11-02-16-33-34].JPG" id="76" name="Google Shape;7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960" y="3645320"/>
            <a:ext cx="4953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高分辨率多模\在轨\首图发布会\PPT用视频\发射\暴风截屏20210819215659.jpg" id="77" name="Google Shape;7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1700" y="3645320"/>
            <a:ext cx="4914900" cy="2591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/>
          <p:nvPr/>
        </p:nvSpPr>
        <p:spPr>
          <a:xfrm>
            <a:off x="285097" y="1513563"/>
            <a:ext cx="7251063" cy="4939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Orbit：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SSO，10:30 AM LTDN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Lanunch Mass：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2400kg</a:t>
            </a:r>
            <a:endParaRPr/>
          </a:p>
          <a:p>
            <a:pPr indent="-285750" lvl="0" marL="28575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Payload: 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 Resolution Camera(HRC)、 Synchronous Monitoring Atmospheric  Corrector(SMAC)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Collection Scenarios：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Multiple collections 、Strip Mapping over large areas、Stereo and Tristereo Acquisition and Corridor Acquisition over linear targets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Platform：</a:t>
            </a:r>
            <a:endParaRPr b="1" i="0" sz="20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Attitude ：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3-axis stabilized 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High agility：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CMG assembly for actuation </a:t>
            </a:r>
            <a:endParaRPr/>
          </a:p>
          <a:p>
            <a:pPr indent="-214312" lvl="1" marL="671512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Data transmission：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 band，2×800Mbps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3"/>
          <p:cNvSpPr txBox="1"/>
          <p:nvPr/>
        </p:nvSpPr>
        <p:spPr>
          <a:xfrm>
            <a:off x="94020" y="103248"/>
            <a:ext cx="866850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System Design of the Satellite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3"/>
          <p:cNvSpPr/>
          <p:nvPr/>
        </p:nvSpPr>
        <p:spPr>
          <a:xfrm>
            <a:off x="11896" y="1052736"/>
            <a:ext cx="3466202" cy="503237"/>
          </a:xfrm>
          <a:prstGeom prst="rect">
            <a:avLst/>
          </a:prstGeom>
          <a:solidFill>
            <a:srgbClr val="4F81BD"/>
          </a:solidFill>
          <a:ln cap="flat" cmpd="sng" w="12700">
            <a:solidFill>
              <a:srgbClr val="395E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System Schemes</a:t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" name="Google Shape;8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8168" y="1722594"/>
            <a:ext cx="4464496" cy="4223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3"/>
          <p:cNvCxnSpPr>
            <a:stCxn id="87" idx="0"/>
          </p:cNvCxnSpPr>
          <p:nvPr/>
        </p:nvCxnSpPr>
        <p:spPr>
          <a:xfrm rot="10800000">
            <a:off x="10344561" y="4293370"/>
            <a:ext cx="953400" cy="8136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7" name="Google Shape;87;p3"/>
          <p:cNvSpPr/>
          <p:nvPr/>
        </p:nvSpPr>
        <p:spPr>
          <a:xfrm>
            <a:off x="10811289" y="5106970"/>
            <a:ext cx="973343" cy="338554"/>
          </a:xfrm>
          <a:prstGeom prst="rect">
            <a:avLst/>
          </a:prstGeom>
          <a:solidFill>
            <a:srgbClr val="E3F1F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Platform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" name="Google Shape;88;p3"/>
          <p:cNvCxnSpPr/>
          <p:nvPr/>
        </p:nvCxnSpPr>
        <p:spPr>
          <a:xfrm flipH="1" rot="10800000">
            <a:off x="8257062" y="2308532"/>
            <a:ext cx="1872208" cy="792088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9" name="Google Shape;89;p3"/>
          <p:cNvSpPr/>
          <p:nvPr/>
        </p:nvSpPr>
        <p:spPr>
          <a:xfrm>
            <a:off x="7678969" y="2931343"/>
            <a:ext cx="627095" cy="338554"/>
          </a:xfrm>
          <a:prstGeom prst="rect">
            <a:avLst/>
          </a:prstGeom>
          <a:solidFill>
            <a:srgbClr val="E3F1F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HRC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11236615" y="2704576"/>
            <a:ext cx="787395" cy="338554"/>
          </a:xfrm>
          <a:prstGeom prst="rect">
            <a:avLst/>
          </a:prstGeom>
          <a:solidFill>
            <a:srgbClr val="E3F1F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SMAC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" name="Google Shape;91;p3"/>
          <p:cNvCxnSpPr/>
          <p:nvPr/>
        </p:nvCxnSpPr>
        <p:spPr>
          <a:xfrm flipH="1">
            <a:off x="10182887" y="3043130"/>
            <a:ext cx="1529737" cy="335648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"/>
          <p:cNvSpPr txBox="1"/>
          <p:nvPr/>
        </p:nvSpPr>
        <p:spPr>
          <a:xfrm>
            <a:off x="-62470" y="1578899"/>
            <a:ext cx="5006342" cy="600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2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High Resolution Camera:</a:t>
            </a:r>
            <a:endParaRPr b="0" i="0" sz="2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94020" y="103248"/>
            <a:ext cx="866850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System Design of the Satellite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11896" y="1052736"/>
            <a:ext cx="4355912" cy="503237"/>
          </a:xfrm>
          <a:prstGeom prst="rect">
            <a:avLst/>
          </a:prstGeom>
          <a:solidFill>
            <a:srgbClr val="4F81BD"/>
          </a:solidFill>
          <a:ln cap="flat" cmpd="sng" w="12700">
            <a:solidFill>
              <a:srgbClr val="395E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Payload</a:t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88810" y="2132856"/>
            <a:ext cx="6264000" cy="1246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6700" lvl="1" marL="3556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Optical System: Three mirror coaxial optical system</a:t>
            </a:r>
            <a:endParaRPr/>
          </a:p>
          <a:p>
            <a:pPr indent="-266700" lvl="1" marL="3556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Spatial resolution at nadir: Pan 0.5m,  MS 2m</a:t>
            </a:r>
            <a:endParaRPr/>
          </a:p>
          <a:p>
            <a:pPr indent="-266700" lvl="1" marL="3556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Swath width: 15 km</a:t>
            </a:r>
            <a:endParaRPr/>
          </a:p>
        </p:txBody>
      </p:sp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 b="22153" l="23500" r="48625" t="42618"/>
          <a:stretch/>
        </p:blipFill>
        <p:spPr>
          <a:xfrm>
            <a:off x="7165087" y="1412776"/>
            <a:ext cx="4896544" cy="208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"/>
          <p:cNvSpPr/>
          <p:nvPr/>
        </p:nvSpPr>
        <p:spPr>
          <a:xfrm rot="-5400000">
            <a:off x="6389361" y="2242866"/>
            <a:ext cx="113043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Band Name</a:t>
            </a:r>
            <a:endParaRPr b="0" i="0" sz="12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8879023" y="3481263"/>
            <a:ext cx="17828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Wavelength(nm)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-96688" y="3739139"/>
            <a:ext cx="9217024" cy="600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2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Synchronous Monitoring Atmospheric  Corrector (SMAC)：</a:t>
            </a:r>
            <a:endParaRPr b="1" i="0" sz="22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121330" y="4302800"/>
            <a:ext cx="6118686" cy="1246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6700" lvl="1" marL="3556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Optical System: Dual lens optical system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6700" lvl="1" marL="3556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Spatial resolution: 8km</a:t>
            </a:r>
            <a:endParaRPr/>
          </a:p>
          <a:p>
            <a:pPr indent="-266700" lvl="1" marL="3556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Swath width: 16 km</a:t>
            </a:r>
            <a:endParaRPr/>
          </a:p>
        </p:txBody>
      </p:sp>
      <p:graphicFrame>
        <p:nvGraphicFramePr>
          <p:cNvPr id="105" name="Google Shape;105;p4"/>
          <p:cNvGraphicFramePr/>
          <p:nvPr/>
        </p:nvGraphicFramePr>
        <p:xfrm>
          <a:off x="7316123" y="4437112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{B165431D-23EB-419C-B579-1A5BA692FC48}</a:tableStyleId>
              </a:tblPr>
              <a:tblGrid>
                <a:gridCol w="1197600"/>
                <a:gridCol w="1108700"/>
                <a:gridCol w="818200"/>
                <a:gridCol w="1650100"/>
              </a:tblGrid>
              <a:tr h="274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 Bands (nm)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Polarization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channel 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Detection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191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480~500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√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AOD</a:t>
                      </a:r>
                      <a:endParaRPr/>
                    </a:p>
                  </a:txBody>
                  <a:tcPr marT="0" marB="0" marR="68575" marL="68575" anchor="ctr"/>
                </a:tc>
              </a:tr>
              <a:tr h="191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540~560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AOD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191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660~680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√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AOD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191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850~890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√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AOD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191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900~920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Water vapor concent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191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1360~1400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Cirrus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191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1580~1640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√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Surface refectance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191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2210~2290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√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Surface refectance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</a:tbl>
          </a:graphicData>
        </a:graphic>
      </p:graphicFrame>
      <p:sp>
        <p:nvSpPr>
          <p:cNvPr id="106" name="Google Shape;106;p4"/>
          <p:cNvSpPr/>
          <p:nvPr/>
        </p:nvSpPr>
        <p:spPr>
          <a:xfrm>
            <a:off x="9095158" y="4031103"/>
            <a:ext cx="1510350" cy="406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Spectral Band</a:t>
            </a:r>
            <a:endParaRPr b="1" i="0" sz="14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/>
          <p:nvPr/>
        </p:nvSpPr>
        <p:spPr>
          <a:xfrm>
            <a:off x="94020" y="103248"/>
            <a:ext cx="866850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Application</a:t>
            </a:r>
            <a:endParaRPr b="1" i="0" sz="4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F:\高分辨率多模\1 在轨\FK图像\在轨图资源中心（公开）\点目标\2GFDM01-迪拜机场-20200827.jpg" id="112" name="Google Shape;112;p5"/>
          <p:cNvPicPr preferRelativeResize="0"/>
          <p:nvPr/>
        </p:nvPicPr>
        <p:blipFill rotWithShape="1">
          <a:blip r:embed="rId3">
            <a:alphaModFix/>
          </a:blip>
          <a:srcRect b="25343" l="3616" r="2665" t="42255"/>
          <a:stretch/>
        </p:blipFill>
        <p:spPr>
          <a:xfrm>
            <a:off x="748917" y="1147068"/>
            <a:ext cx="10729192" cy="494622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/>
          <p:nvPr/>
        </p:nvSpPr>
        <p:spPr>
          <a:xfrm>
            <a:off x="1927209" y="5913328"/>
            <a:ext cx="8712000" cy="468000"/>
          </a:xfrm>
          <a:prstGeom prst="rect">
            <a:avLst/>
          </a:prstGeom>
          <a:solidFill>
            <a:srgbClr val="D3E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 of  the airport  observed on 2020，Natural color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Image </a:t>
            </a:r>
            <a:r>
              <a:rPr b="1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b="1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Pan-sharpened</a:t>
            </a:r>
            <a:r>
              <a:rPr b="1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/>
          <p:nvPr/>
        </p:nvSpPr>
        <p:spPr>
          <a:xfrm>
            <a:off x="94020" y="103248"/>
            <a:ext cx="866850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Application</a:t>
            </a:r>
            <a:endParaRPr b="1" i="0" sz="4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11895" y="1052736"/>
            <a:ext cx="6336133" cy="503237"/>
          </a:xfrm>
          <a:prstGeom prst="rect">
            <a:avLst/>
          </a:prstGeom>
          <a:solidFill>
            <a:srgbClr val="4F81BD"/>
          </a:solidFill>
          <a:ln cap="flat" cmpd="sng" w="12700">
            <a:solidFill>
              <a:srgbClr val="395E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MS Image：Benefits of 8 Bands </a:t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F:\高分辨率多模\1 在轨\珠海航展\PPT展示图\谱段\多光谱.gif" id="120" name="Google Shape;1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368" y="1629344"/>
            <a:ext cx="4320156" cy="48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高分辨率多模\1 在轨\珠海航展\PPT展示图\谱段\22GFDM01-德国荷兰交界-20200720-473n.jpg" id="121" name="Google Shape;12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4152" y="1593336"/>
            <a:ext cx="4321533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6"/>
          <p:cNvSpPr/>
          <p:nvPr/>
        </p:nvSpPr>
        <p:spPr>
          <a:xfrm>
            <a:off x="4727848" y="2348880"/>
            <a:ext cx="2736000" cy="3312368"/>
          </a:xfrm>
          <a:prstGeom prst="rect">
            <a:avLst/>
          </a:prstGeom>
          <a:gradFill>
            <a:gsLst>
              <a:gs pos="0">
                <a:schemeClr val="lt1"/>
              </a:gs>
              <a:gs pos="77000">
                <a:srgbClr val="FFFFFF"/>
              </a:gs>
              <a:gs pos="100000">
                <a:srgbClr val="000000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The accuracy</a:t>
            </a:r>
            <a:endParaRPr/>
          </a:p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endParaRPr b="1" i="0" sz="28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Classification can be improved</a:t>
            </a:r>
            <a:endParaRPr b="1" i="0" sz="28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/>
          <p:nvPr/>
        </p:nvSpPr>
        <p:spPr>
          <a:xfrm>
            <a:off x="419260" y="1628800"/>
            <a:ext cx="8405415" cy="1246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2712" lvl="1" marL="671512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7"/>
          <p:cNvSpPr txBox="1"/>
          <p:nvPr/>
        </p:nvSpPr>
        <p:spPr>
          <a:xfrm>
            <a:off x="94020" y="103248"/>
            <a:ext cx="866850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Application</a:t>
            </a:r>
            <a:endParaRPr b="1" i="0" sz="4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11895" y="1052736"/>
            <a:ext cx="10908641" cy="503237"/>
          </a:xfrm>
          <a:prstGeom prst="rect">
            <a:avLst/>
          </a:prstGeom>
          <a:solidFill>
            <a:srgbClr val="4F81BD"/>
          </a:solidFill>
          <a:ln cap="flat" cmpd="sng" w="12700">
            <a:solidFill>
              <a:srgbClr val="395E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SMAC(Synchronous Monitoring Atmospheric  Corrector )</a:t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5751387" y="3861048"/>
            <a:ext cx="714139" cy="7028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769425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0" dist="0" endA="300" endPos="35000" kx="0" rotWithShape="0" algn="bl" stA="5200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3">
            <a:alphaModFix/>
          </a:blip>
          <a:srcRect b="51726" l="0" r="0" t="8864"/>
          <a:stretch/>
        </p:blipFill>
        <p:spPr>
          <a:xfrm>
            <a:off x="169018" y="1700808"/>
            <a:ext cx="5472113" cy="215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4">
            <a:alphaModFix/>
          </a:blip>
          <a:srcRect b="53426" l="0" r="0" t="7193"/>
          <a:stretch/>
        </p:blipFill>
        <p:spPr>
          <a:xfrm>
            <a:off x="6528543" y="1706126"/>
            <a:ext cx="5472113" cy="215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/>
          <p:cNvPicPr preferRelativeResize="0"/>
          <p:nvPr/>
        </p:nvPicPr>
        <p:blipFill rotWithShape="1">
          <a:blip r:embed="rId5">
            <a:alphaModFix/>
          </a:blip>
          <a:srcRect b="0" l="0" r="11493" t="57013"/>
          <a:stretch/>
        </p:blipFill>
        <p:spPr>
          <a:xfrm>
            <a:off x="169018" y="4070172"/>
            <a:ext cx="5472113" cy="238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6">
            <a:alphaModFix/>
          </a:blip>
          <a:srcRect b="0" l="0" r="0" t="57674"/>
          <a:stretch/>
        </p:blipFill>
        <p:spPr>
          <a:xfrm>
            <a:off x="6528543" y="4070172"/>
            <a:ext cx="5472113" cy="23832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/>
          <p:nvPr/>
        </p:nvSpPr>
        <p:spPr>
          <a:xfrm>
            <a:off x="219818" y="6038552"/>
            <a:ext cx="11628438" cy="558800"/>
          </a:xfrm>
          <a:prstGeom prst="rect">
            <a:avLst/>
          </a:prstGeom>
          <a:gradFill>
            <a:gsLst>
              <a:gs pos="0">
                <a:schemeClr val="lt1"/>
              </a:gs>
              <a:gs pos="77000">
                <a:srgbClr val="FFFFFF"/>
              </a:gs>
              <a:gs pos="100000">
                <a:srgbClr val="000000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Remove atmospheric path radiation and cross radiation effects</a:t>
            </a:r>
            <a:endParaRPr b="1" i="0" sz="20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7"/>
          <p:cNvSpPr/>
          <p:nvPr/>
        </p:nvSpPr>
        <p:spPr>
          <a:xfrm>
            <a:off x="6456040" y="4005064"/>
            <a:ext cx="230648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77000">
                <a:srgbClr val="FFFFFF">
                  <a:alpha val="35686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Clarity -Improved</a:t>
            </a:r>
            <a:endParaRPr b="1" i="0" sz="14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6528048" y="1700864"/>
            <a:ext cx="2234472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77000">
                <a:srgbClr val="FFFFFF">
                  <a:alpha val="35686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Clarity- Improved</a:t>
            </a:r>
            <a:endParaRPr b="1" i="0" sz="14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/>
          <p:nvPr/>
        </p:nvSpPr>
        <p:spPr>
          <a:xfrm>
            <a:off x="225562" y="1700808"/>
            <a:ext cx="8405415" cy="1246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2712" lvl="1" marL="671512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94020" y="103248"/>
            <a:ext cx="866850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Application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225562" y="1130008"/>
            <a:ext cx="11703086" cy="224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HRMIS has been in stable operation for 3 years，it has been used in Natural Resources，Emergency Management，Agriculture and Rural Affairs，Ecology and Environment，Housing and Urban-Rural Development，Forestry and Grassland，etc. </a:t>
            </a:r>
            <a:endParaRPr b="1" i="0" sz="20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🞐"/>
            </a:pPr>
            <a:r>
              <a:rPr b="1" i="0" lang="en-US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It accelerates the quantitative application of the remote sensing images, and  shows that the application will have tremendous potential.</a:t>
            </a:r>
            <a:endParaRPr/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 b="25000" l="69292" r="1139" t="51469"/>
          <a:stretch/>
        </p:blipFill>
        <p:spPr>
          <a:xfrm>
            <a:off x="0" y="3591478"/>
            <a:ext cx="12192000" cy="2429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首图发布会（公开）\首图发布会（公开）\mmexport1601270250100.jpg" id="150" name="Google Shape;150;p9"/>
          <p:cNvPicPr preferRelativeResize="0"/>
          <p:nvPr/>
        </p:nvPicPr>
        <p:blipFill rotWithShape="1">
          <a:blip r:embed="rId3">
            <a:alphaModFix/>
          </a:blip>
          <a:srcRect b="0" l="36083" r="1647" t="0"/>
          <a:stretch/>
        </p:blipFill>
        <p:spPr>
          <a:xfrm rot="-5400000">
            <a:off x="3375660" y="-2309285"/>
            <a:ext cx="544068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/>
          <p:cNvSpPr/>
          <p:nvPr/>
        </p:nvSpPr>
        <p:spPr>
          <a:xfrm>
            <a:off x="0" y="3034771"/>
            <a:ext cx="12192000" cy="1508105"/>
          </a:xfrm>
          <a:prstGeom prst="rect">
            <a:avLst/>
          </a:prstGeom>
          <a:solidFill>
            <a:srgbClr val="F5D8D4">
              <a:alpha val="4078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Thanks for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attending!</a:t>
            </a:r>
            <a:endParaRPr b="1" i="0" sz="8000" u="none" cap="none" strike="noStrike">
              <a:solidFill>
                <a:srgbClr val="FFC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52" name="Google Shape;152;p9"/>
          <p:cNvSpPr/>
          <p:nvPr/>
        </p:nvSpPr>
        <p:spPr>
          <a:xfrm>
            <a:off x="219818" y="5966544"/>
            <a:ext cx="11628438" cy="5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范立佳</dc:creator>
</cp:coreProperties>
</file>