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ilz/5YY7Xuj8s3tNxiprK+4zK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bed4abc5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9bed4abc5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6" name="Google Shape;136;g29bed4abc5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6" name="Google Shape;14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Image with Text below">
  <p:cSld name="5_Image with Text below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795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4"/>
          <p:cNvSpPr txBox="1"/>
          <p:nvPr>
            <p:ph type="title"/>
          </p:nvPr>
        </p:nvSpPr>
        <p:spPr>
          <a:xfrm>
            <a:off x="731443" y="1326204"/>
            <a:ext cx="10758852" cy="5126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2BD"/>
              </a:buClr>
              <a:buSzPts val="2800"/>
              <a:buFont typeface="Calibri"/>
              <a:buNone/>
              <a:defRPr b="1" sz="2800">
                <a:solidFill>
                  <a:srgbClr val="00B2B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.jpg"/><Relationship Id="rId7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2.jp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20.jp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92" name="Google Shape;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5"/>
            <a:ext cx="12192000" cy="685737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0" y="1432287"/>
            <a:ext cx="12192000" cy="53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1274618" y="769663"/>
            <a:ext cx="10079182" cy="3005951"/>
          </a:xfrm>
          <a:prstGeom prst="rect">
            <a:avLst/>
          </a:prstGeom>
          <a:solidFill>
            <a:schemeClr val="lt1"/>
          </a:solidFill>
          <a:ln cap="flat" cmpd="sng" w="139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United Nations Office for Outer Space Affairs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Report to CEOS Plenary 37</a:t>
            </a:r>
            <a:r>
              <a:rPr b="1" baseline="30000"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30000"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15-16 November, Thailand</a:t>
            </a:r>
            <a:endParaRPr b="1"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304800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9"/>
          <p:cNvSpPr txBox="1"/>
          <p:nvPr/>
        </p:nvSpPr>
        <p:spPr>
          <a:xfrm>
            <a:off x="278206" y="50800"/>
            <a:ext cx="8285574" cy="116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REQUESTS</a:t>
            </a:r>
            <a:endParaRPr b="1" i="0" sz="2900" u="none" cap="none" strike="noStrike">
              <a:solidFill>
                <a:srgbClr val="FFFF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p9"/>
          <p:cNvSpPr txBox="1"/>
          <p:nvPr/>
        </p:nvSpPr>
        <p:spPr>
          <a:xfrm>
            <a:off x="360218" y="1676829"/>
            <a:ext cx="11910289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Supporting the Office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UN-SPIDER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Capacity-Building / Awareness Raising Efforts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Secondments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360217" y="4045774"/>
            <a:ext cx="11910289" cy="190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Supporting the United Nations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UN-SPACE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218" name="Google Shape;2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5"/>
            <a:ext cx="12192000" cy="685737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"/>
          <p:cNvSpPr txBox="1"/>
          <p:nvPr/>
        </p:nvSpPr>
        <p:spPr>
          <a:xfrm>
            <a:off x="0" y="1432287"/>
            <a:ext cx="12192000" cy="53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0" name="Google Shape;22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1" name="Google Shape;221;p10"/>
          <p:cNvSpPr txBox="1"/>
          <p:nvPr/>
        </p:nvSpPr>
        <p:spPr>
          <a:xfrm>
            <a:off x="2404403" y="2635624"/>
            <a:ext cx="7577797" cy="923330"/>
          </a:xfrm>
          <a:prstGeom prst="rect">
            <a:avLst/>
          </a:prstGeom>
          <a:solidFill>
            <a:schemeClr val="lt1"/>
          </a:solidFill>
          <a:ln cap="flat" cmpd="sng" w="139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b="1" sz="5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2"/>
          <p:cNvGrpSpPr/>
          <p:nvPr/>
        </p:nvGrpSpPr>
        <p:grpSpPr>
          <a:xfrm>
            <a:off x="0" y="0"/>
            <a:ext cx="12191999" cy="1223016"/>
            <a:chOff x="1" y="0"/>
            <a:chExt cx="12191999" cy="1223016"/>
          </a:xfrm>
        </p:grpSpPr>
        <p:pic>
          <p:nvPicPr>
            <p:cNvPr id="103" name="Google Shape;103;p2"/>
            <p:cNvPicPr preferRelativeResize="0"/>
            <p:nvPr/>
          </p:nvPicPr>
          <p:blipFill rotWithShape="1">
            <a:blip r:embed="rId3">
              <a:alphaModFix/>
            </a:blip>
            <a:srcRect b="83158" l="0" r="0" t="0"/>
            <a:stretch/>
          </p:blipFill>
          <p:spPr>
            <a:xfrm>
              <a:off x="3048000" y="0"/>
              <a:ext cx="9144000" cy="1155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2"/>
            <p:cNvSpPr txBox="1"/>
            <p:nvPr/>
          </p:nvSpPr>
          <p:spPr>
            <a:xfrm>
              <a:off x="1" y="42489"/>
              <a:ext cx="8494976" cy="118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5C8D"/>
                </a:buClr>
                <a:buSzPts val="3200"/>
                <a:buFont typeface="Calibri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The Office</a:t>
              </a:r>
              <a:br>
                <a:rPr b="1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0" i="0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4">
            <a:alphaModFix/>
          </a:blip>
          <a:srcRect b="0" l="0" r="0" t="11587"/>
          <a:stretch/>
        </p:blipFill>
        <p:spPr>
          <a:xfrm>
            <a:off x="6096000" y="3349106"/>
            <a:ext cx="5886883" cy="3466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 b="0" l="22019" r="19962" t="0"/>
          <a:stretch/>
        </p:blipFill>
        <p:spPr>
          <a:xfrm>
            <a:off x="7922897" y="1448487"/>
            <a:ext cx="1701391" cy="1649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ESCO Global Space Science Forum - Mr. Driss Elhadani | 👏🏻 Mr. Driss  Elhadani, DG of CRTS, is taking part in #ICESCOGlobalSpaceScienceForum on🚀  Exploring the Space Science Future - Together JOIN US" id="107" name="Google Shape;10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66552" y="1718084"/>
            <a:ext cx="1409411" cy="140941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7881334" y="3127495"/>
            <a:ext cx="17845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Aarti Holla-Maini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0188045" y="3096455"/>
            <a:ext cx="17845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Driss El Hadani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9117" y="1387602"/>
            <a:ext cx="5901857" cy="3934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3"/>
          <p:cNvGrpSpPr/>
          <p:nvPr/>
        </p:nvGrpSpPr>
        <p:grpSpPr>
          <a:xfrm>
            <a:off x="0" y="0"/>
            <a:ext cx="12191999" cy="1223016"/>
            <a:chOff x="1" y="0"/>
            <a:chExt cx="12191999" cy="1223016"/>
          </a:xfrm>
        </p:grpSpPr>
        <p:pic>
          <p:nvPicPr>
            <p:cNvPr id="118" name="Google Shape;118;p3"/>
            <p:cNvPicPr preferRelativeResize="0"/>
            <p:nvPr/>
          </p:nvPicPr>
          <p:blipFill rotWithShape="1">
            <a:blip r:embed="rId3">
              <a:alphaModFix/>
            </a:blip>
            <a:srcRect b="83158" l="0" r="0" t="0"/>
            <a:stretch/>
          </p:blipFill>
          <p:spPr>
            <a:xfrm>
              <a:off x="3048000" y="0"/>
              <a:ext cx="9144000" cy="1155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3"/>
            <p:cNvSpPr txBox="1"/>
            <p:nvPr/>
          </p:nvSpPr>
          <p:spPr>
            <a:xfrm>
              <a:off x="1" y="42489"/>
              <a:ext cx="8494976" cy="118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5C8D"/>
                </a:buClr>
                <a:buSzPts val="3200"/>
                <a:buFont typeface="Calibri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Committee on the Peaceful Uses of Outer Space</a:t>
              </a:r>
              <a:br>
                <a:rPr b="1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0" i="0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334" y="1265505"/>
            <a:ext cx="5770666" cy="3231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3"/>
          <p:cNvGrpSpPr/>
          <p:nvPr/>
        </p:nvGrpSpPr>
        <p:grpSpPr>
          <a:xfrm>
            <a:off x="5386398" y="3165732"/>
            <a:ext cx="6628511" cy="3629185"/>
            <a:chOff x="1598" y="423301"/>
            <a:chExt cx="6628511" cy="3629185"/>
          </a:xfrm>
        </p:grpSpPr>
        <p:sp>
          <p:nvSpPr>
            <p:cNvPr id="122" name="Google Shape;122;p3"/>
            <p:cNvSpPr/>
            <p:nvPr/>
          </p:nvSpPr>
          <p:spPr>
            <a:xfrm>
              <a:off x="3315854" y="1922964"/>
              <a:ext cx="1814592" cy="62985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3" name="Google Shape;123;p3"/>
            <p:cNvSpPr/>
            <p:nvPr/>
          </p:nvSpPr>
          <p:spPr>
            <a:xfrm>
              <a:off x="1501262" y="1922964"/>
              <a:ext cx="1814592" cy="62985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24" name="Google Shape;124;p3"/>
            <p:cNvSpPr/>
            <p:nvPr/>
          </p:nvSpPr>
          <p:spPr>
            <a:xfrm>
              <a:off x="1816191" y="423301"/>
              <a:ext cx="2999326" cy="1499663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1816191" y="423301"/>
              <a:ext cx="2999326" cy="1499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b="1" lang="en-US" sz="3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COPUOS</a:t>
              </a:r>
              <a:endParaRPr b="1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(June)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598" y="2552823"/>
              <a:ext cx="2999326" cy="1499663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1598" y="2552823"/>
              <a:ext cx="2999326" cy="1499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Scientific and Technical Subcommittee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(Feb)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630783" y="2552823"/>
              <a:ext cx="2999326" cy="1499663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3630783" y="2552823"/>
              <a:ext cx="2999326" cy="1499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Legal Subcommittee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(~April)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3"/>
          <p:cNvSpPr/>
          <p:nvPr/>
        </p:nvSpPr>
        <p:spPr>
          <a:xfrm rot="10800000">
            <a:off x="8494976" y="2364509"/>
            <a:ext cx="390406" cy="72043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7305964" y="1422400"/>
            <a:ext cx="2697018" cy="720436"/>
          </a:xfrm>
          <a:prstGeom prst="ellipse">
            <a:avLst/>
          </a:prstGeom>
          <a:solidFill>
            <a:schemeClr val="accent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 General Assembly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325324" y="4549675"/>
            <a:ext cx="5061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 Member States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40+ Permanent Observers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CEOS is a Permanent Observer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UNISPACE III -&gt; UN-SPIDER and Charter Space and Major Disasters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29bed4abc5c_0_0"/>
          <p:cNvPicPr preferRelativeResize="0"/>
          <p:nvPr/>
        </p:nvPicPr>
        <p:blipFill rotWithShape="1">
          <a:blip r:embed="rId3">
            <a:alphaModFix/>
          </a:blip>
          <a:srcRect b="83157" l="0" r="0" t="0"/>
          <a:stretch/>
        </p:blipFill>
        <p:spPr>
          <a:xfrm>
            <a:off x="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g29bed4abc5c_0_0"/>
          <p:cNvGrpSpPr/>
          <p:nvPr/>
        </p:nvGrpSpPr>
        <p:grpSpPr>
          <a:xfrm>
            <a:off x="0" y="0"/>
            <a:ext cx="12191999" cy="1223000"/>
            <a:chOff x="1" y="0"/>
            <a:chExt cx="12191999" cy="1223000"/>
          </a:xfrm>
        </p:grpSpPr>
        <p:pic>
          <p:nvPicPr>
            <p:cNvPr id="140" name="Google Shape;140;g29bed4abc5c_0_0"/>
            <p:cNvPicPr preferRelativeResize="0"/>
            <p:nvPr/>
          </p:nvPicPr>
          <p:blipFill rotWithShape="1">
            <a:blip r:embed="rId3">
              <a:alphaModFix/>
            </a:blip>
            <a:srcRect b="83157" l="0" r="0" t="0"/>
            <a:stretch/>
          </p:blipFill>
          <p:spPr>
            <a:xfrm>
              <a:off x="3048000" y="0"/>
              <a:ext cx="9144000" cy="1155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g29bed4abc5c_0_0"/>
            <p:cNvSpPr txBox="1"/>
            <p:nvPr/>
          </p:nvSpPr>
          <p:spPr>
            <a:xfrm>
              <a:off x="1" y="42500"/>
              <a:ext cx="9692100" cy="118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5C8D"/>
                </a:buClr>
                <a:buSzPts val="3200"/>
                <a:buFont typeface="Calibri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Committee on the Peaceful Uses of Outer Space</a:t>
              </a:r>
              <a:br>
                <a:rPr b="1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0" i="0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" name="Google Shape;142;g29bed4abc5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75400"/>
            <a:ext cx="11151562" cy="533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4"/>
          <p:cNvGrpSpPr/>
          <p:nvPr/>
        </p:nvGrpSpPr>
        <p:grpSpPr>
          <a:xfrm>
            <a:off x="0" y="0"/>
            <a:ext cx="12191999" cy="1223016"/>
            <a:chOff x="1" y="0"/>
            <a:chExt cx="12191999" cy="1223016"/>
          </a:xfrm>
        </p:grpSpPr>
        <p:pic>
          <p:nvPicPr>
            <p:cNvPr id="150" name="Google Shape;150;p4"/>
            <p:cNvPicPr preferRelativeResize="0"/>
            <p:nvPr/>
          </p:nvPicPr>
          <p:blipFill rotWithShape="1">
            <a:blip r:embed="rId3">
              <a:alphaModFix/>
            </a:blip>
            <a:srcRect b="83158" l="0" r="0" t="0"/>
            <a:stretch/>
          </p:blipFill>
          <p:spPr>
            <a:xfrm>
              <a:off x="3048000" y="0"/>
              <a:ext cx="9144000" cy="1155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4"/>
            <p:cNvSpPr txBox="1"/>
            <p:nvPr/>
          </p:nvSpPr>
          <p:spPr>
            <a:xfrm>
              <a:off x="1" y="42489"/>
              <a:ext cx="8494976" cy="118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5C8D"/>
                </a:buClr>
                <a:buSzPts val="3200"/>
                <a:buFont typeface="Calibri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“Space2030” Agenda</a:t>
              </a:r>
              <a:br>
                <a:rPr b="1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0" i="0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2" name="Google Shape;15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1197521"/>
            <a:ext cx="6548582" cy="555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6483926" y="1667593"/>
            <a:ext cx="5786581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Committee on the Peaceful Uses of Outer Space should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an item on its agenda for each session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allowing for an exchange among States members of the Committee and its permanent observers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their experiences in implementing the “Space2030” Agenda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2025, the Committee should carry out a midterm review of progress made in implementing the “Space2030” Agenda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2030, the Committee should carry out a final review of the implementation of the “Space2030” Agenda and report to the General Assembly on the results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5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5"/>
          <p:cNvGrpSpPr/>
          <p:nvPr/>
        </p:nvGrpSpPr>
        <p:grpSpPr>
          <a:xfrm>
            <a:off x="-1" y="0"/>
            <a:ext cx="12192000" cy="1223016"/>
            <a:chOff x="0" y="0"/>
            <a:chExt cx="12192000" cy="1223016"/>
          </a:xfrm>
        </p:grpSpPr>
        <p:pic>
          <p:nvPicPr>
            <p:cNvPr id="161" name="Google Shape;161;p5"/>
            <p:cNvPicPr preferRelativeResize="0"/>
            <p:nvPr/>
          </p:nvPicPr>
          <p:blipFill rotWithShape="1">
            <a:blip r:embed="rId3">
              <a:alphaModFix/>
            </a:blip>
            <a:srcRect b="83158" l="0" r="0" t="0"/>
            <a:stretch/>
          </p:blipFill>
          <p:spPr>
            <a:xfrm>
              <a:off x="3048000" y="0"/>
              <a:ext cx="9144000" cy="1155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5"/>
            <p:cNvSpPr txBox="1"/>
            <p:nvPr/>
          </p:nvSpPr>
          <p:spPr>
            <a:xfrm>
              <a:off x="0" y="42489"/>
              <a:ext cx="9679709" cy="118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5C8D"/>
                </a:buClr>
                <a:buSzPts val="3200"/>
                <a:buFont typeface="Calibri"/>
                <a:buNone/>
              </a:pPr>
              <a:r>
                <a:t/>
              </a:r>
              <a:endParaRPr b="1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United Nations Interagency Coordination Mechanism on Space (UN-SPACE)</a:t>
              </a:r>
              <a:br>
                <a:rPr b="1" i="0" lang="en-US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0" i="0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3" name="Google Shape;1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12" y="1197521"/>
            <a:ext cx="5100061" cy="487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 txBox="1"/>
          <p:nvPr/>
        </p:nvSpPr>
        <p:spPr>
          <a:xfrm>
            <a:off x="720436" y="6078738"/>
            <a:ext cx="344516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WGCapD-12 + UN-Space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2023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6313307" y="5674135"/>
            <a:ext cx="4493491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WGCapD Training for UN Entities through UN-Space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2023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8231" y="3181171"/>
            <a:ext cx="1814513" cy="9571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องค์การอวกาศยุโรป - วิกิพีเดีย" id="167" name="Google Shape;16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66464" y="2231237"/>
            <a:ext cx="1714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36880" y="3087625"/>
            <a:ext cx="2169235" cy="75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25975" y="4127351"/>
            <a:ext cx="1633537" cy="70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A - Agenzia Spaziale Italiana (ASI)" id="170" name="Google Shape;17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13307" y="2247544"/>
            <a:ext cx="1490631" cy="94618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/>
          <p:nvPr/>
        </p:nvSpPr>
        <p:spPr>
          <a:xfrm>
            <a:off x="5562597" y="1624586"/>
            <a:ext cx="5560291" cy="3685309"/>
          </a:xfrm>
          <a:prstGeom prst="cloud">
            <a:avLst/>
          </a:prstGeom>
          <a:solidFill>
            <a:schemeClr val="accent1">
              <a:alpha val="11764"/>
            </a:scheme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304800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/>
        </p:nvSpPr>
        <p:spPr>
          <a:xfrm>
            <a:off x="48375" y="50800"/>
            <a:ext cx="10030800" cy="11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Space-based Information Platform for Disaster Management and Emergency Response (UN-SPIDER)</a:t>
            </a:r>
            <a:endParaRPr b="1" i="0" sz="2900" u="none" cap="none" strike="noStrike">
              <a:solidFill>
                <a:srgbClr val="FFFF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Risks and Disasters | UN-SPIDER Knowledge Portal" id="179" name="Google Shape;17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44" y="1602819"/>
            <a:ext cx="3603349" cy="343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 b="0" l="0" r="3772" t="0"/>
          <a:stretch/>
        </p:blipFill>
        <p:spPr>
          <a:xfrm>
            <a:off x="3657600" y="1351325"/>
            <a:ext cx="8534400" cy="548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7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304800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 txBox="1"/>
          <p:nvPr/>
        </p:nvSpPr>
        <p:spPr>
          <a:xfrm>
            <a:off x="278206" y="50800"/>
            <a:ext cx="8285574" cy="116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CAPACITY-BUILDING</a:t>
            </a:r>
            <a:endParaRPr b="1" i="0" sz="2900" u="none" cap="none" strike="noStrike">
              <a:solidFill>
                <a:srgbClr val="FFFF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8" name="Google Shape;18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8004" y="1204199"/>
            <a:ext cx="73247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ace for Women" id="189" name="Google Shape;18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54" y="2022188"/>
            <a:ext cx="19431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 image of the Nile Delta and the Sinai Peninsula" id="190" name="Google Shape;190;p7"/>
          <p:cNvPicPr preferRelativeResize="0"/>
          <p:nvPr/>
        </p:nvPicPr>
        <p:blipFill rotWithShape="1">
          <a:blip r:embed="rId6">
            <a:alphaModFix/>
          </a:blip>
          <a:srcRect b="62501" l="0" r="0" t="0"/>
          <a:stretch/>
        </p:blipFill>
        <p:spPr>
          <a:xfrm>
            <a:off x="6017883" y="3945830"/>
            <a:ext cx="6127846" cy="14944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 image of the Nile Delta and the Sinai Peninsula" id="191" name="Google Shape;191;p7"/>
          <p:cNvPicPr preferRelativeResize="0"/>
          <p:nvPr/>
        </p:nvPicPr>
        <p:blipFill rotWithShape="1">
          <a:blip r:embed="rId6">
            <a:alphaModFix/>
          </a:blip>
          <a:srcRect b="0" l="0" r="0" t="75832"/>
          <a:stretch/>
        </p:blipFill>
        <p:spPr>
          <a:xfrm>
            <a:off x="6012420" y="5440325"/>
            <a:ext cx="6133309" cy="9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296" y="3831048"/>
            <a:ext cx="3887766" cy="297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6199" y="5893904"/>
            <a:ext cx="948363" cy="964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" id="194" name="Google Shape;194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32085" y="1916231"/>
            <a:ext cx="31623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 b="83158" l="0" r="0" t="0"/>
          <a:stretch/>
        </p:blipFill>
        <p:spPr>
          <a:xfrm>
            <a:off x="3048000" y="0"/>
            <a:ext cx="9144000" cy="1155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/>
        </p:nvSpPr>
        <p:spPr>
          <a:xfrm>
            <a:off x="278206" y="50800"/>
            <a:ext cx="8285574" cy="1168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CAPACITY-BUILDING</a:t>
            </a:r>
            <a:endParaRPr b="1" i="0" sz="2900" u="none" cap="none" strike="noStrike">
              <a:solidFill>
                <a:srgbClr val="FFFF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05832"/>
            <a:ext cx="6505903" cy="3629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0219" y="2918691"/>
            <a:ext cx="5942157" cy="356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2021-04-22T14:47:04Z</dcterms:created>
  <dc:creator>Hazuki MORI;Wenbin ZHANG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0x01010039F414A5477D46478353BF370E680E24</vt:lpwstr>
  </property>
  <property fmtid="{D5CDD505-2E9C-101B-9397-08002B2CF9AE}" pid="3" name="Order">
    <vt:r8>2401000.0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</Properties>
</file>