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797675" cy="9928225"/>
  <p:embeddedFontLst>
    <p:embeddedFont>
      <p:font typeface="Montserrat"/>
      <p:regular r:id="rId28"/>
      <p:bold r:id="rId29"/>
      <p:italic r:id="rId30"/>
      <p:boldItalic r:id="rId31"/>
    </p:embeddedFont>
    <p:embeddedFont>
      <p:font typeface="Tahoma"/>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ZEX8qk8281OUqxeKWzaQnt2kx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CCA326-2E7A-4D31-AA81-691EE0C558A0}">
  <a:tblStyle styleId="{8CCCA326-2E7A-4D31-AA81-691EE0C558A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ontserrat-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5.xml"/><Relationship Id="rId33" Type="http://schemas.openxmlformats.org/officeDocument/2006/relationships/font" Target="fonts/Tahoma-bold.fntdata"/><Relationship Id="rId10" Type="http://schemas.openxmlformats.org/officeDocument/2006/relationships/slide" Target="slides/slide4.xml"/><Relationship Id="rId32" Type="http://schemas.openxmlformats.org/officeDocument/2006/relationships/font" Target="fonts/Tahoma-regular.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sa.int/Applications/Observing_the_Earth/Copernicus/Copernicus_contributing_missions" TargetMode="External"/><Relationship Id="rId3" Type="http://schemas.openxmlformats.org/officeDocument/2006/relationships/hyperlink" Target="https://www.esa.int/Applications/Observing_the_Earth/Copernicus/ICEYE_commercial_satellites_join_the_EU_Copernicus_programme" TargetMode="External"/><Relationship Id="rId4" Type="http://schemas.openxmlformats.org/officeDocument/2006/relationships/hyperlink" Target="https://ec.europa.eu/commission/presscorner/detail/en/statement_21_5766"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0: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6: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7: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8: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9: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0: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21: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p:nvPr>
            <p:ph idx="2" type="sldImg"/>
          </p:nvPr>
        </p:nvSpPr>
        <p:spPr>
          <a:xfrm>
            <a:off x="379413" y="685800"/>
            <a:ext cx="6099175" cy="34305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3:notes"/>
          <p:cNvSpPr txBox="1"/>
          <p:nvPr>
            <p:ph idx="1" type="body"/>
          </p:nvPr>
        </p:nvSpPr>
        <p:spPr>
          <a:xfrm>
            <a:off x="685801" y="4343406"/>
            <a:ext cx="5486400" cy="4114805"/>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100"/>
              <a:buNone/>
            </a:pPr>
            <a:r>
              <a:rPr b="0" i="0" lang="en-GB" sz="1200">
                <a:solidFill>
                  <a:schemeClr val="dk1"/>
                </a:solidFill>
                <a:latin typeface="Calibri"/>
                <a:ea typeface="Calibri"/>
                <a:cs typeface="Calibri"/>
                <a:sym typeface="Calibri"/>
              </a:rPr>
              <a:t>All current ICEYE imaging modes are offered through this programme. Users get access to the very high-resolution Spot imaging mode covering areas of 25 km</a:t>
            </a:r>
            <a:r>
              <a:rPr b="0" baseline="30000" i="0" lang="en-GB" sz="1200">
                <a:solidFill>
                  <a:schemeClr val="dk1"/>
                </a:solidFill>
                <a:latin typeface="Calibri"/>
                <a:ea typeface="Calibri"/>
                <a:cs typeface="Calibri"/>
                <a:sym typeface="Calibri"/>
              </a:rPr>
              <a:t>2</a:t>
            </a:r>
            <a:r>
              <a:rPr b="0" i="0" lang="en-GB" sz="1200">
                <a:solidFill>
                  <a:schemeClr val="dk1"/>
                </a:solidFill>
                <a:latin typeface="Calibri"/>
                <a:ea typeface="Calibri"/>
                <a:cs typeface="Calibri"/>
                <a:sym typeface="Calibri"/>
              </a:rPr>
              <a:t>, the high-resolution Strip and the recently launched Scan imaging mode covering areas of 10,000 km</a:t>
            </a:r>
            <a:r>
              <a:rPr b="0" baseline="30000" i="0" lang="en-GB" sz="1200">
                <a:solidFill>
                  <a:schemeClr val="dk1"/>
                </a:solidFill>
                <a:latin typeface="Calibri"/>
                <a:ea typeface="Calibri"/>
                <a:cs typeface="Calibri"/>
                <a:sym typeface="Calibri"/>
              </a:rPr>
              <a:t>2</a:t>
            </a:r>
            <a:r>
              <a:rPr b="0" i="0" lang="en-GB" sz="1200">
                <a:solidFill>
                  <a:schemeClr val="dk1"/>
                </a:solidFill>
                <a:latin typeface="Calibri"/>
                <a:ea typeface="Calibri"/>
                <a:cs typeface="Calibri"/>
                <a:sym typeface="Calibri"/>
              </a:rPr>
              <a:t>, respectively. It is possible to obtain archive data or request new image acquisitions.\</a:t>
            </a:r>
            <a:endParaRPr/>
          </a:p>
          <a:p>
            <a:pPr indent="0" lvl="0" marL="0" rtl="0" algn="l">
              <a:lnSpc>
                <a:spcPct val="100000"/>
              </a:lnSpc>
              <a:spcBef>
                <a:spcPts val="0"/>
              </a:spcBef>
              <a:spcAft>
                <a:spcPts val="0"/>
              </a:spcAft>
              <a:buSzPts val="1100"/>
              <a:buNone/>
            </a:pPr>
            <a:r>
              <a:rPr b="0" i="0" lang="en-GB" sz="1200">
                <a:solidFill>
                  <a:schemeClr val="dk1"/>
                </a:solidFill>
                <a:latin typeface="Calibri"/>
                <a:ea typeface="Calibri"/>
                <a:cs typeface="Calibri"/>
                <a:sym typeface="Calibri"/>
              </a:rPr>
              <a:t>ICEYE builds and operates a commercial constellation of small synthetic aperture radar satellites. So far, 14 satellites have been launched and ICEYE and plans to expand its constellation up to 18 satellites by mid-2022, with the objective of reaching an average access time of three hours anywhere on the globe. The mission is used in many sectors, from monitoring floods and mining activities, to marine vessel detection and iceberg monitoring.</a:t>
            </a:r>
            <a:endParaRPr/>
          </a:p>
          <a:p>
            <a:pPr indent="0" lvl="0" marL="0" rtl="0" algn="l">
              <a:lnSpc>
                <a:spcPct val="100000"/>
              </a:lnSpc>
              <a:spcBef>
                <a:spcPts val="0"/>
              </a:spcBef>
              <a:spcAft>
                <a:spcPts val="0"/>
              </a:spcAft>
              <a:buSzPts val="1100"/>
              <a:buNone/>
            </a:pPr>
            <a:r>
              <a:rPr b="0" i="0" lang="en-GB" sz="1200">
                <a:solidFill>
                  <a:schemeClr val="dk1"/>
                </a:solidFill>
                <a:latin typeface="Calibri"/>
                <a:ea typeface="Calibri"/>
                <a:cs typeface="Calibri"/>
                <a:sym typeface="Calibri"/>
              </a:rPr>
              <a:t>The ICEYE satellite constellation is a </a:t>
            </a:r>
            <a:r>
              <a:rPr b="0" i="0" lang="en-GB" sz="1200" u="sng" strike="noStrike">
                <a:solidFill>
                  <a:schemeClr val="hlink"/>
                </a:solidFill>
                <a:latin typeface="Calibri"/>
                <a:ea typeface="Calibri"/>
                <a:cs typeface="Calibri"/>
                <a:sym typeface="Calibri"/>
                <a:hlinkClick r:id="rId2"/>
              </a:rPr>
              <a:t>Copernicus Contributing Mission</a:t>
            </a:r>
            <a:r>
              <a:rPr b="0" i="0" lang="en-GB" sz="1200">
                <a:solidFill>
                  <a:schemeClr val="dk1"/>
                </a:solidFill>
                <a:latin typeface="Calibri"/>
                <a:ea typeface="Calibri"/>
                <a:cs typeface="Calibri"/>
                <a:sym typeface="Calibri"/>
              </a:rPr>
              <a:t>, complementing existing synthetic aperture radar missions in the Copernicus programme.</a:t>
            </a:r>
            <a:endParaRPr/>
          </a:p>
          <a:p>
            <a:pPr indent="0" lvl="0" marL="0" rtl="0" algn="l">
              <a:lnSpc>
                <a:spcPct val="100000"/>
              </a:lnSpc>
              <a:spcBef>
                <a:spcPts val="0"/>
              </a:spcBef>
              <a:spcAft>
                <a:spcPts val="0"/>
              </a:spcAft>
              <a:buSzPts val="1100"/>
              <a:buNone/>
            </a:pPr>
            <a:r>
              <a:rPr b="0" i="0" lang="en-GB" sz="1200">
                <a:solidFill>
                  <a:schemeClr val="dk1"/>
                </a:solidFill>
                <a:latin typeface="Calibri"/>
                <a:ea typeface="Calibri"/>
                <a:cs typeface="Calibri"/>
                <a:sym typeface="Calibri"/>
              </a:rPr>
              <a:t>Read full story: </a:t>
            </a:r>
            <a:r>
              <a:rPr b="0" i="0" lang="en-GB" sz="1200" u="sng" strike="noStrike">
                <a:solidFill>
                  <a:schemeClr val="hlink"/>
                </a:solidFill>
                <a:latin typeface="Calibri"/>
                <a:ea typeface="Calibri"/>
                <a:cs typeface="Calibri"/>
                <a:sym typeface="Calibri"/>
                <a:hlinkClick r:id="rId3"/>
              </a:rPr>
              <a:t>ICEYE commercial satellite</a:t>
            </a:r>
            <a:endParaRPr b="0" i="0" sz="1200" u="sng" strike="noStrike">
              <a:solidFill>
                <a:schemeClr val="hlink"/>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0" i="0" sz="1200" u="sng" strike="noStrike">
              <a:solidFill>
                <a:schemeClr val="hlink"/>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a:t>at COP26, more than 100 countries have just signed up to the </a:t>
            </a:r>
            <a:r>
              <a:rPr lang="en-GB" u="sng">
                <a:solidFill>
                  <a:schemeClr val="hlink"/>
                </a:solidFill>
                <a:hlinkClick r:id="rId4"/>
              </a:rPr>
              <a:t>Global Methane Pledge</a:t>
            </a:r>
            <a:r>
              <a:rPr lang="en-GB"/>
              <a:t>, which aims to limit emissions by 30% compared with 2020 levels.</a:t>
            </a:r>
            <a:endParaRPr/>
          </a:p>
          <a:p>
            <a:pPr indent="0" lvl="0" marL="0" rtl="0" algn="l">
              <a:lnSpc>
                <a:spcPct val="100000"/>
              </a:lnSpc>
              <a:spcBef>
                <a:spcPts val="0"/>
              </a:spcBef>
              <a:spcAft>
                <a:spcPts val="0"/>
              </a:spcAft>
              <a:buSzPts val="1100"/>
              <a:buNone/>
            </a:pPr>
            <a:r>
              <a:rPr lang="en-GB"/>
              <a:t>With both public and commercial satellite data playing key roles in assessing progress on climate action, ESA and GHGSat are supporting the United Nations Environment Programme’s new International Methane Emissions Observatory, also announced at COP26.</a:t>
            </a:r>
            <a:endParaRPr/>
          </a:p>
          <a:p>
            <a:pPr indent="0" lvl="0" marL="0" rtl="0" algn="l">
              <a:lnSpc>
                <a:spcPct val="100000"/>
              </a:lnSpc>
              <a:spcBef>
                <a:spcPts val="0"/>
              </a:spcBef>
              <a:spcAft>
                <a:spcPts val="0"/>
              </a:spcAft>
              <a:buSzPts val="1100"/>
              <a:buNone/>
            </a:pPr>
            <a:r>
              <a:t/>
            </a:r>
            <a:endParaRPr/>
          </a:p>
        </p:txBody>
      </p:sp>
      <p:sp>
        <p:nvSpPr>
          <p:cNvPr id="155" name="Google Shape;155;p3:notes"/>
          <p:cNvSpPr txBox="1"/>
          <p:nvPr>
            <p:ph idx="12" type="sldNum"/>
          </p:nvPr>
        </p:nvSpPr>
        <p:spPr>
          <a:xfrm>
            <a:off x="3884613" y="8685225"/>
            <a:ext cx="2971800" cy="457201"/>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5: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3"/>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3"/>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3"/>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3"/>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3"/>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3"/>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3"/>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3"/>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3"/>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5" name="Shape 95"/>
        <p:cNvGrpSpPr/>
        <p:nvPr/>
      </p:nvGrpSpPr>
      <p:grpSpPr>
        <a:xfrm>
          <a:off x="0" y="0"/>
          <a:ext cx="0" cy="0"/>
          <a:chOff x="0" y="0"/>
          <a:chExt cx="0" cy="0"/>
        </a:xfrm>
      </p:grpSpPr>
      <p:sp>
        <p:nvSpPr>
          <p:cNvPr id="96" name="Google Shape;96;p3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98" name="Google Shape;98;p33"/>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99" name="Google Shape;99;p33"/>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00" name="Google Shape;100;p33"/>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01" name="Google Shape;101;p3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3"/>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3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4"/>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3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5"/>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36"/>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6"/>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16" name="Google Shape;116;p36"/>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17" name="Google Shape;117;p3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6"/>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0" name="Shape 120"/>
        <p:cNvGrpSpPr/>
        <p:nvPr/>
      </p:nvGrpSpPr>
      <p:grpSpPr>
        <a:xfrm>
          <a:off x="0" y="0"/>
          <a:ext cx="0" cy="0"/>
          <a:chOff x="0" y="0"/>
          <a:chExt cx="0" cy="0"/>
        </a:xfrm>
      </p:grpSpPr>
      <p:sp>
        <p:nvSpPr>
          <p:cNvPr id="121" name="Google Shape;121;p3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7"/>
          <p:cNvSpPr/>
          <p:nvPr>
            <p:ph idx="2" type="pic"/>
          </p:nvPr>
        </p:nvSpPr>
        <p:spPr>
          <a:xfrm>
            <a:off x="2389717" y="612775"/>
            <a:ext cx="7315200" cy="4114800"/>
          </a:xfrm>
          <a:prstGeom prst="rect">
            <a:avLst/>
          </a:prstGeom>
          <a:noFill/>
          <a:ln>
            <a:noFill/>
          </a:ln>
        </p:spPr>
      </p:sp>
      <p:sp>
        <p:nvSpPr>
          <p:cNvPr id="123" name="Google Shape;123;p37"/>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24" name="Google Shape;124;p3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7"/>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3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8"/>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0" name="Google Shape;130;p3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8"/>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39"/>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9"/>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6" name="Google Shape;136;p3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9"/>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24"/>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37</a:t>
            </a:r>
            <a:r>
              <a:rPr b="1" baseline="30000" i="0" lang="en-GB" sz="1400" u="none" cap="none" strike="noStrike">
                <a:solidFill>
                  <a:schemeClr val="accent1"/>
                </a:solidFill>
                <a:latin typeface="Montserrat"/>
                <a:ea typeface="Montserrat"/>
                <a:cs typeface="Montserrat"/>
                <a:sym typeface="Montserrat"/>
              </a:rPr>
              <a:t>th</a:t>
            </a:r>
            <a:r>
              <a:rPr b="1" i="0" lang="en-GB" sz="1400" u="none" cap="none" strike="noStrike">
                <a:solidFill>
                  <a:schemeClr val="accent1"/>
                </a:solidFill>
                <a:latin typeface="Montserrat"/>
                <a:ea typeface="Montserrat"/>
                <a:cs typeface="Montserrat"/>
                <a:sym typeface="Montserrat"/>
              </a:rPr>
              <a:t> CEOS Plenary, 15 - 16 November 2023</a:t>
            </a:r>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24"/>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2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2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2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2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2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2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27"/>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2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2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2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2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2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2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28"/>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9"/>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8" name="Shape 68"/>
        <p:cNvGrpSpPr/>
        <p:nvPr/>
      </p:nvGrpSpPr>
      <p:grpSpPr>
        <a:xfrm>
          <a:off x="0" y="0"/>
          <a:ext cx="0" cy="0"/>
          <a:chOff x="0" y="0"/>
          <a:chExt cx="0" cy="0"/>
        </a:xfrm>
      </p:grpSpPr>
      <p:sp>
        <p:nvSpPr>
          <p:cNvPr id="69" name="Google Shape;69;p26"/>
          <p:cNvSpPr/>
          <p:nvPr/>
        </p:nvSpPr>
        <p:spPr>
          <a:xfrm>
            <a:off x="0" y="1"/>
            <a:ext cx="12192000" cy="103749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0" name="Google Shape;70;p2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73" name="Google Shape;73;p26"/>
          <p:cNvSpPr txBox="1"/>
          <p:nvPr/>
        </p:nvSpPr>
        <p:spPr>
          <a:xfrm>
            <a:off x="1828800" y="152400"/>
            <a:ext cx="8432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FFFFFF"/>
              </a:solidFill>
              <a:latin typeface="Tahoma"/>
              <a:ea typeface="Tahoma"/>
              <a:cs typeface="Tahoma"/>
              <a:sym typeface="Tahoma"/>
            </a:endParaRPr>
          </a:p>
        </p:txBody>
      </p:sp>
      <p:sp>
        <p:nvSpPr>
          <p:cNvPr id="74" name="Google Shape;74;p26"/>
          <p:cNvSpPr txBox="1"/>
          <p:nvPr>
            <p:ph idx="11" type="ftr"/>
          </p:nvPr>
        </p:nvSpPr>
        <p:spPr>
          <a:xfrm>
            <a:off x="2946400" y="6356351"/>
            <a:ext cx="50800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5" name="Google Shape;75;p2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6" name="Shape 76"/>
        <p:cNvGrpSpPr/>
        <p:nvPr/>
      </p:nvGrpSpPr>
      <p:grpSpPr>
        <a:xfrm>
          <a:off x="0" y="0"/>
          <a:ext cx="0" cy="0"/>
          <a:chOff x="0" y="0"/>
          <a:chExt cx="0" cy="0"/>
        </a:xfrm>
      </p:grpSpPr>
      <p:sp>
        <p:nvSpPr>
          <p:cNvPr id="77" name="Google Shape;77;p30"/>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79" name="Google Shape;79;p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2" name="Shape 82"/>
        <p:cNvGrpSpPr/>
        <p:nvPr/>
      </p:nvGrpSpPr>
      <p:grpSpPr>
        <a:xfrm>
          <a:off x="0" y="0"/>
          <a:ext cx="0" cy="0"/>
          <a:chOff x="0" y="0"/>
          <a:chExt cx="0" cy="0"/>
        </a:xfrm>
      </p:grpSpPr>
      <p:sp>
        <p:nvSpPr>
          <p:cNvPr id="83" name="Google Shape;83;p3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85" name="Google Shape;85;p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1"/>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8" name="Shape 88"/>
        <p:cNvGrpSpPr/>
        <p:nvPr/>
      </p:nvGrpSpPr>
      <p:grpSpPr>
        <a:xfrm>
          <a:off x="0" y="0"/>
          <a:ext cx="0" cy="0"/>
          <a:chOff x="0" y="0"/>
          <a:chExt cx="0" cy="0"/>
        </a:xfrm>
      </p:grpSpPr>
      <p:sp>
        <p:nvSpPr>
          <p:cNvPr id="89" name="Google Shape;89;p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91" name="Google Shape;91;p3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92" name="Google Shape;92;p3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2"/>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2" Type="http://schemas.openxmlformats.org/officeDocument/2006/relationships/theme" Target="../theme/theme2.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22"/>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22"/>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2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Google Shape;65;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 name="Google Shape;66;p25"/>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ec.europa.eu/commission/presscorner/detail/en/statement_21_5766" TargetMode="External"/><Relationship Id="rId4" Type="http://schemas.openxmlformats.org/officeDocument/2006/relationships/hyperlink" Target="https://www.esa.int/Applications/Observing_the_Earth/Relive_the_Earth_Observation_Commercialisation_Forum" TargetMode="External"/><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title"/>
          </p:nvPr>
        </p:nvSpPr>
        <p:spPr>
          <a:xfrm>
            <a:off x="176050" y="175950"/>
            <a:ext cx="93960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New Space Task Team</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t>White Paper Overview and Recommendations</a:t>
            </a:r>
            <a:endParaRPr i="1" sz="4000">
              <a:latin typeface="Montserrat"/>
              <a:ea typeface="Montserrat"/>
              <a:cs typeface="Montserrat"/>
              <a:sym typeface="Montserrat"/>
            </a:endParaRPr>
          </a:p>
        </p:txBody>
      </p:sp>
      <p:sp>
        <p:nvSpPr>
          <p:cNvPr id="144" name="Google Shape;144;p1"/>
          <p:cNvSpPr/>
          <p:nvPr/>
        </p:nvSpPr>
        <p:spPr>
          <a:xfrm>
            <a:off x="5685225" y="4378400"/>
            <a:ext cx="6459300" cy="24798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Ivan Petiteville, ESA</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12.1</a:t>
            </a:r>
            <a:endParaRPr b="0" i="0" sz="14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37</a:t>
            </a:r>
            <a:r>
              <a:rPr b="1" baseline="30000" i="0" lang="en-GB" sz="2200" u="none" cap="none" strike="noStrike">
                <a:solidFill>
                  <a:schemeClr val="accent1"/>
                </a:solidFill>
                <a:latin typeface="Montserrat"/>
                <a:ea typeface="Montserrat"/>
                <a:cs typeface="Montserrat"/>
                <a:sym typeface="Montserrat"/>
              </a:rPr>
              <a:t>th</a:t>
            </a:r>
            <a:r>
              <a:rPr b="1" i="0" lang="en-GB" sz="2200" u="none" cap="none" strike="noStrike">
                <a:solidFill>
                  <a:schemeClr val="accent1"/>
                </a:solidFill>
                <a:latin typeface="Montserrat"/>
                <a:ea typeface="Montserrat"/>
                <a:cs typeface="Montserrat"/>
                <a:sym typeface="Montserrat"/>
              </a:rPr>
              <a:t> CEOS Plenary </a:t>
            </a:r>
            <a:endParaRPr/>
          </a:p>
          <a:p>
            <a:pPr indent="0" lvl="0" marL="0" marR="0" rtl="0" algn="r">
              <a:lnSpc>
                <a:spcPct val="10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15 - 16 November 2023</a:t>
            </a:r>
            <a:endParaRPr/>
          </a:p>
          <a:p>
            <a:pPr indent="0" lvl="0" marL="0" marR="0" rtl="0" algn="r">
              <a:lnSpc>
                <a:spcPct val="10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Chiang Rai, Thailand</a:t>
            </a:r>
            <a:endParaRPr/>
          </a:p>
          <a:p>
            <a:pPr indent="0" lvl="0" marL="0" marR="0" rtl="0" algn="r">
              <a:lnSpc>
                <a:spcPct val="10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Hosted by GISTDA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0"/>
          <p:cNvSpPr txBox="1"/>
          <p:nvPr>
            <p:ph type="title"/>
          </p:nvPr>
        </p:nvSpPr>
        <p:spPr>
          <a:xfrm>
            <a:off x="176047" y="175939"/>
            <a:ext cx="9415821"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2800"/>
              <a:t>Observation Gaps and Opportunities for New Space</a:t>
            </a:r>
            <a:endParaRPr/>
          </a:p>
        </p:txBody>
      </p:sp>
      <p:graphicFrame>
        <p:nvGraphicFramePr>
          <p:cNvPr id="209" name="Google Shape;209;p10"/>
          <p:cNvGraphicFramePr/>
          <p:nvPr/>
        </p:nvGraphicFramePr>
        <p:xfrm>
          <a:off x="1747935" y="1131186"/>
          <a:ext cx="3000000" cy="3000000"/>
        </p:xfrm>
        <a:graphic>
          <a:graphicData uri="http://schemas.openxmlformats.org/drawingml/2006/table">
            <a:tbl>
              <a:tblPr>
                <a:noFill/>
                <a:tableStyleId>{8CCCA326-2E7A-4D31-AA81-691EE0C558A0}</a:tableStyleId>
              </a:tblPr>
              <a:tblGrid>
                <a:gridCol w="1498200"/>
                <a:gridCol w="7083475"/>
              </a:tblGrid>
              <a:tr h="269775">
                <a:tc gridSpan="2">
                  <a:txBody>
                    <a:bodyPr/>
                    <a:lstStyle/>
                    <a:p>
                      <a:pPr indent="0" lvl="0" marL="0" marR="0" rtl="0" algn="ctr">
                        <a:lnSpc>
                          <a:spcPct val="100000"/>
                        </a:lnSpc>
                        <a:spcBef>
                          <a:spcPts val="0"/>
                        </a:spcBef>
                        <a:spcAft>
                          <a:spcPts val="0"/>
                        </a:spcAft>
                        <a:buNone/>
                      </a:pPr>
                      <a:r>
                        <a:rPr b="1" i="0" lang="en-GB" sz="1300" u="none" cap="none" strike="noStrike">
                          <a:solidFill>
                            <a:srgbClr val="000000"/>
                          </a:solidFill>
                          <a:latin typeface="Calibri"/>
                          <a:ea typeface="Calibri"/>
                          <a:cs typeface="Calibri"/>
                          <a:sym typeface="Calibri"/>
                        </a:rPr>
                        <a:t>Thematic Areas Observation Gaps - Opportunities</a:t>
                      </a:r>
                      <a:endParaRPr/>
                    </a:p>
                  </a:txBody>
                  <a:tcPr marT="7475" marB="0" marR="7475" marL="74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hMerge="1"/>
              </a:tr>
              <a:tr h="4066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Agriculture Forests and  Other Land Use</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Documenting smaller scale AFOLU variables and land management, augmenting rather than replacing the observations of long-term programmes, increasing the revisit time.</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895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SDG</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Very High spatial and temporal resolution, with short latency tasking over specific location</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005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Precipitation</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1) Timely precipitation products in near-real time for operational weather and hydrological services, ensuring consistency over time scales from few hours to decades. 2) Expanding the measurement network of GHG, provided that transparency on algorithms and datasets are guaranteed (IPR). </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005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Climate</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1) Low-cost,  affordable and sustainable frequent sampling and redundancy are potentially transformative for climate work, but dataset homogeneity shall be guaranteed, and the potential value depends upon the data use. 2) IPR and data costs may hinder the benefits of "New Space" implying commonality of contractual language</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005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Disaster</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1) Urgent tasking, acquisition and short latency from the data request, high revisit and high resolution for the different stages of disaster 2) Great interest for  emergency response in spite of the intrinsically limited image quality 3) Identify provisions to access free and open data policy while preserving the commercial interests of industry </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725">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Agriculture</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1) New Space data are already used e.g. in precision agriculture and crop classification, requiring consistent radiometric calibration 2) 10 m resolution TIR (+ VNIR) and 10-30 m radiometers with reliable and long- term access to archives 3) Hyperspectral data potentially add value to agricultural application 4) CEOS Agencies cooperate with industry  and provide to develop user cases in exchange of data. Unclear the sustainability of this process.</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6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Capacity Development </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Albeit not traditionally engaged with the private sector in their activities, WDCapD advocate free and open use of data archives held by the private sector. Historical archives are of interest, which have negligible commercial value. </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93775">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Land Surface Imaging</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1) Defined acquisition requirements for Essential Agriculture Variables: moderate resolution and  tasking time can be contributed by Commercial/New Space 2) Fill the gaps in LST for Climate data record 3) Analysis Ready Data is of great interest in this sector, with trends in Machine learning and Artificial Intelligence</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9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Ocean Surface       Wind Vector </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1)For studies on mesoscale the target is 10 km with a frequency of, ideally, 6 h so addressing the need of scatterometer constellation 2) Ocean Current Retrival, would, in future require Doppler scatterometers  3) Ocean Wind information would also require accurate information for wind speed greater than 30 m/s</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0525">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Sea Surface Temperature</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 New Space could push the boundaries for higher spatial IR and temporal resolution for observations dynamic in sub-mesoscale coastal ocean region (0.1-10 km) [Niche application]</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1"/>
          <p:cNvSpPr txBox="1"/>
          <p:nvPr>
            <p:ph type="title"/>
          </p:nvPr>
        </p:nvSpPr>
        <p:spPr>
          <a:xfrm>
            <a:off x="142733" y="233680"/>
            <a:ext cx="10637264" cy="119566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2800"/>
              <a:t>Activities Supporting New Space in CEOS</a:t>
            </a:r>
            <a:endParaRPr/>
          </a:p>
        </p:txBody>
      </p:sp>
      <p:graphicFrame>
        <p:nvGraphicFramePr>
          <p:cNvPr id="215" name="Google Shape;215;p11"/>
          <p:cNvGraphicFramePr/>
          <p:nvPr/>
        </p:nvGraphicFramePr>
        <p:xfrm>
          <a:off x="605743" y="1111170"/>
          <a:ext cx="3000000" cy="3000000"/>
        </p:xfrm>
        <a:graphic>
          <a:graphicData uri="http://schemas.openxmlformats.org/drawingml/2006/table">
            <a:tbl>
              <a:tblPr>
                <a:noFill/>
                <a:tableStyleId>{8CCCA326-2E7A-4D31-AA81-691EE0C558A0}</a:tableStyleId>
              </a:tblPr>
              <a:tblGrid>
                <a:gridCol w="1853675"/>
                <a:gridCol w="8764175"/>
              </a:tblGrid>
              <a:tr h="211200">
                <a:tc gridSpan="2">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libri"/>
                          <a:ea typeface="Calibri"/>
                          <a:cs typeface="Calibri"/>
                          <a:sym typeface="Calibri"/>
                        </a:rPr>
                        <a:t>Current Activities Supporting New Space in CEOS</a:t>
                      </a:r>
                      <a:endParaRPr/>
                    </a:p>
                  </a:txBody>
                  <a:tcPr marT="6575" marB="0" marR="6575" marL="6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hMerge="1"/>
              </a:tr>
              <a:tr h="6106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Calibration and Validation References</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1) CEOS WGCV provides reference for Cal/Val and allow comparison of results that New Space can use to anchor its own satellites’ observations to assess fitness of purpose for these new data sources so reducing time to market and the return of investments 2) Achieve a good understanding of observation characteristics for interoperability and increase opportunity for global applications (agriculture, water use, climate applications etc). Harmonisation in Cal/Val is fundamental for augmenting the trust in accuracy and characterisation 3) Establishing reference for geometry and image quality Cal/Val via Reference Ground Control Point Database</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75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Intercomparison of CEOS and New Space Data Base</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CEOS WGCV has ongoing activities aimed at establishing intercomparison algorithms or approaches to Cal/Val, with obvious benefits for New Space</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6675">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SI-Traceable Satellite SITSat Coordination</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WGCV is coordinating SI-Traceable Satellite missions for the traceability of the measurement standards and measuring instruments to the International System of Units (SI) considering unbroken chain of calibrations or comparisons linking them to relevant primary standards of the SI units of measurements. A dedicated WG has been proposed for mission coordination, new technologies and spectral domain in view of integrated system approach.</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6675">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Cal/Val Maturity Matrix</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NASA launched the CSDA Project and ESA the EDAP to assess the quality of data from new vendors and constituted a common framework to verify  claimed mission performances (ESA-NASA EO Mission Quality Assessment Framework). This is an interactive process between assessors and vendors. New Space gains knowledge of their data quality and have a feedback for improvements, increasing synergies between New Space and CEOS missions</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14225">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CEOS  Analysis Ready Data (CEOS-ARD)</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CEOS-ARD and LSI-VC have engaged with a few new Space Providers and continues establishing dialogue for the sector, developing connections in the frame of VH-RODA, JACIE and LPS meetings. Having datasets processed to a minimum set of requirement and organised in a form allowing immediate analysis is of great benefit for New Space. </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75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CEOS Interoperability Framework</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The 2022 CEOS Plenary recorded a decision for a CEOS Interoperability Framework to be developed as a multi-Working Group and multi-Virtual Constellation activity, to provide guidance for the development of interoperable service and data. This may include and be beneficial for “New Space”</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173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Open Data Cube</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The Open Data Cube (ODC), created and facilitated by CEOS, is an open-source software architecture that  can be equally used to manage CEOS datasets and New Space datasets. To date, there have not been any efforts to integrate and test CEOS data with New Space data in an ODC framework, but it can offer obvious advantages to CEOS and NS firms</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9725">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CEOS Engagement with Standard Organisations</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If CEOS considers the definition of standards to be one of its roles in supporting the New Space sector, additional coordination is necessary. In fact, New space has been active in the Spatio-Temporal Access Catalogue specification (i.e. a common language to describe geospatial information, so it can more easily be worked with, indexed, and discovered). CEOS needs to be reactive on this.</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txBox="1"/>
          <p:nvPr>
            <p:ph idx="1" type="body"/>
          </p:nvPr>
        </p:nvSpPr>
        <p:spPr>
          <a:xfrm>
            <a:off x="324233" y="1143000"/>
            <a:ext cx="11495400" cy="5078433"/>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400"/>
              </a:spcBef>
              <a:spcAft>
                <a:spcPts val="0"/>
              </a:spcAft>
              <a:buSzPts val="1800"/>
              <a:buFont typeface="Arial"/>
              <a:buAutoNum type="arabicPeriod"/>
            </a:pPr>
            <a:r>
              <a:rPr b="1" lang="en-GB" sz="1800">
                <a:solidFill>
                  <a:srgbClr val="000000"/>
                </a:solidFill>
                <a:latin typeface="Montserrat"/>
                <a:ea typeface="Montserrat"/>
                <a:cs typeface="Montserrat"/>
                <a:sym typeface="Montserrat"/>
              </a:rPr>
              <a:t>Sharing of experience in engaging with New Space actors</a:t>
            </a:r>
            <a:r>
              <a:rPr lang="en-GB" sz="1800">
                <a:solidFill>
                  <a:srgbClr val="000000"/>
                </a:solidFill>
                <a:latin typeface="Montserrat"/>
                <a:ea typeface="Montserrat"/>
                <a:cs typeface="Montserrat"/>
                <a:sym typeface="Montserrat"/>
              </a:rPr>
              <a:t> </a:t>
            </a:r>
            <a:r>
              <a:rPr b="1" lang="en-GB" sz="1800">
                <a:solidFill>
                  <a:srgbClr val="000000"/>
                </a:solidFill>
                <a:latin typeface="Montserrat"/>
                <a:ea typeface="Montserrat"/>
                <a:cs typeface="Montserrat"/>
                <a:sym typeface="Montserrat"/>
              </a:rPr>
              <a:t>is beneficial to CEOS community.</a:t>
            </a:r>
            <a:endParaRPr b="1" sz="1800">
              <a:solidFill>
                <a:srgbClr val="000000"/>
              </a:solidFill>
              <a:latin typeface="Montserrat"/>
              <a:ea typeface="Montserrat"/>
              <a:cs typeface="Montserrat"/>
              <a:sym typeface="Montserrat"/>
            </a:endParaRPr>
          </a:p>
          <a:p>
            <a:pPr indent="0" lvl="0" marL="457200" rtl="0" algn="just">
              <a:lnSpc>
                <a:spcPct val="100000"/>
              </a:lnSpc>
              <a:spcBef>
                <a:spcPts val="400"/>
              </a:spcBef>
              <a:spcAft>
                <a:spcPts val="0"/>
              </a:spcAft>
              <a:buNone/>
            </a:pPr>
            <a:r>
              <a:t/>
            </a:r>
            <a:endParaRPr b="1" sz="600">
              <a:solidFill>
                <a:srgbClr val="000000"/>
              </a:solidFill>
            </a:endParaRPr>
          </a:p>
          <a:p>
            <a:pPr indent="-342900" lvl="0" marL="342900" rtl="0" algn="just">
              <a:lnSpc>
                <a:spcPct val="100000"/>
              </a:lnSpc>
              <a:spcBef>
                <a:spcPts val="400"/>
              </a:spcBef>
              <a:spcAft>
                <a:spcPts val="0"/>
              </a:spcAft>
              <a:buSzPts val="1800"/>
              <a:buFont typeface="Arial"/>
              <a:buAutoNum type="arabicPeriod"/>
            </a:pPr>
            <a:r>
              <a:rPr b="1" lang="en-GB" sz="1800">
                <a:solidFill>
                  <a:srgbClr val="000000"/>
                </a:solidFill>
                <a:latin typeface="Montserrat"/>
                <a:ea typeface="Montserrat"/>
                <a:cs typeface="Montserrat"/>
                <a:sym typeface="Montserrat"/>
              </a:rPr>
              <a:t>New Space actors’ data aimed at an increasing number of priority applications that have historically been the domain of publicly-funded missions e.g. </a:t>
            </a:r>
            <a:endParaRPr/>
          </a:p>
          <a:p>
            <a:pPr indent="-342900" lvl="1" marL="800100" rtl="0" algn="just">
              <a:lnSpc>
                <a:spcPct val="100000"/>
              </a:lnSpc>
              <a:spcBef>
                <a:spcPts val="400"/>
              </a:spcBef>
              <a:spcAft>
                <a:spcPts val="0"/>
              </a:spcAft>
              <a:buSzPts val="2400"/>
              <a:buChar char="▪"/>
            </a:pPr>
            <a:r>
              <a:rPr lang="en-GB" sz="1400">
                <a:solidFill>
                  <a:srgbClr val="000000"/>
                </a:solidFill>
                <a:latin typeface="Montserrat"/>
                <a:ea typeface="Montserrat"/>
                <a:cs typeface="Montserrat"/>
                <a:sym typeface="Montserrat"/>
              </a:rPr>
              <a:t>Carbon and greenhouse gas monitoring, Climate risk reporting, Disaster risk management, etc.</a:t>
            </a:r>
            <a:endParaRPr sz="1400">
              <a:solidFill>
                <a:srgbClr val="000000"/>
              </a:solidFill>
              <a:latin typeface="Montserrat"/>
              <a:ea typeface="Montserrat"/>
              <a:cs typeface="Montserrat"/>
              <a:sym typeface="Montserrat"/>
            </a:endParaRPr>
          </a:p>
          <a:p>
            <a:pPr indent="0" lvl="0" marL="914400" rtl="0" algn="just">
              <a:lnSpc>
                <a:spcPct val="100000"/>
              </a:lnSpc>
              <a:spcBef>
                <a:spcPts val="400"/>
              </a:spcBef>
              <a:spcAft>
                <a:spcPts val="0"/>
              </a:spcAft>
              <a:buNone/>
            </a:pPr>
            <a:r>
              <a:t/>
            </a:r>
            <a:endParaRPr sz="600">
              <a:solidFill>
                <a:srgbClr val="000000"/>
              </a:solidFill>
            </a:endParaRPr>
          </a:p>
          <a:p>
            <a:pPr indent="-342900" lvl="0" marL="342900" rtl="0" algn="just">
              <a:lnSpc>
                <a:spcPct val="100000"/>
              </a:lnSpc>
              <a:spcBef>
                <a:spcPts val="400"/>
              </a:spcBef>
              <a:spcAft>
                <a:spcPts val="0"/>
              </a:spcAft>
              <a:buSzPts val="1800"/>
              <a:buFont typeface="Arial"/>
              <a:buAutoNum type="arabicPeriod"/>
            </a:pPr>
            <a:r>
              <a:rPr b="1" lang="en-GB" sz="1800">
                <a:solidFill>
                  <a:srgbClr val="000000"/>
                </a:solidFill>
                <a:latin typeface="Montserrat"/>
                <a:ea typeface="Montserrat"/>
                <a:cs typeface="Montserrat"/>
                <a:sym typeface="Montserrat"/>
              </a:rPr>
              <a:t>New Space actors’ data generally seen as augmenting, rather than replacing, long-term institutional programmes, albeit with potentially reduced quality. </a:t>
            </a:r>
            <a:endParaRPr/>
          </a:p>
          <a:p>
            <a:pPr indent="-342900" lvl="1" marL="800100" rtl="0" algn="just">
              <a:lnSpc>
                <a:spcPct val="100000"/>
              </a:lnSpc>
              <a:spcBef>
                <a:spcPts val="400"/>
              </a:spcBef>
              <a:spcAft>
                <a:spcPts val="0"/>
              </a:spcAft>
              <a:buSzPts val="2400"/>
              <a:buChar char="▪"/>
            </a:pPr>
            <a:r>
              <a:rPr lang="en-GB" sz="1400">
                <a:solidFill>
                  <a:srgbClr val="000000"/>
                </a:solidFill>
                <a:latin typeface="Montserrat"/>
                <a:ea typeface="Montserrat"/>
                <a:cs typeface="Montserrat"/>
                <a:sym typeface="Montserrat"/>
              </a:rPr>
              <a:t>Data from institutional missions are used by commercial actors as a reference to improve the accuracy of their own data products, and also to fuse multiple data sets to generate higher level information products. </a:t>
            </a:r>
            <a:endParaRPr sz="1400">
              <a:solidFill>
                <a:srgbClr val="000000"/>
              </a:solidFill>
              <a:latin typeface="Montserrat"/>
              <a:ea typeface="Montserrat"/>
              <a:cs typeface="Montserrat"/>
              <a:sym typeface="Montserrat"/>
            </a:endParaRPr>
          </a:p>
          <a:p>
            <a:pPr indent="0" lvl="0" marL="457200" rtl="0" algn="just">
              <a:lnSpc>
                <a:spcPct val="100000"/>
              </a:lnSpc>
              <a:spcBef>
                <a:spcPts val="400"/>
              </a:spcBef>
              <a:spcAft>
                <a:spcPts val="0"/>
              </a:spcAft>
              <a:buNone/>
            </a:pPr>
            <a:r>
              <a:t/>
            </a:r>
            <a:endParaRPr sz="600">
              <a:solidFill>
                <a:srgbClr val="000000"/>
              </a:solidFill>
            </a:endParaRPr>
          </a:p>
          <a:p>
            <a:pPr indent="-342900" lvl="0" marL="342900" rtl="0" algn="just">
              <a:lnSpc>
                <a:spcPct val="100000"/>
              </a:lnSpc>
              <a:spcBef>
                <a:spcPts val="400"/>
              </a:spcBef>
              <a:spcAft>
                <a:spcPts val="0"/>
              </a:spcAft>
              <a:buSzPts val="1800"/>
              <a:buFont typeface="Arial"/>
              <a:buAutoNum type="arabicPeriod"/>
            </a:pPr>
            <a:r>
              <a:rPr b="1" lang="en-GB" sz="1800">
                <a:solidFill>
                  <a:srgbClr val="000000"/>
                </a:solidFill>
                <a:latin typeface="Montserrat"/>
                <a:ea typeface="Montserrat"/>
                <a:cs typeface="Montserrat"/>
                <a:sym typeface="Montserrat"/>
              </a:rPr>
              <a:t>Data quality is an essential factor for scientific and operational endeavours:</a:t>
            </a:r>
            <a:endParaRPr/>
          </a:p>
          <a:p>
            <a:pPr indent="-342900" lvl="1" marL="800100" rtl="0" algn="just">
              <a:lnSpc>
                <a:spcPct val="100000"/>
              </a:lnSpc>
              <a:spcBef>
                <a:spcPts val="400"/>
              </a:spcBef>
              <a:spcAft>
                <a:spcPts val="0"/>
              </a:spcAft>
              <a:buSzPts val="2400"/>
              <a:buChar char="▪"/>
            </a:pPr>
            <a:r>
              <a:rPr lang="en-GB" sz="1400">
                <a:solidFill>
                  <a:srgbClr val="000000"/>
                </a:solidFill>
                <a:latin typeface="Montserrat"/>
                <a:ea typeface="Montserrat"/>
                <a:cs typeface="Montserrat"/>
                <a:sym typeface="Montserrat"/>
              </a:rPr>
              <a:t>Need for harmonised assessment methods.</a:t>
            </a:r>
            <a:endParaRPr/>
          </a:p>
          <a:p>
            <a:pPr indent="-342900" lvl="1" marL="800100" rtl="0" algn="just">
              <a:lnSpc>
                <a:spcPct val="100000"/>
              </a:lnSpc>
              <a:spcBef>
                <a:spcPts val="400"/>
              </a:spcBef>
              <a:spcAft>
                <a:spcPts val="0"/>
              </a:spcAft>
              <a:buSzPts val="2400"/>
              <a:buChar char="▪"/>
            </a:pPr>
            <a:r>
              <a:rPr lang="en-GB" sz="1400">
                <a:solidFill>
                  <a:srgbClr val="000000"/>
                </a:solidFill>
                <a:latin typeface="Montserrat"/>
                <a:ea typeface="Montserrat"/>
                <a:cs typeface="Montserrat"/>
                <a:sym typeface="Montserrat"/>
              </a:rPr>
              <a:t>CEOS Agencies are key to ensure long-term confidence in accuracy and quality of all space-based EO data and products, produced by public or private missions. </a:t>
            </a:r>
            <a:endParaRPr/>
          </a:p>
          <a:p>
            <a:pPr indent="-342900" lvl="1" marL="800100" rtl="0" algn="just">
              <a:lnSpc>
                <a:spcPct val="100000"/>
              </a:lnSpc>
              <a:spcBef>
                <a:spcPts val="400"/>
              </a:spcBef>
              <a:spcAft>
                <a:spcPts val="0"/>
              </a:spcAft>
              <a:buSzPts val="2400"/>
              <a:buChar char="▪"/>
            </a:pPr>
            <a:r>
              <a:rPr lang="en-GB" sz="1400">
                <a:solidFill>
                  <a:srgbClr val="000000"/>
                </a:solidFill>
                <a:latin typeface="Montserrat"/>
                <a:ea typeface="Montserrat"/>
                <a:cs typeface="Montserrat"/>
                <a:sym typeface="Montserrat"/>
              </a:rPr>
              <a:t>CEOS has a long experience in the development of common methodologies and practices for data harmonisation.</a:t>
            </a:r>
            <a:endParaRPr/>
          </a:p>
          <a:p>
            <a:pPr indent="-342900" lvl="1" marL="800100" rtl="0" algn="just">
              <a:lnSpc>
                <a:spcPct val="100000"/>
              </a:lnSpc>
              <a:spcBef>
                <a:spcPts val="400"/>
              </a:spcBef>
              <a:spcAft>
                <a:spcPts val="0"/>
              </a:spcAft>
              <a:buSzPts val="2400"/>
              <a:buChar char="▪"/>
            </a:pPr>
            <a:r>
              <a:rPr lang="en-GB" sz="1400">
                <a:solidFill>
                  <a:srgbClr val="000000"/>
                </a:solidFill>
                <a:latin typeface="Montserrat"/>
                <a:ea typeface="Montserrat"/>
                <a:cs typeface="Montserrat"/>
                <a:sym typeface="Montserrat"/>
              </a:rPr>
              <a:t>CEOS can supply EO data (such as calibration and </a:t>
            </a:r>
            <a:r>
              <a:rPr lang="en-GB" sz="1400">
                <a:solidFill>
                  <a:srgbClr val="000000"/>
                </a:solidFill>
              </a:rPr>
              <a:t>valid</a:t>
            </a:r>
            <a:r>
              <a:rPr lang="en-GB" sz="1400">
                <a:solidFill>
                  <a:srgbClr val="000000"/>
                </a:solidFill>
                <a:latin typeface="Montserrat"/>
                <a:ea typeface="Montserrat"/>
                <a:cs typeface="Montserrat"/>
                <a:sym typeface="Montserrat"/>
              </a:rPr>
              <a:t>ation of sensors and data), and provide intercomparison opportunities for all space-based datasets, including those generated by New Space companies.</a:t>
            </a:r>
            <a:endParaRPr/>
          </a:p>
          <a:p>
            <a:pPr indent="-228600" lvl="0" marL="457200" marR="0" rtl="0" algn="l">
              <a:lnSpc>
                <a:spcPct val="100000"/>
              </a:lnSpc>
              <a:spcBef>
                <a:spcPts val="400"/>
              </a:spcBef>
              <a:spcAft>
                <a:spcPts val="0"/>
              </a:spcAft>
              <a:buClr>
                <a:schemeClr val="dk1"/>
              </a:buClr>
              <a:buSzPts val="2800"/>
              <a:buFont typeface="Montserrat"/>
              <a:buNone/>
            </a:pPr>
            <a:r>
              <a:t/>
            </a:r>
            <a:endParaRPr/>
          </a:p>
        </p:txBody>
      </p:sp>
      <p:sp>
        <p:nvSpPr>
          <p:cNvPr id="221" name="Google Shape;221;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White Paper: Main</a:t>
            </a:r>
            <a:r>
              <a:rPr lang="en-GB" sz="3600">
                <a:solidFill>
                  <a:schemeClr val="lt1"/>
                </a:solidFill>
                <a:latin typeface="Cambria"/>
                <a:ea typeface="Cambria"/>
                <a:cs typeface="Cambria"/>
                <a:sym typeface="Cambria"/>
              </a:rPr>
              <a:t> </a:t>
            </a:r>
            <a:r>
              <a:rPr lang="en-GB" sz="3600"/>
              <a:t>Findings</a:t>
            </a:r>
            <a:r>
              <a:rPr lang="en-GB" sz="3600">
                <a:solidFill>
                  <a:schemeClr val="lt1"/>
                </a:solidFill>
                <a:latin typeface="Cambria"/>
                <a:ea typeface="Cambria"/>
                <a:cs typeface="Cambria"/>
                <a:sym typeface="Cambria"/>
              </a:rPr>
              <a:t> </a:t>
            </a:r>
            <a:endParaRPr sz="36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SzPts val="1600"/>
              <a:buNone/>
            </a:pPr>
            <a:r>
              <a:rPr lang="en-GB" sz="1600">
                <a:solidFill>
                  <a:srgbClr val="000000"/>
                </a:solidFill>
                <a:latin typeface="Montserrat"/>
                <a:ea typeface="Montserrat"/>
                <a:cs typeface="Montserrat"/>
                <a:sym typeface="Montserrat"/>
              </a:rPr>
              <a:t>R1)  </a:t>
            </a:r>
            <a:r>
              <a:rPr b="1" lang="en-GB" sz="1600">
                <a:solidFill>
                  <a:srgbClr val="000000"/>
                </a:solidFill>
                <a:latin typeface="Montserrat"/>
                <a:ea typeface="Montserrat"/>
                <a:cs typeface="Montserrat"/>
                <a:sym typeface="Montserrat"/>
              </a:rPr>
              <a:t>To increase the scientific and operational potential of long-term institutional programs, CEOS Agencies should act collectively </a:t>
            </a:r>
            <a:r>
              <a:rPr b="1" lang="en-GB" sz="1600">
                <a:solidFill>
                  <a:srgbClr val="0070C0"/>
                </a:solidFill>
                <a:latin typeface="Montserrat"/>
                <a:ea typeface="Montserrat"/>
                <a:cs typeface="Montserrat"/>
                <a:sym typeface="Montserrat"/>
              </a:rPr>
              <a:t>to identify and support potential complementary capabilities enabled by New Space and other commercial actors.</a:t>
            </a:r>
            <a:endParaRPr/>
          </a:p>
          <a:p>
            <a:pPr indent="0" lvl="0" marL="0" rtl="0" algn="just">
              <a:lnSpc>
                <a:spcPct val="115000"/>
              </a:lnSpc>
              <a:spcBef>
                <a:spcPts val="1000"/>
              </a:spcBef>
              <a:spcAft>
                <a:spcPts val="0"/>
              </a:spcAft>
              <a:buSzPts val="1600"/>
              <a:buNone/>
            </a:pPr>
            <a:r>
              <a:t/>
            </a:r>
            <a:endParaRPr sz="1600">
              <a:solidFill>
                <a:srgbClr val="0070C0"/>
              </a:solidFill>
              <a:latin typeface="Montserrat"/>
              <a:ea typeface="Montserrat"/>
              <a:cs typeface="Montserrat"/>
              <a:sym typeface="Montserrat"/>
            </a:endParaRPr>
          </a:p>
          <a:p>
            <a:pPr indent="0" lvl="0" marL="0" rtl="0" algn="just">
              <a:lnSpc>
                <a:spcPct val="115000"/>
              </a:lnSpc>
              <a:spcBef>
                <a:spcPts val="1000"/>
              </a:spcBef>
              <a:spcAft>
                <a:spcPts val="0"/>
              </a:spcAft>
              <a:buSzPts val="1600"/>
              <a:buNone/>
            </a:pPr>
            <a:r>
              <a:rPr lang="en-GB" sz="1600">
                <a:solidFill>
                  <a:srgbClr val="000000"/>
                </a:solidFill>
                <a:latin typeface="Montserrat"/>
                <a:ea typeface="Montserrat"/>
                <a:cs typeface="Montserrat"/>
                <a:sym typeface="Montserrat"/>
              </a:rPr>
              <a:t>R2)   </a:t>
            </a:r>
            <a:r>
              <a:rPr b="1" lang="en-GB" sz="1600">
                <a:solidFill>
                  <a:srgbClr val="000000"/>
                </a:solidFill>
                <a:latin typeface="Montserrat"/>
                <a:ea typeface="Montserrat"/>
                <a:cs typeface="Montserrat"/>
                <a:sym typeface="Montserrat"/>
              </a:rPr>
              <a:t>CEOS Agencies should continue to </a:t>
            </a:r>
            <a:r>
              <a:rPr b="1" lang="en-GB" sz="1600">
                <a:solidFill>
                  <a:srgbClr val="0070C0"/>
                </a:solidFill>
                <a:latin typeface="Montserrat"/>
                <a:ea typeface="Montserrat"/>
                <a:cs typeface="Montserrat"/>
                <a:sym typeface="Montserrat"/>
              </a:rPr>
              <a:t>share information on relevant events and activities related to the new space, incl. results of business data assessment where possible. </a:t>
            </a:r>
            <a:endParaRPr/>
          </a:p>
          <a:p>
            <a:pPr indent="-342900" lvl="1" marL="800100" rtl="0" algn="just">
              <a:lnSpc>
                <a:spcPct val="115000"/>
              </a:lnSpc>
              <a:spcBef>
                <a:spcPts val="500"/>
              </a:spcBef>
              <a:spcAft>
                <a:spcPts val="0"/>
              </a:spcAft>
              <a:buSzPts val="1600"/>
              <a:buFont typeface="Arial"/>
              <a:buChar char="•"/>
            </a:pPr>
            <a:r>
              <a:rPr lang="en-GB" sz="1600">
                <a:solidFill>
                  <a:srgbClr val="000000"/>
                </a:solidFill>
                <a:latin typeface="Montserrat"/>
                <a:ea typeface="Montserrat"/>
                <a:cs typeface="Montserrat"/>
                <a:sym typeface="Montserrat"/>
              </a:rPr>
              <a:t>CEOS agencies should also explore ways to work together on cooperative agreements with New Space players, possibly incl. common lines for </a:t>
            </a:r>
            <a:r>
              <a:rPr lang="en-GB" sz="1600">
                <a:solidFill>
                  <a:srgbClr val="0070C0"/>
                </a:solidFill>
                <a:latin typeface="Montserrat"/>
                <a:ea typeface="Montserrat"/>
                <a:cs typeface="Montserrat"/>
                <a:sym typeface="Montserrat"/>
              </a:rPr>
              <a:t>resolving end-user licensing agreements and IPR issues</a:t>
            </a:r>
            <a:r>
              <a:rPr lang="en-GB" sz="1600">
                <a:solidFill>
                  <a:srgbClr val="000000"/>
                </a:solidFill>
                <a:latin typeface="Montserrat"/>
                <a:ea typeface="Montserrat"/>
                <a:cs typeface="Montserrat"/>
                <a:sym typeface="Montserrat"/>
              </a:rPr>
              <a:t>.</a:t>
            </a:r>
            <a:endParaRPr/>
          </a:p>
          <a:p>
            <a:pPr indent="0" lvl="1" marL="457200" rtl="0" algn="just">
              <a:lnSpc>
                <a:spcPct val="115000"/>
              </a:lnSpc>
              <a:spcBef>
                <a:spcPts val="500"/>
              </a:spcBef>
              <a:spcAft>
                <a:spcPts val="0"/>
              </a:spcAft>
              <a:buSzPts val="1600"/>
              <a:buNone/>
            </a:pPr>
            <a:r>
              <a:t/>
            </a:r>
            <a:endParaRPr sz="1600">
              <a:solidFill>
                <a:srgbClr val="000000"/>
              </a:solidFill>
              <a:latin typeface="Montserrat"/>
              <a:ea typeface="Montserrat"/>
              <a:cs typeface="Montserrat"/>
              <a:sym typeface="Montserrat"/>
            </a:endParaRPr>
          </a:p>
          <a:p>
            <a:pPr indent="0" lvl="0" marL="0" rtl="0" algn="just">
              <a:lnSpc>
                <a:spcPct val="115000"/>
              </a:lnSpc>
              <a:spcBef>
                <a:spcPts val="1000"/>
              </a:spcBef>
              <a:spcAft>
                <a:spcPts val="0"/>
              </a:spcAft>
              <a:buSzPts val="1600"/>
              <a:buNone/>
            </a:pPr>
            <a:r>
              <a:rPr lang="en-GB" sz="1600">
                <a:solidFill>
                  <a:srgbClr val="000000"/>
                </a:solidFill>
                <a:latin typeface="Montserrat"/>
                <a:ea typeface="Montserrat"/>
                <a:cs typeface="Montserrat"/>
                <a:sym typeface="Montserrat"/>
              </a:rPr>
              <a:t>R3)   </a:t>
            </a:r>
            <a:r>
              <a:rPr b="1" lang="en-GB" sz="1600">
                <a:solidFill>
                  <a:srgbClr val="000000"/>
                </a:solidFill>
                <a:latin typeface="Montserrat"/>
                <a:ea typeface="Montserrat"/>
                <a:cs typeface="Montserrat"/>
                <a:sym typeface="Montserrat"/>
              </a:rPr>
              <a:t>Cooperation and collaboration opportunities should be sought to </a:t>
            </a:r>
            <a:r>
              <a:rPr b="1" lang="en-GB" sz="1600">
                <a:solidFill>
                  <a:srgbClr val="0070C0"/>
                </a:solidFill>
                <a:latin typeface="Montserrat"/>
                <a:ea typeface="Montserrat"/>
                <a:cs typeface="Montserrat"/>
                <a:sym typeface="Montserrat"/>
              </a:rPr>
              <a:t>facilitate interoperability between private and public sector data</a:t>
            </a:r>
            <a:r>
              <a:rPr b="1" lang="en-GB" sz="1600">
                <a:solidFill>
                  <a:srgbClr val="000000"/>
                </a:solidFill>
                <a:latin typeface="Montserrat"/>
                <a:ea typeface="Montserrat"/>
                <a:cs typeface="Montserrat"/>
                <a:sym typeface="Montserrat"/>
              </a:rPr>
              <a:t> </a:t>
            </a:r>
            <a:endParaRPr/>
          </a:p>
          <a:p>
            <a:pPr indent="-342900" lvl="1" marL="800100" rtl="0" algn="just">
              <a:lnSpc>
                <a:spcPct val="115000"/>
              </a:lnSpc>
              <a:spcBef>
                <a:spcPts val="500"/>
              </a:spcBef>
              <a:spcAft>
                <a:spcPts val="0"/>
              </a:spcAft>
              <a:buSzPts val="1600"/>
              <a:buFont typeface="Arial"/>
              <a:buChar char="•"/>
            </a:pPr>
            <a:r>
              <a:rPr lang="en-GB" sz="1600">
                <a:solidFill>
                  <a:srgbClr val="000000"/>
                </a:solidFill>
                <a:latin typeface="Montserrat"/>
                <a:ea typeface="Montserrat"/>
                <a:cs typeface="Montserrat"/>
                <a:sym typeface="Montserrat"/>
              </a:rPr>
              <a:t>Future CEOS SIT Chairs are encouraged to routinely provide opportunity for CEOS Agencies to </a:t>
            </a:r>
            <a:r>
              <a:rPr lang="en-GB" sz="1600">
                <a:solidFill>
                  <a:srgbClr val="0070C0"/>
                </a:solidFill>
                <a:latin typeface="Montserrat"/>
                <a:ea typeface="Montserrat"/>
                <a:cs typeface="Montserrat"/>
                <a:sym typeface="Montserrat"/>
              </a:rPr>
              <a:t>report on developments in the standards domain, from both public or private sources.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227" name="Google Shape;227;p13"/>
          <p:cNvSpPr txBox="1"/>
          <p:nvPr>
            <p:ph type="title"/>
          </p:nvPr>
        </p:nvSpPr>
        <p:spPr>
          <a:xfrm>
            <a:off x="176048" y="175939"/>
            <a:ext cx="984171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White paper: Recommendations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4"/>
          <p:cNvSpPr txBox="1"/>
          <p:nvPr>
            <p:ph idx="1" type="body"/>
          </p:nvPr>
        </p:nvSpPr>
        <p:spPr>
          <a:xfrm>
            <a:off x="324233" y="1463040"/>
            <a:ext cx="11495400" cy="4758393"/>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SzPts val="1600"/>
              <a:buNone/>
            </a:pPr>
            <a:r>
              <a:rPr b="1" lang="en-GB" sz="1600">
                <a:solidFill>
                  <a:srgbClr val="0070C0"/>
                </a:solidFill>
                <a:latin typeface="Montserrat"/>
                <a:ea typeface="Montserrat"/>
                <a:cs typeface="Montserrat"/>
                <a:sym typeface="Montserrat"/>
              </a:rPr>
              <a:t>D1) </a:t>
            </a:r>
            <a:r>
              <a:rPr lang="en-GB" sz="1600">
                <a:solidFill>
                  <a:srgbClr val="0070C0"/>
                </a:solidFill>
                <a:latin typeface="Montserrat"/>
                <a:ea typeface="Montserrat"/>
                <a:cs typeface="Montserrat"/>
                <a:sym typeface="Montserrat"/>
              </a:rPr>
              <a:t>To ensure users can benefit from increased complementarity and interoperability of CEOS Agency and New Space datasets, </a:t>
            </a:r>
            <a:r>
              <a:rPr b="1" lang="en-GB" sz="1600">
                <a:solidFill>
                  <a:srgbClr val="0070C0"/>
                </a:solidFill>
                <a:latin typeface="Montserrat"/>
                <a:ea typeface="Montserrat"/>
                <a:cs typeface="Montserrat"/>
                <a:sym typeface="Montserrat"/>
              </a:rPr>
              <a:t>the CEOS-ARD initiative should identify and implement mechanisms to deepen engagement with the New Space sector, consistent with CEOS Governing Documents. </a:t>
            </a:r>
            <a:endParaRPr>
              <a:solidFill>
                <a:srgbClr val="0070C0"/>
              </a:solidFill>
            </a:endParaRPr>
          </a:p>
          <a:p>
            <a:pPr indent="-285750" lvl="1" marL="742950" rtl="0" algn="just">
              <a:lnSpc>
                <a:spcPct val="115000"/>
              </a:lnSpc>
              <a:spcBef>
                <a:spcPts val="500"/>
              </a:spcBef>
              <a:spcAft>
                <a:spcPts val="0"/>
              </a:spcAft>
              <a:buSzPts val="1600"/>
              <a:buChar char="▪"/>
            </a:pPr>
            <a:r>
              <a:rPr i="1" lang="en-GB" sz="1600">
                <a:solidFill>
                  <a:srgbClr val="000000"/>
                </a:solidFill>
                <a:latin typeface="Montserrat"/>
                <a:ea typeface="Montserrat"/>
                <a:cs typeface="Montserrat"/>
                <a:sym typeface="Montserrat"/>
              </a:rPr>
              <a:t>Examples include establishing a mechanism to consult the New Space sector during the development and review of CEOS-ARD Product Family Specifications (PFS), encouraging commercial sector participation in the ISO-</a:t>
            </a:r>
            <a:r>
              <a:rPr i="1" lang="en-GB" sz="1600">
                <a:solidFill>
                  <a:srgbClr val="000000"/>
                </a:solidFill>
              </a:rPr>
              <a:t>O</a:t>
            </a:r>
            <a:r>
              <a:rPr i="1" lang="en-GB" sz="1600">
                <a:solidFill>
                  <a:srgbClr val="000000"/>
                </a:solidFill>
                <a:latin typeface="Montserrat"/>
                <a:ea typeface="Montserrat"/>
                <a:cs typeface="Montserrat"/>
                <a:sym typeface="Montserrat"/>
              </a:rPr>
              <a:t>GC ARD Standards Working Group, and encouraging and assisting New Space entities to undertake self-assessments of their datasets against CEOS-ARD PFSs.</a:t>
            </a:r>
            <a:endParaRPr/>
          </a:p>
          <a:p>
            <a:pPr indent="-209550" lvl="1" marL="742950" rtl="0" algn="just">
              <a:lnSpc>
                <a:spcPct val="115000"/>
              </a:lnSpc>
              <a:spcBef>
                <a:spcPts val="500"/>
              </a:spcBef>
              <a:spcAft>
                <a:spcPts val="0"/>
              </a:spcAft>
              <a:buSzPts val="1200"/>
              <a:buNone/>
            </a:pPr>
            <a:r>
              <a:t/>
            </a:r>
            <a:endParaRPr sz="1200">
              <a:solidFill>
                <a:srgbClr val="000000"/>
              </a:solidFill>
              <a:latin typeface="Montserrat"/>
              <a:ea typeface="Montserrat"/>
              <a:cs typeface="Montserrat"/>
              <a:sym typeface="Montserrat"/>
            </a:endParaRPr>
          </a:p>
          <a:p>
            <a:pPr indent="0" lvl="0" marL="0" rtl="0" algn="just">
              <a:lnSpc>
                <a:spcPct val="115000"/>
              </a:lnSpc>
              <a:spcBef>
                <a:spcPts val="1000"/>
              </a:spcBef>
              <a:spcAft>
                <a:spcPts val="0"/>
              </a:spcAft>
              <a:buSzPts val="1600"/>
              <a:buNone/>
            </a:pPr>
            <a:r>
              <a:rPr b="1" lang="en-GB" sz="1600">
                <a:solidFill>
                  <a:srgbClr val="0070C0"/>
                </a:solidFill>
                <a:latin typeface="Montserrat"/>
                <a:ea typeface="Montserrat"/>
                <a:cs typeface="Montserrat"/>
                <a:sym typeface="Montserrat"/>
              </a:rPr>
              <a:t>D2) </a:t>
            </a:r>
            <a:r>
              <a:rPr lang="en-GB" sz="1600">
                <a:solidFill>
                  <a:srgbClr val="0070C0"/>
                </a:solidFill>
                <a:latin typeface="Montserrat"/>
                <a:ea typeface="Montserrat"/>
                <a:cs typeface="Montserrat"/>
                <a:sym typeface="Montserrat"/>
              </a:rPr>
              <a:t>CEOS Members and Associates should continue unified engagement with New Space actors on key topics such as ARD, Cal/Val and data quality via </a:t>
            </a:r>
            <a:r>
              <a:rPr b="1" lang="en-GB" sz="1600">
                <a:solidFill>
                  <a:srgbClr val="0070C0"/>
                </a:solidFill>
                <a:latin typeface="Montserrat"/>
                <a:ea typeface="Montserrat"/>
                <a:cs typeface="Montserrat"/>
                <a:sym typeface="Montserrat"/>
              </a:rPr>
              <a:t>CEOS representation at key meetings</a:t>
            </a:r>
            <a:r>
              <a:rPr lang="en-GB" sz="1600">
                <a:solidFill>
                  <a:srgbClr val="0070C0"/>
                </a:solidFill>
                <a:latin typeface="Montserrat"/>
                <a:ea typeface="Montserrat"/>
                <a:cs typeface="Montserrat"/>
                <a:sym typeface="Montserrat"/>
              </a:rPr>
              <a:t> including VH-RODA, JACIE, IGARSS, Living Planet Symposium, and ARD2x.</a:t>
            </a:r>
            <a:endParaRPr>
              <a:solidFill>
                <a:srgbClr val="0070C0"/>
              </a:solidFill>
            </a:endParaRPr>
          </a:p>
          <a:p>
            <a:pPr indent="-228600" lvl="0" marL="457200" marR="0" rtl="0" algn="l">
              <a:lnSpc>
                <a:spcPct val="115000"/>
              </a:lnSpc>
              <a:spcBef>
                <a:spcPts val="1300"/>
              </a:spcBef>
              <a:spcAft>
                <a:spcPts val="0"/>
              </a:spcAft>
              <a:buClr>
                <a:schemeClr val="dk1"/>
              </a:buClr>
              <a:buSzPts val="2800"/>
              <a:buFont typeface="Montserrat"/>
              <a:buNone/>
            </a:pPr>
            <a:r>
              <a:t/>
            </a:r>
            <a:endParaRPr/>
          </a:p>
        </p:txBody>
      </p:sp>
      <p:sp>
        <p:nvSpPr>
          <p:cNvPr id="233" name="Google Shape;233;p14"/>
          <p:cNvSpPr txBox="1"/>
          <p:nvPr>
            <p:ph type="title"/>
          </p:nvPr>
        </p:nvSpPr>
        <p:spPr>
          <a:xfrm>
            <a:off x="176048" y="141756"/>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200"/>
              <a:t>White paper:  Deliverables to include in CEOS Work Plan </a:t>
            </a:r>
            <a:r>
              <a:rPr lang="en-GB" sz="2400"/>
              <a:t>(1/2)</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5"/>
          <p:cNvSpPr txBox="1"/>
          <p:nvPr>
            <p:ph idx="1" type="body"/>
          </p:nvPr>
        </p:nvSpPr>
        <p:spPr>
          <a:xfrm>
            <a:off x="324233" y="1463040"/>
            <a:ext cx="11495400" cy="4758393"/>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SzPts val="1800"/>
              <a:buNone/>
            </a:pPr>
            <a:r>
              <a:rPr b="1" lang="en-GB" sz="1800">
                <a:solidFill>
                  <a:srgbClr val="0070C0"/>
                </a:solidFill>
                <a:latin typeface="Cambria"/>
                <a:ea typeface="Cambria"/>
                <a:cs typeface="Cambria"/>
                <a:sym typeface="Cambria"/>
              </a:rPr>
              <a:t>D3) </a:t>
            </a:r>
            <a:r>
              <a:rPr lang="en-GB" sz="1600">
                <a:solidFill>
                  <a:srgbClr val="0070C0"/>
                </a:solidFill>
                <a:latin typeface="Montserrat"/>
                <a:ea typeface="Montserrat"/>
                <a:cs typeface="Montserrat"/>
                <a:sym typeface="Montserrat"/>
              </a:rPr>
              <a:t>A revision of </a:t>
            </a:r>
            <a:r>
              <a:rPr b="1" lang="en-GB" sz="1600">
                <a:solidFill>
                  <a:srgbClr val="0070C0"/>
                </a:solidFill>
                <a:latin typeface="Montserrat"/>
                <a:ea typeface="Montserrat"/>
                <a:cs typeface="Montserrat"/>
                <a:sym typeface="Montserrat"/>
              </a:rPr>
              <a:t>CEOS-ARD Industry Engagement Strategy </a:t>
            </a:r>
            <a:r>
              <a:rPr lang="en-GB" sz="1600">
                <a:solidFill>
                  <a:srgbClr val="0070C0"/>
                </a:solidFill>
                <a:latin typeface="Montserrat"/>
                <a:ea typeface="Montserrat"/>
                <a:cs typeface="Montserrat"/>
                <a:sym typeface="Montserrat"/>
              </a:rPr>
              <a:t>should include consideration of aspects of specific relevance to the New Space sector, and the CEOS-ARD Oversight Group should consider the merits of organising a dedicated New Space workshop</a:t>
            </a:r>
            <a:r>
              <a:rPr lang="en-GB" sz="1600">
                <a:solidFill>
                  <a:srgbClr val="000000"/>
                </a:solidFill>
                <a:latin typeface="Montserrat"/>
                <a:ea typeface="Montserrat"/>
                <a:cs typeface="Montserrat"/>
                <a:sym typeface="Montserrat"/>
              </a:rPr>
              <a:t>.</a:t>
            </a:r>
            <a:endParaRPr/>
          </a:p>
          <a:p>
            <a:pPr indent="0" lvl="0" marL="0" rtl="0" algn="just">
              <a:lnSpc>
                <a:spcPct val="115000"/>
              </a:lnSpc>
              <a:spcBef>
                <a:spcPts val="1000"/>
              </a:spcBef>
              <a:spcAft>
                <a:spcPts val="0"/>
              </a:spcAft>
              <a:buSzPts val="1600"/>
              <a:buNone/>
            </a:pPr>
            <a:r>
              <a:t/>
            </a:r>
            <a:endParaRPr sz="1600">
              <a:solidFill>
                <a:srgbClr val="000000"/>
              </a:solidFill>
              <a:latin typeface="Montserrat"/>
              <a:ea typeface="Montserrat"/>
              <a:cs typeface="Montserrat"/>
              <a:sym typeface="Montserrat"/>
            </a:endParaRPr>
          </a:p>
          <a:p>
            <a:pPr indent="0" lvl="0" marL="0" rtl="0" algn="just">
              <a:lnSpc>
                <a:spcPct val="115000"/>
              </a:lnSpc>
              <a:spcBef>
                <a:spcPts val="1000"/>
              </a:spcBef>
              <a:spcAft>
                <a:spcPts val="0"/>
              </a:spcAft>
              <a:buSzPts val="1600"/>
              <a:buNone/>
            </a:pPr>
            <a:r>
              <a:rPr b="1" lang="en-GB" sz="1600">
                <a:solidFill>
                  <a:srgbClr val="0070C0"/>
                </a:solidFill>
                <a:latin typeface="Montserrat"/>
                <a:ea typeface="Montserrat"/>
                <a:cs typeface="Montserrat"/>
                <a:sym typeface="Montserrat"/>
              </a:rPr>
              <a:t>D4) </a:t>
            </a:r>
            <a:r>
              <a:rPr lang="en-GB" sz="1600">
                <a:latin typeface="Montserrat"/>
                <a:ea typeface="Montserrat"/>
                <a:cs typeface="Montserrat"/>
                <a:sym typeface="Montserrat"/>
              </a:rPr>
              <a:t>The </a:t>
            </a:r>
            <a:r>
              <a:rPr b="1" lang="en-GB" sz="1600"/>
              <a:t>CEOS Interoperability Roadmap will </a:t>
            </a:r>
            <a:r>
              <a:rPr b="1" lang="en-GB" sz="1600">
                <a:latin typeface="Montserrat"/>
                <a:ea typeface="Montserrat"/>
                <a:cs typeface="Montserrat"/>
                <a:sym typeface="Montserrat"/>
              </a:rPr>
              <a:t>ensure that legacy and new public and commercial datasets can be used more interoperably</a:t>
            </a:r>
            <a:r>
              <a:rPr lang="en-GB" sz="1600">
                <a:latin typeface="Montserrat"/>
                <a:ea typeface="Montserrat"/>
                <a:cs typeface="Montserrat"/>
                <a:sym typeface="Montserrat"/>
              </a:rPr>
              <a:t> to generate advanced decision-support products and new research applications. As such, adequate resources should be made available to complete its development and maturation</a:t>
            </a:r>
            <a:endParaRPr/>
          </a:p>
          <a:p>
            <a:pPr indent="0" lvl="0" marL="0" rtl="0" algn="just">
              <a:lnSpc>
                <a:spcPct val="115000"/>
              </a:lnSpc>
              <a:spcBef>
                <a:spcPts val="1300"/>
              </a:spcBef>
              <a:spcAft>
                <a:spcPts val="0"/>
              </a:spcAft>
              <a:buSzPts val="1600"/>
              <a:buNone/>
            </a:pPr>
            <a:r>
              <a:t/>
            </a:r>
            <a:endParaRPr sz="1600">
              <a:latin typeface="Montserrat"/>
              <a:ea typeface="Montserrat"/>
              <a:cs typeface="Montserrat"/>
              <a:sym typeface="Montserrat"/>
            </a:endParaRPr>
          </a:p>
          <a:p>
            <a:pPr indent="0" lvl="0" marL="0" rtl="0" algn="just">
              <a:lnSpc>
                <a:spcPct val="115000"/>
              </a:lnSpc>
              <a:spcBef>
                <a:spcPts val="1300"/>
              </a:spcBef>
              <a:spcAft>
                <a:spcPts val="0"/>
              </a:spcAft>
              <a:buSzPts val="1600"/>
              <a:buNone/>
            </a:pPr>
            <a:r>
              <a:rPr b="1" lang="en-GB" sz="1600">
                <a:solidFill>
                  <a:srgbClr val="0070C0"/>
                </a:solidFill>
                <a:latin typeface="Montserrat"/>
                <a:ea typeface="Montserrat"/>
                <a:cs typeface="Montserrat"/>
                <a:sym typeface="Montserrat"/>
              </a:rPr>
              <a:t>D5)  </a:t>
            </a:r>
            <a:r>
              <a:rPr lang="en-GB" sz="1600">
                <a:solidFill>
                  <a:srgbClr val="0070C0"/>
                </a:solidFill>
                <a:latin typeface="Montserrat"/>
                <a:ea typeface="Montserrat"/>
                <a:cs typeface="Montserrat"/>
                <a:sym typeface="Montserrat"/>
              </a:rPr>
              <a:t>The CEOS Systems Engineering Office should </a:t>
            </a:r>
            <a:r>
              <a:rPr b="1" lang="en-GB" sz="1600">
                <a:solidFill>
                  <a:srgbClr val="0070C0"/>
                </a:solidFill>
                <a:latin typeface="Montserrat"/>
                <a:ea typeface="Montserrat"/>
                <a:cs typeface="Montserrat"/>
                <a:sym typeface="Montserrat"/>
              </a:rPr>
              <a:t>demonstrate the integration of New Space data into the CEOS Analytics Lab</a:t>
            </a:r>
            <a:r>
              <a:rPr lang="en-GB" sz="1600">
                <a:solidFill>
                  <a:srgbClr val="0070C0"/>
                </a:solidFill>
                <a:latin typeface="Montserrat"/>
                <a:ea typeface="Montserrat"/>
                <a:cs typeface="Montserrat"/>
                <a:sym typeface="Montserrat"/>
              </a:rPr>
              <a:t> and evaluate its interoperability with common CEOS datasets.</a:t>
            </a:r>
            <a:endParaRPr>
              <a:solidFill>
                <a:srgbClr val="0070C0"/>
              </a:solidFill>
            </a:endParaRPr>
          </a:p>
          <a:p>
            <a:pPr indent="-228600" lvl="0" marL="457200" marR="0" rtl="0" algn="l">
              <a:lnSpc>
                <a:spcPct val="115000"/>
              </a:lnSpc>
              <a:spcBef>
                <a:spcPts val="2200"/>
              </a:spcBef>
              <a:spcAft>
                <a:spcPts val="0"/>
              </a:spcAft>
              <a:buClr>
                <a:schemeClr val="dk1"/>
              </a:buClr>
              <a:buSzPts val="2800"/>
              <a:buFont typeface="Montserrat"/>
              <a:buNone/>
            </a:pPr>
            <a:r>
              <a:t/>
            </a:r>
            <a:endParaRPr/>
          </a:p>
        </p:txBody>
      </p:sp>
      <p:sp>
        <p:nvSpPr>
          <p:cNvPr id="239" name="Google Shape;239;p15"/>
          <p:cNvSpPr txBox="1"/>
          <p:nvPr>
            <p:ph type="title"/>
          </p:nvPr>
        </p:nvSpPr>
        <p:spPr>
          <a:xfrm>
            <a:off x="176213" y="73663"/>
            <a:ext cx="9386887" cy="7794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200"/>
              <a:t>White paper:  Deliverables to include in CEOS Work Plan </a:t>
            </a:r>
            <a:r>
              <a:rPr lang="en-GB" sz="2400"/>
              <a:t>(2/2)</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1" lang="en-GB">
                <a:solidFill>
                  <a:srgbClr val="C00000"/>
                </a:solidFill>
              </a:rPr>
              <a:t>White Paper v1.0 to be endorsed by Plenary</a:t>
            </a:r>
            <a:endParaRPr/>
          </a:p>
          <a:p>
            <a:pPr indent="0" lvl="0" marL="50800" rtl="0" algn="l">
              <a:lnSpc>
                <a:spcPct val="115000"/>
              </a:lnSpc>
              <a:spcBef>
                <a:spcPts val="1000"/>
              </a:spcBef>
              <a:spcAft>
                <a:spcPts val="0"/>
              </a:spcAft>
              <a:buSzPts val="2800"/>
              <a:buNone/>
            </a:pPr>
            <a:r>
              <a:t/>
            </a:r>
            <a:endParaRPr/>
          </a:p>
          <a:p>
            <a:pPr indent="-406400" lvl="0" marL="457200" marR="0" rtl="0" algn="l">
              <a:lnSpc>
                <a:spcPct val="115000"/>
              </a:lnSpc>
              <a:spcBef>
                <a:spcPts val="1000"/>
              </a:spcBef>
              <a:spcAft>
                <a:spcPts val="0"/>
              </a:spcAft>
              <a:buClr>
                <a:schemeClr val="dk1"/>
              </a:buClr>
              <a:buSzPts val="2800"/>
              <a:buFont typeface="Montserrat"/>
              <a:buChar char="❖"/>
            </a:pPr>
            <a:r>
              <a:rPr b="1" lang="en-GB"/>
              <a:t>It is not recommended to extend the term of the New Space Task Team.</a:t>
            </a:r>
            <a:endParaRPr/>
          </a:p>
        </p:txBody>
      </p:sp>
      <p:sp>
        <p:nvSpPr>
          <p:cNvPr id="245" name="Google Shape;245;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Conclusions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7"/>
          <p:cNvSpPr txBox="1"/>
          <p:nvPr>
            <p:ph type="title"/>
          </p:nvPr>
        </p:nvSpPr>
        <p:spPr>
          <a:xfrm>
            <a:off x="1730527" y="1659298"/>
            <a:ext cx="7220433" cy="39726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8000"/>
              <a:buFont typeface="Montserrat"/>
              <a:buNone/>
            </a:pPr>
            <a:r>
              <a:rPr lang="en-GB"/>
              <a:t>Background information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8"/>
          <p:cNvSpPr txBox="1"/>
          <p:nvPr>
            <p:ph idx="1" type="body"/>
          </p:nvPr>
        </p:nvSpPr>
        <p:spPr>
          <a:xfrm>
            <a:off x="140385" y="1141791"/>
            <a:ext cx="11495400" cy="5215467"/>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a:t>GNSS - Radio Occultation</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GNSS - Reflectometry</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Hyperspectral Imaging Spectroscopy </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Synthetic Aperture Radar</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Thermal Infrared Remote Sensing</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VHR Commercial Optical Imagery (&lt; 2 m)</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Hyperspectral Imaging</a:t>
            </a:r>
            <a:endParaRPr/>
          </a:p>
          <a:p>
            <a:pPr indent="0" lvl="0" marL="50800" rtl="0" algn="l">
              <a:lnSpc>
                <a:spcPct val="115000"/>
              </a:lnSpc>
              <a:spcBef>
                <a:spcPts val="1000"/>
              </a:spcBef>
              <a:spcAft>
                <a:spcPts val="0"/>
              </a:spcAft>
              <a:buSzPts val="2800"/>
              <a:buNone/>
            </a:pPr>
            <a:r>
              <a:t/>
            </a:r>
            <a:endParaRPr sz="2000"/>
          </a:p>
        </p:txBody>
      </p:sp>
      <p:sp>
        <p:nvSpPr>
          <p:cNvPr id="256" name="Google Shape;256;p18"/>
          <p:cNvSpPr txBox="1"/>
          <p:nvPr>
            <p:ph type="title"/>
          </p:nvPr>
        </p:nvSpPr>
        <p:spPr>
          <a:xfrm>
            <a:off x="711004" y="238143"/>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2800"/>
              <a:t>Opportunities of New Space to support Science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9"/>
          <p:cNvSpPr txBox="1"/>
          <p:nvPr>
            <p:ph idx="1" type="body"/>
          </p:nvPr>
        </p:nvSpPr>
        <p:spPr>
          <a:xfrm>
            <a:off x="140385" y="1141791"/>
            <a:ext cx="11495400" cy="5215467"/>
          </a:xfrm>
          <a:prstGeom prst="rect">
            <a:avLst/>
          </a:prstGeom>
          <a:noFill/>
          <a:ln>
            <a:noFill/>
          </a:ln>
        </p:spPr>
        <p:txBody>
          <a:bodyPr anchorCtr="0" anchor="t" bIns="45700" lIns="91425" spcFirstLastPara="1" rIns="91425" wrap="square" tIns="45700">
            <a:noAutofit/>
          </a:bodyPr>
          <a:lstStyle/>
          <a:p>
            <a:pPr indent="-381000" lvl="1" marL="914400" rtl="0" algn="l">
              <a:lnSpc>
                <a:spcPct val="100000"/>
              </a:lnSpc>
              <a:spcBef>
                <a:spcPts val="500"/>
              </a:spcBef>
              <a:spcAft>
                <a:spcPts val="0"/>
              </a:spcAft>
              <a:buSzPts val="2400"/>
              <a:buChar char="▪"/>
            </a:pPr>
            <a:r>
              <a:rPr lang="en-GB" sz="1600"/>
              <a:t>Institutional long-term programmes are the reference for New Space industry</a:t>
            </a:r>
            <a:endParaRPr/>
          </a:p>
          <a:p>
            <a:pPr indent="-381000" lvl="1" marL="914400" rtl="0" algn="l">
              <a:lnSpc>
                <a:spcPct val="100000"/>
              </a:lnSpc>
              <a:spcBef>
                <a:spcPts val="500"/>
              </a:spcBef>
              <a:spcAft>
                <a:spcPts val="0"/>
              </a:spcAft>
              <a:buSzPts val="2400"/>
              <a:buChar char="▪"/>
            </a:pPr>
            <a:r>
              <a:rPr lang="en-GB" sz="1600"/>
              <a:t>New Space should be seen as augmenting long-term institutional programmes, albeit with reduced quality, rather than replacing them. Data quality is an essential factor for scientific and operational endeavours and needs harmonised assessment methods</a:t>
            </a:r>
            <a:endParaRPr/>
          </a:p>
          <a:p>
            <a:pPr indent="-381000" lvl="1" marL="914400" rtl="0" algn="l">
              <a:lnSpc>
                <a:spcPct val="100000"/>
              </a:lnSpc>
              <a:spcBef>
                <a:spcPts val="500"/>
              </a:spcBef>
              <a:spcAft>
                <a:spcPts val="0"/>
              </a:spcAft>
              <a:buSzPts val="2400"/>
              <a:buChar char="▪"/>
            </a:pPr>
            <a:r>
              <a:rPr lang="en-GB" sz="1600"/>
              <a:t>Many New Space EO companies have started to re-structure their businesses with governments and public customers in mind, with data policies regulated by End-User License Agreement</a:t>
            </a:r>
            <a:endParaRPr/>
          </a:p>
          <a:p>
            <a:pPr indent="-381000" lvl="1" marL="914400" rtl="0" algn="l">
              <a:lnSpc>
                <a:spcPct val="100000"/>
              </a:lnSpc>
              <a:spcBef>
                <a:spcPts val="500"/>
              </a:spcBef>
              <a:spcAft>
                <a:spcPts val="0"/>
              </a:spcAft>
              <a:buSzPts val="2400"/>
              <a:buChar char="▪"/>
            </a:pPr>
            <a:r>
              <a:rPr lang="en-GB" sz="1600"/>
              <a:t>B2G is prevalent in EO, B2B is increasing in certain areas (e.g. insurance). B2C is not existent </a:t>
            </a:r>
            <a:endParaRPr/>
          </a:p>
          <a:p>
            <a:pPr indent="-381000" lvl="1" marL="914400" rtl="0" algn="l">
              <a:lnSpc>
                <a:spcPct val="100000"/>
              </a:lnSpc>
              <a:spcBef>
                <a:spcPts val="500"/>
              </a:spcBef>
              <a:spcAft>
                <a:spcPts val="0"/>
              </a:spcAft>
              <a:buSzPts val="2400"/>
              <a:buChar char="▪"/>
            </a:pPr>
            <a:r>
              <a:rPr lang="en-GB" sz="1600"/>
              <a:t>New Space applications are on the rise for some EO disciplines such as carbon monitoring, climate risk reporting etc. </a:t>
            </a:r>
            <a:endParaRPr/>
          </a:p>
          <a:p>
            <a:pPr indent="-381000" lvl="1" marL="914400" rtl="0" algn="l">
              <a:lnSpc>
                <a:spcPct val="100000"/>
              </a:lnSpc>
              <a:spcBef>
                <a:spcPts val="500"/>
              </a:spcBef>
              <a:spcAft>
                <a:spcPts val="0"/>
              </a:spcAft>
              <a:buSzPts val="2400"/>
              <a:buChar char="▪"/>
            </a:pPr>
            <a:r>
              <a:rPr lang="en-GB" sz="1600"/>
              <a:t>New Space firms are still evolving and face the challenge to enlarge the user base beyond the public/government one to ensure an affordable and sustainable business case</a:t>
            </a:r>
            <a:endParaRPr/>
          </a:p>
          <a:p>
            <a:pPr indent="-381000" lvl="1" marL="914400" rtl="0" algn="l">
              <a:lnSpc>
                <a:spcPct val="100000"/>
              </a:lnSpc>
              <a:spcBef>
                <a:spcPts val="500"/>
              </a:spcBef>
              <a:spcAft>
                <a:spcPts val="0"/>
              </a:spcAft>
              <a:buSzPts val="2400"/>
              <a:buChar char="▪"/>
            </a:pPr>
            <a:r>
              <a:rPr lang="en-GB" sz="1600"/>
              <a:t>The business continuity of New Space firm cannot be given for granted a priori</a:t>
            </a:r>
            <a:endParaRPr/>
          </a:p>
          <a:p>
            <a:pPr indent="-406400" lvl="0" marL="457200" marR="0" rtl="0" algn="l">
              <a:lnSpc>
                <a:spcPct val="100000"/>
              </a:lnSpc>
              <a:spcBef>
                <a:spcPts val="1000"/>
              </a:spcBef>
              <a:spcAft>
                <a:spcPts val="0"/>
              </a:spcAft>
              <a:buClr>
                <a:schemeClr val="dk1"/>
              </a:buClr>
              <a:buSzPts val="2800"/>
              <a:buFont typeface="Montserrat"/>
              <a:buChar char="❖"/>
            </a:pPr>
            <a:r>
              <a:rPr lang="en-GB" sz="2000"/>
              <a:t>In general, today it is premature to assess the maturity of the commercial space market for EO and the definition of its priorities, which are still with public/governmental entities</a:t>
            </a:r>
            <a:endParaRPr/>
          </a:p>
          <a:p>
            <a:pPr indent="-228600" lvl="1" marL="914400" rtl="0" algn="l">
              <a:lnSpc>
                <a:spcPct val="100000"/>
              </a:lnSpc>
              <a:spcBef>
                <a:spcPts val="500"/>
              </a:spcBef>
              <a:spcAft>
                <a:spcPts val="0"/>
              </a:spcAft>
              <a:buSzPts val="2400"/>
              <a:buNone/>
            </a:pPr>
            <a:r>
              <a:t/>
            </a:r>
            <a:endParaRPr sz="1600"/>
          </a:p>
          <a:p>
            <a:pPr indent="-228600" lvl="1" marL="914400" rtl="0" algn="l">
              <a:lnSpc>
                <a:spcPct val="100000"/>
              </a:lnSpc>
              <a:spcBef>
                <a:spcPts val="500"/>
              </a:spcBef>
              <a:spcAft>
                <a:spcPts val="0"/>
              </a:spcAft>
              <a:buSzPts val="2400"/>
              <a:buNone/>
            </a:pPr>
            <a:r>
              <a:t/>
            </a:r>
            <a:endParaRPr sz="1600"/>
          </a:p>
          <a:p>
            <a:pPr indent="-228600" lvl="1" marL="914400" rtl="0" algn="l">
              <a:lnSpc>
                <a:spcPct val="100000"/>
              </a:lnSpc>
              <a:spcBef>
                <a:spcPts val="500"/>
              </a:spcBef>
              <a:spcAft>
                <a:spcPts val="0"/>
              </a:spcAft>
              <a:buSzPts val="2400"/>
              <a:buNone/>
            </a:pPr>
            <a:r>
              <a:t/>
            </a:r>
            <a:endParaRPr sz="1600"/>
          </a:p>
        </p:txBody>
      </p:sp>
      <p:sp>
        <p:nvSpPr>
          <p:cNvPr id="262" name="Google Shape;262;p19"/>
          <p:cNvSpPr txBox="1"/>
          <p:nvPr>
            <p:ph type="title"/>
          </p:nvPr>
        </p:nvSpPr>
        <p:spPr>
          <a:xfrm>
            <a:off x="1451232" y="157278"/>
            <a:ext cx="8128197" cy="77900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GB" sz="4800"/>
              <a:t>Conclusions 1/2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600"/>
              <a:buNone/>
            </a:pPr>
            <a:r>
              <a:rPr b="1" lang="en-GB" sz="1600">
                <a:solidFill>
                  <a:srgbClr val="0070C0"/>
                </a:solidFill>
              </a:rPr>
              <a:t>Collaboration between New Space &amp; Public Space sectors: </a:t>
            </a:r>
            <a:endParaRPr/>
          </a:p>
          <a:p>
            <a:pPr indent="-214312" lvl="1" marL="671512" rtl="0" algn="l">
              <a:lnSpc>
                <a:spcPct val="150000"/>
              </a:lnSpc>
              <a:spcBef>
                <a:spcPts val="0"/>
              </a:spcBef>
              <a:spcAft>
                <a:spcPts val="0"/>
              </a:spcAft>
              <a:buSzPts val="1600"/>
              <a:buFont typeface="Montserrat"/>
              <a:buChar char="❖"/>
            </a:pPr>
            <a:r>
              <a:rPr lang="en-GB" sz="1600"/>
              <a:t>at national or regional level, Governments are integrating new arrangements with Space 2.0 firms into their satellite EO programme planning</a:t>
            </a:r>
            <a:endParaRPr/>
          </a:p>
          <a:p>
            <a:pPr indent="-112712" lvl="1" marL="671512" rtl="0" algn="l">
              <a:lnSpc>
                <a:spcPct val="150000"/>
              </a:lnSpc>
              <a:spcBef>
                <a:spcPts val="0"/>
              </a:spcBef>
              <a:spcAft>
                <a:spcPts val="0"/>
              </a:spcAft>
              <a:buSzPts val="1600"/>
              <a:buFont typeface="Montserrat"/>
              <a:buNone/>
            </a:pPr>
            <a:r>
              <a:t/>
            </a:r>
            <a:endParaRPr sz="800"/>
          </a:p>
          <a:p>
            <a:pPr indent="-214312" lvl="1" marL="671512" rtl="0" algn="l">
              <a:lnSpc>
                <a:spcPct val="150000"/>
              </a:lnSpc>
              <a:spcBef>
                <a:spcPts val="0"/>
              </a:spcBef>
              <a:spcAft>
                <a:spcPts val="0"/>
              </a:spcAft>
              <a:buSzPts val="1600"/>
              <a:buFont typeface="Montserrat"/>
              <a:buChar char="❖"/>
            </a:pPr>
            <a:r>
              <a:rPr lang="en-GB" sz="1600"/>
              <a:t> What could be the expected mutual benefits and added-value of a public / new space collaboration ? </a:t>
            </a:r>
            <a:endParaRPr/>
          </a:p>
          <a:p>
            <a:pPr indent="-112712" lvl="1" marL="671512" rtl="0" algn="l">
              <a:lnSpc>
                <a:spcPct val="150000"/>
              </a:lnSpc>
              <a:spcBef>
                <a:spcPts val="0"/>
              </a:spcBef>
              <a:spcAft>
                <a:spcPts val="0"/>
              </a:spcAft>
              <a:buSzPts val="1600"/>
              <a:buFont typeface="Montserrat"/>
              <a:buNone/>
            </a:pPr>
            <a:r>
              <a:t/>
            </a:r>
            <a:endParaRPr sz="1600"/>
          </a:p>
          <a:p>
            <a:pPr indent="-214312" lvl="1" marL="671512" rtl="0" algn="l">
              <a:lnSpc>
                <a:spcPct val="150000"/>
              </a:lnSpc>
              <a:spcBef>
                <a:spcPts val="0"/>
              </a:spcBef>
              <a:spcAft>
                <a:spcPts val="0"/>
              </a:spcAft>
              <a:buSzPts val="1600"/>
              <a:buFont typeface="Montserrat"/>
              <a:buChar char="❖"/>
            </a:pPr>
            <a:r>
              <a:rPr lang="en-GB" sz="1600"/>
              <a:t>Are there collective actions at CEOS level, that can foster this collaboration at national or regional level ? </a:t>
            </a:r>
            <a:r>
              <a:rPr lang="en-GB" sz="1600">
                <a:solidFill>
                  <a:srgbClr val="0070C0"/>
                </a:solidFill>
              </a:rPr>
              <a:t>CEOS must keep up and consider implications for its thematic observation strategies</a:t>
            </a:r>
            <a:endParaRPr/>
          </a:p>
          <a:p>
            <a:pPr indent="-112712" lvl="1" marL="671512" rtl="0" algn="l">
              <a:lnSpc>
                <a:spcPct val="150000"/>
              </a:lnSpc>
              <a:spcBef>
                <a:spcPts val="0"/>
              </a:spcBef>
              <a:spcAft>
                <a:spcPts val="0"/>
              </a:spcAft>
              <a:buSzPts val="1600"/>
              <a:buFont typeface="Montserrat"/>
              <a:buNone/>
            </a:pPr>
            <a:r>
              <a:t/>
            </a:r>
            <a:endParaRPr sz="1600"/>
          </a:p>
          <a:p>
            <a:pPr indent="-112712" lvl="1" marL="671512" rtl="0" algn="l">
              <a:lnSpc>
                <a:spcPct val="150000"/>
              </a:lnSpc>
              <a:spcBef>
                <a:spcPts val="0"/>
              </a:spcBef>
              <a:spcAft>
                <a:spcPts val="0"/>
              </a:spcAft>
              <a:buSzPts val="1600"/>
              <a:buFont typeface="Montserrat"/>
              <a:buNone/>
            </a:pPr>
            <a:r>
              <a:t/>
            </a:r>
            <a:endParaRPr sz="1600"/>
          </a:p>
          <a:p>
            <a:pPr indent="-112712" lvl="1" marL="671512" rtl="0" algn="l">
              <a:lnSpc>
                <a:spcPct val="150000"/>
              </a:lnSpc>
              <a:spcBef>
                <a:spcPts val="0"/>
              </a:spcBef>
              <a:spcAft>
                <a:spcPts val="0"/>
              </a:spcAft>
              <a:buSzPts val="1600"/>
              <a:buFont typeface="Montserrat"/>
              <a:buNone/>
            </a:pPr>
            <a:r>
              <a:t/>
            </a:r>
            <a:endParaRPr sz="1600"/>
          </a:p>
          <a:p>
            <a:pPr indent="0" lvl="1" marL="0" rtl="0" algn="ctr">
              <a:lnSpc>
                <a:spcPct val="150000"/>
              </a:lnSpc>
              <a:spcBef>
                <a:spcPts val="0"/>
              </a:spcBef>
              <a:spcAft>
                <a:spcPts val="0"/>
              </a:spcAft>
              <a:buSzPts val="1600"/>
              <a:buNone/>
            </a:pPr>
            <a:r>
              <a:rPr b="1" lang="en-GB" sz="1600">
                <a:solidFill>
                  <a:srgbClr val="C00000"/>
                </a:solidFill>
              </a:rPr>
              <a:t>Duality &amp; complementarity between CEOS and New Space: </a:t>
            </a:r>
            <a:r>
              <a:rPr lang="en-GB" sz="1600">
                <a:solidFill>
                  <a:srgbClr val="C00000"/>
                </a:solidFill>
              </a:rPr>
              <a:t>one of the strategic priorities introduced by ESA as 2022-2023 CEOS SIT Chair</a:t>
            </a:r>
            <a:endParaRPr/>
          </a:p>
          <a:p>
            <a:pPr indent="0" lvl="0" marL="0" marR="0" rtl="0" algn="l">
              <a:lnSpc>
                <a:spcPct val="115000"/>
              </a:lnSpc>
              <a:spcBef>
                <a:spcPts val="0"/>
              </a:spcBef>
              <a:spcAft>
                <a:spcPts val="0"/>
              </a:spcAft>
              <a:buSzPts val="2800"/>
              <a:buNone/>
            </a:pPr>
            <a:r>
              <a:t/>
            </a:r>
            <a:endParaRPr b="1" i="0" sz="1800" u="none" strike="noStrike">
              <a:solidFill>
                <a:srgbClr val="007DB6"/>
              </a:solidFill>
              <a:latin typeface="Arial"/>
              <a:ea typeface="Arial"/>
              <a:cs typeface="Arial"/>
              <a:sym typeface="Arial"/>
            </a:endParaRPr>
          </a:p>
          <a:p>
            <a:pPr indent="0" lvl="0" marL="0" marR="0" rtl="0" algn="l">
              <a:lnSpc>
                <a:spcPct val="115000"/>
              </a:lnSpc>
              <a:spcBef>
                <a:spcPts val="0"/>
              </a:spcBef>
              <a:spcAft>
                <a:spcPts val="0"/>
              </a:spcAft>
              <a:buSzPts val="2800"/>
              <a:buNone/>
            </a:pPr>
            <a:r>
              <a:t/>
            </a:r>
            <a:endParaRPr b="0" i="0" sz="1800" u="none" strike="noStrike">
              <a:latin typeface="Arial"/>
              <a:ea typeface="Arial"/>
              <a:cs typeface="Arial"/>
              <a:sym typeface="Arial"/>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50" name="Google Shape;150;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New Space and CEOS …</a:t>
            </a:r>
            <a:endParaRPr/>
          </a:p>
        </p:txBody>
      </p:sp>
      <p:sp>
        <p:nvSpPr>
          <p:cNvPr id="151" name="Google Shape;151;p2"/>
          <p:cNvSpPr/>
          <p:nvPr/>
        </p:nvSpPr>
        <p:spPr>
          <a:xfrm>
            <a:off x="5411533" y="4358639"/>
            <a:ext cx="660400" cy="821663"/>
          </a:xfrm>
          <a:prstGeom prst="downArrow">
            <a:avLst>
              <a:gd fmla="val 50000" name="adj1"/>
              <a:gd fmla="val 50000" name="adj2"/>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0"/>
          <p:cNvSpPr txBox="1"/>
          <p:nvPr>
            <p:ph type="title"/>
          </p:nvPr>
        </p:nvSpPr>
        <p:spPr>
          <a:xfrm>
            <a:off x="1389027" y="175939"/>
            <a:ext cx="8321030" cy="77900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GB" sz="4800"/>
              <a:t>Conclusions 2/2</a:t>
            </a:r>
            <a:endParaRPr/>
          </a:p>
        </p:txBody>
      </p:sp>
      <p:sp>
        <p:nvSpPr>
          <p:cNvPr id="268" name="Google Shape;268;p20"/>
          <p:cNvSpPr txBox="1"/>
          <p:nvPr>
            <p:ph idx="1" type="body"/>
          </p:nvPr>
        </p:nvSpPr>
        <p:spPr>
          <a:xfrm>
            <a:off x="348456" y="1097756"/>
            <a:ext cx="11675102" cy="5262939"/>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GB" sz="2000"/>
              <a:t>Nonetheless, the overall volume of investments is such that public and private cooperation it is expected to continue, generating a natural selection of the commercial firms</a:t>
            </a:r>
            <a:endParaRPr/>
          </a:p>
          <a:p>
            <a:pPr indent="-228600" lvl="0" marL="457200" marR="0" rtl="0" algn="l">
              <a:lnSpc>
                <a:spcPct val="100000"/>
              </a:lnSpc>
              <a:spcBef>
                <a:spcPts val="1000"/>
              </a:spcBef>
              <a:spcAft>
                <a:spcPts val="0"/>
              </a:spcAft>
              <a:buClr>
                <a:schemeClr val="dk1"/>
              </a:buClr>
              <a:buSzPts val="2800"/>
              <a:buFont typeface="Montserrat"/>
              <a:buNone/>
            </a:pPr>
            <a:r>
              <a:t/>
            </a:r>
            <a:endParaRPr sz="800"/>
          </a:p>
          <a:p>
            <a:pPr indent="-406400" lvl="0" marL="457200" marR="0" rtl="0" algn="l">
              <a:lnSpc>
                <a:spcPct val="100000"/>
              </a:lnSpc>
              <a:spcBef>
                <a:spcPts val="1000"/>
              </a:spcBef>
              <a:spcAft>
                <a:spcPts val="0"/>
              </a:spcAft>
              <a:buClr>
                <a:schemeClr val="dk1"/>
              </a:buClr>
              <a:buSzPts val="2800"/>
              <a:buFont typeface="Montserrat"/>
              <a:buChar char="❖"/>
            </a:pPr>
            <a:r>
              <a:rPr lang="en-GB" sz="2000"/>
              <a:t>In line with CEOS objectives, CEOS should have a supporting role to play within this nascent industrial community, e.g. (not exhaustive) :</a:t>
            </a:r>
            <a:endParaRPr/>
          </a:p>
          <a:p>
            <a:pPr indent="-228600" lvl="0" marL="457200" marR="0" rtl="0" algn="l">
              <a:lnSpc>
                <a:spcPct val="100000"/>
              </a:lnSpc>
              <a:spcBef>
                <a:spcPts val="1000"/>
              </a:spcBef>
              <a:spcAft>
                <a:spcPts val="0"/>
              </a:spcAft>
              <a:buClr>
                <a:schemeClr val="dk1"/>
              </a:buClr>
              <a:buSzPts val="2800"/>
              <a:buFont typeface="Montserrat"/>
              <a:buNone/>
            </a:pPr>
            <a:r>
              <a:t/>
            </a:r>
            <a:endParaRPr sz="800"/>
          </a:p>
          <a:p>
            <a:pPr indent="-381000" lvl="1" marL="914400" rtl="0" algn="l">
              <a:lnSpc>
                <a:spcPct val="100000"/>
              </a:lnSpc>
              <a:spcBef>
                <a:spcPts val="500"/>
              </a:spcBef>
              <a:spcAft>
                <a:spcPts val="0"/>
              </a:spcAft>
              <a:buSzPts val="2400"/>
              <a:buChar char="▪"/>
            </a:pPr>
            <a:r>
              <a:rPr lang="en-GB" sz="1600"/>
              <a:t>Developing common methodologies and practices for data harmonisation, Cal/Val and expert advisory role for matters relevant to the development of system and services that supply EO data</a:t>
            </a:r>
            <a:endParaRPr/>
          </a:p>
          <a:p>
            <a:pPr indent="-381000" lvl="1" marL="914400" rtl="0" algn="l">
              <a:lnSpc>
                <a:spcPct val="100000"/>
              </a:lnSpc>
              <a:spcBef>
                <a:spcPts val="500"/>
              </a:spcBef>
              <a:spcAft>
                <a:spcPts val="0"/>
              </a:spcAft>
              <a:buSzPts val="2400"/>
              <a:buChar char="▪"/>
            </a:pPr>
            <a:r>
              <a:rPr lang="en-GB" sz="1600"/>
              <a:t>Addressing methods to assess the data quality of constellations</a:t>
            </a:r>
            <a:endParaRPr/>
          </a:p>
          <a:p>
            <a:pPr indent="-381000" lvl="1" marL="914400" rtl="0" algn="l">
              <a:lnSpc>
                <a:spcPct val="100000"/>
              </a:lnSpc>
              <a:spcBef>
                <a:spcPts val="500"/>
              </a:spcBef>
              <a:spcAft>
                <a:spcPts val="0"/>
              </a:spcAft>
              <a:buSzPts val="2400"/>
              <a:buChar char="▪"/>
            </a:pPr>
            <a:r>
              <a:rPr lang="en-GB" sz="1600"/>
              <a:t>Providing intercomparison opportunities for current CEOS and New Space Datasets</a:t>
            </a:r>
            <a:endParaRPr/>
          </a:p>
          <a:p>
            <a:pPr indent="-228600" lvl="1" marL="914400" rtl="0" algn="l">
              <a:lnSpc>
                <a:spcPct val="100000"/>
              </a:lnSpc>
              <a:spcBef>
                <a:spcPts val="500"/>
              </a:spcBef>
              <a:spcAft>
                <a:spcPts val="0"/>
              </a:spcAft>
              <a:buSzPts val="2400"/>
              <a:buNone/>
            </a:pPr>
            <a:r>
              <a:t/>
            </a:r>
            <a:endParaRPr sz="800"/>
          </a:p>
          <a:p>
            <a:pPr indent="-406400" lvl="0" marL="457200" marR="0" rtl="0" algn="l">
              <a:lnSpc>
                <a:spcPct val="100000"/>
              </a:lnSpc>
              <a:spcBef>
                <a:spcPts val="1000"/>
              </a:spcBef>
              <a:spcAft>
                <a:spcPts val="0"/>
              </a:spcAft>
              <a:buClr>
                <a:schemeClr val="dk1"/>
              </a:buClr>
              <a:buSzPts val="2800"/>
              <a:buFont typeface="Montserrat"/>
              <a:buChar char="❖"/>
            </a:pPr>
            <a:r>
              <a:rPr lang="en-GB" sz="2000"/>
              <a:t>It is important to consider the IPR and the free and open availability of long-term archives, to ensure transparency and a smooth process for the scientific use of data</a:t>
            </a:r>
            <a:endParaRPr/>
          </a:p>
          <a:p>
            <a:pPr indent="0" lvl="1" marL="533400" rtl="0" algn="l">
              <a:lnSpc>
                <a:spcPct val="100000"/>
              </a:lnSpc>
              <a:spcBef>
                <a:spcPts val="500"/>
              </a:spcBef>
              <a:spcAft>
                <a:spcPts val="0"/>
              </a:spcAft>
              <a:buSzPts val="2400"/>
              <a:buNone/>
            </a:pPr>
            <a:r>
              <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1"/>
          <p:cNvSpPr txBox="1"/>
          <p:nvPr>
            <p:ph type="title"/>
          </p:nvPr>
        </p:nvSpPr>
        <p:spPr>
          <a:xfrm>
            <a:off x="1422400" y="175939"/>
            <a:ext cx="8140512" cy="77900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GB"/>
              <a:t>Recommended Actions</a:t>
            </a:r>
            <a:endParaRPr/>
          </a:p>
        </p:txBody>
      </p:sp>
      <p:sp>
        <p:nvSpPr>
          <p:cNvPr id="274" name="Google Shape;274;p21"/>
          <p:cNvSpPr txBox="1"/>
          <p:nvPr/>
        </p:nvSpPr>
        <p:spPr>
          <a:xfrm>
            <a:off x="-55984" y="4970106"/>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aphicFrame>
        <p:nvGraphicFramePr>
          <p:cNvPr id="275" name="Google Shape;275;p21"/>
          <p:cNvGraphicFramePr/>
          <p:nvPr/>
        </p:nvGraphicFramePr>
        <p:xfrm>
          <a:off x="716124" y="1222246"/>
          <a:ext cx="3000000" cy="3000000"/>
        </p:xfrm>
        <a:graphic>
          <a:graphicData uri="http://schemas.openxmlformats.org/drawingml/2006/table">
            <a:tbl>
              <a:tblPr>
                <a:noFill/>
                <a:tableStyleId>{8CCCA326-2E7A-4D31-AA81-691EE0C558A0}</a:tableStyleId>
              </a:tblPr>
              <a:tblGrid>
                <a:gridCol w="686800"/>
                <a:gridCol w="10072950"/>
              </a:tblGrid>
              <a:tr h="56162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1</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highlight>
                            <a:srgbClr val="FFFF00"/>
                          </a:highlight>
                          <a:latin typeface="Calibri"/>
                          <a:ea typeface="Calibri"/>
                          <a:cs typeface="Calibri"/>
                          <a:sym typeface="Calibri"/>
                        </a:rPr>
                        <a:t>CEOS Members and Associates should strive to continue to share information on relevant events and activities related to New Space, including commercial data evaluation results when possible, and for CEOS Agencies investigate ways to work together on cooperation agreements with New Space actors.</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1632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2</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CEOS Members and Associates should support the development of a Radiometric Cal/Val matchup Database and a Ground Control Point (GCP) Database, to ensure long-term confidence in the accuracy and quality of EO data and products produced by either public or private missions. Reporting on uses of those databases should be encouraged. CEOS Members and Associates are also encouraged to  continue to support the development, maintenance and operation of Cal/Val sites and networks, which are essential to all EO sectors.</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4542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3</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highlight>
                            <a:srgbClr val="00FF00"/>
                          </a:highlight>
                          <a:latin typeface="Calibri"/>
                          <a:ea typeface="Calibri"/>
                          <a:cs typeface="Calibri"/>
                          <a:sym typeface="Calibri"/>
                        </a:rPr>
                        <a:t>To ensure users can benefit from increased complementarity and interoperability of CEOS Agency and New Space datasets, the CEOS-ARD initiative should identify and implement mechanisms to deepen engagement with the New Space sector, consistent with the CEOS Governing Documents. </a:t>
                      </a:r>
                      <a:endParaRPr b="0" i="0" sz="1200" u="none" cap="none" strike="noStrike">
                        <a:solidFill>
                          <a:srgbClr val="0070C0"/>
                        </a:solidFill>
                        <a:highlight>
                          <a:srgbClr val="00FF00"/>
                        </a:highlight>
                        <a:latin typeface="Calibri"/>
                        <a:ea typeface="Calibri"/>
                        <a:cs typeface="Calibri"/>
                        <a:sym typeface="Calibri"/>
                      </a:endParaRPr>
                    </a:p>
                    <a:p>
                      <a:pPr indent="0" lvl="0" marL="0" marR="0" rtl="0" algn="l">
                        <a:lnSpc>
                          <a:spcPct val="100000"/>
                        </a:lnSpc>
                        <a:spcBef>
                          <a:spcPts val="0"/>
                        </a:spcBef>
                        <a:spcAft>
                          <a:spcPts val="0"/>
                        </a:spcAft>
                        <a:buNone/>
                      </a:pPr>
                      <a:r>
                        <a:rPr b="1" i="0" lang="en-GB" sz="1200" u="none" cap="none" strike="noStrike">
                          <a:solidFill>
                            <a:srgbClr val="0070C0"/>
                          </a:solidFill>
                          <a:highlight>
                            <a:srgbClr val="00FF00"/>
                          </a:highlight>
                          <a:latin typeface="Calibri"/>
                          <a:ea typeface="Calibri"/>
                          <a:cs typeface="Calibri"/>
                          <a:sym typeface="Calibri"/>
                        </a:rPr>
                        <a:t>NOTE: </a:t>
                      </a:r>
                      <a:r>
                        <a:rPr b="0" i="0" lang="en-GB" sz="1200" u="none" cap="none" strike="noStrike">
                          <a:solidFill>
                            <a:srgbClr val="0070C0"/>
                          </a:solidFill>
                          <a:highlight>
                            <a:srgbClr val="00FF00"/>
                          </a:highlight>
                          <a:latin typeface="Calibri"/>
                          <a:ea typeface="Calibri"/>
                          <a:cs typeface="Calibri"/>
                          <a:sym typeface="Calibri"/>
                        </a:rPr>
                        <a:t>Examples include: establishing a mechanism to consult the New Space sector during the development and review of CEOS-ARD Product Family Specifications (PFS); encouraging commercial sector participation in the ISO-AGC ARD Standards Working Group; encouraging and assisting New Space entities to undertake self-assessments of their datasets against CEOS-ARD PFSs.</a:t>
                      </a:r>
                      <a:endParaRPr b="0" i="0" sz="1200" u="none" cap="none" strike="noStrike">
                        <a:solidFill>
                          <a:srgbClr val="000000"/>
                        </a:solidFill>
                        <a:highlight>
                          <a:srgbClr val="00FF00"/>
                        </a:highlight>
                        <a:latin typeface="Calibri"/>
                        <a:ea typeface="Calibri"/>
                        <a:cs typeface="Calibri"/>
                        <a:sym typeface="Calibri"/>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6000">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4</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CEOS Members and Associates should continue unified engagement with New Space actors on key topics such as ARD, Cal/Val and data quality via CEOS representation at key meetings including VH-RODA, JACIE, IGARSS, LPS and ARD2x.</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122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5</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A revision of CEOS-ARD Industry Engagement Strategy should include consideration of  aspects of specific relevance to the New Space sector and the CEOS-ARD Oversight Group should the considers the merits of organising a dedicated New Space workshop.</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8357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6</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CEOS Members and Associates should support the ongoing development and maturation of the CEOS Interoperability Roadmap by making available additional technical and personnel resources to the CEOS Working Groups and Virtual Constellations that will be asked to specify needed interoperability criteria. These activities and contributions will ensure that legacy and new public and private datasets can be used more interoperably to generate advanced decision-support products and new research applications.</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497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7</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The CEOS Systems Engineering Office should demonstrate the integration of New Space data into the Open Data Cube (ODC) framework and evaluate its interoperability with common CEOS datasets. </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497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8</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highlight>
                            <a:srgbClr val="FFFF00"/>
                          </a:highlight>
                          <a:latin typeface="Calibri"/>
                          <a:ea typeface="Calibri"/>
                          <a:cs typeface="Calibri"/>
                          <a:sym typeface="Calibri"/>
                        </a:rPr>
                        <a:t>Future CEOS SIT Chairs are encouraged to routinely provide the opportunity for CEOS Members and Associates to report on developments in the standards domain, be they from public or private sources, at future SIT Technical Workshops. </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p:nvPr/>
        </p:nvSpPr>
        <p:spPr>
          <a:xfrm>
            <a:off x="215313" y="5399864"/>
            <a:ext cx="9390413" cy="1321612"/>
          </a:xfrm>
          <a:prstGeom prst="roundRect">
            <a:avLst>
              <a:gd fmla="val 16667" name="adj"/>
            </a:avLst>
          </a:prstGeom>
          <a:solidFill>
            <a:srgbClr val="DAE5F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 name="Google Shape;158;p3"/>
          <p:cNvSpPr/>
          <p:nvPr/>
        </p:nvSpPr>
        <p:spPr>
          <a:xfrm>
            <a:off x="274580" y="2775466"/>
            <a:ext cx="11570287" cy="2566555"/>
          </a:xfrm>
          <a:prstGeom prst="roundRect">
            <a:avLst>
              <a:gd fmla="val 16667" name="adj"/>
            </a:avLst>
          </a:prstGeom>
          <a:solidFill>
            <a:schemeClr val="lt2"/>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9" name="Google Shape;159;p3"/>
          <p:cNvSpPr/>
          <p:nvPr/>
        </p:nvSpPr>
        <p:spPr>
          <a:xfrm>
            <a:off x="274580" y="1192065"/>
            <a:ext cx="11570287" cy="1458136"/>
          </a:xfrm>
          <a:prstGeom prst="roundRect">
            <a:avLst>
              <a:gd fmla="val 16667" name="adj"/>
            </a:avLst>
          </a:prstGeom>
          <a:solidFill>
            <a:srgbClr val="FBD4B4"/>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0" name="Google Shape;160;p3"/>
          <p:cNvSpPr txBox="1"/>
          <p:nvPr>
            <p:ph idx="1" type="body"/>
          </p:nvPr>
        </p:nvSpPr>
        <p:spPr>
          <a:xfrm>
            <a:off x="406400" y="1192064"/>
            <a:ext cx="11511020" cy="2944811"/>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SzPts val="1600"/>
              <a:buFont typeface="Arial"/>
              <a:buAutoNum type="arabicPeriod"/>
            </a:pPr>
            <a:r>
              <a:rPr b="1" lang="en-GB" sz="1800">
                <a:latin typeface="Montserrat"/>
                <a:ea typeface="Montserrat"/>
                <a:cs typeface="Montserrat"/>
                <a:sym typeface="Montserrat"/>
              </a:rPr>
              <a:t>At COP26, +100 countries signed up to the </a:t>
            </a:r>
            <a:r>
              <a:rPr b="1" lang="en-GB" sz="1800" u="sng">
                <a:solidFill>
                  <a:srgbClr val="0070C0"/>
                </a:solidFill>
                <a:latin typeface="Montserrat"/>
                <a:ea typeface="Montserrat"/>
                <a:cs typeface="Montserrat"/>
                <a:sym typeface="Montserrat"/>
                <a:hlinkClick r:id="rId3">
                  <a:extLst>
                    <a:ext uri="{A12FA001-AC4F-418D-AE19-62706E023703}">
                      <ahyp:hlinkClr val="tx"/>
                    </a:ext>
                  </a:extLst>
                </a:hlinkClick>
              </a:rPr>
              <a:t>Global Methane Pledge</a:t>
            </a:r>
            <a:r>
              <a:rPr b="1" lang="en-GB" sz="1800">
                <a:solidFill>
                  <a:srgbClr val="0070C0"/>
                </a:solidFill>
                <a:latin typeface="Montserrat"/>
                <a:ea typeface="Montserrat"/>
                <a:cs typeface="Montserrat"/>
                <a:sym typeface="Montserrat"/>
              </a:rPr>
              <a:t> </a:t>
            </a:r>
            <a:r>
              <a:rPr b="1" lang="en-GB" sz="1800">
                <a:latin typeface="Montserrat"/>
                <a:ea typeface="Montserrat"/>
                <a:cs typeface="Montserrat"/>
                <a:sym typeface="Montserrat"/>
              </a:rPr>
              <a:t>to limit emissions by 30% in 2030 compared with 2020 levels </a:t>
            </a:r>
            <a:endParaRPr/>
          </a:p>
          <a:p>
            <a:pPr indent="0" lvl="1" marL="457200" rtl="0" algn="l">
              <a:lnSpc>
                <a:spcPct val="150000"/>
              </a:lnSpc>
              <a:spcBef>
                <a:spcPts val="0"/>
              </a:spcBef>
              <a:spcAft>
                <a:spcPts val="0"/>
              </a:spcAft>
              <a:buSzPts val="1600"/>
              <a:buNone/>
            </a:pPr>
            <a:r>
              <a:rPr b="1" lang="en-GB" sz="1800">
                <a:solidFill>
                  <a:srgbClr val="C00000"/>
                </a:solidFill>
                <a:latin typeface="Montserrat"/>
                <a:ea typeface="Montserrat"/>
                <a:cs typeface="Montserrat"/>
                <a:sym typeface="Montserrat"/>
              </a:rPr>
              <a:t>🡪 GHGSat joined ESA’s Third Party Mission Programme </a:t>
            </a:r>
            <a:r>
              <a:rPr lang="en-GB" sz="1800">
                <a:solidFill>
                  <a:srgbClr val="C00000"/>
                </a:solidFill>
                <a:latin typeface="Montserrat"/>
                <a:ea typeface="Montserrat"/>
                <a:cs typeface="Montserrat"/>
                <a:sym typeface="Montserrat"/>
              </a:rPr>
              <a:t>(May 2022)</a:t>
            </a:r>
            <a:endParaRPr sz="1800">
              <a:solidFill>
                <a:srgbClr val="C00000"/>
              </a:solidFill>
              <a:latin typeface="Montserrat"/>
              <a:ea typeface="Montserrat"/>
              <a:cs typeface="Montserrat"/>
              <a:sym typeface="Montserrat"/>
            </a:endParaRPr>
          </a:p>
          <a:p>
            <a:pPr indent="-112711" lvl="0" marL="214311" rtl="0" algn="l">
              <a:lnSpc>
                <a:spcPct val="150000"/>
              </a:lnSpc>
              <a:spcBef>
                <a:spcPts val="0"/>
              </a:spcBef>
              <a:spcAft>
                <a:spcPts val="0"/>
              </a:spcAft>
              <a:buSzPts val="1600"/>
              <a:buFont typeface="Montserrat"/>
              <a:buNone/>
            </a:pPr>
            <a:r>
              <a:t/>
            </a:r>
            <a:endParaRPr b="1" sz="2000">
              <a:latin typeface="Montserrat"/>
              <a:ea typeface="Montserrat"/>
              <a:cs typeface="Montserrat"/>
              <a:sym typeface="Montserrat"/>
            </a:endParaRPr>
          </a:p>
          <a:p>
            <a:pPr indent="0" lvl="0" marL="0" rtl="0" algn="l">
              <a:lnSpc>
                <a:spcPct val="150000"/>
              </a:lnSpc>
              <a:spcBef>
                <a:spcPts val="0"/>
              </a:spcBef>
              <a:spcAft>
                <a:spcPts val="0"/>
              </a:spcAft>
              <a:buSzPts val="1600"/>
              <a:buNone/>
            </a:pPr>
            <a:r>
              <a:rPr b="1" lang="en-GB" sz="1600">
                <a:latin typeface="Montserrat"/>
                <a:ea typeface="Montserrat"/>
                <a:cs typeface="Montserrat"/>
                <a:sym typeface="Montserrat"/>
              </a:rPr>
              <a:t>2. </a:t>
            </a:r>
            <a:r>
              <a:rPr b="1" lang="en-GB" sz="1800">
                <a:latin typeface="Montserrat"/>
                <a:ea typeface="Montserrat"/>
                <a:cs typeface="Montserrat"/>
                <a:sym typeface="Montserrat"/>
              </a:rPr>
              <a:t>ICEYE commercial constellation of 27 small X-band SAR satellites </a:t>
            </a:r>
            <a:r>
              <a:rPr lang="en-GB" sz="1800">
                <a:latin typeface="Montserrat"/>
                <a:ea typeface="Montserrat"/>
                <a:cs typeface="Montserrat"/>
                <a:sym typeface="Montserrat"/>
              </a:rPr>
              <a:t>(31 by end-2023)</a:t>
            </a:r>
            <a:endParaRPr sz="1100">
              <a:latin typeface="Montserrat"/>
              <a:ea typeface="Montserrat"/>
              <a:cs typeface="Montserrat"/>
              <a:sym typeface="Montserrat"/>
            </a:endParaRPr>
          </a:p>
        </p:txBody>
      </p:sp>
      <p:sp>
        <p:nvSpPr>
          <p:cNvPr id="161" name="Google Shape;161;p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62" name="Google Shape;162;p3"/>
          <p:cNvSpPr txBox="1"/>
          <p:nvPr>
            <p:ph idx="4294967295" type="title"/>
          </p:nvPr>
        </p:nvSpPr>
        <p:spPr>
          <a:xfrm>
            <a:off x="406400" y="-76200"/>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B7CCE4"/>
              </a:buClr>
              <a:buSzPts val="4400"/>
              <a:buFont typeface="Calibri"/>
              <a:buNone/>
            </a:pPr>
            <a:r>
              <a:rPr b="0" lang="en-GB" sz="3600">
                <a:solidFill>
                  <a:schemeClr val="lt1"/>
                </a:solidFill>
                <a:latin typeface="Montserrat"/>
                <a:ea typeface="Montserrat"/>
                <a:cs typeface="Montserrat"/>
                <a:sym typeface="Montserrat"/>
              </a:rPr>
              <a:t>ESA and New Space: examples </a:t>
            </a:r>
            <a:endParaRPr b="0" sz="3600">
              <a:solidFill>
                <a:schemeClr val="lt1"/>
              </a:solidFill>
              <a:latin typeface="Montserrat"/>
              <a:ea typeface="Montserrat"/>
              <a:cs typeface="Montserrat"/>
              <a:sym typeface="Montserrat"/>
            </a:endParaRPr>
          </a:p>
        </p:txBody>
      </p:sp>
      <p:sp>
        <p:nvSpPr>
          <p:cNvPr id="163" name="Google Shape;163;p3"/>
          <p:cNvSpPr txBox="1"/>
          <p:nvPr/>
        </p:nvSpPr>
        <p:spPr>
          <a:xfrm>
            <a:off x="567820" y="3362638"/>
            <a:ext cx="9145565" cy="2378190"/>
          </a:xfrm>
          <a:prstGeom prst="rect">
            <a:avLst/>
          </a:prstGeom>
          <a:noFill/>
          <a:ln>
            <a:noFill/>
          </a:ln>
        </p:spPr>
        <p:txBody>
          <a:bodyPr anchorCtr="0" anchor="t" bIns="45700" lIns="91425" spcFirstLastPara="1" rIns="91425" wrap="square" tIns="45700">
            <a:normAutofit/>
          </a:bodyPr>
          <a:lstStyle/>
          <a:p>
            <a:pPr indent="0" lvl="4" marL="0" marR="0" rtl="0" algn="l">
              <a:lnSpc>
                <a:spcPct val="150000"/>
              </a:lnSpc>
              <a:spcBef>
                <a:spcPts val="0"/>
              </a:spcBef>
              <a:spcAft>
                <a:spcPts val="0"/>
              </a:spcAft>
              <a:buNone/>
            </a:pPr>
            <a:r>
              <a:rPr b="1" i="0" lang="en-GB" sz="1800" u="none" cap="none" strike="noStrike">
                <a:solidFill>
                  <a:schemeClr val="dk1"/>
                </a:solidFill>
                <a:latin typeface="Montserrat"/>
                <a:ea typeface="Montserrat"/>
                <a:cs typeface="Montserrat"/>
                <a:sym typeface="Montserrat"/>
              </a:rPr>
              <a:t>Monitoring floods and mining activities, marine vessel detection and iceberg monitoring. 3 hours anywhere on Earth.</a:t>
            </a:r>
            <a:endParaRPr b="1" i="0" sz="1800" u="none" cap="none" strike="noStrike">
              <a:solidFill>
                <a:schemeClr val="dk1"/>
              </a:solidFill>
              <a:latin typeface="Montserrat"/>
              <a:ea typeface="Montserrat"/>
              <a:cs typeface="Montserrat"/>
              <a:sym typeface="Montserrat"/>
            </a:endParaRPr>
          </a:p>
          <a:p>
            <a:pPr indent="0" lvl="1" marL="457200" marR="0" rtl="0" algn="l">
              <a:lnSpc>
                <a:spcPct val="130000"/>
              </a:lnSpc>
              <a:spcBef>
                <a:spcPts val="0"/>
              </a:spcBef>
              <a:spcAft>
                <a:spcPts val="0"/>
              </a:spcAft>
              <a:buNone/>
            </a:pPr>
            <a:r>
              <a:rPr b="1" i="0" lang="en-GB" sz="1800" u="none" cap="none" strike="noStrike">
                <a:solidFill>
                  <a:srgbClr val="C00000"/>
                </a:solidFill>
                <a:latin typeface="Montserrat"/>
                <a:ea typeface="Montserrat"/>
                <a:cs typeface="Montserrat"/>
                <a:sym typeface="Montserrat"/>
              </a:rPr>
              <a:t>🡪 ICEYE SAR imagery is provided to all Copernicus services, mainly the Emergency, Security, Land and Marine services, as Copernicus Contributing Mission </a:t>
            </a:r>
            <a:r>
              <a:rPr b="0" i="0" lang="en-GB" sz="1800" u="none" cap="none" strike="noStrike">
                <a:solidFill>
                  <a:srgbClr val="C00000"/>
                </a:solidFill>
                <a:latin typeface="Montserrat"/>
                <a:ea typeface="Montserrat"/>
                <a:cs typeface="Montserrat"/>
                <a:sym typeface="Montserrat"/>
              </a:rPr>
              <a:t>(Nov. 2021)</a:t>
            </a:r>
            <a:endParaRPr b="0" i="0" sz="1800" u="none" cap="none" strike="noStrike">
              <a:solidFill>
                <a:srgbClr val="C00000"/>
              </a:solidFill>
              <a:latin typeface="Montserrat"/>
              <a:ea typeface="Montserrat"/>
              <a:cs typeface="Montserrat"/>
              <a:sym typeface="Montserrat"/>
            </a:endParaRPr>
          </a:p>
          <a:p>
            <a:pPr indent="-165100" lvl="0" marL="342900" marR="0" rtl="0" algn="l">
              <a:lnSpc>
                <a:spcPct val="100000"/>
              </a:lnSpc>
              <a:spcBef>
                <a:spcPts val="560"/>
              </a:spcBef>
              <a:spcAft>
                <a:spcPts val="0"/>
              </a:spcAft>
              <a:buClr>
                <a:srgbClr val="000000"/>
              </a:buClr>
              <a:buSzPts val="2800"/>
              <a:buFont typeface="Arial"/>
              <a:buNone/>
            </a:pPr>
            <a:r>
              <a:t/>
            </a:r>
            <a:endParaRPr b="0" i="0" sz="1800" u="none" cap="none" strike="noStrike">
              <a:solidFill>
                <a:srgbClr val="000000"/>
              </a:solidFill>
              <a:latin typeface="Calibri"/>
              <a:ea typeface="Calibri"/>
              <a:cs typeface="Calibri"/>
              <a:sym typeface="Calibri"/>
            </a:endParaRPr>
          </a:p>
        </p:txBody>
      </p:sp>
      <p:sp>
        <p:nvSpPr>
          <p:cNvPr id="164" name="Google Shape;164;p3"/>
          <p:cNvSpPr txBox="1"/>
          <p:nvPr/>
        </p:nvSpPr>
        <p:spPr>
          <a:xfrm>
            <a:off x="406400" y="5831839"/>
            <a:ext cx="8918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chemeClr val="dk1"/>
                </a:solidFill>
                <a:latin typeface="Montserrat"/>
                <a:ea typeface="Montserrat"/>
                <a:cs typeface="Montserrat"/>
                <a:sym typeface="Montserrat"/>
              </a:rPr>
              <a:t>3. ESA’s first </a:t>
            </a:r>
            <a:r>
              <a:rPr b="1" i="0" lang="en-GB" sz="1800" u="sng" cap="none" strike="noStrike">
                <a:solidFill>
                  <a:schemeClr val="hlink"/>
                </a:solidFill>
                <a:latin typeface="Montserrat"/>
                <a:ea typeface="Montserrat"/>
                <a:cs typeface="Montserrat"/>
                <a:sym typeface="Montserrat"/>
                <a:hlinkClick r:id="rId4"/>
              </a:rPr>
              <a:t>Earth Observation Commercialisation Forum</a:t>
            </a:r>
            <a:r>
              <a:rPr b="1" i="0" lang="en-GB" sz="1800" u="none" cap="none" strike="noStrike">
                <a:solidFill>
                  <a:schemeClr val="dk1"/>
                </a:solidFill>
                <a:latin typeface="Montserrat"/>
                <a:ea typeface="Montserrat"/>
                <a:cs typeface="Montserrat"/>
                <a:sym typeface="Montserrat"/>
              </a:rPr>
              <a:t> </a:t>
            </a:r>
            <a:r>
              <a:rPr b="0" i="0" lang="en-GB" sz="1800" u="none" cap="none" strike="noStrike">
                <a:solidFill>
                  <a:schemeClr val="dk1"/>
                </a:solidFill>
                <a:latin typeface="Montserrat"/>
                <a:ea typeface="Montserrat"/>
                <a:cs typeface="Montserrat"/>
                <a:sym typeface="Montserrat"/>
              </a:rPr>
              <a:t>(ESA HQ, Paris, 30–31 October 2023) </a:t>
            </a:r>
            <a:endParaRPr/>
          </a:p>
        </p:txBody>
      </p:sp>
      <p:pic>
        <p:nvPicPr>
          <p:cNvPr id="165" name="Google Shape;165;p3"/>
          <p:cNvPicPr preferRelativeResize="0"/>
          <p:nvPr/>
        </p:nvPicPr>
        <p:blipFill rotWithShape="1">
          <a:blip r:embed="rId5">
            <a:alphaModFix/>
          </a:blip>
          <a:srcRect b="0" l="0" r="0" t="0"/>
          <a:stretch/>
        </p:blipFill>
        <p:spPr>
          <a:xfrm>
            <a:off x="9867489" y="4058743"/>
            <a:ext cx="2058928" cy="2719953"/>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
          <p:cNvSpPr txBox="1"/>
          <p:nvPr>
            <p:ph idx="1" type="body"/>
          </p:nvPr>
        </p:nvSpPr>
        <p:spPr>
          <a:xfrm>
            <a:off x="176047" y="1160600"/>
            <a:ext cx="11761953" cy="4662900"/>
          </a:xfrm>
          <a:prstGeom prst="rect">
            <a:avLst/>
          </a:prstGeom>
          <a:noFill/>
          <a:ln>
            <a:noFill/>
          </a:ln>
        </p:spPr>
        <p:txBody>
          <a:bodyPr anchorCtr="0" anchor="t" bIns="45700" lIns="91425" spcFirstLastPara="1" rIns="91425" wrap="square" tIns="45700">
            <a:noAutofit/>
          </a:bodyPr>
          <a:lstStyle/>
          <a:p>
            <a:pPr indent="-214311" lvl="0" marL="214311" rtl="0" algn="l">
              <a:lnSpc>
                <a:spcPct val="150000"/>
              </a:lnSpc>
              <a:spcBef>
                <a:spcPts val="0"/>
              </a:spcBef>
              <a:spcAft>
                <a:spcPts val="0"/>
              </a:spcAft>
              <a:buSzPts val="1600"/>
              <a:buChar char="❖"/>
            </a:pPr>
            <a:r>
              <a:rPr b="1" lang="en-GB" sz="1800"/>
              <a:t>New Space sessions at all SIT, SIT TW and CEOS Plenary in 2022-2023.</a:t>
            </a:r>
            <a:endParaRPr/>
          </a:p>
          <a:p>
            <a:pPr indent="-214312" lvl="1" marL="671512" rtl="0" algn="l">
              <a:lnSpc>
                <a:spcPct val="150000"/>
              </a:lnSpc>
              <a:spcBef>
                <a:spcPts val="0"/>
              </a:spcBef>
              <a:spcAft>
                <a:spcPts val="0"/>
              </a:spcAft>
              <a:buSzPts val="1600"/>
              <a:buFont typeface="Montserrat"/>
              <a:buChar char="❖"/>
            </a:pPr>
            <a:r>
              <a:rPr lang="en-GB" sz="1800"/>
              <a:t>Sharing of experience of CEOS Agencies (</a:t>
            </a:r>
            <a:r>
              <a:rPr i="1" lang="en-GB" sz="1800"/>
              <a:t>CNES, CSA, EC, ESA, GISTDA, NASA, NOAA, UKSA, USGS</a:t>
            </a:r>
            <a:r>
              <a:rPr lang="en-GB" sz="1800"/>
              <a:t>) and presentation of activities e.g. CEOS-ARD, WGCV,….</a:t>
            </a:r>
            <a:endParaRPr/>
          </a:p>
          <a:p>
            <a:pPr indent="-112712" lvl="1" marL="671512" rtl="0" algn="l">
              <a:lnSpc>
                <a:spcPct val="150000"/>
              </a:lnSpc>
              <a:spcBef>
                <a:spcPts val="0"/>
              </a:spcBef>
              <a:spcAft>
                <a:spcPts val="0"/>
              </a:spcAft>
              <a:buSzPts val="1600"/>
              <a:buFont typeface="Montserrat"/>
              <a:buNone/>
            </a:pPr>
            <a:r>
              <a:t/>
            </a:r>
            <a:endParaRPr sz="1800"/>
          </a:p>
          <a:p>
            <a:pPr indent="-214311" lvl="0" marL="214311" rtl="0" algn="l">
              <a:lnSpc>
                <a:spcPct val="150000"/>
              </a:lnSpc>
              <a:spcBef>
                <a:spcPts val="0"/>
              </a:spcBef>
              <a:spcAft>
                <a:spcPts val="0"/>
              </a:spcAft>
              <a:buSzPts val="1600"/>
              <a:buChar char="❖"/>
            </a:pPr>
            <a:r>
              <a:rPr b="1" lang="en-GB" sz="1800"/>
              <a:t>A temporary Task Team with representatives from +20 CEOS Agencies and from CEOS WGs, produced a list of early key findings </a:t>
            </a:r>
            <a:r>
              <a:rPr lang="en-GB" sz="1800"/>
              <a:t>(2022 CEOS Plenary).</a:t>
            </a:r>
            <a:endParaRPr/>
          </a:p>
          <a:p>
            <a:pPr indent="-112712" lvl="1" marL="671512" rtl="0" algn="l">
              <a:lnSpc>
                <a:spcPct val="150000"/>
              </a:lnSpc>
              <a:spcBef>
                <a:spcPts val="0"/>
              </a:spcBef>
              <a:spcAft>
                <a:spcPts val="0"/>
              </a:spcAft>
              <a:buSzPts val="1600"/>
              <a:buFont typeface="Montserrat"/>
              <a:buNone/>
            </a:pPr>
            <a:r>
              <a:t/>
            </a:r>
            <a:endParaRPr sz="1800"/>
          </a:p>
          <a:p>
            <a:pPr indent="-214311" lvl="0" marL="214311" rtl="0" algn="l">
              <a:lnSpc>
                <a:spcPct val="150000"/>
              </a:lnSpc>
              <a:spcBef>
                <a:spcPts val="0"/>
              </a:spcBef>
              <a:spcAft>
                <a:spcPts val="0"/>
              </a:spcAft>
              <a:buSzPts val="1600"/>
              <a:buChar char="❖"/>
            </a:pPr>
            <a:r>
              <a:rPr b="1" lang="en-GB" sz="1800"/>
              <a:t>‘New Space’ Task Team (NSTT) created at 2022 Plenary</a:t>
            </a:r>
            <a:endParaRPr/>
          </a:p>
          <a:p>
            <a:pPr indent="-214312" lvl="1" marL="671512" rtl="0" algn="l">
              <a:lnSpc>
                <a:spcPct val="150000"/>
              </a:lnSpc>
              <a:spcBef>
                <a:spcPts val="0"/>
              </a:spcBef>
              <a:spcAft>
                <a:spcPts val="0"/>
              </a:spcAft>
              <a:buSzPts val="1600"/>
              <a:buFont typeface="Montserrat"/>
              <a:buChar char="❖"/>
            </a:pPr>
            <a:r>
              <a:rPr lang="en-GB" sz="1800" u="sng"/>
              <a:t>Objective</a:t>
            </a:r>
            <a:r>
              <a:rPr lang="en-GB" sz="1800"/>
              <a:t>: </a:t>
            </a:r>
            <a:r>
              <a:rPr lang="en-GB" sz="1800">
                <a:solidFill>
                  <a:srgbClr val="0070C0"/>
                </a:solidFill>
              </a:rPr>
              <a:t>to explore opportunities between public and private commercial services that bring mutual benefit to all parties, including the identification of concrete initiatives.</a:t>
            </a:r>
            <a:endParaRPr/>
          </a:p>
          <a:p>
            <a:pPr indent="-214312" lvl="1" marL="671512" rtl="0" algn="l">
              <a:lnSpc>
                <a:spcPct val="150000"/>
              </a:lnSpc>
              <a:spcBef>
                <a:spcPts val="0"/>
              </a:spcBef>
              <a:spcAft>
                <a:spcPts val="0"/>
              </a:spcAft>
              <a:buSzPts val="1600"/>
              <a:buFont typeface="Montserrat"/>
              <a:buChar char="❖"/>
            </a:pPr>
            <a:r>
              <a:rPr lang="en-GB" sz="1800" u="sng"/>
              <a:t>Terms of Reference </a:t>
            </a:r>
            <a:r>
              <a:rPr lang="en-GB" sz="1800"/>
              <a:t>for a CEOS ‘New Space’ Task Team endorsed @2022 Plenary</a:t>
            </a:r>
            <a:endParaRPr/>
          </a:p>
          <a:p>
            <a:pPr indent="-214312" lvl="1" marL="671512" rtl="0" algn="l">
              <a:lnSpc>
                <a:spcPct val="150000"/>
              </a:lnSpc>
              <a:spcBef>
                <a:spcPts val="0"/>
              </a:spcBef>
              <a:spcAft>
                <a:spcPts val="0"/>
              </a:spcAft>
              <a:buSzPts val="1600"/>
              <a:buFont typeface="Montserrat"/>
              <a:buChar char="❖"/>
            </a:pPr>
            <a:r>
              <a:rPr lang="en-GB" sz="1800"/>
              <a:t>Delivery of a </a:t>
            </a:r>
            <a:r>
              <a:rPr lang="en-GB" sz="1800" u="sng"/>
              <a:t>White Paper with findings and recommendations </a:t>
            </a:r>
            <a:r>
              <a:rPr lang="en-GB" sz="1800"/>
              <a:t>@ 2023 Plenary for endorsement</a:t>
            </a:r>
            <a:endParaRPr/>
          </a:p>
          <a:p>
            <a:pPr indent="-112712" lvl="1" marL="671512" rtl="0" algn="l">
              <a:lnSpc>
                <a:spcPct val="150000"/>
              </a:lnSpc>
              <a:spcBef>
                <a:spcPts val="0"/>
              </a:spcBef>
              <a:spcAft>
                <a:spcPts val="0"/>
              </a:spcAft>
              <a:buSzPts val="1600"/>
              <a:buNone/>
            </a:pPr>
            <a:r>
              <a:t/>
            </a:r>
            <a:endParaRPr b="1" sz="1400"/>
          </a:p>
        </p:txBody>
      </p:sp>
      <p:sp>
        <p:nvSpPr>
          <p:cNvPr id="171" name="Google Shape;171;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New Space in CEOS: Milestones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
          <p:cNvSpPr txBox="1"/>
          <p:nvPr>
            <p:ph idx="1" type="body"/>
          </p:nvPr>
        </p:nvSpPr>
        <p:spPr>
          <a:xfrm>
            <a:off x="324233" y="1094792"/>
            <a:ext cx="11495400" cy="5337110"/>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1000"/>
              </a:spcBef>
              <a:spcAft>
                <a:spcPts val="0"/>
              </a:spcAft>
              <a:buSzPts val="2800"/>
              <a:buChar char="❖"/>
            </a:pPr>
            <a:r>
              <a:rPr b="1" lang="en-GB" sz="1800"/>
              <a:t>Sharing experience between CEOS Space Agencies</a:t>
            </a:r>
            <a:r>
              <a:rPr lang="en-GB" sz="1800"/>
              <a:t>, through dedicated sessions at each CEOS meeting attended by CEOS Principals (SIT, SIT Technical Workshop, and CEOS Plenary).</a:t>
            </a:r>
            <a:endParaRPr/>
          </a:p>
          <a:p>
            <a:pPr indent="-279400" lvl="0" marL="457200" rtl="0" algn="l">
              <a:lnSpc>
                <a:spcPct val="115000"/>
              </a:lnSpc>
              <a:spcBef>
                <a:spcPts val="1000"/>
              </a:spcBef>
              <a:spcAft>
                <a:spcPts val="0"/>
              </a:spcAft>
              <a:buSzPts val="2800"/>
              <a:buNone/>
            </a:pPr>
            <a:r>
              <a:t/>
            </a:r>
            <a:endParaRPr sz="700"/>
          </a:p>
          <a:p>
            <a:pPr indent="-457200" lvl="0" marL="457200" rtl="0" algn="l">
              <a:lnSpc>
                <a:spcPct val="115000"/>
              </a:lnSpc>
              <a:spcBef>
                <a:spcPts val="1000"/>
              </a:spcBef>
              <a:spcAft>
                <a:spcPts val="0"/>
              </a:spcAft>
              <a:buSzPts val="2800"/>
              <a:buChar char="❖"/>
            </a:pPr>
            <a:r>
              <a:rPr b="1" lang="en-GB" sz="1800"/>
              <a:t>Assess areas and issues that are common among CEOS agencies and that may impact public EO programmes in future.</a:t>
            </a:r>
            <a:endParaRPr/>
          </a:p>
          <a:p>
            <a:pPr indent="-279400" lvl="0" marL="457200" rtl="0" algn="l">
              <a:lnSpc>
                <a:spcPct val="115000"/>
              </a:lnSpc>
              <a:spcBef>
                <a:spcPts val="1000"/>
              </a:spcBef>
              <a:spcAft>
                <a:spcPts val="0"/>
              </a:spcAft>
              <a:buSzPts val="2800"/>
              <a:buNone/>
            </a:pPr>
            <a:r>
              <a:t/>
            </a:r>
            <a:endParaRPr sz="700"/>
          </a:p>
          <a:p>
            <a:pPr indent="-406400" lvl="0" marL="457200" rtl="0" algn="l">
              <a:spcBef>
                <a:spcPts val="1000"/>
              </a:spcBef>
              <a:spcAft>
                <a:spcPts val="0"/>
              </a:spcAft>
              <a:buSzPts val="2800"/>
              <a:buChar char="❖"/>
            </a:pPr>
            <a:r>
              <a:rPr b="1" lang="en-GB" sz="1800"/>
              <a:t>Recommend actions within the CEOS framework that aim to enhance the outcomes of CEOS entities (WGs, VCs, AHTs) working with New Space companies.</a:t>
            </a:r>
            <a:endParaRPr/>
          </a:p>
          <a:p>
            <a:pPr indent="-279400" lvl="0" marL="457200" rtl="0" algn="l">
              <a:lnSpc>
                <a:spcPct val="115000"/>
              </a:lnSpc>
              <a:spcBef>
                <a:spcPts val="1000"/>
              </a:spcBef>
              <a:spcAft>
                <a:spcPts val="0"/>
              </a:spcAft>
              <a:buSzPts val="2800"/>
              <a:buNone/>
            </a:pPr>
            <a:r>
              <a:t/>
            </a:r>
            <a:endParaRPr sz="700"/>
          </a:p>
          <a:p>
            <a:pPr indent="-457200" lvl="0" marL="457200" rtl="0" algn="l">
              <a:lnSpc>
                <a:spcPct val="115000"/>
              </a:lnSpc>
              <a:spcBef>
                <a:spcPts val="1000"/>
              </a:spcBef>
              <a:spcAft>
                <a:spcPts val="0"/>
              </a:spcAft>
              <a:buSzPts val="2800"/>
              <a:buChar char="❖"/>
            </a:pPr>
            <a:r>
              <a:rPr b="1" lang="en-GB" sz="1800"/>
              <a:t>Issue a White Paper summarising Findings &amp; Recommendations</a:t>
            </a:r>
            <a:r>
              <a:rPr lang="en-GB" sz="1800"/>
              <a:t>, based on both the information collected during the experience sharing sessions and reporting of specific relevant activities undertaken by CEOS entities.</a:t>
            </a:r>
            <a:endParaRPr/>
          </a:p>
        </p:txBody>
      </p:sp>
      <p:sp>
        <p:nvSpPr>
          <p:cNvPr id="177" name="Google Shape;177;p5"/>
          <p:cNvSpPr txBox="1"/>
          <p:nvPr>
            <p:ph type="title"/>
          </p:nvPr>
        </p:nvSpPr>
        <p:spPr>
          <a:xfrm>
            <a:off x="557048" y="175939"/>
            <a:ext cx="9108320" cy="779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GB" sz="3600">
                <a:latin typeface="Montserrat"/>
                <a:ea typeface="Montserrat"/>
                <a:cs typeface="Montserrat"/>
                <a:sym typeface="Montserrat"/>
              </a:rPr>
              <a:t>     NSTT’s </a:t>
            </a:r>
            <a:r>
              <a:rPr lang="en-GB" sz="3600"/>
              <a:t>Objectives and Deliverable</a:t>
            </a:r>
            <a:endParaRPr sz="36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txBox="1"/>
          <p:nvPr>
            <p:ph idx="1" type="body"/>
          </p:nvPr>
        </p:nvSpPr>
        <p:spPr>
          <a:xfrm>
            <a:off x="324233" y="1558533"/>
            <a:ext cx="9598700" cy="46629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600"/>
              <a:buNone/>
            </a:pPr>
            <a:r>
              <a:rPr b="1" lang="en-GB" sz="2200"/>
              <a:t>NSTT White Paper authorship &amp; process :</a:t>
            </a:r>
            <a:endParaRPr/>
          </a:p>
          <a:p>
            <a:pPr indent="-214312" lvl="1" marL="671512" rtl="0" algn="l">
              <a:lnSpc>
                <a:spcPct val="150000"/>
              </a:lnSpc>
              <a:spcBef>
                <a:spcPts val="0"/>
              </a:spcBef>
              <a:spcAft>
                <a:spcPts val="0"/>
              </a:spcAft>
              <a:buSzPts val="1600"/>
              <a:buFont typeface="Montserrat"/>
              <a:buChar char="❖"/>
            </a:pPr>
            <a:r>
              <a:rPr lang="en-GB" sz="1800"/>
              <a:t> Open to representatives of all CEOS Members and Associates who were then free to consult within their respective communities to bring forward observations and ideas. </a:t>
            </a:r>
            <a:endParaRPr/>
          </a:p>
          <a:p>
            <a:pPr indent="-214312" lvl="1" marL="671512" rtl="0" algn="l">
              <a:lnSpc>
                <a:spcPct val="150000"/>
              </a:lnSpc>
              <a:spcBef>
                <a:spcPts val="0"/>
              </a:spcBef>
              <a:spcAft>
                <a:spcPts val="0"/>
              </a:spcAft>
              <a:buSzPts val="1600"/>
              <a:buFont typeface="Montserrat"/>
              <a:buChar char="❖"/>
            </a:pPr>
            <a:r>
              <a:rPr lang="en-GB" sz="1800"/>
              <a:t>Leads of the various CEOS entities </a:t>
            </a:r>
            <a:r>
              <a:rPr i="1" lang="en-GB" sz="1800"/>
              <a:t>(Working Groups, Virtual Constellations, and ad hoc teams) </a:t>
            </a:r>
            <a:r>
              <a:rPr lang="en-GB" sz="1800"/>
              <a:t>were consulted in order to assess the potential for existing CEOS initiatives to better address the potential of the New Space sector and to consider what else might be done in the context of their work.</a:t>
            </a:r>
            <a:endParaRPr/>
          </a:p>
          <a:p>
            <a:pPr indent="-112712" lvl="1" marL="671512" rtl="0" algn="l">
              <a:lnSpc>
                <a:spcPct val="150000"/>
              </a:lnSpc>
              <a:spcBef>
                <a:spcPts val="0"/>
              </a:spcBef>
              <a:spcAft>
                <a:spcPts val="0"/>
              </a:spcAft>
              <a:buSzPts val="1600"/>
              <a:buFont typeface="Montserrat"/>
              <a:buNone/>
            </a:pPr>
            <a:r>
              <a:t/>
            </a:r>
            <a:endParaRPr sz="1800"/>
          </a:p>
          <a:p>
            <a:pPr indent="0" lvl="0" marL="50800" rtl="0" algn="l">
              <a:lnSpc>
                <a:spcPct val="115000"/>
              </a:lnSpc>
              <a:spcBef>
                <a:spcPts val="1000"/>
              </a:spcBef>
              <a:spcAft>
                <a:spcPts val="0"/>
              </a:spcAft>
              <a:buSzPts val="2800"/>
              <a:buNone/>
            </a:pPr>
            <a:r>
              <a:rPr b="1" lang="en-GB" sz="2000"/>
              <a:t>76-pages document: a huge work by NSTT , coordinated by SIT Chair…</a:t>
            </a:r>
            <a:endParaRPr/>
          </a:p>
          <a:p>
            <a:pPr indent="0" lvl="0" marL="50800" rtl="0" algn="l">
              <a:lnSpc>
                <a:spcPct val="115000"/>
              </a:lnSpc>
              <a:spcBef>
                <a:spcPts val="1000"/>
              </a:spcBef>
              <a:spcAft>
                <a:spcPts val="0"/>
              </a:spcAft>
              <a:buSzPts val="2800"/>
              <a:buNone/>
            </a:pPr>
            <a:r>
              <a:rPr b="1" lang="en-GB" sz="2000">
                <a:solidFill>
                  <a:srgbClr val="0070C0"/>
                </a:solidFill>
              </a:rPr>
              <a:t>Many thanks to all CEOS Agencies and CEOS groups !!!!</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83" name="Google Shape;183;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NSTT’s White</a:t>
            </a:r>
            <a:r>
              <a:rPr b="1" lang="en-GB" sz="3600"/>
              <a:t> </a:t>
            </a:r>
            <a:r>
              <a:rPr lang="en-GB" sz="3600"/>
              <a:t>Paper</a:t>
            </a:r>
            <a:r>
              <a:rPr b="1" lang="en-GB" sz="3600"/>
              <a:t> </a:t>
            </a:r>
            <a:br>
              <a:rPr b="1" lang="en-GB"/>
            </a:br>
            <a:endParaRPr/>
          </a:p>
        </p:txBody>
      </p:sp>
      <p:pic>
        <p:nvPicPr>
          <p:cNvPr id="184" name="Google Shape;184;p6"/>
          <p:cNvPicPr preferRelativeResize="0"/>
          <p:nvPr/>
        </p:nvPicPr>
        <p:blipFill rotWithShape="1">
          <a:blip r:embed="rId3">
            <a:alphaModFix/>
          </a:blip>
          <a:srcRect b="0" l="0" r="0" t="0"/>
          <a:stretch/>
        </p:blipFill>
        <p:spPr>
          <a:xfrm>
            <a:off x="10185400" y="1161314"/>
            <a:ext cx="1793698" cy="2567211"/>
          </a:xfrm>
          <a:prstGeom prst="rect">
            <a:avLst/>
          </a:prstGeom>
          <a:noFill/>
          <a:ln>
            <a:noFill/>
          </a:ln>
          <a:effectLst>
            <a:outerShdw blurRad="50800" rotWithShape="0" algn="ctr" dir="5400000" dist="50800">
              <a:srgbClr val="A5A5A5"/>
            </a:outerShdw>
          </a:effectLst>
        </p:spPr>
      </p:pic>
      <p:pic>
        <p:nvPicPr>
          <p:cNvPr id="185" name="Google Shape;185;p6"/>
          <p:cNvPicPr preferRelativeResize="0"/>
          <p:nvPr/>
        </p:nvPicPr>
        <p:blipFill rotWithShape="1">
          <a:blip r:embed="rId4">
            <a:alphaModFix/>
          </a:blip>
          <a:srcRect b="0" l="0" r="0" t="0"/>
          <a:stretch/>
        </p:blipFill>
        <p:spPr>
          <a:xfrm>
            <a:off x="10185400" y="3889983"/>
            <a:ext cx="1817275" cy="25784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7"/>
          <p:cNvSpPr txBox="1"/>
          <p:nvPr>
            <p:ph idx="1" type="body"/>
          </p:nvPr>
        </p:nvSpPr>
        <p:spPr>
          <a:xfrm>
            <a:off x="324233" y="1341120"/>
            <a:ext cx="11495400" cy="4880313"/>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b="1" lang="en-GB" sz="1600"/>
              <a:t>1. Introduction &amp; Objectives</a:t>
            </a:r>
            <a:endParaRPr/>
          </a:p>
          <a:p>
            <a:pPr indent="0" lvl="0" marL="50800" rtl="0" algn="l">
              <a:lnSpc>
                <a:spcPct val="115000"/>
              </a:lnSpc>
              <a:spcBef>
                <a:spcPts val="1000"/>
              </a:spcBef>
              <a:spcAft>
                <a:spcPts val="0"/>
              </a:spcAft>
              <a:buSzPts val="2800"/>
              <a:buNone/>
            </a:pPr>
            <a:r>
              <a:rPr b="1" lang="en-GB" sz="1600"/>
              <a:t>2. Definition and Scope of New Space relevant to CEOS</a:t>
            </a:r>
            <a:endParaRPr/>
          </a:p>
          <a:p>
            <a:pPr indent="0" lvl="0" marL="50800" rtl="0" algn="l">
              <a:lnSpc>
                <a:spcPct val="115000"/>
              </a:lnSpc>
              <a:spcBef>
                <a:spcPts val="1000"/>
              </a:spcBef>
              <a:spcAft>
                <a:spcPts val="0"/>
              </a:spcAft>
              <a:buSzPts val="2800"/>
              <a:buNone/>
            </a:pPr>
            <a:r>
              <a:rPr b="1" lang="en-GB" sz="1600"/>
              <a:t>3. Interaction between Governmental/Public and Private actors in New Space for EO</a:t>
            </a:r>
            <a:endParaRPr/>
          </a:p>
          <a:p>
            <a:pPr indent="0" lvl="0" marL="50800" rtl="0" algn="l">
              <a:lnSpc>
                <a:spcPct val="115000"/>
              </a:lnSpc>
              <a:spcBef>
                <a:spcPts val="1000"/>
              </a:spcBef>
              <a:spcAft>
                <a:spcPts val="0"/>
              </a:spcAft>
              <a:buSzPts val="2800"/>
              <a:buNone/>
            </a:pPr>
            <a:r>
              <a:t/>
            </a:r>
            <a:endParaRPr b="1" sz="800"/>
          </a:p>
          <a:p>
            <a:pPr indent="0" lvl="0" marL="50800" rtl="0" algn="l">
              <a:lnSpc>
                <a:spcPct val="115000"/>
              </a:lnSpc>
              <a:spcBef>
                <a:spcPts val="1000"/>
              </a:spcBef>
              <a:spcAft>
                <a:spcPts val="0"/>
              </a:spcAft>
              <a:buSzPts val="2800"/>
              <a:buNone/>
            </a:pPr>
            <a:r>
              <a:rPr b="1" lang="en-GB" sz="1600"/>
              <a:t>4. CEOS Agencies’ Experiences in their Interactions with EO New Space</a:t>
            </a:r>
            <a:endParaRPr/>
          </a:p>
          <a:p>
            <a:pPr indent="-406400" lvl="0" marL="457200" rtl="0" algn="l">
              <a:lnSpc>
                <a:spcPct val="115000"/>
              </a:lnSpc>
              <a:spcBef>
                <a:spcPts val="1000"/>
              </a:spcBef>
              <a:spcAft>
                <a:spcPts val="0"/>
              </a:spcAft>
              <a:buSzPts val="1600"/>
              <a:buFont typeface="Arial"/>
              <a:buChar char="•"/>
            </a:pPr>
            <a:r>
              <a:rPr i="1" lang="en-GB" sz="1600">
                <a:solidFill>
                  <a:srgbClr val="0070C0"/>
                </a:solidFill>
              </a:rPr>
              <a:t>CNES, CONAE, CSA, CSIRO, DLR, EC, ESA, EUMETSAT, GA, GISTDA, ISRO, JAXA, NASA, NOAA, NSO, UKSA, USGS</a:t>
            </a:r>
            <a:endParaRPr/>
          </a:p>
          <a:p>
            <a:pPr indent="-228600" lvl="0" marL="457200" rtl="0" algn="l">
              <a:lnSpc>
                <a:spcPct val="115000"/>
              </a:lnSpc>
              <a:spcBef>
                <a:spcPts val="1000"/>
              </a:spcBef>
              <a:spcAft>
                <a:spcPts val="0"/>
              </a:spcAft>
              <a:buSzPts val="2800"/>
              <a:buFont typeface="Noto Sans Symbols"/>
              <a:buNone/>
            </a:pPr>
            <a:r>
              <a:t/>
            </a:r>
            <a:endParaRPr sz="800">
              <a:solidFill>
                <a:srgbClr val="0070C0"/>
              </a:solidFill>
            </a:endParaRPr>
          </a:p>
          <a:p>
            <a:pPr indent="0" lvl="0" marL="50800" rtl="0" algn="l">
              <a:lnSpc>
                <a:spcPct val="115000"/>
              </a:lnSpc>
              <a:spcBef>
                <a:spcPts val="1000"/>
              </a:spcBef>
              <a:spcAft>
                <a:spcPts val="0"/>
              </a:spcAft>
              <a:buSzPts val="2800"/>
              <a:buNone/>
            </a:pPr>
            <a:r>
              <a:rPr b="1" lang="en-GB" sz="1600"/>
              <a:t>5. Opportunities for New Space</a:t>
            </a:r>
            <a:endParaRPr/>
          </a:p>
          <a:p>
            <a:pPr indent="0" lvl="1" marL="508000" rtl="0" algn="l">
              <a:lnSpc>
                <a:spcPct val="115000"/>
              </a:lnSpc>
              <a:spcBef>
                <a:spcPts val="500"/>
              </a:spcBef>
              <a:spcAft>
                <a:spcPts val="0"/>
              </a:spcAft>
              <a:buSzPts val="2400"/>
              <a:buNone/>
            </a:pPr>
            <a:r>
              <a:rPr lang="en-GB" sz="1600" u="sng"/>
              <a:t>5.1. Thematic Area Observation Gap Opportunities</a:t>
            </a:r>
            <a:endParaRPr/>
          </a:p>
          <a:p>
            <a:pPr indent="-381000" lvl="1" marL="914400" rtl="0" algn="l">
              <a:lnSpc>
                <a:spcPct val="115000"/>
              </a:lnSpc>
              <a:spcBef>
                <a:spcPts val="500"/>
              </a:spcBef>
              <a:spcAft>
                <a:spcPts val="0"/>
              </a:spcAft>
              <a:buSzPts val="1400"/>
              <a:buFont typeface="Arial"/>
              <a:buChar char="•"/>
            </a:pPr>
            <a:r>
              <a:rPr i="1" lang="en-GB" sz="1400">
                <a:solidFill>
                  <a:srgbClr val="0070C0"/>
                </a:solidFill>
              </a:rPr>
              <a:t>AFOLU, SDG, Precipitation, GHG, Climate, Disasters, Agriculture, Capacity Development, Land Surface Imaging, Ocean Surface Wind Vector, Sea-surface Temperature, Ocean Surface Topography,..</a:t>
            </a:r>
            <a:endParaRPr/>
          </a:p>
          <a:p>
            <a:pPr indent="0" lvl="1" marL="508000" rtl="0" algn="l">
              <a:lnSpc>
                <a:spcPct val="115000"/>
              </a:lnSpc>
              <a:spcBef>
                <a:spcPts val="500"/>
              </a:spcBef>
              <a:spcAft>
                <a:spcPts val="0"/>
              </a:spcAft>
              <a:buSzPts val="2400"/>
              <a:buNone/>
            </a:pPr>
            <a:r>
              <a:rPr lang="en-GB" sz="1600" u="sng"/>
              <a:t>5.2. Opportunities for New Space to support science</a:t>
            </a:r>
            <a:endParaRPr/>
          </a:p>
          <a:p>
            <a:pPr indent="-381000" lvl="1" marL="914400" rtl="0" algn="l">
              <a:lnSpc>
                <a:spcPct val="115000"/>
              </a:lnSpc>
              <a:spcBef>
                <a:spcPts val="500"/>
              </a:spcBef>
              <a:spcAft>
                <a:spcPts val="0"/>
              </a:spcAft>
              <a:buSzPts val="1400"/>
              <a:buFont typeface="Arial"/>
              <a:buChar char="•"/>
            </a:pPr>
            <a:r>
              <a:rPr i="1" lang="en-GB" sz="1400">
                <a:solidFill>
                  <a:srgbClr val="0070C0"/>
                </a:solidFill>
              </a:rPr>
              <a:t>incl. Radio Occultation, Hyperspectral Imaging, SAR, Thermal IR, Very Hi-Res Commercial Optical Imagery,.</a:t>
            </a:r>
            <a:endParaRPr/>
          </a:p>
          <a:p>
            <a:pPr indent="0" lvl="0" marL="50800" rtl="0" algn="l">
              <a:lnSpc>
                <a:spcPct val="115000"/>
              </a:lnSpc>
              <a:spcBef>
                <a:spcPts val="1000"/>
              </a:spcBef>
              <a:spcAft>
                <a:spcPts val="0"/>
              </a:spcAft>
              <a:buSzPts val="2800"/>
              <a:buNone/>
            </a:pPr>
            <a:r>
              <a:t/>
            </a:r>
            <a:endParaRPr sz="1600"/>
          </a:p>
        </p:txBody>
      </p:sp>
      <p:sp>
        <p:nvSpPr>
          <p:cNvPr id="191" name="Google Shape;191;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White Paper: Content </a:t>
            </a:r>
            <a:r>
              <a:rPr lang="en-GB" sz="3200"/>
              <a:t>(1/2)</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8"/>
          <p:cNvSpPr txBox="1"/>
          <p:nvPr>
            <p:ph idx="1" type="body"/>
          </p:nvPr>
        </p:nvSpPr>
        <p:spPr>
          <a:xfrm>
            <a:off x="324233" y="1341120"/>
            <a:ext cx="11495400" cy="4880313"/>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b="1" lang="en-GB" sz="1600"/>
              <a:t>6. Current CEOS Activities Supporting New Space</a:t>
            </a:r>
            <a:endParaRPr/>
          </a:p>
          <a:p>
            <a:pPr indent="-406400" lvl="0" marL="457200" rtl="0" algn="l">
              <a:lnSpc>
                <a:spcPct val="115000"/>
              </a:lnSpc>
              <a:spcBef>
                <a:spcPts val="1000"/>
              </a:spcBef>
              <a:spcAft>
                <a:spcPts val="0"/>
              </a:spcAft>
              <a:buSzPts val="1600"/>
              <a:buFont typeface="Arial"/>
              <a:buChar char="•"/>
            </a:pPr>
            <a:r>
              <a:rPr i="1" lang="en-GB" sz="1600">
                <a:solidFill>
                  <a:srgbClr val="0070C0"/>
                </a:solidFill>
              </a:rPr>
              <a:t>incl. CEOS Cal/Val, CEOS ARD, CEOS Interoperability Framework, Open Data Cube, CEOS Engagement with Standards Organisations, CEOS MIM, Combined and harmonised data streams.</a:t>
            </a:r>
            <a:endParaRPr/>
          </a:p>
          <a:p>
            <a:pPr indent="0" lvl="0" marL="50800" rtl="0" algn="l">
              <a:lnSpc>
                <a:spcPct val="115000"/>
              </a:lnSpc>
              <a:spcBef>
                <a:spcPts val="1000"/>
              </a:spcBef>
              <a:spcAft>
                <a:spcPts val="0"/>
              </a:spcAft>
              <a:buSzPts val="2800"/>
              <a:buNone/>
            </a:pPr>
            <a:r>
              <a:t/>
            </a:r>
            <a:endParaRPr b="1" sz="800"/>
          </a:p>
          <a:p>
            <a:pPr indent="0" lvl="0" marL="50800" rtl="0" algn="l">
              <a:lnSpc>
                <a:spcPct val="115000"/>
              </a:lnSpc>
              <a:spcBef>
                <a:spcPts val="1000"/>
              </a:spcBef>
              <a:spcAft>
                <a:spcPts val="0"/>
              </a:spcAft>
              <a:buSzPts val="2800"/>
              <a:buNone/>
            </a:pPr>
            <a:r>
              <a:rPr b="1" lang="en-GB" sz="1600"/>
              <a:t>7. Conclusion and Recommendations</a:t>
            </a:r>
            <a:endParaRPr/>
          </a:p>
          <a:p>
            <a:pPr indent="0" lvl="0" marL="50800" rtl="0" algn="l">
              <a:lnSpc>
                <a:spcPct val="115000"/>
              </a:lnSpc>
              <a:spcBef>
                <a:spcPts val="1000"/>
              </a:spcBef>
              <a:spcAft>
                <a:spcPts val="0"/>
              </a:spcAft>
              <a:buSzPts val="2800"/>
              <a:buNone/>
            </a:pPr>
            <a:r>
              <a:t/>
            </a:r>
            <a:endParaRPr b="1" sz="800"/>
          </a:p>
          <a:p>
            <a:pPr indent="0" lvl="0" marL="50800" rtl="0" algn="l">
              <a:lnSpc>
                <a:spcPct val="115000"/>
              </a:lnSpc>
              <a:spcBef>
                <a:spcPts val="1000"/>
              </a:spcBef>
              <a:spcAft>
                <a:spcPts val="0"/>
              </a:spcAft>
              <a:buSzPts val="2800"/>
              <a:buNone/>
            </a:pPr>
            <a:r>
              <a:rPr b="1" lang="en-GB" sz="1600"/>
              <a:t>Appendix A - Recommendations to CEOS Plenary</a:t>
            </a:r>
            <a:endParaRPr/>
          </a:p>
          <a:p>
            <a:pPr indent="0" lvl="0" marL="50800" rtl="0" algn="l">
              <a:lnSpc>
                <a:spcPct val="115000"/>
              </a:lnSpc>
              <a:spcBef>
                <a:spcPts val="1000"/>
              </a:spcBef>
              <a:spcAft>
                <a:spcPts val="0"/>
              </a:spcAft>
              <a:buSzPts val="2800"/>
              <a:buNone/>
            </a:pPr>
            <a:r>
              <a:rPr b="1" lang="en-GB" sz="1600"/>
              <a:t>Appendix B - Recommended Deliverables for inclusion in the CEOS Work Plan</a:t>
            </a:r>
            <a:endParaRPr/>
          </a:p>
          <a:p>
            <a:pPr indent="0" lvl="0" marL="50800" rtl="0" algn="l">
              <a:lnSpc>
                <a:spcPct val="115000"/>
              </a:lnSpc>
              <a:spcBef>
                <a:spcPts val="1000"/>
              </a:spcBef>
              <a:spcAft>
                <a:spcPts val="0"/>
              </a:spcAft>
              <a:buSzPts val="2800"/>
              <a:buNone/>
            </a:pPr>
            <a:r>
              <a:rPr b="1" lang="en-GB" sz="1600"/>
              <a:t>Appendix C - Task Team Membership </a:t>
            </a:r>
            <a:endParaRPr/>
          </a:p>
          <a:p>
            <a:pPr indent="0" lvl="0" marL="50800" rtl="0" algn="l">
              <a:lnSpc>
                <a:spcPct val="115000"/>
              </a:lnSpc>
              <a:spcBef>
                <a:spcPts val="1000"/>
              </a:spcBef>
              <a:spcAft>
                <a:spcPts val="0"/>
              </a:spcAft>
              <a:buSzPts val="2800"/>
              <a:buNone/>
            </a:pPr>
            <a:r>
              <a:rPr b="1" lang="en-GB" sz="1600"/>
              <a:t>Appendix D - Further details on Cal/Val References	</a:t>
            </a:r>
            <a:endParaRPr/>
          </a:p>
          <a:p>
            <a:pPr indent="0" lvl="0" marL="50800" rtl="0" algn="l">
              <a:lnSpc>
                <a:spcPct val="115000"/>
              </a:lnSpc>
              <a:spcBef>
                <a:spcPts val="1000"/>
              </a:spcBef>
              <a:spcAft>
                <a:spcPts val="0"/>
              </a:spcAft>
              <a:buSzPts val="2800"/>
              <a:buNone/>
            </a:pPr>
            <a:r>
              <a:rPr b="1" lang="en-GB" sz="1600"/>
              <a:t>References</a:t>
            </a:r>
            <a:endParaRPr/>
          </a:p>
          <a:p>
            <a:pPr indent="0" lvl="0" marL="50800" rtl="0" algn="l">
              <a:lnSpc>
                <a:spcPct val="115000"/>
              </a:lnSpc>
              <a:spcBef>
                <a:spcPts val="1000"/>
              </a:spcBef>
              <a:spcAft>
                <a:spcPts val="0"/>
              </a:spcAft>
              <a:buSzPts val="2800"/>
              <a:buNone/>
            </a:pPr>
            <a:r>
              <a:t/>
            </a:r>
            <a:endParaRPr sz="1600"/>
          </a:p>
        </p:txBody>
      </p:sp>
      <p:sp>
        <p:nvSpPr>
          <p:cNvPr id="197" name="Google Shape;197;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White Paper: Content </a:t>
            </a:r>
            <a:r>
              <a:rPr lang="en-GB" sz="3200"/>
              <a:t>(2/2)</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
          <p:cNvSpPr txBox="1"/>
          <p:nvPr>
            <p:ph idx="1" type="body"/>
          </p:nvPr>
        </p:nvSpPr>
        <p:spPr>
          <a:xfrm>
            <a:off x="140385" y="1141791"/>
            <a:ext cx="11495400" cy="5215467"/>
          </a:xfrm>
          <a:prstGeom prst="rect">
            <a:avLst/>
          </a:prstGeom>
          <a:noFill/>
          <a:ln>
            <a:noFill/>
          </a:ln>
        </p:spPr>
        <p:txBody>
          <a:bodyPr anchorCtr="0" anchor="t" bIns="45700" lIns="91425" spcFirstLastPara="1" rIns="91425" wrap="square" tIns="45700">
            <a:noAutofit/>
          </a:bodyPr>
          <a:lstStyle/>
          <a:p>
            <a:pPr indent="-400050" lvl="0" marL="457200" marR="0" rtl="0" algn="l">
              <a:lnSpc>
                <a:spcPct val="115000"/>
              </a:lnSpc>
              <a:spcBef>
                <a:spcPts val="1000"/>
              </a:spcBef>
              <a:spcAft>
                <a:spcPts val="0"/>
              </a:spcAft>
              <a:buClr>
                <a:schemeClr val="dk1"/>
              </a:buClr>
              <a:buSzPts val="2700"/>
              <a:buFont typeface="Montserrat"/>
              <a:buChar char="❖"/>
            </a:pPr>
            <a:r>
              <a:rPr lang="en-GB" sz="1700"/>
              <a:t>Although the experience with “New Space” in EO is heterogeneous and depends on national policies, strategies and capabilities, </a:t>
            </a:r>
            <a:r>
              <a:rPr b="1" lang="en-GB" sz="1700"/>
              <a:t>all the participating Agencies, directly or indirectly, support private investments in the space sector (e.g. for SME)</a:t>
            </a:r>
            <a:endParaRPr sz="2700"/>
          </a:p>
          <a:p>
            <a:pPr indent="-228600" lvl="0" marL="457200" marR="0" rtl="0" algn="l">
              <a:lnSpc>
                <a:spcPct val="115000"/>
              </a:lnSpc>
              <a:spcBef>
                <a:spcPts val="1000"/>
              </a:spcBef>
              <a:spcAft>
                <a:spcPts val="0"/>
              </a:spcAft>
              <a:buClr>
                <a:schemeClr val="dk1"/>
              </a:buClr>
              <a:buSzPts val="2800"/>
              <a:buFont typeface="Montserrat"/>
              <a:buNone/>
            </a:pPr>
            <a:r>
              <a:t/>
            </a:r>
            <a:endParaRPr sz="600"/>
          </a:p>
          <a:p>
            <a:pPr indent="-400050" lvl="0" marL="457200" marR="0" rtl="0" algn="l">
              <a:lnSpc>
                <a:spcPct val="115000"/>
              </a:lnSpc>
              <a:spcBef>
                <a:spcPts val="1000"/>
              </a:spcBef>
              <a:spcAft>
                <a:spcPts val="0"/>
              </a:spcAft>
              <a:buClr>
                <a:schemeClr val="dk1"/>
              </a:buClr>
              <a:buSzPts val="2700"/>
              <a:buFont typeface="Montserrat"/>
              <a:buChar char="❖"/>
            </a:pPr>
            <a:r>
              <a:rPr b="1" lang="en-GB" sz="1700"/>
              <a:t>Many dedicated programmes are flourishing at national and international level</a:t>
            </a:r>
            <a:endParaRPr sz="2700"/>
          </a:p>
          <a:p>
            <a:pPr indent="0" lvl="0" marL="50800" rtl="0" algn="l">
              <a:lnSpc>
                <a:spcPct val="115000"/>
              </a:lnSpc>
              <a:spcBef>
                <a:spcPts val="1000"/>
              </a:spcBef>
              <a:spcAft>
                <a:spcPts val="0"/>
              </a:spcAft>
              <a:buSzPts val="2800"/>
              <a:buNone/>
            </a:pPr>
            <a:r>
              <a:t/>
            </a:r>
            <a:endParaRPr sz="600"/>
          </a:p>
          <a:p>
            <a:pPr indent="-400050" lvl="0" marL="457200" marR="0" rtl="0" algn="l">
              <a:lnSpc>
                <a:spcPct val="115000"/>
              </a:lnSpc>
              <a:spcBef>
                <a:spcPts val="1000"/>
              </a:spcBef>
              <a:spcAft>
                <a:spcPts val="0"/>
              </a:spcAft>
              <a:buClr>
                <a:schemeClr val="dk1"/>
              </a:buClr>
              <a:buSzPts val="2700"/>
              <a:buFont typeface="Montserrat"/>
              <a:buChar char="❖"/>
            </a:pPr>
            <a:r>
              <a:rPr b="1" lang="en-GB" sz="1700"/>
              <a:t>Motivations range from stimulating space economy and the competitiveness of national industry to the provision of novel products and services </a:t>
            </a:r>
            <a:r>
              <a:rPr lang="en-GB" sz="1700"/>
              <a:t>complementing the traditional “big” satellite missions.</a:t>
            </a:r>
            <a:endParaRPr sz="2700"/>
          </a:p>
          <a:p>
            <a:pPr indent="-228600" lvl="0" marL="457200" marR="0" rtl="0" algn="l">
              <a:lnSpc>
                <a:spcPct val="115000"/>
              </a:lnSpc>
              <a:spcBef>
                <a:spcPts val="1000"/>
              </a:spcBef>
              <a:spcAft>
                <a:spcPts val="0"/>
              </a:spcAft>
              <a:buClr>
                <a:schemeClr val="dk1"/>
              </a:buClr>
              <a:buSzPts val="2800"/>
              <a:buFont typeface="Montserrat"/>
              <a:buNone/>
            </a:pPr>
            <a:r>
              <a:t/>
            </a:r>
            <a:endParaRPr sz="600"/>
          </a:p>
          <a:p>
            <a:pPr indent="-400050" lvl="0" marL="457200" marR="0" rtl="0" algn="l">
              <a:lnSpc>
                <a:spcPct val="115000"/>
              </a:lnSpc>
              <a:spcBef>
                <a:spcPts val="1000"/>
              </a:spcBef>
              <a:spcAft>
                <a:spcPts val="0"/>
              </a:spcAft>
              <a:buClr>
                <a:schemeClr val="dk1"/>
              </a:buClr>
              <a:buSzPts val="2700"/>
              <a:buFont typeface="Montserrat"/>
              <a:buChar char="❖"/>
            </a:pPr>
            <a:r>
              <a:rPr b="1" lang="en-GB" sz="1700"/>
              <a:t>PPP and anchor tenancy are the most common arrangements methods</a:t>
            </a:r>
            <a:r>
              <a:rPr lang="en-GB" sz="1700"/>
              <a:t>.</a:t>
            </a:r>
            <a:endParaRPr sz="2700"/>
          </a:p>
          <a:p>
            <a:pPr indent="-228600" lvl="0" marL="457200" marR="0" rtl="0" algn="l">
              <a:lnSpc>
                <a:spcPct val="115000"/>
              </a:lnSpc>
              <a:spcBef>
                <a:spcPts val="1000"/>
              </a:spcBef>
              <a:spcAft>
                <a:spcPts val="0"/>
              </a:spcAft>
              <a:buClr>
                <a:schemeClr val="dk1"/>
              </a:buClr>
              <a:buSzPts val="2800"/>
              <a:buFont typeface="Montserrat"/>
              <a:buNone/>
            </a:pPr>
            <a:r>
              <a:t/>
            </a:r>
            <a:endParaRPr sz="600"/>
          </a:p>
          <a:p>
            <a:pPr indent="-400050" lvl="0" marL="457200" marR="0" rtl="0" algn="l">
              <a:lnSpc>
                <a:spcPct val="115000"/>
              </a:lnSpc>
              <a:spcBef>
                <a:spcPts val="1000"/>
              </a:spcBef>
              <a:spcAft>
                <a:spcPts val="0"/>
              </a:spcAft>
              <a:buClr>
                <a:schemeClr val="dk1"/>
              </a:buClr>
              <a:buSzPts val="2700"/>
              <a:buFont typeface="Montserrat"/>
              <a:buChar char="❖"/>
            </a:pPr>
            <a:r>
              <a:rPr b="1" lang="en-GB" sz="1700"/>
              <a:t>The use of commercial data are also being explored for scientific and operational applications</a:t>
            </a:r>
            <a:r>
              <a:rPr lang="en-GB" sz="1700"/>
              <a:t>, thus creating synergies between industry, academia and government</a:t>
            </a:r>
            <a:endParaRPr sz="2700"/>
          </a:p>
        </p:txBody>
      </p:sp>
      <p:sp>
        <p:nvSpPr>
          <p:cNvPr id="203" name="Google Shape;203;p9"/>
          <p:cNvSpPr txBox="1"/>
          <p:nvPr>
            <p:ph type="title"/>
          </p:nvPr>
        </p:nvSpPr>
        <p:spPr>
          <a:xfrm>
            <a:off x="226848" y="0"/>
            <a:ext cx="9386864" cy="77900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GB" sz="3600"/>
              <a:t>CEOS Agencies’ Experiences in their Interactions with EO New Space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Antonio Ciccolella</dc:creator>
</cp:coreProperties>
</file>