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  <p:sldMasterId id="2147483684" r:id="rId7"/>
    <p:sldMasterId id="214748368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y="6858000" cx="12192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Helvetica Neue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DCCBFC-1071-4525-8449-92DB065CE7FF}">
  <a:tblStyle styleId="{9BDCCBFC-1071-4525-8449-92DB065CE7F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2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1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4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3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6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5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8cabbecff7_0_2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8cabbecff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a4eb127a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a4eb127a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8cabbecff7_0_471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8cabbecff7_0_471:notes"/>
          <p:cNvSpPr/>
          <p:nvPr>
            <p:ph idx="2" type="sldImg"/>
          </p:nvPr>
        </p:nvSpPr>
        <p:spPr>
          <a:xfrm>
            <a:off x="451573" y="681434"/>
            <a:ext cx="6015300" cy="340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1d3d187dc3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11d3d187dc3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7e6546b824_0_8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7e6546b824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8cabbecff7_0_6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8cabbecff7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a4eb127aa7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1a4eb127aa7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29627191ec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29627191e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29627191e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29627191e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d3d187dc3_0_3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11d3d187dc3_0_3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1d3d187dc3_0_1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11d3d187dc3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3713aac91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23713aac9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123713aac91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7e6546b824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7e6546b82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7e6546b824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7e6546b824_0_8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7e6546b824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8cabbecff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g28cabbecff7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cabbecff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g28cabbecff7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8cabbecff7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6" name="Google Shape;446;g28cabbecff7_0_2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68.png"/><Relationship Id="rId22" Type="http://schemas.openxmlformats.org/officeDocument/2006/relationships/image" Target="../media/image75.png"/><Relationship Id="rId21" Type="http://schemas.openxmlformats.org/officeDocument/2006/relationships/image" Target="../media/image78.png"/><Relationship Id="rId24" Type="http://schemas.openxmlformats.org/officeDocument/2006/relationships/image" Target="../media/image83.png"/><Relationship Id="rId23" Type="http://schemas.openxmlformats.org/officeDocument/2006/relationships/image" Target="../media/image7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0.jpg"/><Relationship Id="rId3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Relationship Id="rId26" Type="http://schemas.openxmlformats.org/officeDocument/2006/relationships/image" Target="../media/image76.png"/><Relationship Id="rId25" Type="http://schemas.openxmlformats.org/officeDocument/2006/relationships/image" Target="../media/image82.png"/><Relationship Id="rId28" Type="http://schemas.openxmlformats.org/officeDocument/2006/relationships/image" Target="../media/image77.png"/><Relationship Id="rId27" Type="http://schemas.openxmlformats.org/officeDocument/2006/relationships/image" Target="../media/image85.png"/><Relationship Id="rId5" Type="http://schemas.openxmlformats.org/officeDocument/2006/relationships/image" Target="../media/image56.png"/><Relationship Id="rId6" Type="http://schemas.openxmlformats.org/officeDocument/2006/relationships/image" Target="../media/image59.png"/><Relationship Id="rId7" Type="http://schemas.openxmlformats.org/officeDocument/2006/relationships/image" Target="../media/image55.png"/><Relationship Id="rId8" Type="http://schemas.openxmlformats.org/officeDocument/2006/relationships/image" Target="../media/image73.png"/><Relationship Id="rId11" Type="http://schemas.openxmlformats.org/officeDocument/2006/relationships/image" Target="../media/image65.png"/><Relationship Id="rId10" Type="http://schemas.openxmlformats.org/officeDocument/2006/relationships/image" Target="../media/image57.png"/><Relationship Id="rId13" Type="http://schemas.openxmlformats.org/officeDocument/2006/relationships/image" Target="../media/image71.png"/><Relationship Id="rId12" Type="http://schemas.openxmlformats.org/officeDocument/2006/relationships/image" Target="../media/image61.png"/><Relationship Id="rId15" Type="http://schemas.openxmlformats.org/officeDocument/2006/relationships/image" Target="../media/image69.png"/><Relationship Id="rId14" Type="http://schemas.openxmlformats.org/officeDocument/2006/relationships/image" Target="../media/image58.png"/><Relationship Id="rId17" Type="http://schemas.openxmlformats.org/officeDocument/2006/relationships/image" Target="../media/image67.png"/><Relationship Id="rId16" Type="http://schemas.openxmlformats.org/officeDocument/2006/relationships/image" Target="../media/image79.png"/><Relationship Id="rId19" Type="http://schemas.openxmlformats.org/officeDocument/2006/relationships/image" Target="../media/image70.png"/><Relationship Id="rId18" Type="http://schemas.openxmlformats.org/officeDocument/2006/relationships/image" Target="../media/image8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53.png"/><Relationship Id="rId22" Type="http://schemas.openxmlformats.org/officeDocument/2006/relationships/image" Target="../media/image54.png"/><Relationship Id="rId21" Type="http://schemas.openxmlformats.org/officeDocument/2006/relationships/image" Target="../media/image49.png"/><Relationship Id="rId24" Type="http://schemas.openxmlformats.org/officeDocument/2006/relationships/image" Target="../media/image40.png"/><Relationship Id="rId23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4.jpg"/><Relationship Id="rId3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36.png"/><Relationship Id="rId26" Type="http://schemas.openxmlformats.org/officeDocument/2006/relationships/image" Target="../media/image50.png"/><Relationship Id="rId25" Type="http://schemas.openxmlformats.org/officeDocument/2006/relationships/image" Target="../media/image45.png"/><Relationship Id="rId28" Type="http://schemas.openxmlformats.org/officeDocument/2006/relationships/image" Target="../media/image51.png"/><Relationship Id="rId27" Type="http://schemas.openxmlformats.org/officeDocument/2006/relationships/image" Target="../media/image46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29" Type="http://schemas.openxmlformats.org/officeDocument/2006/relationships/image" Target="../media/image62.png"/><Relationship Id="rId7" Type="http://schemas.openxmlformats.org/officeDocument/2006/relationships/image" Target="../media/image33.png"/><Relationship Id="rId8" Type="http://schemas.openxmlformats.org/officeDocument/2006/relationships/image" Target="../media/image52.png"/><Relationship Id="rId30" Type="http://schemas.openxmlformats.org/officeDocument/2006/relationships/image" Target="../media/image72.png"/><Relationship Id="rId11" Type="http://schemas.openxmlformats.org/officeDocument/2006/relationships/image" Target="../media/image38.png"/><Relationship Id="rId10" Type="http://schemas.openxmlformats.org/officeDocument/2006/relationships/image" Target="../media/image31.png"/><Relationship Id="rId13" Type="http://schemas.openxmlformats.org/officeDocument/2006/relationships/image" Target="../media/image39.png"/><Relationship Id="rId12" Type="http://schemas.openxmlformats.org/officeDocument/2006/relationships/image" Target="../media/image41.png"/><Relationship Id="rId15" Type="http://schemas.openxmlformats.org/officeDocument/2006/relationships/image" Target="../media/image43.png"/><Relationship Id="rId14" Type="http://schemas.openxmlformats.org/officeDocument/2006/relationships/image" Target="../media/image29.png"/><Relationship Id="rId17" Type="http://schemas.openxmlformats.org/officeDocument/2006/relationships/image" Target="../media/image47.png"/><Relationship Id="rId16" Type="http://schemas.openxmlformats.org/officeDocument/2006/relationships/image" Target="../media/image32.png"/><Relationship Id="rId19" Type="http://schemas.openxmlformats.org/officeDocument/2006/relationships/image" Target="../media/image44.png"/><Relationship Id="rId18" Type="http://schemas.openxmlformats.org/officeDocument/2006/relationships/image" Target="../media/image4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9" name="Google Shape;99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8" name="Google Shape;108;p1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4" name="Google Shape;114;p15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9" name="Google Shape;119;p1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3" name="Google Shape;123;p16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8" name="Google Shape;128;p17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7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7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4" name="Google Shape;134;p17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2022 CEOS Plenary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1" y="2265729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4349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4" name="Google Shape;14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969" y="1"/>
            <a:ext cx="3714656" cy="268681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 flipH="1">
            <a:off x="5456394" y="1987792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9"/>
          <p:cNvSpPr/>
          <p:nvPr/>
        </p:nvSpPr>
        <p:spPr>
          <a:xfrm flipH="1">
            <a:off x="-39234" y="-87085"/>
            <a:ext cx="12289290" cy="6955936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7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>
            <p:ph type="title"/>
          </p:nvPr>
        </p:nvSpPr>
        <p:spPr>
          <a:xfrm>
            <a:off x="176048" y="175939"/>
            <a:ext cx="6157200" cy="3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5" name="Google Shape;155;p20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324233" y="1558533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0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5" name="Google Shape;165;p21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1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1"/>
          <p:cNvSpPr txBox="1"/>
          <p:nvPr>
            <p:ph idx="1" type="body"/>
          </p:nvPr>
        </p:nvSpPr>
        <p:spPr>
          <a:xfrm>
            <a:off x="386632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21"/>
          <p:cNvSpPr txBox="1"/>
          <p:nvPr>
            <p:ph idx="2" type="body"/>
          </p:nvPr>
        </p:nvSpPr>
        <p:spPr>
          <a:xfrm>
            <a:off x="6296361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21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21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2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76" name="Google Shape;176;p22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2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5" name="Google Shape;185;p23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3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3"/>
          <p:cNvSpPr txBox="1"/>
          <p:nvPr>
            <p:ph idx="1" type="body"/>
          </p:nvPr>
        </p:nvSpPr>
        <p:spPr>
          <a:xfrm>
            <a:off x="5180012" y="1373852"/>
            <a:ext cx="61725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23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23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3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23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5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31" name="Google Shape;231;p25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25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>
            <p:ph idx="1" type="subTitle"/>
          </p:nvPr>
        </p:nvSpPr>
        <p:spPr>
          <a:xfrm>
            <a:off x="819149" y="3886201"/>
            <a:ext cx="10598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None/>
              <a:defRPr sz="2400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35" name="Google Shape;235;p26"/>
          <p:cNvSpPr txBox="1"/>
          <p:nvPr>
            <p:ph type="ctrTitle"/>
          </p:nvPr>
        </p:nvSpPr>
        <p:spPr>
          <a:xfrm>
            <a:off x="783168" y="2490151"/>
            <a:ext cx="105960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sz="4267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/>
        </p:nvSpPr>
        <p:spPr>
          <a:xfrm>
            <a:off x="842434" y="6429377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7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16950723446_e7d8e1bfb9_o.jpg" id="237" name="Google Shape;23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7007" y="-2667006"/>
            <a:ext cx="6858000" cy="1219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900" y="208265"/>
            <a:ext cx="1613944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217099" y="6124764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rgbClr val="B1FFF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1067">
              <a:solidFill>
                <a:srgbClr val="B1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 b="-31440" l="0" r="0" t="0"/>
          <a:stretch/>
        </p:blipFill>
        <p:spPr>
          <a:xfrm>
            <a:off x="10387211" y="6532800"/>
            <a:ext cx="1595884" cy="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26"/>
          <p:cNvCxnSpPr/>
          <p:nvPr/>
        </p:nvCxnSpPr>
        <p:spPr>
          <a:xfrm>
            <a:off x="221243" y="6385584"/>
            <a:ext cx="1176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2" name="Google Shape;242;p26"/>
          <p:cNvGrpSpPr/>
          <p:nvPr/>
        </p:nvGrpSpPr>
        <p:grpSpPr>
          <a:xfrm>
            <a:off x="229703" y="6544017"/>
            <a:ext cx="9102676" cy="148287"/>
            <a:chOff x="172269" y="6621494"/>
            <a:chExt cx="6826666" cy="111519"/>
          </a:xfrm>
        </p:grpSpPr>
        <p:pic>
          <p:nvPicPr>
            <p:cNvPr descr="at.png" id="243" name="Google Shape;243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44" name="Google Shape;244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45" name="Google Shape;245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46" name="Google Shape;246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47" name="Google Shape;247;p2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248" name="Google Shape;248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49" name="Google Shape;249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50" name="Google Shape;250;p2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51" name="Google Shape;251;p2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52" name="Google Shape;252;p2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53" name="Google Shape;253;p2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54" name="Google Shape;254;p2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55" name="Google Shape;255;p2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56" name="Google Shape;256;p2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57" name="Google Shape;257;p2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58" name="Google Shape;258;p2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59" name="Google Shape;259;p2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60" name="Google Shape;260;p2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61" name="Google Shape;261;p2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62" name="Google Shape;262;p2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63" name="Google Shape;263;p2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64" name="Google Shape;264;p2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65" name="Google Shape;265;p2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66" name="Google Shape;266;p2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27"/>
          <p:cNvSpPr txBox="1"/>
          <p:nvPr>
            <p:ph idx="1" type="body"/>
          </p:nvPr>
        </p:nvSpPr>
        <p:spPr>
          <a:xfrm>
            <a:off x="190782" y="943660"/>
            <a:ext cx="116640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12195865" cy="6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/>
          <p:nvPr/>
        </p:nvSpPr>
        <p:spPr>
          <a:xfrm>
            <a:off x="1" y="-2"/>
            <a:ext cx="12192000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p29"/>
          <p:cNvSpPr txBox="1"/>
          <p:nvPr>
            <p:ph idx="1" type="subTitle"/>
          </p:nvPr>
        </p:nvSpPr>
        <p:spPr>
          <a:xfrm>
            <a:off x="118375" y="5258117"/>
            <a:ext cx="10598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76" name="Google Shape;276;p29"/>
          <p:cNvSpPr txBox="1"/>
          <p:nvPr>
            <p:ph type="ctrTitle"/>
          </p:nvPr>
        </p:nvSpPr>
        <p:spPr>
          <a:xfrm>
            <a:off x="125657" y="3421831"/>
            <a:ext cx="105960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87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9"/>
          <p:cNvSpPr txBox="1"/>
          <p:nvPr/>
        </p:nvSpPr>
        <p:spPr>
          <a:xfrm>
            <a:off x="842434" y="642937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78" name="Google Shape;278;p29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p29"/>
          <p:cNvCxnSpPr/>
          <p:nvPr/>
        </p:nvCxnSpPr>
        <p:spPr>
          <a:xfrm>
            <a:off x="222592" y="4106871"/>
            <a:ext cx="1173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29"/>
          <p:cNvSpPr txBox="1"/>
          <p:nvPr/>
        </p:nvSpPr>
        <p:spPr>
          <a:xfrm>
            <a:off x="11801325" y="5406990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1" name="Google Shape;281;p29"/>
          <p:cNvSpPr txBox="1"/>
          <p:nvPr/>
        </p:nvSpPr>
        <p:spPr>
          <a:xfrm>
            <a:off x="11779256" y="6156809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11094675" y="5811879"/>
            <a:ext cx="9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3" name="Google Shape;283;p29"/>
          <p:cNvSpPr txBox="1"/>
          <p:nvPr/>
        </p:nvSpPr>
        <p:spPr>
          <a:xfrm>
            <a:off x="222592" y="6213933"/>
            <a:ext cx="668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284" name="Google Shape;284;p29"/>
          <p:cNvSpPr txBox="1"/>
          <p:nvPr/>
        </p:nvSpPr>
        <p:spPr>
          <a:xfrm>
            <a:off x="11632699" y="6202800"/>
            <a:ext cx="290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4607" y="6584400"/>
            <a:ext cx="1636922" cy="104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29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288" name="Google Shape;288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89" name="Google Shape;289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90" name="Google Shape;290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91" name="Google Shape;291;p2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92" name="Google Shape;292;p2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93" name="Google Shape;293;p2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94" name="Google Shape;294;p2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95" name="Google Shape;295;p2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96" name="Google Shape;296;p2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97" name="Google Shape;297;p2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98" name="Google Shape;298;p2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99" name="Google Shape;299;p2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300" name="Google Shape;300;p2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301" name="Google Shape;301;p2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302" name="Google Shape;302;p2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303" name="Google Shape;303;p2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304" name="Google Shape;304;p2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305" name="Google Shape;305;p2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306" name="Google Shape;306;p2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307" name="Google Shape;307;p2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308" name="Google Shape;308;p2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309" name="Google Shape;309;p2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312" name="Google Shape;312;p2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313" name="Google Shape;313;p2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/>
          <p:nvPr/>
        </p:nvSpPr>
        <p:spPr>
          <a:xfrm>
            <a:off x="0" y="0"/>
            <a:ext cx="12192000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Google Shape;316;p30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30"/>
          <p:cNvSpPr txBox="1"/>
          <p:nvPr>
            <p:ph idx="1" type="body"/>
          </p:nvPr>
        </p:nvSpPr>
        <p:spPr>
          <a:xfrm>
            <a:off x="219001" y="882196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18" name="Google Shape;3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0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2">
  <p:cSld name="CLEAR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31"/>
          <p:cNvSpPr txBox="1"/>
          <p:nvPr>
            <p:ph idx="1" type="body"/>
          </p:nvPr>
        </p:nvSpPr>
        <p:spPr>
          <a:xfrm>
            <a:off x="218263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23" name="Google Shape;323;p31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4">
  <p:cSld name="CLEAR4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2"/>
          <p:cNvSpPr txBox="1"/>
          <p:nvPr>
            <p:ph idx="1" type="body"/>
          </p:nvPr>
        </p:nvSpPr>
        <p:spPr>
          <a:xfrm>
            <a:off x="218262" y="1673225"/>
            <a:ext cx="57888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sp>
        <p:nvSpPr>
          <p:cNvPr id="327" name="Google Shape;327;p32"/>
          <p:cNvSpPr txBox="1"/>
          <p:nvPr>
            <p:ph idx="2" type="body"/>
          </p:nvPr>
        </p:nvSpPr>
        <p:spPr>
          <a:xfrm>
            <a:off x="6210304" y="1673225"/>
            <a:ext cx="57474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cxnSp>
        <p:nvCxnSpPr>
          <p:cNvPr id="328" name="Google Shape;328;p32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p32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1">
  <p:cSld name="CLEAR_COLOUR_BG1">
    <p:bg>
      <p:bgPr>
        <a:solidFill>
          <a:srgbClr val="E8E9E4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3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33" name="Google Shape;333;p33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33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bg>
      <p:bgPr>
        <a:solidFill>
          <a:srgbClr val="76C8AE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34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38" name="Google Shape;338;p34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9" name="Google Shape;339;p34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3">
  <p:cSld name="CLEAR_COLOUR_BG3">
    <p:bg>
      <p:bgPr>
        <a:solidFill>
          <a:srgbClr val="F1666A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35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43" name="Google Shape;343;p35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35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4">
  <p:cSld name="CLEAR_COLOUR_BG4">
    <p:bg>
      <p:bgPr>
        <a:solidFill>
          <a:srgbClr val="FFCC4E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6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48" name="Google Shape;348;p36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36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5">
  <p:cSld name="CLEAR_COLOUR_BG5">
    <p:bg>
      <p:bgPr>
        <a:solidFill>
          <a:srgbClr val="6DCFF6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7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53" name="Google Shape;353;p37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p37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bg>
      <p:bgPr>
        <a:solidFill>
          <a:srgbClr val="6DCFF6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/>
          <p:nvPr/>
        </p:nvSpPr>
        <p:spPr>
          <a:xfrm>
            <a:off x="-368656" y="0"/>
            <a:ext cx="12560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7" name="Google Shape;357;p38"/>
          <p:cNvSpPr/>
          <p:nvPr/>
        </p:nvSpPr>
        <p:spPr>
          <a:xfrm flipH="1">
            <a:off x="4686308" y="2011304"/>
            <a:ext cx="2819400" cy="28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Google Shape;358;p38"/>
          <p:cNvSpPr txBox="1"/>
          <p:nvPr/>
        </p:nvSpPr>
        <p:spPr>
          <a:xfrm>
            <a:off x="4686306" y="4524207"/>
            <a:ext cx="2812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r>
              <a:t/>
            </a: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8"/>
          <p:cNvSpPr txBox="1"/>
          <p:nvPr>
            <p:ph idx="1" type="body"/>
          </p:nvPr>
        </p:nvSpPr>
        <p:spPr>
          <a:xfrm>
            <a:off x="4686306" y="2041527"/>
            <a:ext cx="28194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  <p:sp>
        <p:nvSpPr>
          <p:cNvPr id="360" name="Google Shape;360;p38"/>
          <p:cNvSpPr txBox="1"/>
          <p:nvPr/>
        </p:nvSpPr>
        <p:spPr>
          <a:xfrm>
            <a:off x="4686306" y="1740025"/>
            <a:ext cx="2819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lang="en-GB" sz="796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8"/>
          <p:cNvSpPr txBox="1"/>
          <p:nvPr>
            <p:ph idx="2" type="body"/>
          </p:nvPr>
        </p:nvSpPr>
        <p:spPr>
          <a:xfrm>
            <a:off x="4686306" y="4406774"/>
            <a:ext cx="2819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1.xml"/><Relationship Id="rId20" Type="http://schemas.openxmlformats.org/officeDocument/2006/relationships/image" Target="../media/image48.png"/><Relationship Id="rId42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32.xml"/><Relationship Id="rId22" Type="http://schemas.openxmlformats.org/officeDocument/2006/relationships/image" Target="../media/image45.png"/><Relationship Id="rId21" Type="http://schemas.openxmlformats.org/officeDocument/2006/relationships/image" Target="../media/image40.png"/><Relationship Id="rId43" Type="http://schemas.openxmlformats.org/officeDocument/2006/relationships/theme" Target="../theme/theme4.xml"/><Relationship Id="rId24" Type="http://schemas.openxmlformats.org/officeDocument/2006/relationships/image" Target="../media/image46.png"/><Relationship Id="rId23" Type="http://schemas.openxmlformats.org/officeDocument/2006/relationships/image" Target="../media/image50.png"/><Relationship Id="rId1" Type="http://schemas.openxmlformats.org/officeDocument/2006/relationships/image" Target="../media/image37.png"/><Relationship Id="rId2" Type="http://schemas.openxmlformats.org/officeDocument/2006/relationships/image" Target="../media/image30.png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26" Type="http://schemas.openxmlformats.org/officeDocument/2006/relationships/image" Target="../media/image62.png"/><Relationship Id="rId25" Type="http://schemas.openxmlformats.org/officeDocument/2006/relationships/image" Target="../media/image51.png"/><Relationship Id="rId28" Type="http://schemas.openxmlformats.org/officeDocument/2006/relationships/image" Target="../media/image64.png"/><Relationship Id="rId27" Type="http://schemas.openxmlformats.org/officeDocument/2006/relationships/image" Target="../media/image72.png"/><Relationship Id="rId5" Type="http://schemas.openxmlformats.org/officeDocument/2006/relationships/image" Target="../media/image52.png"/><Relationship Id="rId6" Type="http://schemas.openxmlformats.org/officeDocument/2006/relationships/image" Target="../media/image36.png"/><Relationship Id="rId29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8" Type="http://schemas.openxmlformats.org/officeDocument/2006/relationships/image" Target="../media/image38.png"/><Relationship Id="rId31" Type="http://schemas.openxmlformats.org/officeDocument/2006/relationships/slideLayout" Target="../slideLayouts/slideLayout22.xml"/><Relationship Id="rId30" Type="http://schemas.openxmlformats.org/officeDocument/2006/relationships/slideLayout" Target="../slideLayouts/slideLayout21.xml"/><Relationship Id="rId11" Type="http://schemas.openxmlformats.org/officeDocument/2006/relationships/image" Target="../media/image29.png"/><Relationship Id="rId33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32" Type="http://schemas.openxmlformats.org/officeDocument/2006/relationships/slideLayout" Target="../slideLayouts/slideLayout23.xml"/><Relationship Id="rId13" Type="http://schemas.openxmlformats.org/officeDocument/2006/relationships/image" Target="../media/image32.png"/><Relationship Id="rId35" Type="http://schemas.openxmlformats.org/officeDocument/2006/relationships/slideLayout" Target="../slideLayouts/slideLayout26.xml"/><Relationship Id="rId12" Type="http://schemas.openxmlformats.org/officeDocument/2006/relationships/image" Target="../media/image43.png"/><Relationship Id="rId34" Type="http://schemas.openxmlformats.org/officeDocument/2006/relationships/slideLayout" Target="../slideLayouts/slideLayout25.xml"/><Relationship Id="rId15" Type="http://schemas.openxmlformats.org/officeDocument/2006/relationships/image" Target="../media/image42.png"/><Relationship Id="rId37" Type="http://schemas.openxmlformats.org/officeDocument/2006/relationships/slideLayout" Target="../slideLayouts/slideLayout28.xml"/><Relationship Id="rId14" Type="http://schemas.openxmlformats.org/officeDocument/2006/relationships/image" Target="../media/image47.png"/><Relationship Id="rId36" Type="http://schemas.openxmlformats.org/officeDocument/2006/relationships/slideLayout" Target="../slideLayouts/slideLayout27.xml"/><Relationship Id="rId17" Type="http://schemas.openxmlformats.org/officeDocument/2006/relationships/image" Target="../media/image53.png"/><Relationship Id="rId39" Type="http://schemas.openxmlformats.org/officeDocument/2006/relationships/slideLayout" Target="../slideLayouts/slideLayout30.xml"/><Relationship Id="rId16" Type="http://schemas.openxmlformats.org/officeDocument/2006/relationships/image" Target="../media/image44.png"/><Relationship Id="rId38" Type="http://schemas.openxmlformats.org/officeDocument/2006/relationships/slideLayout" Target="../slideLayouts/slideLayout29.xml"/><Relationship Id="rId19" Type="http://schemas.openxmlformats.org/officeDocument/2006/relationships/image" Target="../media/image54.png"/><Relationship Id="rId18" Type="http://schemas.openxmlformats.org/officeDocument/2006/relationships/image" Target="../media/image49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66" name="Google Shape;66;p8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  <p:sldLayoutId id="2147483655" r:id="rId4"/>
    <p:sldLayoutId id="214748365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p12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2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3"/>
    <p:sldLayoutId id="2147483658" r:id="rId4"/>
    <p:sldLayoutId id="2147483659" r:id="rId5"/>
    <p:sldLayoutId id="2147483660" r:id="rId6"/>
    <p:sldLayoutId id="2147483661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1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9" name="Google Shape;139;p18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3"/>
    <p:sldLayoutId id="2147483663" r:id="rId4"/>
    <p:sldLayoutId id="2147483664" r:id="rId5"/>
    <p:sldLayoutId id="2147483665" r:id="rId6"/>
    <p:sldLayoutId id="2147483666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p24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24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220800" y="6202800"/>
            <a:ext cx="12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8" name="Google Shape;198;p24"/>
          <p:cNvSpPr txBox="1"/>
          <p:nvPr/>
        </p:nvSpPr>
        <p:spPr>
          <a:xfrm>
            <a:off x="8182036" y="6202800"/>
            <a:ext cx="374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15050" y="6585917"/>
            <a:ext cx="1632457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24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201" name="Google Shape;201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02" name="Google Shape;202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03" name="Google Shape;20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04" name="Google Shape;20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05" name="Google Shape;205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06" name="Google Shape;206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07" name="Google Shape;207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08" name="Google Shape;208;p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09" name="Google Shape;209;p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10" name="Google Shape;210;p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11" name="Google Shape;211;p2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12" name="Google Shape;212;p2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13" name="Google Shape;213;p2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14" name="Google Shape;214;p2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15" name="Google Shape;215;p2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16" name="Google Shape;216;p2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17" name="Google Shape;217;p2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18" name="Google Shape;218;p2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19" name="Google Shape;219;p2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20" name="Google Shape;220;p2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21" name="Google Shape;221;p2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22" name="Google Shape;222;p2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25" name="Google Shape;225;p2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26" name="Google Shape;226;p2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" name="Google Shape;227;p2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3326" y="-215904"/>
            <a:ext cx="2089488" cy="131041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9"/>
    <p:sldLayoutId id="2147483668" r:id="rId30"/>
    <p:sldLayoutId id="2147483669" r:id="rId31"/>
    <p:sldLayoutId id="2147483670" r:id="rId32"/>
    <p:sldLayoutId id="2147483671" r:id="rId33"/>
    <p:sldLayoutId id="2147483672" r:id="rId34"/>
    <p:sldLayoutId id="2147483673" r:id="rId35"/>
    <p:sldLayoutId id="2147483674" r:id="rId36"/>
    <p:sldLayoutId id="2147483675" r:id="rId37"/>
    <p:sldLayoutId id="2147483676" r:id="rId38"/>
    <p:sldLayoutId id="2147483677" r:id="rId39"/>
    <p:sldLayoutId id="2147483678" r:id="rId40"/>
    <p:sldLayoutId id="2147483679" r:id="rId41"/>
    <p:sldLayoutId id="2147483680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cs.google.com/presentation/d/16DWXcLHMAt1L8KgW_G0z9JGBMW1IBSPO/edit?usp=sharing&amp;ouid=117023330514006103074&amp;rtpof=true&amp;sd=true" TargetMode="External"/><Relationship Id="rId4" Type="http://schemas.openxmlformats.org/officeDocument/2006/relationships/image" Target="../media/image117.jpg"/><Relationship Id="rId5" Type="http://schemas.openxmlformats.org/officeDocument/2006/relationships/image" Target="../media/image1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ceos.org/ard" TargetMode="External"/><Relationship Id="rId4" Type="http://schemas.openxmlformats.org/officeDocument/2006/relationships/image" Target="../media/image128.png"/><Relationship Id="rId5" Type="http://schemas.openxmlformats.org/officeDocument/2006/relationships/image" Target="../media/image101.png"/><Relationship Id="rId6" Type="http://schemas.openxmlformats.org/officeDocument/2006/relationships/image" Target="../media/image110.png"/><Relationship Id="rId7" Type="http://schemas.openxmlformats.org/officeDocument/2006/relationships/image" Target="../media/image113.png"/><Relationship Id="rId8" Type="http://schemas.openxmlformats.org/officeDocument/2006/relationships/image" Target="../media/image1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0.png"/><Relationship Id="rId4" Type="http://schemas.openxmlformats.org/officeDocument/2006/relationships/image" Target="../media/image10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4.jpg"/><Relationship Id="rId4" Type="http://schemas.openxmlformats.org/officeDocument/2006/relationships/image" Target="../media/image102.png"/><Relationship Id="rId9" Type="http://schemas.openxmlformats.org/officeDocument/2006/relationships/image" Target="../media/image118.png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image" Target="../media/image111.png"/><Relationship Id="rId8" Type="http://schemas.openxmlformats.org/officeDocument/2006/relationships/image" Target="../media/image120.png"/><Relationship Id="rId10" Type="http://schemas.openxmlformats.org/officeDocument/2006/relationships/image" Target="../media/image1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3.png"/><Relationship Id="rId4" Type="http://schemas.openxmlformats.org/officeDocument/2006/relationships/image" Target="../media/image122.png"/><Relationship Id="rId5" Type="http://schemas.openxmlformats.org/officeDocument/2006/relationships/image" Target="../media/image1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ceos.org/ard/index.html#specs" TargetMode="External"/><Relationship Id="rId4" Type="http://schemas.openxmlformats.org/officeDocument/2006/relationships/hyperlink" Target="mailto:matthew@symbioscomms.com" TargetMode="External"/><Relationship Id="rId5" Type="http://schemas.openxmlformats.org/officeDocument/2006/relationships/hyperlink" Target="mailto:matthew@symbioscomms.com" TargetMode="External"/><Relationship Id="rId6" Type="http://schemas.openxmlformats.org/officeDocument/2006/relationships/image" Target="../media/image1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symbioscomms.us14.list-manage.com/subscribe/post?u=c4c07c06d4b307673b7f99198&amp;id=38db60f953" TargetMode="External"/><Relationship Id="rId9" Type="http://schemas.openxmlformats.org/officeDocument/2006/relationships/hyperlink" Target="mailto:ard-contact@lists.ceos.org" TargetMode="External"/><Relationship Id="rId5" Type="http://schemas.openxmlformats.org/officeDocument/2006/relationships/hyperlink" Target="https://ceos.org/ceos-ard-newsletter/" TargetMode="External"/><Relationship Id="rId6" Type="http://schemas.openxmlformats.org/officeDocument/2006/relationships/hyperlink" Target="https://twitter.com/CEOSARD" TargetMode="External"/><Relationship Id="rId7" Type="http://schemas.openxmlformats.org/officeDocument/2006/relationships/hyperlink" Target="mailto:Ferran.Gascon@esa.int" TargetMode="External"/><Relationship Id="rId8" Type="http://schemas.openxmlformats.org/officeDocument/2006/relationships/hyperlink" Target="mailto:matthew@symbioscomms.com" TargetMode="External"/><Relationship Id="rId11" Type="http://schemas.openxmlformats.org/officeDocument/2006/relationships/image" Target="../media/image130.png"/><Relationship Id="rId10" Type="http://schemas.openxmlformats.org/officeDocument/2006/relationships/image" Target="../media/image126.png"/><Relationship Id="rId13" Type="http://schemas.openxmlformats.org/officeDocument/2006/relationships/image" Target="../media/image125.png"/><Relationship Id="rId12" Type="http://schemas.openxmlformats.org/officeDocument/2006/relationships/image" Target="../media/image1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5.png"/><Relationship Id="rId4" Type="http://schemas.openxmlformats.org/officeDocument/2006/relationships/image" Target="../media/image9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hyperlink" Target="http://ceos.org/ard/index.html#specs" TargetMode="External"/><Relationship Id="rId5" Type="http://schemas.openxmlformats.org/officeDocument/2006/relationships/image" Target="../media/image104.png"/><Relationship Id="rId6" Type="http://schemas.openxmlformats.org/officeDocument/2006/relationships/image" Target="../media/image87.png"/><Relationship Id="rId7" Type="http://schemas.openxmlformats.org/officeDocument/2006/relationships/image" Target="../media/image90.png"/><Relationship Id="rId8" Type="http://schemas.openxmlformats.org/officeDocument/2006/relationships/image" Target="../media/image115.png"/><Relationship Id="rId11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3.png"/><Relationship Id="rId4" Type="http://schemas.openxmlformats.org/officeDocument/2006/relationships/image" Target="../media/image108.png"/><Relationship Id="rId5" Type="http://schemas.openxmlformats.org/officeDocument/2006/relationships/hyperlink" Target="https://docs.google.com/document/d/1Q_pyAhVc4kAuR0LdLrUJBnkBMPLtkZEa/edit" TargetMode="External"/><Relationship Id="rId6" Type="http://schemas.openxmlformats.org/officeDocument/2006/relationships/hyperlink" Target="https://docs.google.com/document/d/1Q_pyAhVc4kAuR0LdLrUJBnkBMPLtkZEa/e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Steve Labahn &amp; Peter Strobl (LSI-VC Co-Leads) on behalf of 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Ferran Gascon (ESA, CEOS-ARD Oversight Group Lead)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37</a:t>
            </a:r>
            <a:r>
              <a:rPr baseline="30000" lang="en-GB" sz="1900"/>
              <a:t>th</a:t>
            </a:r>
            <a:r>
              <a:rPr lang="en-GB" sz="1900"/>
              <a:t> CEOS Plenary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16 November 2023</a:t>
            </a:r>
            <a:endParaRPr sz="1900"/>
          </a:p>
        </p:txBody>
      </p:sp>
      <p:pic>
        <p:nvPicPr>
          <p:cNvPr id="367" name="Google Shape;3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6944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8"/>
          <p:cNvSpPr txBox="1"/>
          <p:nvPr>
            <p:ph idx="1" type="body"/>
          </p:nvPr>
        </p:nvSpPr>
        <p:spPr>
          <a:xfrm>
            <a:off x="-100400" y="1220300"/>
            <a:ext cx="83640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1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Existing</a:t>
            </a:r>
            <a:r>
              <a:rPr lang="en-GB" sz="1400"/>
              <a:t> </a:t>
            </a:r>
            <a:r>
              <a:rPr lang="en-GB" sz="1400"/>
              <a:t>Aquatic Reflectance (AR) PFS</a:t>
            </a:r>
            <a:r>
              <a:rPr lang="en-GB" sz="1400"/>
              <a:t> a</a:t>
            </a:r>
            <a:r>
              <a:rPr lang="en-GB" sz="1400"/>
              <a:t>pplies to data collected by multispectral and hyperspectral sensors operating in the VIS/NIR/SWIR wavelengths over </a:t>
            </a:r>
            <a:r>
              <a:rPr lang="en-GB" sz="1400" u="sng"/>
              <a:t>coastal and inland water bodies</a:t>
            </a:r>
            <a:endParaRPr sz="1400" u="sng"/>
          </a:p>
          <a:p>
            <a:pPr indent="-317500" lvl="0" marL="457200" rtl="0" algn="l">
              <a:spcBef>
                <a:spcPts val="11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Developed in collaboration with GEO-Aquawatch, Water-ForCE and subject matter experts around the world </a:t>
            </a:r>
            <a:endParaRPr sz="1400"/>
          </a:p>
          <a:p>
            <a:pPr indent="-317500" lvl="0" marL="457200" rtl="0" algn="l">
              <a:spcBef>
                <a:spcPts val="11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November 2022: CEOS-ARD Oversight Group, including others from the ocean observing community, reaffirmed that a single consolidated AR PFS covering inland, coastal and oceanic waters is the preferred approach and should be developed in collaboration between </a:t>
            </a:r>
            <a:r>
              <a:rPr b="1" lang="en-GB" sz="1400"/>
              <a:t>CEOS OCR-VC, GEO Aquawatch, and International Ocean Colour Coordinating Group (IOCCG)</a:t>
            </a:r>
            <a:endParaRPr b="1" sz="1400"/>
          </a:p>
          <a:p>
            <a:pPr indent="-317500" lvl="0" marL="457200" rtl="0" algn="l">
              <a:spcBef>
                <a:spcPts val="11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Ensure what is baselined for the land domain, does not break</a:t>
            </a:r>
            <a:endParaRPr sz="1400"/>
          </a:p>
          <a:p>
            <a:pPr indent="-317500" lvl="0" marL="457200" rtl="0" algn="l">
              <a:spcBef>
                <a:spcPts val="11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Early 2024 expect presentation of recommendations to the CEOS-ARD Oversight Group to update the AR PFS to include oceanic waters</a:t>
            </a:r>
            <a:endParaRPr b="1" sz="1400"/>
          </a:p>
          <a:p>
            <a:pPr indent="-317500" lvl="0" marL="457200" rtl="0" algn="l">
              <a:spcBef>
                <a:spcPts val="1100"/>
              </a:spcBef>
              <a:spcAft>
                <a:spcPts val="300"/>
              </a:spcAft>
              <a:buSzPts val="1400"/>
              <a:buChar char="❖"/>
            </a:pPr>
            <a:r>
              <a:rPr lang="en-GB" sz="1400"/>
              <a:t>More details </a:t>
            </a:r>
            <a:r>
              <a:rPr lang="en-GB" sz="1400" u="sng">
                <a:solidFill>
                  <a:schemeClr val="hlink"/>
                </a:solidFill>
                <a:hlinkClick r:id="rId3"/>
              </a:rPr>
              <a:t>here</a:t>
            </a:r>
            <a:endParaRPr sz="1400"/>
          </a:p>
        </p:txBody>
      </p:sp>
      <p:sp>
        <p:nvSpPr>
          <p:cNvPr id="459" name="Google Shape;459;p48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Aquatic Reflectance (AR) PFS Expansion to Oceans</a:t>
            </a:r>
            <a:endParaRPr sz="3000"/>
          </a:p>
        </p:txBody>
      </p:sp>
      <p:pic>
        <p:nvPicPr>
          <p:cNvPr descr="Example of the Landsat 8-9 Collection 2 Provisional Aquatic Reflectance Science Product " id="460" name="Google Shape;46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000" y="4610700"/>
            <a:ext cx="4357775" cy="19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8"/>
          <p:cNvSpPr txBox="1"/>
          <p:nvPr/>
        </p:nvSpPr>
        <p:spPr>
          <a:xfrm>
            <a:off x="6123598" y="6240362"/>
            <a:ext cx="442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USGS Provisional Aquatic Reflectance</a:t>
            </a:r>
            <a:endParaRPr/>
          </a:p>
        </p:txBody>
      </p:sp>
      <p:pic>
        <p:nvPicPr>
          <p:cNvPr id="462" name="Google Shape;46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4125" y="1277800"/>
            <a:ext cx="3497176" cy="466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 txBox="1"/>
          <p:nvPr>
            <p:ph type="title"/>
          </p:nvPr>
        </p:nvSpPr>
        <p:spPr>
          <a:xfrm>
            <a:off x="7857975" y="2859900"/>
            <a:ext cx="4173300" cy="1504800"/>
          </a:xfrm>
          <a:prstGeom prst="rect">
            <a:avLst/>
          </a:prstGeom>
          <a:solidFill>
            <a:srgbClr val="F4CCCC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dk1"/>
                </a:solidFill>
              </a:rPr>
              <a:t>Current CEOS-ARD Products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C0000"/>
                </a:solidFill>
              </a:rPr>
              <a:t>Updates since 36th CEOS Plenary</a:t>
            </a:r>
            <a:endParaRPr sz="20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Tables at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ceos.org/ard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468" name="Google Shape;46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55800"/>
            <a:ext cx="7250149" cy="68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9"/>
          <p:cNvSpPr/>
          <p:nvPr/>
        </p:nvSpPr>
        <p:spPr>
          <a:xfrm>
            <a:off x="481975" y="4829725"/>
            <a:ext cx="7149300" cy="516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9"/>
          <p:cNvSpPr/>
          <p:nvPr/>
        </p:nvSpPr>
        <p:spPr>
          <a:xfrm>
            <a:off x="481975" y="1248325"/>
            <a:ext cx="7149300" cy="6795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471" name="Google Shape;471;p49"/>
          <p:cNvSpPr/>
          <p:nvPr/>
        </p:nvSpPr>
        <p:spPr>
          <a:xfrm>
            <a:off x="481975" y="1934125"/>
            <a:ext cx="7149300" cy="516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9"/>
          <p:cNvSpPr/>
          <p:nvPr/>
        </p:nvSpPr>
        <p:spPr>
          <a:xfrm>
            <a:off x="481975" y="5342125"/>
            <a:ext cx="7149300" cy="6795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9"/>
          <p:cNvSpPr txBox="1"/>
          <p:nvPr/>
        </p:nvSpPr>
        <p:spPr>
          <a:xfrm>
            <a:off x="7781775" y="1415775"/>
            <a:ext cx="12552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New!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474" name="Google Shape;474;p49"/>
          <p:cNvSpPr txBox="1"/>
          <p:nvPr/>
        </p:nvSpPr>
        <p:spPr>
          <a:xfrm>
            <a:off x="7781775" y="2025375"/>
            <a:ext cx="12552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New!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475" name="Google Shape;475;p49"/>
          <p:cNvSpPr txBox="1"/>
          <p:nvPr/>
        </p:nvSpPr>
        <p:spPr>
          <a:xfrm>
            <a:off x="7857975" y="4844775"/>
            <a:ext cx="12552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New!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476" name="Google Shape;476;p49"/>
          <p:cNvSpPr txBox="1"/>
          <p:nvPr/>
        </p:nvSpPr>
        <p:spPr>
          <a:xfrm>
            <a:off x="7857975" y="5530575"/>
            <a:ext cx="12552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0000"/>
                </a:solidFill>
              </a:rPr>
              <a:t>New!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477" name="Google Shape;47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6875" y="1415775"/>
            <a:ext cx="1454075" cy="8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6875" y="4661750"/>
            <a:ext cx="730275" cy="7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76875" y="5530575"/>
            <a:ext cx="1711577" cy="7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88450" y="5468225"/>
            <a:ext cx="1565515" cy="6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86" name="Google Shape;486;p50"/>
          <p:cNvSpPr txBox="1"/>
          <p:nvPr>
            <p:ph type="title"/>
          </p:nvPr>
        </p:nvSpPr>
        <p:spPr>
          <a:xfrm>
            <a:off x="215411" y="154800"/>
            <a:ext cx="1008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Status of ESA CEOS-ARD Products</a:t>
            </a:r>
            <a:endParaRPr/>
          </a:p>
        </p:txBody>
      </p:sp>
      <p:graphicFrame>
        <p:nvGraphicFramePr>
          <p:cNvPr id="487" name="Google Shape;487;p50"/>
          <p:cNvGraphicFramePr/>
          <p:nvPr/>
        </p:nvGraphicFramePr>
        <p:xfrm>
          <a:off x="2569922" y="9497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{9BDCCBFC-1071-4525-8449-92DB065CE7FF}</a:tableStyleId>
              </a:tblPr>
              <a:tblGrid>
                <a:gridCol w="1887475"/>
                <a:gridCol w="1216250"/>
                <a:gridCol w="1237400"/>
                <a:gridCol w="1783175"/>
                <a:gridCol w="3109450"/>
              </a:tblGrid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Product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PFS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Status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SYN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ATSR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ROSE-L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NRB…TBC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8" name="Google Shape;48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lang="en-GB">
                <a:solidFill>
                  <a:srgbClr val="002569"/>
                </a:solidFill>
              </a:rPr>
              <a:t>KOMPSAT-3/3A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KOMPSAT-5 Normalised Radar Backscatter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494" name="Google Shape;494;p51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495" name="Google Shape;495;p51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25" y="12433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1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RISAT-1A (EOS-04) NRB SAR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Resourcesat-2/2A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NovaSAR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498" name="Google Shape;498;p51"/>
          <p:cNvSpPr txBox="1"/>
          <p:nvPr>
            <p:ph idx="3" type="body"/>
          </p:nvPr>
        </p:nvSpPr>
        <p:spPr>
          <a:xfrm>
            <a:off x="15325" y="40489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Landsat Surface Reflectance and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Gaofen-1/6 Surface Reflectance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499" name="Google Shape;49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50" y="354122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1"/>
          <p:cNvSpPr txBox="1"/>
          <p:nvPr>
            <p:ph idx="4" type="body"/>
          </p:nvPr>
        </p:nvSpPr>
        <p:spPr>
          <a:xfrm>
            <a:off x="6553775" y="1858700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SPOT 1-7 Surface Reflectance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504" name="Google Shape;504;p51"/>
          <p:cNvSpPr txBox="1"/>
          <p:nvPr>
            <p:ph idx="5" type="body"/>
          </p:nvPr>
        </p:nvSpPr>
        <p:spPr>
          <a:xfrm>
            <a:off x="3471100" y="4546900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AVHRR LST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DESIS L2A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EnMAP Aquatic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Sentinel-1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505" name="Google Shape;505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2025" y="5038525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1"/>
          <p:cNvSpPr txBox="1"/>
          <p:nvPr>
            <p:ph idx="6" type="body"/>
          </p:nvPr>
        </p:nvSpPr>
        <p:spPr>
          <a:xfrm>
            <a:off x="7163375" y="52900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OPERA project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507" name="Google Shape;507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1"/>
          <p:cNvSpPr txBox="1"/>
          <p:nvPr>
            <p:ph idx="7" type="body"/>
          </p:nvPr>
        </p:nvSpPr>
        <p:spPr>
          <a:xfrm>
            <a:off x="6782375" y="35374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SAOCOM</a:t>
            </a:r>
            <a:endParaRPr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Sea Surface Temperature?</a:t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Precipitation?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Ocean Colour?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Atmospheric Composition Datasets?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CC0000"/>
                </a:solidFill>
              </a:rPr>
              <a:t>Active discussion by CEOS Virtual Constellations and CEOS-ARD Oversight Group. </a:t>
            </a:r>
            <a:r>
              <a:rPr lang="en-GB" sz="2600" u="sng">
                <a:solidFill>
                  <a:srgbClr val="CC0000"/>
                </a:solidFill>
              </a:rPr>
              <a:t>Demonstration and user demand is key.</a:t>
            </a:r>
            <a:endParaRPr u="sng">
              <a:solidFill>
                <a:srgbClr val="CC0000"/>
              </a:solidFill>
            </a:endParaRPr>
          </a:p>
        </p:txBody>
      </p:sp>
      <p:sp>
        <p:nvSpPr>
          <p:cNvPr id="514" name="Google Shape;514;p5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00" y="1329912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00" y="2670813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600" y="3271838"/>
            <a:ext cx="1524000" cy="177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3"/>
          <p:cNvSpPr txBox="1"/>
          <p:nvPr>
            <p:ph idx="1" type="body"/>
          </p:nvPr>
        </p:nvSpPr>
        <p:spPr>
          <a:xfrm>
            <a:off x="95625" y="1177525"/>
            <a:ext cx="60921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Getting all of this CEOS-ARD into the cloud, and making it accessible and interoperable across all major cloud platforms should be a priority for CEOS Agencies.</a:t>
            </a:r>
            <a:endParaRPr sz="1700"/>
          </a:p>
          <a:p>
            <a:pPr indent="-336550" lvl="0" marL="457200" rtl="0" algn="l">
              <a:spcBef>
                <a:spcPts val="2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CEOS WGISS has been advancing the concept of an ‘Interoperability Framework’</a:t>
            </a:r>
            <a:endParaRPr sz="1700"/>
          </a:p>
          <a:p>
            <a:pPr indent="-336550" lvl="0" marL="457200" rtl="0" algn="l">
              <a:spcBef>
                <a:spcPts val="240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CEOS-ARD is the first step on the “interoperability spectrum”, and a number of additional interoperability factors also need to be addressed. Considerations include:</a:t>
            </a:r>
            <a:endParaRPr sz="1700"/>
          </a:p>
          <a:p>
            <a:pPr indent="-311150" lvl="1" marL="914400" rtl="0" algn="l">
              <a:spcBef>
                <a:spcPts val="24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data formats, including cloud-optimised formats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discoverability and accessibility standards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consistent terminology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references and DEMs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consistent front-end data discovery and APIs for cross-cloud data access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consistent metadata; Spatio-Temporal Asset Catalog (STAC)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data versioning and collections</a:t>
            </a:r>
            <a:endParaRPr sz="1300"/>
          </a:p>
          <a:p>
            <a:pPr indent="-311150" lvl="1" marL="914400" rtl="0" algn="l">
              <a:spcBef>
                <a:spcPts val="500"/>
              </a:spcBef>
              <a:spcAft>
                <a:spcPts val="0"/>
              </a:spcAft>
              <a:buSzPts val="1300"/>
              <a:buChar char="▪"/>
            </a:pPr>
            <a:r>
              <a:rPr lang="en-GB" sz="1300"/>
              <a:t>authoritative data sources, etc. </a:t>
            </a:r>
            <a:endParaRPr sz="1300"/>
          </a:p>
        </p:txBody>
      </p:sp>
      <p:sp>
        <p:nvSpPr>
          <p:cNvPr id="523" name="Google Shape;523;p5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Discovery and Access</a:t>
            </a:r>
            <a:endParaRPr/>
          </a:p>
        </p:txBody>
      </p:sp>
      <p:pic>
        <p:nvPicPr>
          <p:cNvPr id="524" name="Google Shape;5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725" y="1342485"/>
            <a:ext cx="6004277" cy="369829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3"/>
          <p:cNvSpPr txBox="1"/>
          <p:nvPr/>
        </p:nvSpPr>
        <p:spPr>
          <a:xfrm>
            <a:off x="6697350" y="5171125"/>
            <a:ext cx="5181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Under development concept for ceos.org/ard refresh with improved CEOS-ARD data access links</a:t>
            </a:r>
            <a:endParaRPr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"/>
          <p:cNvSpPr/>
          <p:nvPr/>
        </p:nvSpPr>
        <p:spPr>
          <a:xfrm>
            <a:off x="0" y="4709225"/>
            <a:ext cx="12192000" cy="1827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4"/>
          <p:cNvSpPr txBox="1"/>
          <p:nvPr/>
        </p:nvSpPr>
        <p:spPr>
          <a:xfrm>
            <a:off x="90375" y="1106500"/>
            <a:ext cx="12101100" cy="5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00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Significant activity and discussion in the broader EO community around ‘Analysis Ready Data’</a:t>
            </a:r>
            <a:endParaRPr sz="1500">
              <a:solidFill>
                <a:schemeClr val="dk1"/>
              </a:solidFill>
            </a:endParaRPr>
          </a:p>
          <a:p>
            <a:pPr indent="-400050" lvl="1" marL="1219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GB" sz="1500">
                <a:solidFill>
                  <a:schemeClr val="dk1"/>
                </a:solidFill>
              </a:rPr>
              <a:t>Term ‘ARD’ is inherently subjective</a:t>
            </a:r>
            <a:endParaRPr sz="1500">
              <a:solidFill>
                <a:schemeClr val="dk1"/>
              </a:solidFill>
            </a:endParaRPr>
          </a:p>
          <a:p>
            <a:pPr indent="-400050" lvl="1" marL="1219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GB" sz="1500">
                <a:solidFill>
                  <a:schemeClr val="dk1"/>
                </a:solidFill>
              </a:rPr>
              <a:t>CEOS, with its long heritage, experience, and expertise has a key role to play in defining ARD for the community (Incl. ‘New Space’)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Feedback from industry (VH-RODA, JACIE, LPS, ARD2x) that formal standards are needed for ‘ARD’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Government and commercial sectors will likely not reference documents and commit funds unless they have gone through an open standard process (formal peer review, etc.)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Standards built on the foundation of CEOS-ARD would be helpful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Increase reach of the concepts of CEOS-ARD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Expansion beyond satellite EO data to geospatial data more generally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GB" sz="1500">
                <a:solidFill>
                  <a:schemeClr val="dk1"/>
                </a:solidFill>
              </a:rPr>
              <a:t>OGC/ISO ARD SWG progress has been slow, but now moving towards drafting text now</a:t>
            </a:r>
            <a:endParaRPr b="1" sz="1500">
              <a:solidFill>
                <a:schemeClr val="dk1"/>
              </a:solidFill>
            </a:endParaRPr>
          </a:p>
          <a:p>
            <a:pPr indent="-400050" lvl="0" marL="609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1500"/>
              <a:buChar char="●"/>
            </a:pPr>
            <a:r>
              <a:rPr b="1" lang="en-GB" sz="1500">
                <a:solidFill>
                  <a:srgbClr val="CC0000"/>
                </a:solidFill>
              </a:rPr>
              <a:t>CEOS-ARD Oversight Group, LSI-VC, CEOS SEO actively engaging to ensure consistency with CEOS-ARD</a:t>
            </a:r>
            <a:endParaRPr b="1" sz="1500">
              <a:solidFill>
                <a:srgbClr val="CC0000"/>
              </a:solidFill>
            </a:endParaRPr>
          </a:p>
          <a:p>
            <a:pPr indent="-400050" lvl="1" marL="1219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1500"/>
              <a:buChar char="○"/>
            </a:pPr>
            <a:r>
              <a:rPr lang="en-GB" sz="1500">
                <a:solidFill>
                  <a:srgbClr val="CC0000"/>
                </a:solidFill>
              </a:rPr>
              <a:t>Patrick Quinn (NASA) nominated as a co-chair</a:t>
            </a:r>
            <a:endParaRPr sz="1500">
              <a:solidFill>
                <a:srgbClr val="CC0000"/>
              </a:solidFill>
            </a:endParaRPr>
          </a:p>
          <a:p>
            <a:pPr indent="-400050" lvl="1" marL="1219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1500"/>
              <a:buChar char="○"/>
            </a:pPr>
            <a:r>
              <a:rPr lang="en-GB" sz="1500">
                <a:solidFill>
                  <a:srgbClr val="CC0000"/>
                </a:solidFill>
              </a:rPr>
              <a:t>CEOS pushing for broad community engagement (space agencies, commercial sector, etc.) to ensure resulting standard is relevant and used!</a:t>
            </a:r>
            <a:endParaRPr sz="1500">
              <a:solidFill>
                <a:srgbClr val="CC0000"/>
              </a:solidFill>
            </a:endParaRPr>
          </a:p>
          <a:p>
            <a:pPr indent="-400050" lvl="1" marL="1219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SzPts val="1500"/>
              <a:buChar char="○"/>
            </a:pPr>
            <a:r>
              <a:rPr lang="en-GB" sz="1500">
                <a:solidFill>
                  <a:srgbClr val="CC0000"/>
                </a:solidFill>
              </a:rPr>
              <a:t>Pushing for robust first principles framework that ensures strong foundation that is extensibile</a:t>
            </a:r>
            <a:endParaRPr sz="1500">
              <a:solidFill>
                <a:srgbClr val="CC0000"/>
              </a:solidFill>
            </a:endParaRPr>
          </a:p>
        </p:txBody>
      </p:sp>
      <p:sp>
        <p:nvSpPr>
          <p:cNvPr id="532" name="Google Shape;532;p5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OGC/ISO ARD SWG Engagement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5"/>
          <p:cNvSpPr txBox="1"/>
          <p:nvPr>
            <p:ph idx="1" type="body"/>
          </p:nvPr>
        </p:nvSpPr>
        <p:spPr>
          <a:xfrm>
            <a:off x="324225" y="1253725"/>
            <a:ext cx="89100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Uptake and engagement beyond CEOS is critical</a:t>
            </a:r>
            <a:endParaRPr sz="26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600"/>
              <a:buChar char="❖"/>
            </a:pPr>
            <a:r>
              <a:rPr b="1" lang="en-GB" sz="2600">
                <a:solidFill>
                  <a:srgbClr val="B45F06"/>
                </a:solidFill>
              </a:rPr>
              <a:t>Any data provider can submit a self-assessment against the </a:t>
            </a:r>
            <a:r>
              <a:rPr b="1" lang="en-GB" sz="2600" u="sng">
                <a:solidFill>
                  <a:schemeClr val="hlink"/>
                </a:solidFill>
                <a:hlinkClick r:id="rId3"/>
              </a:rPr>
              <a:t>PFS</a:t>
            </a:r>
            <a:endParaRPr b="1" sz="2600">
              <a:solidFill>
                <a:srgbClr val="B45F06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PFS updates – all feedback goes into the process</a:t>
            </a:r>
            <a:endParaRPr sz="26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600"/>
              <a:buChar char="❖"/>
            </a:pPr>
            <a:r>
              <a:rPr b="1" lang="en-GB" sz="2600">
                <a:solidFill>
                  <a:srgbClr val="B45F06"/>
                </a:solidFill>
              </a:rPr>
              <a:t>Involvement in the CEOS Virtual Constellations</a:t>
            </a:r>
            <a:endParaRPr b="1" sz="2600">
              <a:solidFill>
                <a:srgbClr val="B45F06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Development of new Product Family Specifications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Technical inputs and discussions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Contact: </a:t>
            </a:r>
            <a:r>
              <a:rPr lang="en-GB" sz="2200" u="sng">
                <a:solidFill>
                  <a:schemeClr val="hlink"/>
                </a:solidFill>
                <a:hlinkClick r:id="rId4"/>
              </a:rPr>
              <a:t>matthew@symbioscomms.com</a:t>
            </a:r>
            <a:endParaRPr sz="22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ARD s</a:t>
            </a:r>
            <a:r>
              <a:rPr lang="en-GB" sz="2600"/>
              <a:t>tandards discussion</a:t>
            </a:r>
            <a:endParaRPr sz="26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Based on the foundation of CEOS-ARD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Opportunity to input to that process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Contact: </a:t>
            </a:r>
            <a:r>
              <a:rPr lang="en-GB" sz="2200" u="sng">
                <a:solidFill>
                  <a:schemeClr val="hlink"/>
                </a:solidFill>
                <a:hlinkClick r:id="rId5"/>
              </a:rPr>
              <a:t>matthew@symbioscomms.com</a:t>
            </a:r>
            <a:endParaRPr sz="2200"/>
          </a:p>
        </p:txBody>
      </p:sp>
      <p:sp>
        <p:nvSpPr>
          <p:cNvPr id="538" name="Google Shape;538;p5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How to get involved in CEOS-ARD?</a:t>
            </a:r>
            <a:endParaRPr sz="3800"/>
          </a:p>
        </p:txBody>
      </p:sp>
      <p:pic>
        <p:nvPicPr>
          <p:cNvPr id="539" name="Google Shape;539;p55"/>
          <p:cNvPicPr preferRelativeResize="0"/>
          <p:nvPr/>
        </p:nvPicPr>
        <p:blipFill rotWithShape="1">
          <a:blip r:embed="rId6">
            <a:alphaModFix/>
          </a:blip>
          <a:srcRect b="0" l="0" r="0" t="11668"/>
          <a:stretch/>
        </p:blipFill>
        <p:spPr>
          <a:xfrm rot="-5400000">
            <a:off x="8061263" y="2420064"/>
            <a:ext cx="5520748" cy="274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5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6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545" name="Google Shape;545;p5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546" name="Google Shape;546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7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 txBox="1"/>
          <p:nvPr>
            <p:ph idx="1" type="body"/>
          </p:nvPr>
        </p:nvSpPr>
        <p:spPr>
          <a:xfrm>
            <a:off x="2647425" y="1080950"/>
            <a:ext cx="94611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F</a:t>
            </a:r>
            <a:r>
              <a:rPr b="0" i="0" lang="en-GB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orum for all matters related to CEOS</a:t>
            </a:r>
            <a:r>
              <a:rPr lang="en-GB" sz="2400">
                <a:solidFill>
                  <a:srgbClr val="002569"/>
                </a:solidFill>
              </a:rPr>
              <a:t>-</a:t>
            </a:r>
            <a:r>
              <a:rPr b="0" i="0" lang="en-GB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ARD</a:t>
            </a:r>
            <a:endParaRPr b="0" i="0" sz="2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Coordination across CEOS</a:t>
            </a:r>
            <a:endParaRPr sz="2400">
              <a:solidFill>
                <a:srgbClr val="002569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●"/>
            </a:pPr>
            <a:r>
              <a:rPr lang="en-GB" sz="2400">
                <a:solidFill>
                  <a:srgbClr val="002569"/>
                </a:solidFill>
              </a:rPr>
              <a:t>Includes r</a:t>
            </a:r>
            <a:r>
              <a:rPr b="0" i="0" lang="en-GB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epresentatives from </a:t>
            </a:r>
            <a:r>
              <a:rPr b="1" i="0" lang="en-GB" sz="2400" u="none" cap="none" strike="noStrike">
                <a:solidFill>
                  <a:srgbClr val="002569"/>
                </a:solidFill>
              </a:rPr>
              <a:t>CEOS Virtual Constellations and Working Groups</a:t>
            </a:r>
            <a:endParaRPr b="1" sz="2400">
              <a:solidFill>
                <a:srgbClr val="002569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569"/>
              </a:buClr>
              <a:buSzPts val="2400"/>
              <a:buChar char="○"/>
            </a:pPr>
            <a:r>
              <a:rPr lang="en-GB" sz="2400">
                <a:solidFill>
                  <a:srgbClr val="002569"/>
                </a:solidFill>
              </a:rPr>
              <a:t>T</a:t>
            </a:r>
            <a:r>
              <a:rPr i="0" lang="en-GB" sz="2400" u="none" cap="none" strike="noStrike">
                <a:solidFill>
                  <a:srgbClr val="002569"/>
                </a:solidFill>
              </a:rPr>
              <a:t>echnical expertise to recommend, develop and maintain Product Family Specifications for other domains</a:t>
            </a:r>
            <a:r>
              <a:rPr lang="en-GB" sz="2400">
                <a:solidFill>
                  <a:srgbClr val="002569"/>
                </a:solidFill>
              </a:rPr>
              <a:t>: Atmosphere, Ocean, Precipitation</a:t>
            </a:r>
            <a:endParaRPr b="0" i="0" sz="2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0"/>
          <p:cNvSpPr txBox="1"/>
          <p:nvPr>
            <p:ph type="title"/>
          </p:nvPr>
        </p:nvSpPr>
        <p:spPr>
          <a:xfrm>
            <a:off x="176050" y="175950"/>
            <a:ext cx="94191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CEOS-ARD Oversight Group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374" name="Google Shape;374;p40"/>
          <p:cNvPicPr preferRelativeResize="0"/>
          <p:nvPr/>
        </p:nvPicPr>
        <p:blipFill rotWithShape="1">
          <a:blip r:embed="rId3">
            <a:alphaModFix/>
          </a:blip>
          <a:srcRect b="0" l="42661" r="18180" t="0"/>
          <a:stretch/>
        </p:blipFill>
        <p:spPr>
          <a:xfrm>
            <a:off x="-1" y="1044200"/>
            <a:ext cx="2296248" cy="549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8"/>
          <p:cNvSpPr txBox="1"/>
          <p:nvPr>
            <p:ph type="title"/>
          </p:nvPr>
        </p:nvSpPr>
        <p:spPr>
          <a:xfrm>
            <a:off x="176051" y="175950"/>
            <a:ext cx="9104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/>
              <a:t>CEOS-ARD Oversight Group </a:t>
            </a:r>
            <a:r>
              <a:rPr lang="en-GB" sz="3800"/>
              <a:t>Members</a:t>
            </a:r>
            <a:endParaRPr sz="3800"/>
          </a:p>
        </p:txBody>
      </p:sp>
      <p:sp>
        <p:nvSpPr>
          <p:cNvPr id="560" name="Google Shape;560;p58"/>
          <p:cNvSpPr txBox="1"/>
          <p:nvPr/>
        </p:nvSpPr>
        <p:spPr>
          <a:xfrm>
            <a:off x="1411050" y="1179100"/>
            <a:ext cx="9369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Ferran Gascon (Lead)						SIT Chair Team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Steventon						Secretariat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Andreia Siqueira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Labahn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Strobl	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Maycira Costa							OCR-VC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Higgins							OST-VC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Armstrong							SST-VC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Kidd								P-VC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Lefer								AC-VC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Medhavy Thankappan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Goryl		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Makoto Natsuisaka						WGISS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Jorge Del Rio Vera						WGCapD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58"/>
          <p:cNvSpPr txBox="1"/>
          <p:nvPr/>
        </p:nvSpPr>
        <p:spPr>
          <a:xfrm>
            <a:off x="1411050" y="5942450"/>
            <a:ext cx="921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Mailing list</a:t>
            </a: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ard-oversight-group@lists.ceos.org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1"/>
          <p:cNvPicPr preferRelativeResize="0"/>
          <p:nvPr/>
        </p:nvPicPr>
        <p:blipFill rotWithShape="1">
          <a:blip r:embed="rId3">
            <a:alphaModFix/>
          </a:blip>
          <a:srcRect b="0" l="20823" r="0" t="0"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1"/>
          <p:cNvSpPr txBox="1"/>
          <p:nvPr/>
        </p:nvSpPr>
        <p:spPr>
          <a:xfrm>
            <a:off x="1083825" y="972075"/>
            <a:ext cx="5400300" cy="4454400"/>
          </a:xfrm>
          <a:prstGeom prst="rect">
            <a:avLst/>
          </a:prstGeom>
          <a:solidFill>
            <a:srgbClr val="000000">
              <a:alpha val="7722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CEOS Analysis Ready Data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(CEOS-ARD) are satellite data that have been </a:t>
            </a: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processed </a:t>
            </a: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minimum set of requirements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organized into a form that allows: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immediate analysis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with a minimum of additional user effort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-GB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interoperability</a:t>
            </a: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both through time and with other datasets</a:t>
            </a:r>
            <a:endParaRPr sz="27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http://ceos.org/ard</a:t>
            </a:r>
            <a:endParaRPr sz="3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2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sp>
        <p:nvSpPr>
          <p:cNvPr id="388" name="Google Shape;388;p42"/>
          <p:cNvSpPr txBox="1"/>
          <p:nvPr>
            <p:ph idx="1" type="body"/>
          </p:nvPr>
        </p:nvSpPr>
        <p:spPr>
          <a:xfrm>
            <a:off x="128325" y="1524000"/>
            <a:ext cx="12063600" cy="53340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44500" lvl="0" marL="609600" rtl="0" algn="l">
              <a:spcBef>
                <a:spcPts val="500"/>
              </a:spcBef>
              <a:spcAft>
                <a:spcPts val="0"/>
              </a:spcAft>
              <a:buClr>
                <a:srgbClr val="CC0000"/>
              </a:buClr>
              <a:buSzPts val="2200"/>
              <a:buChar char="•"/>
            </a:pPr>
            <a:r>
              <a:rPr lang="en-GB" sz="3000">
                <a:solidFill>
                  <a:srgbClr val="CC0000"/>
                </a:solidFill>
              </a:rPr>
              <a:t>Easing the use of satellite EO data to reach </a:t>
            </a:r>
            <a:r>
              <a:rPr lang="en-GB" sz="3000" u="sng">
                <a:solidFill>
                  <a:srgbClr val="CC0000"/>
                </a:solidFill>
              </a:rPr>
              <a:t>new, non-expert users</a:t>
            </a:r>
            <a:r>
              <a:rPr lang="en-GB" sz="3000">
                <a:solidFill>
                  <a:srgbClr val="CC0000"/>
                </a:solidFill>
              </a:rPr>
              <a:t> and increase data uptake</a:t>
            </a:r>
            <a:endParaRPr sz="3000">
              <a:solidFill>
                <a:srgbClr val="CC0000"/>
              </a:solidFill>
            </a:endParaRPr>
          </a:p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3000"/>
              <a:t>Provision of analysis-ready geophysical measurements</a:t>
            </a:r>
            <a:endParaRPr sz="3000"/>
          </a:p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3000"/>
              <a:t>Reduce pre-processing burden for users</a:t>
            </a:r>
            <a:endParaRPr sz="3000"/>
          </a:p>
          <a:p>
            <a:pPr indent="-444500" lvl="1" marL="12192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/>
              <a:t>Facilitate analysis in the cloud</a:t>
            </a:r>
            <a:endParaRPr sz="2500"/>
          </a:p>
          <a:p>
            <a:pPr indent="-444500" lvl="1" marL="12192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/>
              <a:t>Reduce </a:t>
            </a:r>
            <a:r>
              <a:rPr lang="en-GB" sz="2500"/>
              <a:t>egress and processing</a:t>
            </a:r>
            <a:endParaRPr sz="2500"/>
          </a:p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3000"/>
              <a:t>Provide a first step for interoperability </a:t>
            </a:r>
            <a:endParaRPr sz="3000"/>
          </a:p>
          <a:p>
            <a:pPr indent="-444500" lvl="1" marL="12192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/>
              <a:t>Open and transparent</a:t>
            </a:r>
            <a:endParaRPr sz="2500"/>
          </a:p>
          <a:p>
            <a:pPr indent="-444500" lvl="1" marL="12192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/>
              <a:t>Common starting point; consistency</a:t>
            </a:r>
            <a:endParaRPr sz="2500"/>
          </a:p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3000"/>
              <a:t>Promote clear documentation of processing steps</a:t>
            </a:r>
            <a:endParaRPr sz="3000"/>
          </a:p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3000"/>
              <a:t>Capitalise on space agency expertise and experience</a:t>
            </a:r>
            <a:endParaRPr sz="3000"/>
          </a:p>
          <a:p>
            <a:pPr indent="-444500" lvl="1" marL="12192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GB" sz="2500"/>
              <a:t>Best available science and high quality processes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3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Product Family Specifications</a:t>
            </a:r>
            <a:endParaRPr/>
          </a:p>
        </p:txBody>
      </p:sp>
      <p:sp>
        <p:nvSpPr>
          <p:cNvPr id="395" name="Google Shape;395;p43"/>
          <p:cNvSpPr txBox="1"/>
          <p:nvPr>
            <p:ph idx="1" type="body"/>
          </p:nvPr>
        </p:nvSpPr>
        <p:spPr>
          <a:xfrm>
            <a:off x="414222" y="1718750"/>
            <a:ext cx="5394300" cy="48717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400"/>
              <a:t>Product Family Specifications (PFS)</a:t>
            </a:r>
            <a:endParaRPr sz="24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400"/>
              <a:t>Specifications for each geophysical measurement</a:t>
            </a:r>
            <a:endParaRPr sz="2400"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-GB" sz="2400"/>
              <a:t>Detail ‘Threshold’ and ‘Target’ requirements for a variety of parameters</a:t>
            </a:r>
            <a:endParaRPr sz="2400"/>
          </a:p>
        </p:txBody>
      </p:sp>
      <p:pic>
        <p:nvPicPr>
          <p:cNvPr id="396" name="Google Shape;3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6480" y="1871152"/>
            <a:ext cx="2762250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374" y="1947353"/>
            <a:ext cx="2762250" cy="4379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403" name="Google Shape;403;p44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4"/>
          <p:cNvSpPr txBox="1"/>
          <p:nvPr/>
        </p:nvSpPr>
        <p:spPr>
          <a:xfrm>
            <a:off x="1161925" y="2868100"/>
            <a:ext cx="3861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4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06" name="Google Shape;406;p44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4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4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4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10" name="Google Shape;410;p44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4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4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4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414" name="Google Shape;414;p44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98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4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CEOS-ARD for Synthetic Aperture Radar</a:t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45"/>
          <p:cNvSpPr txBox="1"/>
          <p:nvPr/>
        </p:nvSpPr>
        <p:spPr>
          <a:xfrm>
            <a:off x="351000" y="1064325"/>
            <a:ext cx="11841000" cy="55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Endorsed: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Normalised Radar Backscatter (NRB v5.5)</a:t>
            </a:r>
            <a:endParaRPr b="1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Polarimetric Radar (POL v3.5)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Ocean Radar Backscatter (ORB v1.0)</a:t>
            </a:r>
            <a:endParaRPr b="0" i="0" sz="1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ndorse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@ LSI-VC-14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Oct 2023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Geocoded SLC (GSLC)</a:t>
            </a:r>
            <a:endParaRPr b="0" i="0" sz="1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 in line:</a:t>
            </a:r>
            <a:endParaRPr b="1" i="0" sz="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7030A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Interferometric Radar (INSAR)</a:t>
            </a:r>
            <a:endParaRPr b="0" i="0" sz="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Community uptake: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Approved NRB compliant: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DE-Africa/Sinergise (Sentinel-1)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(ALOS-2 PALSAR-2)</a:t>
            </a:r>
            <a:endParaRPr sz="1900"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CSIRO (NovaSAR-1) </a:t>
            </a:r>
            <a:r>
              <a:rPr b="0" i="0" lang="en-GB" sz="16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[NEW]</a:t>
            </a:r>
            <a:endParaRPr b="0" i="0" sz="1900" u="none" cap="none" strike="noStrik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Ongoing NRB self-assessments or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development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 (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SAR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), DLR (S1), NASA (OPERA), CONAE (SAOCOM), ISRO (RISAT-1A), KARI (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KOMPSAT-5), …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45"/>
          <p:cNvPicPr preferRelativeResize="0"/>
          <p:nvPr/>
        </p:nvPicPr>
        <p:blipFill rotWithShape="1">
          <a:blip r:embed="rId3">
            <a:alphaModFix/>
          </a:blip>
          <a:srcRect b="0" l="52031" r="0" t="6270"/>
          <a:stretch/>
        </p:blipFill>
        <p:spPr>
          <a:xfrm rot="5400000">
            <a:off x="7047951" y="473868"/>
            <a:ext cx="3429000" cy="60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5"/>
          <p:cNvSpPr txBox="1"/>
          <p:nvPr/>
        </p:nvSpPr>
        <p:spPr>
          <a:xfrm>
            <a:off x="5712871" y="4538379"/>
            <a:ext cx="6097500" cy="698100"/>
          </a:xfrm>
          <a:prstGeom prst="rect">
            <a:avLst/>
          </a:prstGeom>
          <a:solidFill>
            <a:srgbClr val="000000">
              <a:alpha val="4980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ALOS-2 PALSAR-2</a:t>
            </a:r>
            <a:b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Polarimetric Decomposition</a:t>
            </a:r>
            <a:endParaRPr sz="1900"/>
          </a:p>
        </p:txBody>
      </p:sp>
      <p:sp>
        <p:nvSpPr>
          <p:cNvPr id="432" name="Google Shape;432;p45"/>
          <p:cNvSpPr txBox="1"/>
          <p:nvPr/>
        </p:nvSpPr>
        <p:spPr>
          <a:xfrm>
            <a:off x="10065671" y="4832800"/>
            <a:ext cx="1708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©JAXA</a:t>
            </a:r>
            <a:endParaRPr sz="7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Proc. by F. Charbonneau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CARD4SAR – </a:t>
            </a:r>
            <a:r>
              <a:rPr b="0" i="0" lang="en-GB" sz="2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One PFS to Rule Them All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6"/>
          <p:cNvSpPr txBox="1"/>
          <p:nvPr/>
        </p:nvSpPr>
        <p:spPr>
          <a:xfrm>
            <a:off x="635912" y="1475159"/>
            <a:ext cx="7511100" cy="5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Single PFS for all CEOS-ARD SAR products: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NRB, </a:t>
            </a:r>
            <a:r>
              <a:rPr b="0" i="0" lang="en-GB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POL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ORB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GLSC</a:t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parameter names and specifications across all SAR PFSs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 PFS revisions and change tracking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Simplifying interface with ongoing external standarisation frameworks (OGC/ISO, STAC)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Elegance: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CARD4SAR PFS facilitates the generation of </a:t>
            </a:r>
            <a:r>
              <a:rPr b="0" i="0" lang="en-GB" sz="1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one, several or all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CARD SAR products – a true combined SAR ARD product</a:t>
            </a:r>
            <a:endParaRPr sz="1900"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Reduces duplication of per-pixel metadata</a:t>
            </a:r>
            <a:endParaRPr sz="1900"/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15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7533577" y="4512599"/>
            <a:ext cx="3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CEOS</a:t>
            </a:r>
            <a:r>
              <a:rPr i="1" lang="en-GB" sz="1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ARD for SAR</a:t>
            </a:r>
            <a:endParaRPr b="0" i="1" sz="1600" u="none" cap="none" strike="noStrike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0" name="Google Shape;44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808" y="2395557"/>
            <a:ext cx="1666461" cy="20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13875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22003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4492945"/>
            <a:ext cx="387167" cy="47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CEOS-ARD for (Spaceborne) Lidar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7"/>
          <p:cNvSpPr txBox="1"/>
          <p:nvPr/>
        </p:nvSpPr>
        <p:spPr>
          <a:xfrm>
            <a:off x="635899" y="1325691"/>
            <a:ext cx="7263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PFS: </a:t>
            </a:r>
            <a:r>
              <a:rPr b="1" i="0" lang="en-GB" sz="19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Lidar Terrain &amp; Canopy Height</a:t>
            </a:r>
            <a:endParaRPr b="0" i="0" sz="8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Footprint (1D single-source) product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Gridded (2D multi-source) product – under discussion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Prime focus on spaceborne Lidar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40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Accommodating full waveform and photon counting systems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4445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Font typeface="Noto Sans Symbols"/>
              <a:buNone/>
            </a:pPr>
            <a:r>
              <a:t/>
            </a:r>
            <a:endParaRPr b="1" i="0" sz="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ARD-Lidar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eam </a:t>
            </a:r>
            <a:r>
              <a:rPr b="1"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embers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Lidar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ission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eams: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GEDI, MOLI, ICESat-2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Providers: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 LP-DAAC; NSIDC; </a:t>
            </a:r>
            <a:r>
              <a:rPr b="0" i="0" lang="en-GB" sz="1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USGS (TBC)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Science community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Schedule (easy does it...)</a:t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609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PFS draft: Q1/2024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788" y="3776961"/>
            <a:ext cx="5253361" cy="202404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51" name="Google Shape;451;p47"/>
          <p:cNvSpPr txBox="1"/>
          <p:nvPr/>
        </p:nvSpPr>
        <p:spPr>
          <a:xfrm>
            <a:off x="7240513" y="5842329"/>
            <a:ext cx="413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GB" sz="13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Terrain</a:t>
            </a:r>
            <a:r>
              <a:rPr b="0" i="1" lang="en-GB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b="0" i="1" lang="en-GB" sz="13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canopy top </a:t>
            </a:r>
            <a:r>
              <a:rPr b="0" i="1" lang="en-GB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height from ICESat-2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GB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(Neuenschwander et al, 2019)</a:t>
            </a:r>
            <a:endParaRPr b="0" i="1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2" name="Google Shape;45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1544" y="1280437"/>
            <a:ext cx="1658860" cy="165886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7"/>
          <p:cNvSpPr txBox="1"/>
          <p:nvPr/>
        </p:nvSpPr>
        <p:spPr>
          <a:xfrm>
            <a:off x="7485929" y="2939297"/>
            <a:ext cx="407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GB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Lidar Terrain &amp; Canopy Top Height </a:t>
            </a:r>
            <a:r>
              <a:rPr b="0" i="1" lang="en-GB" sz="1300" u="sng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PFS draft</a:t>
            </a:r>
            <a:r>
              <a:rPr b="0" i="1" lang="en-GB" sz="13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1" lang="en-GB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(based on new CEOS-ARD PFS template)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