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3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6858000" cx="12192000"/>
  <p:notesSz cx="6858000" cy="9144000"/>
  <p:embeddedFontLst>
    <p:embeddedFont>
      <p:font typeface="Montserrat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schemas.openxmlformats.org/officeDocument/2006/relationships/font" Target="fonts/Montserrat-bold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Montserrat-bold.fntdata"/><Relationship Id="rId6" Type="http://schemas.openxmlformats.org/officeDocument/2006/relationships/slide" Target="slides/slide2.xml"/><Relationship Id="rId18" Type="http://schemas.openxmlformats.org/officeDocument/2006/relationships/font" Target="fonts/Montserrat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84803bd8ec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g284803bd8ec_0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4b0267489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g24b0267489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4b0267489a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g24b0267489a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4b0267489a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g24b0267489a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7dcd6ce22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g27dcd6ce228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8bcd70d0a0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g28bcd70d0a0_1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6121b550e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g26121b550ea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84803bd8ec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g284803bd8ec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84803bd8e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g284803bd8ec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84803bd8e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g284803bd8ec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84803bd8e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g284803bd8ec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12.jpg"/><Relationship Id="rId4" Type="http://schemas.openxmlformats.org/officeDocument/2006/relationships/image" Target="../media/image1.jpg"/><Relationship Id="rId5" Type="http://schemas.openxmlformats.org/officeDocument/2006/relationships/image" Target="../media/image6.png"/><Relationship Id="rId6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b="673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Plenary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15-16 November 2023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3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0" name="Google Shape;30;p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8" name="Google Shape;38;p4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1" name="Google Shape;41;p4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Technical Workshop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18-19 October 2023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0" name="Google Shape;50;p5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Technical Workshop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18-19 October 2023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8" name="Google Shape;58;p6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1" name="Google Shape;61;p6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Technical Workshop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18-19 October 2023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eohandbook.com/gst/" TargetMode="External"/><Relationship Id="rId4" Type="http://schemas.openxmlformats.org/officeDocument/2006/relationships/hyperlink" Target="https://eohandbook.com/gst/space-data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youtube.com/watch?v=1Y0WGbzVwvI" TargetMode="External"/><Relationship Id="rId4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eohandbook.com" TargetMode="Externa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/>
          <p:nvPr>
            <p:ph type="title"/>
          </p:nvPr>
        </p:nvSpPr>
        <p:spPr>
          <a:xfrm>
            <a:off x="176050" y="175950"/>
            <a:ext cx="93960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/>
              <a:t>2023 CEOS</a:t>
            </a:r>
            <a:br>
              <a:rPr lang="en-GB" sz="7500"/>
            </a:br>
            <a:r>
              <a:rPr lang="en-GB" sz="7500"/>
              <a:t>EO Handbook</a:t>
            </a:r>
            <a:endParaRPr sz="75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i="1" lang="en-GB" sz="3900">
                <a:solidFill>
                  <a:schemeClr val="accent2"/>
                </a:solidFill>
              </a:rPr>
              <a:t>Space Data for the Global Stocktake</a:t>
            </a:r>
            <a:endParaRPr i="1" sz="39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i="1" lang="en-GB" sz="3200">
                <a:solidFill>
                  <a:schemeClr val="accent2"/>
                </a:solidFill>
              </a:rPr>
              <a:t>(&amp; GST portal)</a:t>
            </a:r>
            <a:endParaRPr i="1" sz="3200">
              <a:solidFill>
                <a:schemeClr val="accent2"/>
              </a:solidFill>
            </a:endParaRPr>
          </a:p>
        </p:txBody>
      </p:sp>
      <p:sp>
        <p:nvSpPr>
          <p:cNvPr id="67" name="Google Shape;67;p7"/>
          <p:cNvSpPr/>
          <p:nvPr/>
        </p:nvSpPr>
        <p:spPr>
          <a:xfrm>
            <a:off x="5685225" y="4454600"/>
            <a:ext cx="6459300" cy="24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 Chair Team, ESA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</a:t>
            </a: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11.3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PLENARY 2023 </a:t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15th - 16th November 2023, Chiang Rai</a:t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6"/>
          <p:cNvSpPr txBox="1"/>
          <p:nvPr/>
        </p:nvSpPr>
        <p:spPr>
          <a:xfrm>
            <a:off x="357100" y="1290950"/>
            <a:ext cx="11631900" cy="34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Brief tour of sample pages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r>
              <a:rPr b="1" lang="en-GB" sz="17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Intro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r>
              <a:rPr b="1" lang="en-GB" sz="17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Future challenges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" name="Google Shape;127;p16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Thanks!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 txBox="1"/>
          <p:nvPr/>
        </p:nvSpPr>
        <p:spPr>
          <a:xfrm>
            <a:off x="357100" y="1290950"/>
            <a:ext cx="11631900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6550" lvl="0" marL="314999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Multiple updates in last year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3" name="Google Shape;133;p17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p.s.   ….ceos.org/gst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4" name="Google Shape;13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550" y="2262600"/>
            <a:ext cx="3649329" cy="225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3479" y="2437575"/>
            <a:ext cx="3833789" cy="2252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8076" y="2661550"/>
            <a:ext cx="3833802" cy="2609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 txBox="1"/>
          <p:nvPr/>
        </p:nvSpPr>
        <p:spPr>
          <a:xfrm>
            <a:off x="357100" y="1290950"/>
            <a:ext cx="11631900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6550" lvl="0" marL="314999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New category - fire</a:t>
            </a: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ceos.org/gst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3" name="Google Shape;14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8925" y="1772725"/>
            <a:ext cx="5298599" cy="4395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/>
          <p:nvPr/>
        </p:nvSpPr>
        <p:spPr>
          <a:xfrm>
            <a:off x="357100" y="1290950"/>
            <a:ext cx="11631900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6550" lvl="0" marL="314999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Updates &amp; additions - PLEASE GET IN TOUCH!</a:t>
            </a: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9" name="Google Shape;149;p19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ceos.org/gst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0" name="Google Shape;15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8125" y="1878450"/>
            <a:ext cx="8182124" cy="449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357100" y="1367150"/>
            <a:ext cx="116319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EO Handbook and underlying database first produced in 1992 for the Rio Summit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Database is the cornerstone of all CEOS coordination and planning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Handbook is used to promote CEOS work and benefits of satellite Earth observations in relation to major policy-related events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Latest edition was 2018 on 2030 Agenda for SDGs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" name="Google Shape;73;p8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Context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4" name="Google Shape;7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62500"/>
            <a:ext cx="12130274" cy="210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"/>
          <p:cNvSpPr txBox="1"/>
          <p:nvPr/>
        </p:nvSpPr>
        <p:spPr>
          <a:xfrm>
            <a:off x="357100" y="1290950"/>
            <a:ext cx="11631900" cy="60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Recognising the opportunity of the 1st Global Stocktake, CEOS has agreed to develop a new edition to coincide with COP28 and related Global Stocktake events in late 2023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Space Data for the Global Stocktake</a:t>
            </a: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is the 2023 edition title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Concept developed in consultation with CEOS SEC early in 2023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Develop a broader understanding of the fundamental importance of satellite EO to the information needed to inform all aspects of the Paris Agreement, including: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■"/>
            </a:pPr>
            <a:r>
              <a:rPr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GST and future Nationally-Determined Contributions (NDCs)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■"/>
            </a:pPr>
            <a:r>
              <a:rPr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National climate policy and action (mitigation, adaptation)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■"/>
            </a:pPr>
            <a:r>
              <a:rPr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Greenhouse Gas inventories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■"/>
            </a:pPr>
            <a:r>
              <a:rPr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Measurement, Reporting and Verification (MRV)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Demonstrate the potential of EO to contribute to country reporting on NDCs for GST2 in 2028, including key user stories as inspiration and encouragement 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Feature the CEOS GST Portal and the initial datasets included and how they are helping.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Provide pointers on where Parties can get help using EO data.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" name="Google Shape;80;p9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2023 Edition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2023 Edition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6" name="Google Shape;86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200" y="1109776"/>
            <a:ext cx="11213952" cy="5305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2023 Edition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View the 2023 EO Handbook &amp; past editions: eohandbook.com&#10;&#10;The 2023 edition of the Earth Observation (EO) Handbook is timed to coincide with the first Global Stocktake (GST) of the Paris Agreement.&#10;&#10;The purpose of this Handbook is to help develop a broad understanding of the importance of satellite EO for all stakeholders in the GST process.&#10;&#10;We seek to address the major questions that might be faced by different user types when approaching the application of EO satellite data for their climate-related challenges and reporting obligations.&#10;&#10;The aim is to provide practical examples and leads for further investigation so that the potential of the data available from the world’s EO satellites is fully realised." id="92" name="Google Shape;92;p11" title="Earth Observation Handbook: Space Data for the Global Stocktak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7775" y="1017904"/>
            <a:ext cx="9695775" cy="545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"/>
          <p:cNvSpPr txBox="1"/>
          <p:nvPr/>
        </p:nvSpPr>
        <p:spPr>
          <a:xfrm>
            <a:off x="357100" y="1290950"/>
            <a:ext cx="6282600" cy="49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High-end scrollytelling ‘journalistic’ website (eohandbook.com - soon)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More expansive and detailed PDF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Part 1 addresses the importance and impact of space data for the GST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Foreword by Simonetta Cheli and Simon Stiell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" name="Google Shape;98;p12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Format &amp; contents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9" name="Google Shape;99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6075" y="1060100"/>
            <a:ext cx="4880477" cy="5297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9054" y="4386951"/>
            <a:ext cx="2119002" cy="197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 txBox="1"/>
          <p:nvPr/>
        </p:nvSpPr>
        <p:spPr>
          <a:xfrm>
            <a:off x="357100" y="1290950"/>
            <a:ext cx="11631900" cy="22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Part II provides user stories and inspiration for different stakeholders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Learn more and get help links for each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" name="Google Shape;106;p13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Format &amp; contents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7" name="Google Shape;10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581925"/>
            <a:ext cx="11756723" cy="185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/>
          <p:nvPr/>
        </p:nvSpPr>
        <p:spPr>
          <a:xfrm>
            <a:off x="357100" y="1290950"/>
            <a:ext cx="11631900" cy="61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CEOS SEC - review, feedback and ideas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WGClimate (Jeff, Wenying) - content, review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GHG TT (Yasjka, John, Dave, Mark) - content, review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Biomass team (Neha, Laura, Joana, Sylvia) - content 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Steve Briggs - finance content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Silvacarbon (Sylvia) - case study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LSI-VC GEOGLAM team (Sven +) - case studies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JPL team (John, Dave, Brendan) - case study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IMEO/Copernicus/ECMWF/GCP/FAO - case studies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Many more beyond this list (graphics, ideas, words…)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THANK YOU!</a:t>
            </a:r>
            <a:endParaRPr b="1" sz="1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" name="Google Shape;113;p14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Many CEOS contributors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4" name="Google Shape;11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7575" y="1357125"/>
            <a:ext cx="4217001" cy="421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5"/>
          <p:cNvSpPr txBox="1"/>
          <p:nvPr/>
        </p:nvSpPr>
        <p:spPr>
          <a:xfrm>
            <a:off x="357100" y="1290950"/>
            <a:ext cx="11631900" cy="53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Looking for opportunities around COP-28 …. And beyond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Agency booths or events?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314999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Short PR video can be shared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314999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And a flyer to develop awareness, provide a takeaway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314999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Get in touch with any outreach opportunities?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314999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eohandbook.com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" name="Google Shape;120;p15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Deployment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1" name="Google Shape;12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8575" y="1348475"/>
            <a:ext cx="4052476" cy="4052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