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Lst>
  <p:sldSz cy="6858000" cx="12192000"/>
  <p:notesSz cx="6858000" cy="9144000"/>
  <p:embeddedFontLst>
    <p:embeddedFont>
      <p:font typeface="Montserrat"/>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5" roundtripDataSignature="AMtx7mjx7Dg2dgrDkWabAxwUz4T4gXpz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Montserrat-regular.fntdata"/><Relationship Id="rId10" Type="http://schemas.openxmlformats.org/officeDocument/2006/relationships/slide" Target="slides/slide6.xml"/><Relationship Id="rId13" Type="http://schemas.openxmlformats.org/officeDocument/2006/relationships/font" Target="fonts/Montserrat-italic.fntdata"/><Relationship Id="rId12"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customschemas.google.com/relationships/presentationmetadata" Target="metadata"/><Relationship Id="rId14" Type="http://schemas.openxmlformats.org/officeDocument/2006/relationships/font" Target="fonts/Montserrat-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 name="Google Shape;7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95d7ef9d2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g295d7ef9d2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5a30acef1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 name="Google Shape;88;g25a30acef1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95d7ef9d21_0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g295d7ef9d21_0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 name="Google Shape;10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1.png"/><Relationship Id="rId6"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7"/>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7"/>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7"/>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7"/>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7"/>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7"/>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7"/>
          <p:cNvPicPr preferRelativeResize="0"/>
          <p:nvPr/>
        </p:nvPicPr>
        <p:blipFill rotWithShape="1">
          <a:blip r:embed="rId6">
            <a:alphaModFix amt="34000"/>
          </a:blip>
          <a:srcRect b="670" l="54016" r="11355" t="36081"/>
          <a:stretch/>
        </p:blipFill>
        <p:spPr>
          <a:xfrm rot="-5400000">
            <a:off x="5792642" y="4819952"/>
            <a:ext cx="1719709" cy="2366806"/>
          </a:xfrm>
          <a:prstGeom prst="rtTriangle">
            <a:avLst/>
          </a:prstGeom>
          <a:noFill/>
          <a:ln>
            <a:noFill/>
          </a:ln>
        </p:spPr>
      </p:pic>
      <p:sp>
        <p:nvSpPr>
          <p:cNvPr id="20" name="Google Shape;20;p7"/>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8"/>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8" name="Google Shape;28;p8"/>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CEOS Plenary November 2023</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sp>
        <p:nvSpPr>
          <p:cNvPr id="29" name="Google Shape;29;p8"/>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9"/>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8" name="Google Shape;38;p9"/>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0" name="Google Shape;40;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1" name="Google Shape;41;p9"/>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accent1"/>
                </a:solidFill>
                <a:latin typeface="Montserrat"/>
                <a:ea typeface="Montserrat"/>
                <a:cs typeface="Montserrat"/>
                <a:sym typeface="Montserrat"/>
              </a:rPr>
              <a:t>SIT-38, 29-30 March 2023</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10"/>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10"/>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10"/>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10"/>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10"/>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10"/>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1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0" name="Google Shape;50;p10"/>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accent1"/>
                </a:solidFill>
                <a:latin typeface="Montserrat"/>
                <a:ea typeface="Montserrat"/>
                <a:cs typeface="Montserrat"/>
                <a:sym typeface="Montserrat"/>
              </a:rPr>
              <a:t>SIT-38, 29-30 March 2023</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1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11"/>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11"/>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1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1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11"/>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8" name="Google Shape;58;p11"/>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9" name="Google Shape;59;p11"/>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0" name="Google Shape;60;p1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1" name="Google Shape;61;p11"/>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accent1"/>
                </a:solidFill>
                <a:latin typeface="Montserrat"/>
                <a:ea typeface="Montserrat"/>
                <a:cs typeface="Montserrat"/>
                <a:sym typeface="Montserrat"/>
              </a:rPr>
              <a:t>SIT-38, 29-30 March 2023</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9.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6"/>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6"/>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1.jpg"/><Relationship Id="rId5" Type="http://schemas.openxmlformats.org/officeDocument/2006/relationships/image" Target="../media/image10.png"/><Relationship Id="rId6"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title"/>
          </p:nvPr>
        </p:nvSpPr>
        <p:spPr>
          <a:xfrm>
            <a:off x="325125" y="1036425"/>
            <a:ext cx="8094900" cy="2300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US" sz="4400">
                <a:latin typeface="Calibri"/>
                <a:ea typeface="Calibri"/>
                <a:cs typeface="Calibri"/>
                <a:sym typeface="Calibri"/>
              </a:rPr>
              <a:t>CEOS Ocean Coordination Group Final Actions</a:t>
            </a:r>
            <a:endParaRPr sz="4400">
              <a:latin typeface="Calibri"/>
              <a:ea typeface="Calibri"/>
              <a:cs typeface="Calibri"/>
              <a:sym typeface="Calibri"/>
            </a:endParaRPr>
          </a:p>
          <a:p>
            <a:pPr indent="0" lvl="0" marL="0" rtl="0" algn="l">
              <a:lnSpc>
                <a:spcPct val="115000"/>
              </a:lnSpc>
              <a:spcBef>
                <a:spcPts val="1000"/>
              </a:spcBef>
              <a:spcAft>
                <a:spcPts val="0"/>
              </a:spcAft>
              <a:buClr>
                <a:schemeClr val="lt1"/>
              </a:buClr>
              <a:buSzPts val="8000"/>
              <a:buFont typeface="Arial"/>
              <a:buNone/>
            </a:pPr>
            <a:r>
              <a:t/>
            </a:r>
            <a:endParaRPr i="1" sz="4000">
              <a:latin typeface="Calibri"/>
              <a:ea typeface="Calibri"/>
              <a:cs typeface="Calibri"/>
              <a:sym typeface="Calibri"/>
            </a:endParaRPr>
          </a:p>
        </p:txBody>
      </p:sp>
      <p:sp>
        <p:nvSpPr>
          <p:cNvPr id="67" name="Google Shape;67;p1"/>
          <p:cNvSpPr/>
          <p:nvPr/>
        </p:nvSpPr>
        <p:spPr>
          <a:xfrm>
            <a:off x="6978800" y="4349475"/>
            <a:ext cx="5076600" cy="2508300"/>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lang="en-US" sz="3100">
                <a:solidFill>
                  <a:schemeClr val="accent1"/>
                </a:solidFill>
              </a:rPr>
              <a:t>Katy Matthews</a:t>
            </a:r>
            <a:endParaRPr b="0" i="0" sz="23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chemeClr val="dk1"/>
              </a:buClr>
              <a:buSzPts val="1400"/>
              <a:buFont typeface="Arial"/>
              <a:buNone/>
            </a:pPr>
            <a:r>
              <a:rPr b="1" i="0" lang="en-US" sz="2000" u="none" cap="none" strike="noStrike">
                <a:solidFill>
                  <a:schemeClr val="accent1"/>
                </a:solidFill>
                <a:latin typeface="Arial"/>
                <a:ea typeface="Arial"/>
                <a:cs typeface="Arial"/>
                <a:sym typeface="Arial"/>
              </a:rPr>
              <a:t>NOAA Satellite and Information Service</a:t>
            </a:r>
            <a:endParaRPr b="1" i="0" sz="2000" u="none" cap="none" strike="noStrike">
              <a:solidFill>
                <a:schemeClr val="accent1"/>
              </a:solidFill>
              <a:latin typeface="Arial"/>
              <a:ea typeface="Arial"/>
              <a:cs typeface="Arial"/>
              <a:sym typeface="Arial"/>
            </a:endParaRPr>
          </a:p>
          <a:p>
            <a:pPr indent="0" lvl="0" marL="0" marR="0" rtl="0" algn="r">
              <a:lnSpc>
                <a:spcPct val="100000"/>
              </a:lnSpc>
              <a:spcBef>
                <a:spcPts val="0"/>
              </a:spcBef>
              <a:spcAft>
                <a:spcPts val="0"/>
              </a:spcAft>
              <a:buClr>
                <a:schemeClr val="dk1"/>
              </a:buClr>
              <a:buSzPts val="1400"/>
              <a:buFont typeface="Arial"/>
              <a:buNone/>
            </a:pPr>
            <a:r>
              <a:rPr b="1" i="0" lang="en-US" sz="1800" u="none" cap="none" strike="noStrike">
                <a:solidFill>
                  <a:schemeClr val="accent1"/>
                </a:solidFill>
                <a:latin typeface="Arial"/>
                <a:ea typeface="Arial"/>
                <a:cs typeface="Arial"/>
                <a:sym typeface="Arial"/>
              </a:rPr>
              <a:t>10.1 Plenary Agenda </a:t>
            </a:r>
            <a:endParaRPr b="0" i="0" sz="27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1400"/>
              <a:buFont typeface="Arial"/>
              <a:buNone/>
            </a:pPr>
            <a:r>
              <a:t/>
            </a:r>
            <a:endParaRPr b="0" i="0" sz="17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txBox="1"/>
          <p:nvPr/>
        </p:nvSpPr>
        <p:spPr>
          <a:xfrm>
            <a:off x="254886" y="120182"/>
            <a:ext cx="86685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3800" u="none" cap="none" strike="noStrike">
                <a:solidFill>
                  <a:schemeClr val="lt1"/>
                </a:solidFill>
                <a:latin typeface="Arial"/>
                <a:ea typeface="Arial"/>
                <a:cs typeface="Arial"/>
                <a:sym typeface="Arial"/>
              </a:rPr>
              <a:t>OCG Goal: Preparing for New Missions</a:t>
            </a:r>
            <a:endParaRPr b="0" i="0" sz="1000" u="none" cap="none" strike="noStrike">
              <a:solidFill>
                <a:srgbClr val="000000"/>
              </a:solidFill>
              <a:latin typeface="Arial"/>
              <a:ea typeface="Arial"/>
              <a:cs typeface="Arial"/>
              <a:sym typeface="Arial"/>
            </a:endParaRPr>
          </a:p>
        </p:txBody>
      </p:sp>
      <p:sp>
        <p:nvSpPr>
          <p:cNvPr id="73" name="Google Shape;73;p2"/>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74" name="Google Shape;74;p2"/>
          <p:cNvSpPr/>
          <p:nvPr/>
        </p:nvSpPr>
        <p:spPr>
          <a:xfrm>
            <a:off x="254886" y="2827867"/>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a:t>
            </a:r>
            <a:r>
              <a:rPr b="0" i="0" lang="en-US" sz="15000" u="none" cap="none" strike="noStrike">
                <a:solidFill>
                  <a:schemeClr val="dk1"/>
                </a:solidFill>
                <a:latin typeface="Arial"/>
                <a:ea typeface="Arial"/>
                <a:cs typeface="Arial"/>
                <a:sym typeface="Arial"/>
              </a:rPr>
              <a:t> </a:t>
            </a:r>
            <a:r>
              <a:rPr b="0" i="0" lang="en-US" sz="1800" u="none" cap="none" strike="noStrike">
                <a:solidFill>
                  <a:schemeClr val="dk1"/>
                </a:solidFill>
                <a:latin typeface="Arial"/>
                <a:ea typeface="Arial"/>
                <a:cs typeface="Arial"/>
                <a:sym typeface="Arial"/>
              </a:rPr>
              <a:t> </a:t>
            </a:r>
            <a:r>
              <a:rPr b="0" i="0" lang="en-US" sz="8100" u="none" cap="none" strike="noStrike">
                <a:solidFill>
                  <a:schemeClr val="dk1"/>
                </a:solidFill>
                <a:latin typeface="Arial"/>
                <a:ea typeface="Arial"/>
                <a:cs typeface="Arial"/>
                <a:sym typeface="Arial"/>
              </a:rPr>
              <a:t> </a:t>
            </a:r>
            <a:r>
              <a:rPr b="0" i="0" lang="en-US" sz="1800" u="none" cap="none" strike="noStrike">
                <a:solidFill>
                  <a:schemeClr val="dk1"/>
                </a:solidFill>
                <a:latin typeface="Arial"/>
                <a:ea typeface="Arial"/>
                <a:cs typeface="Arial"/>
                <a:sym typeface="Arial"/>
              </a:rPr>
              <a:t> </a:t>
            </a:r>
            <a:r>
              <a:rPr b="0" i="0" lang="en-US" sz="7800" u="none" cap="none" strike="noStrike">
                <a:solidFill>
                  <a:schemeClr val="dk1"/>
                </a:solidFill>
                <a:latin typeface="Arial"/>
                <a:ea typeface="Arial"/>
                <a:cs typeface="Arial"/>
                <a:sym typeface="Arial"/>
              </a:rPr>
              <a:t> </a:t>
            </a:r>
            <a:r>
              <a:rPr b="0" i="0" lang="en-US" sz="1800" u="none" cap="none" strike="noStrike">
                <a:solidFill>
                  <a:schemeClr val="dk1"/>
                </a:solidFill>
                <a:latin typeface="Arial"/>
                <a:ea typeface="Arial"/>
                <a:cs typeface="Arial"/>
                <a:sym typeface="Arial"/>
              </a:rPr>
              <a:t> </a:t>
            </a:r>
            <a:r>
              <a:rPr b="0" i="0" lang="en-US" sz="18800" u="none" cap="none" strike="noStrike">
                <a:solidFill>
                  <a:schemeClr val="dk1"/>
                </a:solidFill>
                <a:latin typeface="Arial"/>
                <a:ea typeface="Arial"/>
                <a:cs typeface="Arial"/>
                <a:sym typeface="Arial"/>
              </a:rPr>
              <a:t> </a:t>
            </a:r>
            <a:r>
              <a:rPr b="0" i="0" lang="en-US" sz="1800" u="none" cap="none" strike="noStrike">
                <a:solidFill>
                  <a:schemeClr val="dk1"/>
                </a:solidFill>
                <a:latin typeface="Arial"/>
                <a:ea typeface="Arial"/>
                <a:cs typeface="Arial"/>
                <a:sym typeface="Arial"/>
              </a:rPr>
              <a:t> </a:t>
            </a:r>
            <a:br>
              <a:rPr b="0" i="0" lang="en-US" sz="51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100"/>
              <a:buFont typeface="Arial"/>
              <a:buNone/>
            </a:pPr>
            <a:r>
              <a:rPr b="1" i="0" lang="en-US" sz="1100" u="none" cap="none" strike="noStrike">
                <a:solidFill>
                  <a:srgbClr val="FFFFFF"/>
                </a:solidFill>
                <a:latin typeface="Arial"/>
                <a:ea typeface="Arial"/>
                <a:cs typeface="Arial"/>
                <a:sym typeface="Arial"/>
              </a:rPr>
              <a:t>Geosynchronous Littoral Imaging &amp; Monitoring Radiometer (GLIMR)</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pic>
        <p:nvPicPr>
          <p:cNvPr descr="https://lh6.googleusercontent.com/JFhWMc1yi9-qNO2eS2zBHxqnp-4ZbaVpZj23cF40iE6T8zVWbQ_bj1NtKCh3ZUPxzVkyU2x8yE-pnkRacOeQ5Mvzw69bKOhpHeBfdd0L061wPH05EQa2k9_F2OL9oqobCfmlYKMMLtUInHsaFI2Ng0EGbA=s2048" id="75" name="Google Shape;75;p2"/>
          <p:cNvPicPr preferRelativeResize="0"/>
          <p:nvPr/>
        </p:nvPicPr>
        <p:blipFill rotWithShape="1">
          <a:blip r:embed="rId3">
            <a:alphaModFix/>
          </a:blip>
          <a:srcRect b="0" l="0" r="0" t="0"/>
          <a:stretch/>
        </p:blipFill>
        <p:spPr>
          <a:xfrm>
            <a:off x="786071" y="1289174"/>
            <a:ext cx="4781550" cy="2381251"/>
          </a:xfrm>
          <a:prstGeom prst="rect">
            <a:avLst/>
          </a:prstGeom>
          <a:noFill/>
          <a:ln>
            <a:noFill/>
          </a:ln>
        </p:spPr>
      </p:pic>
      <p:pic>
        <p:nvPicPr>
          <p:cNvPr descr="Establishing the NASA PACE mission observatory :: Ocean Carbon &amp;  Biogeochemistry" id="76" name="Google Shape;76;p2"/>
          <p:cNvPicPr preferRelativeResize="0"/>
          <p:nvPr/>
        </p:nvPicPr>
        <p:blipFill rotWithShape="1">
          <a:blip r:embed="rId4">
            <a:alphaModFix/>
          </a:blip>
          <a:srcRect b="0" l="0" r="0" t="0"/>
          <a:stretch/>
        </p:blipFill>
        <p:spPr>
          <a:xfrm>
            <a:off x="6860461" y="1337212"/>
            <a:ext cx="4921078" cy="1813731"/>
          </a:xfrm>
          <a:prstGeom prst="rect">
            <a:avLst/>
          </a:prstGeom>
          <a:noFill/>
          <a:ln>
            <a:noFill/>
          </a:ln>
        </p:spPr>
      </p:pic>
      <p:pic>
        <p:nvPicPr>
          <p:cNvPr descr="https://lh3.googleusercontent.com/rNtgDE__QEPAs7-goK_6t-sf2-b8daTyblrgbrIEHab0k7F9WzhfXSs6Bit3AhbkH-PDlnUXke06W71cFvtWnUHNbBZUhlxbh7FT25_nGakC3XnXdh6t-EkpyHMcJ2wWWAR9Vw_5VL5tJvyCj0VETrZeaA=s2048" id="77" name="Google Shape;77;p2"/>
          <p:cNvPicPr preferRelativeResize="0"/>
          <p:nvPr/>
        </p:nvPicPr>
        <p:blipFill rotWithShape="1">
          <a:blip r:embed="rId5">
            <a:alphaModFix/>
          </a:blip>
          <a:srcRect b="0" l="0" r="0" t="0"/>
          <a:stretch/>
        </p:blipFill>
        <p:spPr>
          <a:xfrm>
            <a:off x="7609836" y="3402400"/>
            <a:ext cx="2256367" cy="2875762"/>
          </a:xfrm>
          <a:prstGeom prst="rect">
            <a:avLst/>
          </a:prstGeom>
          <a:noFill/>
          <a:ln>
            <a:noFill/>
          </a:ln>
        </p:spPr>
      </p:pic>
      <p:pic>
        <p:nvPicPr>
          <p:cNvPr descr="https://essp.nasa.gov/wp-content/uploads/sites/153/2023/02/GLIMR-Logo.png" id="78" name="Google Shape;78;p2"/>
          <p:cNvPicPr preferRelativeResize="0"/>
          <p:nvPr/>
        </p:nvPicPr>
        <p:blipFill rotWithShape="1">
          <a:blip r:embed="rId6">
            <a:alphaModFix/>
          </a:blip>
          <a:srcRect b="0" l="0" r="0" t="0"/>
          <a:stretch/>
        </p:blipFill>
        <p:spPr>
          <a:xfrm>
            <a:off x="1757719" y="3670425"/>
            <a:ext cx="3894988" cy="2607733"/>
          </a:xfrm>
          <a:prstGeom prst="rect">
            <a:avLst/>
          </a:prstGeom>
          <a:noFill/>
          <a:ln>
            <a:noFill/>
          </a:ln>
        </p:spPr>
      </p:pic>
      <p:sp>
        <p:nvSpPr>
          <p:cNvPr id="79" name="Google Shape;79;p2"/>
          <p:cNvSpPr/>
          <p:nvPr/>
        </p:nvSpPr>
        <p:spPr>
          <a:xfrm>
            <a:off x="3790892" y="5493965"/>
            <a:ext cx="25197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Geosynchronous Littoral Imaging &amp; Monitoring Radiometer (GLIMR)</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en-US" sz="1400" u="none" cap="none" strike="noStrike">
                <a:solidFill>
                  <a:srgbClr val="000000"/>
                </a:solidFill>
                <a:highlight>
                  <a:srgbClr val="FFFF00"/>
                </a:highlight>
                <a:latin typeface="Arial"/>
                <a:ea typeface="Arial"/>
                <a:cs typeface="Arial"/>
                <a:sym typeface="Arial"/>
              </a:rPr>
            </a:br>
            <a:endParaRPr b="0" i="0" sz="1400" u="none" cap="none" strike="noStrike">
              <a:solidFill>
                <a:srgbClr val="000000"/>
              </a:solidFill>
              <a:highlight>
                <a:srgbClr val="FFFF00"/>
              </a:highlight>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295d7ef9d21_0_0"/>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t>New Mission Spreadsheet</a:t>
            </a:r>
            <a:endParaRPr/>
          </a:p>
        </p:txBody>
      </p:sp>
      <p:pic>
        <p:nvPicPr>
          <p:cNvPr id="85" name="Google Shape;85;g295d7ef9d21_0_0"/>
          <p:cNvPicPr preferRelativeResize="0"/>
          <p:nvPr/>
        </p:nvPicPr>
        <p:blipFill rotWithShape="1">
          <a:blip r:embed="rId3">
            <a:alphaModFix/>
          </a:blip>
          <a:srcRect b="0" l="0" r="0" t="0"/>
          <a:stretch/>
        </p:blipFill>
        <p:spPr>
          <a:xfrm>
            <a:off x="152400" y="1107439"/>
            <a:ext cx="11887201" cy="5165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g25a30acef1b_0_0"/>
          <p:cNvSpPr txBox="1"/>
          <p:nvPr/>
        </p:nvSpPr>
        <p:spPr>
          <a:xfrm>
            <a:off x="254875" y="120175"/>
            <a:ext cx="101616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3800" u="none" cap="none" strike="noStrike">
                <a:solidFill>
                  <a:schemeClr val="lt1"/>
                </a:solidFill>
                <a:latin typeface="Arial"/>
                <a:ea typeface="Arial"/>
                <a:cs typeface="Arial"/>
                <a:sym typeface="Arial"/>
              </a:rPr>
              <a:t>OCG Goal: Support for IOC/Ocean Decade</a:t>
            </a:r>
            <a:endParaRPr b="0" i="0" sz="1000" u="none" cap="none" strike="noStrike">
              <a:solidFill>
                <a:srgbClr val="000000"/>
              </a:solidFill>
              <a:latin typeface="Arial"/>
              <a:ea typeface="Arial"/>
              <a:cs typeface="Arial"/>
              <a:sym typeface="Arial"/>
            </a:endParaRPr>
          </a:p>
        </p:txBody>
      </p:sp>
      <p:sp>
        <p:nvSpPr>
          <p:cNvPr id="91" name="Google Shape;91;g25a30acef1b_0_0"/>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92" name="Google Shape;92;g25a30acef1b_0_0"/>
          <p:cNvSpPr/>
          <p:nvPr/>
        </p:nvSpPr>
        <p:spPr>
          <a:xfrm>
            <a:off x="254886" y="2827867"/>
            <a:ext cx="12192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a:t>
            </a:r>
            <a:r>
              <a:rPr b="0" i="0" lang="en-US" sz="15000" u="none" cap="none" strike="noStrike">
                <a:solidFill>
                  <a:schemeClr val="dk1"/>
                </a:solidFill>
                <a:latin typeface="Arial"/>
                <a:ea typeface="Arial"/>
                <a:cs typeface="Arial"/>
                <a:sym typeface="Arial"/>
              </a:rPr>
              <a:t> </a:t>
            </a:r>
            <a:r>
              <a:rPr b="0" i="0" lang="en-US" sz="1800" u="none" cap="none" strike="noStrike">
                <a:solidFill>
                  <a:schemeClr val="dk1"/>
                </a:solidFill>
                <a:latin typeface="Arial"/>
                <a:ea typeface="Arial"/>
                <a:cs typeface="Arial"/>
                <a:sym typeface="Arial"/>
              </a:rPr>
              <a:t> </a:t>
            </a:r>
            <a:r>
              <a:rPr b="0" i="0" lang="en-US" sz="8100" u="none" cap="none" strike="noStrike">
                <a:solidFill>
                  <a:schemeClr val="dk1"/>
                </a:solidFill>
                <a:latin typeface="Arial"/>
                <a:ea typeface="Arial"/>
                <a:cs typeface="Arial"/>
                <a:sym typeface="Arial"/>
              </a:rPr>
              <a:t> </a:t>
            </a:r>
            <a:r>
              <a:rPr b="0" i="0" lang="en-US" sz="1800" u="none" cap="none" strike="noStrike">
                <a:solidFill>
                  <a:schemeClr val="dk1"/>
                </a:solidFill>
                <a:latin typeface="Arial"/>
                <a:ea typeface="Arial"/>
                <a:cs typeface="Arial"/>
                <a:sym typeface="Arial"/>
              </a:rPr>
              <a:t> </a:t>
            </a:r>
            <a:r>
              <a:rPr b="0" i="0" lang="en-US" sz="7800" u="none" cap="none" strike="noStrike">
                <a:solidFill>
                  <a:schemeClr val="dk1"/>
                </a:solidFill>
                <a:latin typeface="Arial"/>
                <a:ea typeface="Arial"/>
                <a:cs typeface="Arial"/>
                <a:sym typeface="Arial"/>
              </a:rPr>
              <a:t> </a:t>
            </a:r>
            <a:r>
              <a:rPr b="0" i="0" lang="en-US" sz="1800" u="none" cap="none" strike="noStrike">
                <a:solidFill>
                  <a:schemeClr val="dk1"/>
                </a:solidFill>
                <a:latin typeface="Arial"/>
                <a:ea typeface="Arial"/>
                <a:cs typeface="Arial"/>
                <a:sym typeface="Arial"/>
              </a:rPr>
              <a:t> </a:t>
            </a:r>
            <a:r>
              <a:rPr b="0" i="0" lang="en-US" sz="18800" u="none" cap="none" strike="noStrike">
                <a:solidFill>
                  <a:schemeClr val="dk1"/>
                </a:solidFill>
                <a:latin typeface="Arial"/>
                <a:ea typeface="Arial"/>
                <a:cs typeface="Arial"/>
                <a:sym typeface="Arial"/>
              </a:rPr>
              <a:t> </a:t>
            </a:r>
            <a:r>
              <a:rPr b="0" i="0" lang="en-US" sz="1800" u="none" cap="none" strike="noStrike">
                <a:solidFill>
                  <a:schemeClr val="dk1"/>
                </a:solidFill>
                <a:latin typeface="Arial"/>
                <a:ea typeface="Arial"/>
                <a:cs typeface="Arial"/>
                <a:sym typeface="Arial"/>
              </a:rPr>
              <a:t> </a:t>
            </a:r>
            <a:br>
              <a:rPr b="0" i="0" lang="en-US" sz="51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100"/>
              <a:buFont typeface="Arial"/>
              <a:buNone/>
            </a:pPr>
            <a:r>
              <a:rPr b="1" i="0" lang="en-US" sz="1100" u="none" cap="none" strike="noStrike">
                <a:solidFill>
                  <a:srgbClr val="FFFFFF"/>
                </a:solidFill>
                <a:latin typeface="Arial"/>
                <a:ea typeface="Arial"/>
                <a:cs typeface="Arial"/>
                <a:sym typeface="Arial"/>
              </a:rPr>
              <a:t>Geosynchronous Littoral Imaging &amp; Monitoring Radiometer (GLIMR)</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pic>
        <p:nvPicPr>
          <p:cNvPr id="93" name="Google Shape;93;g25a30acef1b_0_0"/>
          <p:cNvPicPr preferRelativeResize="0"/>
          <p:nvPr/>
        </p:nvPicPr>
        <p:blipFill rotWithShape="1">
          <a:blip r:embed="rId3">
            <a:alphaModFix/>
          </a:blip>
          <a:srcRect b="0" l="0" r="0" t="0"/>
          <a:stretch/>
        </p:blipFill>
        <p:spPr>
          <a:xfrm>
            <a:off x="1866575" y="1374849"/>
            <a:ext cx="8576300" cy="4812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295d7ef9d21_0_62"/>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t>IOC/UN Ocean Decade</a:t>
            </a:r>
            <a:endParaRPr/>
          </a:p>
        </p:txBody>
      </p:sp>
      <p:pic>
        <p:nvPicPr>
          <p:cNvPr id="99" name="Google Shape;99;g295d7ef9d21_0_62"/>
          <p:cNvPicPr preferRelativeResize="0"/>
          <p:nvPr/>
        </p:nvPicPr>
        <p:blipFill rotWithShape="1">
          <a:blip r:embed="rId3">
            <a:alphaModFix/>
          </a:blip>
          <a:srcRect b="0" l="0" r="0" t="0"/>
          <a:stretch/>
        </p:blipFill>
        <p:spPr>
          <a:xfrm>
            <a:off x="152400" y="1107439"/>
            <a:ext cx="11887201" cy="500330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4"/>
          <p:cNvSpPr txBox="1"/>
          <p:nvPr>
            <p:ph idx="1" type="body"/>
          </p:nvPr>
        </p:nvSpPr>
        <p:spPr>
          <a:xfrm>
            <a:off x="348308" y="1259033"/>
            <a:ext cx="11495400" cy="4662900"/>
          </a:xfrm>
          <a:prstGeom prst="rect">
            <a:avLst/>
          </a:prstGeom>
          <a:noFill/>
          <a:ln>
            <a:noFill/>
          </a:ln>
        </p:spPr>
        <p:txBody>
          <a:bodyPr anchorCtr="0" anchor="t" bIns="45700" lIns="91425" spcFirstLastPara="1" rIns="91425" wrap="square" tIns="45700">
            <a:noAutofit/>
          </a:bodyPr>
          <a:lstStyle/>
          <a:p>
            <a:pPr indent="-50800" lvl="0" marL="228600" rtl="0" algn="l">
              <a:lnSpc>
                <a:spcPct val="90000"/>
              </a:lnSpc>
              <a:spcBef>
                <a:spcPts val="0"/>
              </a:spcBef>
              <a:spcAft>
                <a:spcPts val="0"/>
              </a:spcAft>
              <a:buClr>
                <a:schemeClr val="dk1"/>
              </a:buClr>
              <a:buSzPts val="2800"/>
              <a:buFont typeface="Noto Sans Symbols"/>
              <a:buNone/>
            </a:pPr>
            <a:r>
              <a:rPr lang="en-US" sz="2500"/>
              <a:t>In accordance with Guidance from SEC: </a:t>
            </a:r>
            <a:endParaRPr sz="2500"/>
          </a:p>
          <a:p>
            <a:pPr indent="-50800" lvl="0" marL="228600" rtl="0" algn="l">
              <a:lnSpc>
                <a:spcPct val="90000"/>
              </a:lnSpc>
              <a:spcBef>
                <a:spcPts val="0"/>
              </a:spcBef>
              <a:spcAft>
                <a:spcPts val="0"/>
              </a:spcAft>
              <a:buClr>
                <a:schemeClr val="dk1"/>
              </a:buClr>
              <a:buSzPts val="2800"/>
              <a:buFont typeface="Noto Sans Symbols"/>
              <a:buNone/>
            </a:pPr>
            <a:r>
              <a:t/>
            </a:r>
            <a:endParaRPr sz="2500"/>
          </a:p>
          <a:p>
            <a:pPr indent="-355600" lvl="0" marL="457200" rtl="0" algn="l">
              <a:lnSpc>
                <a:spcPct val="100000"/>
              </a:lnSpc>
              <a:spcBef>
                <a:spcPts val="0"/>
              </a:spcBef>
              <a:spcAft>
                <a:spcPts val="0"/>
              </a:spcAft>
              <a:buSzPts val="2000"/>
              <a:buChar char="❖"/>
            </a:pPr>
            <a:r>
              <a:rPr lang="en-US" sz="2100"/>
              <a:t>We have transmitted two deliverables to the Plenary as the final outcome of the OCG:</a:t>
            </a:r>
            <a:endParaRPr sz="2500"/>
          </a:p>
          <a:p>
            <a:pPr indent="-381000" lvl="1" marL="914400" rtl="0" algn="l">
              <a:lnSpc>
                <a:spcPct val="100000"/>
              </a:lnSpc>
              <a:spcBef>
                <a:spcPts val="0"/>
              </a:spcBef>
              <a:spcAft>
                <a:spcPts val="0"/>
              </a:spcAft>
              <a:buSzPts val="2400"/>
              <a:buChar char="▪"/>
            </a:pPr>
            <a:r>
              <a:rPr lang="en-US" sz="1800"/>
              <a:t>Needs Assessment for Ocean Coordination activities for upcoming satellite missions</a:t>
            </a:r>
            <a:endParaRPr sz="1400"/>
          </a:p>
          <a:p>
            <a:pPr indent="-381000" lvl="1" marL="914400" rtl="0" algn="l">
              <a:lnSpc>
                <a:spcPct val="100000"/>
              </a:lnSpc>
              <a:spcBef>
                <a:spcPts val="0"/>
              </a:spcBef>
              <a:spcAft>
                <a:spcPts val="0"/>
              </a:spcAft>
              <a:buSzPts val="2400"/>
              <a:buChar char="▪"/>
            </a:pPr>
            <a:r>
              <a:rPr lang="en-US" sz="1800"/>
              <a:t>List of IOC and Ocean Decade planned deliverables from CEOS VCs/WGs/Ad-Hoc Teams</a:t>
            </a:r>
            <a:endParaRPr sz="1800"/>
          </a:p>
          <a:p>
            <a:pPr indent="0" lvl="0" marL="0" rtl="0" algn="l">
              <a:lnSpc>
                <a:spcPct val="100000"/>
              </a:lnSpc>
              <a:spcBef>
                <a:spcPts val="0"/>
              </a:spcBef>
              <a:spcAft>
                <a:spcPts val="0"/>
              </a:spcAft>
              <a:buNone/>
            </a:pPr>
            <a:r>
              <a:t/>
            </a:r>
            <a:endParaRPr sz="1800"/>
          </a:p>
          <a:p>
            <a:pPr indent="-355600" lvl="0" marL="457200" rtl="0" algn="l">
              <a:lnSpc>
                <a:spcPct val="100000"/>
              </a:lnSpc>
              <a:spcBef>
                <a:spcPts val="1200"/>
              </a:spcBef>
              <a:spcAft>
                <a:spcPts val="0"/>
              </a:spcAft>
              <a:buSzPts val="2000"/>
              <a:buChar char="❖"/>
            </a:pPr>
            <a:r>
              <a:rPr lang="en-US" sz="2100"/>
              <a:t>These will help inform where Ocean Coordination within CEOS could benefit the Earth observation community going forward</a:t>
            </a:r>
            <a:endParaRPr sz="2100"/>
          </a:p>
          <a:p>
            <a:pPr indent="0" lvl="0" marL="457200" rtl="0" algn="l">
              <a:lnSpc>
                <a:spcPct val="100000"/>
              </a:lnSpc>
              <a:spcBef>
                <a:spcPts val="1200"/>
              </a:spcBef>
              <a:spcAft>
                <a:spcPts val="0"/>
              </a:spcAft>
              <a:buNone/>
            </a:pPr>
            <a:r>
              <a:t/>
            </a:r>
            <a:endParaRPr sz="2100"/>
          </a:p>
          <a:p>
            <a:pPr indent="-349250" lvl="0" marL="457200" rtl="0" algn="l">
              <a:lnSpc>
                <a:spcPct val="107916"/>
              </a:lnSpc>
              <a:spcBef>
                <a:spcPts val="0"/>
              </a:spcBef>
              <a:spcAft>
                <a:spcPts val="800"/>
              </a:spcAft>
              <a:buSzPts val="2000"/>
              <a:buChar char="❖"/>
            </a:pPr>
            <a:r>
              <a:rPr lang="en-US" sz="2100"/>
              <a:t>The OCG notes the significant increase in recent and forthcoming ocean remote sensing missions and highlights the need for CEOS, using its existing bodies, to still continue to actively work to ensure the maximum utility of that data.</a:t>
            </a:r>
            <a:endParaRPr sz="3400"/>
          </a:p>
        </p:txBody>
      </p:sp>
      <p:sp>
        <p:nvSpPr>
          <p:cNvPr id="105" name="Google Shape;105;p4"/>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US">
                <a:latin typeface="Arial"/>
                <a:ea typeface="Arial"/>
                <a:cs typeface="Arial"/>
                <a:sym typeface="Arial"/>
              </a:rPr>
              <a:t>OCG Agreement on Deliverables</a:t>
            </a:r>
            <a:endParaRPr>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Katy Matthews</dc:creator>
</cp:coreProperties>
</file>