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797675" cy="98726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DLoxZzlsS3AcY9KSjWse3yDSD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0D01DE-98AE-4F21-B1FD-D36B3F2F0D72}">
  <a:tblStyle styleId="{450D01DE-98AE-4F21-B1FD-D36B3F2F0D7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07950" y="739775"/>
            <a:ext cx="658177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8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9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3"/>
          <p:cNvSpPr txBox="1"/>
          <p:nvPr/>
        </p:nvSpPr>
        <p:spPr>
          <a:xfrm>
            <a:off x="-24372" y="6562800"/>
            <a:ext cx="6448800" cy="116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 CEOS Plenary	Chiang Rai, Thailand	   14 – 16 Nov 2023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ceos.org/document_management/Publications/Governing_Docs/CEOS_Terms-of-Reference_Nov2013.pdf" TargetMode="External"/><Relationship Id="rId4" Type="http://schemas.openxmlformats.org/officeDocument/2006/relationships/hyperlink" Target="http://ceos.org/document_management/Publications/Governing_Docs/CEOS_Strategic-Guidance_Nov2013.pdf" TargetMode="External"/><Relationship Id="rId9" Type="http://schemas.openxmlformats.org/officeDocument/2006/relationships/image" Target="../media/image26.png"/><Relationship Id="rId5" Type="http://schemas.openxmlformats.org/officeDocument/2006/relationships/hyperlink" Target="http://ceos.org/https:/ceos.org/document_management/Publications/Governing_Docs/CEOS_Governance_and_Processes_rev1.2_Sep2021.pdf" TargetMode="External"/><Relationship Id="rId6" Type="http://schemas.openxmlformats.org/officeDocument/2006/relationships/hyperlink" Target="https://ceos.org/document_management/Publications/CEOS_Work-Plans/CEOS%20Work%20Plan%202023-2025_v1.1.pdf" TargetMode="External"/><Relationship Id="rId7" Type="http://schemas.openxmlformats.org/officeDocument/2006/relationships/hyperlink" Target="http://deliverables.ceos.org/" TargetMode="External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2.jp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7213044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CEOS Executive Officer</a:t>
            </a:r>
            <a:br>
              <a:rPr lang="en-US" sz="7500"/>
            </a:br>
            <a:r>
              <a:rPr lang="en-US" sz="7500"/>
              <a:t>report</a:t>
            </a:r>
            <a:endParaRPr i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</p:txBody>
      </p:sp>
      <p:sp>
        <p:nvSpPr>
          <p:cNvPr id="67" name="Google Shape;67;p1"/>
          <p:cNvSpPr/>
          <p:nvPr/>
        </p:nvSpPr>
        <p:spPr>
          <a:xfrm>
            <a:off x="6364084" y="3925705"/>
            <a:ext cx="5756476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Marie-Claire Greening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Executive Officer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1.2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 CEOS Plenary, Chiang Rai, Thailand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14th – 16th November 2023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 txBox="1"/>
          <p:nvPr>
            <p:ph type="title"/>
          </p:nvPr>
        </p:nvSpPr>
        <p:spPr>
          <a:xfrm>
            <a:off x="235340" y="1740842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Thank you!</a:t>
            </a:r>
            <a:endParaRPr i="1" sz="4000"/>
          </a:p>
        </p:txBody>
      </p:sp>
      <p:sp>
        <p:nvSpPr>
          <p:cNvPr id="277" name="Google Shape;277;p10"/>
          <p:cNvSpPr/>
          <p:nvPr/>
        </p:nvSpPr>
        <p:spPr>
          <a:xfrm>
            <a:off x="6364084" y="3925705"/>
            <a:ext cx="5756476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Marie-Claire Greening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Executive Officer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1.2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 CEOS Plenary, Chiang Rai, Thailand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14th – 16th November 2023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324233" y="3472753"/>
            <a:ext cx="11495400" cy="2748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111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Primary Objectives:</a:t>
            </a:r>
            <a:endParaRPr/>
          </a:p>
          <a:p>
            <a:pPr indent="0" lvl="1" marL="111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54025" lvl="0" marL="4540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600"/>
              <a:t>To optimise the benefits of space-based Earth observation </a:t>
            </a:r>
            <a:endParaRPr/>
          </a:p>
          <a:p>
            <a:pPr indent="-454025" lvl="0" marL="4540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600"/>
              <a:t>To serve as the focal point for international coordination of space-based Earth observation activities</a:t>
            </a:r>
            <a:endParaRPr/>
          </a:p>
          <a:p>
            <a:pPr indent="-454025" lvl="0" marL="4540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600"/>
              <a:t>To encourage complementarity and compatibility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071562" y="175939"/>
            <a:ext cx="8491349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CEOS Mission &amp; Objectives</a:t>
            </a:r>
            <a:br>
              <a:rPr lang="en-US"/>
            </a:b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470" y="1143779"/>
            <a:ext cx="11068203" cy="20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95" y="103659"/>
            <a:ext cx="855553" cy="823230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929640" y="175939"/>
            <a:ext cx="863327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CEOS Long-term Priorities</a:t>
            </a:r>
            <a:endParaRPr/>
          </a:p>
        </p:txBody>
      </p:sp>
      <p:sp>
        <p:nvSpPr>
          <p:cNvPr id="81" name="Google Shape;81;p3"/>
          <p:cNvSpPr txBox="1"/>
          <p:nvPr/>
        </p:nvSpPr>
        <p:spPr>
          <a:xfrm>
            <a:off x="1417309" y="1227814"/>
            <a:ext cx="10402323" cy="5142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1638" lvl="0" marL="4016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that climate observation requirements identified by the Global Climate Observing System (GCOS) – and implications of the Paris Climate Agreement – are addressed. </a:t>
            </a:r>
            <a:endParaRPr/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Ensure, in the context of the Sendai Framework for Disaster Risk Reduction 2015-2030, that CEOS Agency data are made available in support of disaster risk reduction and that CEOS continues engagement with UN agencies and authorities. </a:t>
            </a:r>
            <a:endParaRPr/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that space-based Earth observations support the success of the next decade of the Group on Earth Observations (GEO), and that CEOS engagement in GEO governance and leadership is enhanced.</a:t>
            </a:r>
            <a:endParaRPr/>
          </a:p>
          <a:p>
            <a:pPr indent="-2873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Proactively engage in global discussions on the critical challenges that face society, in support of the UN 2030 Agenda for Sustainable Development. </a:t>
            </a:r>
            <a:endParaRPr/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967" y="2603163"/>
            <a:ext cx="869399" cy="76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647" y="4297892"/>
            <a:ext cx="1119649" cy="44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246" y="5574963"/>
            <a:ext cx="902258" cy="76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047" y="1251245"/>
            <a:ext cx="1166955" cy="36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695" y="103659"/>
            <a:ext cx="855553" cy="823230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/>
          <p:nvPr/>
        </p:nvSpPr>
        <p:spPr>
          <a:xfrm>
            <a:off x="1747210" y="1275654"/>
            <a:ext cx="1099930" cy="357808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CEO</a:t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6410200" y="1431083"/>
            <a:ext cx="1292079" cy="579365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CEOS Secretariat</a:t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6007308" y="4948009"/>
            <a:ext cx="1382967" cy="404064"/>
          </a:xfrm>
          <a:prstGeom prst="rect">
            <a:avLst/>
          </a:prstGeom>
          <a:solidFill>
            <a:srgbClr val="7F6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COAST AHT</a:t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5089273" y="5646372"/>
            <a:ext cx="1785149" cy="527644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Ecosystem Extent Task Team</a:t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7086643" y="3412510"/>
            <a:ext cx="1099930" cy="357808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SEO</a:t>
            </a: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7035843" y="3340948"/>
            <a:ext cx="1995141" cy="1147408"/>
            <a:chOff x="7035843" y="3340948"/>
            <a:chExt cx="1995141" cy="1147408"/>
          </a:xfrm>
        </p:grpSpPr>
        <p:sp>
          <p:nvSpPr>
            <p:cNvPr id="97" name="Google Shape;97;p4"/>
            <p:cNvSpPr/>
            <p:nvPr/>
          </p:nvSpPr>
          <p:spPr>
            <a:xfrm>
              <a:off x="7136731" y="3839647"/>
              <a:ext cx="1810889" cy="543319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SDG Coordination Group</a:t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035843" y="3340948"/>
              <a:ext cx="1995141" cy="1147408"/>
            </a:xfrm>
            <a:prstGeom prst="rect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4"/>
          <p:cNvGrpSpPr/>
          <p:nvPr/>
        </p:nvGrpSpPr>
        <p:grpSpPr>
          <a:xfrm>
            <a:off x="9473261" y="1271488"/>
            <a:ext cx="1543879" cy="809963"/>
            <a:chOff x="9473261" y="1271488"/>
            <a:chExt cx="1543879" cy="809963"/>
          </a:xfrm>
        </p:grpSpPr>
        <p:sp>
          <p:nvSpPr>
            <p:cNvPr id="100" name="Google Shape;100;p4"/>
            <p:cNvSpPr/>
            <p:nvPr/>
          </p:nvSpPr>
          <p:spPr>
            <a:xfrm>
              <a:off x="9473261" y="1660211"/>
              <a:ext cx="1543879" cy="421240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SIT Vice-Chair</a:t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9473261" y="1271488"/>
              <a:ext cx="1099930" cy="357808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SIT Chair</a:t>
              </a: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>
            <a:off x="9385200" y="1152868"/>
            <a:ext cx="2148181" cy="2633288"/>
            <a:chOff x="9385200" y="1152868"/>
            <a:chExt cx="2148181" cy="2633288"/>
          </a:xfrm>
        </p:grpSpPr>
        <p:sp>
          <p:nvSpPr>
            <p:cNvPr id="103" name="Google Shape;103;p4"/>
            <p:cNvSpPr/>
            <p:nvPr/>
          </p:nvSpPr>
          <p:spPr>
            <a:xfrm>
              <a:off x="9571521" y="3154386"/>
              <a:ext cx="1785450" cy="453822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New Space Task Team</a:t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59607" y="2126320"/>
              <a:ext cx="1829151" cy="361943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ARD Oversight Group</a:t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62139" y="2577116"/>
              <a:ext cx="1841423" cy="505563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Ocean Coordination Group</a:t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385200" y="1152868"/>
              <a:ext cx="2148181" cy="2633288"/>
            </a:xfrm>
            <a:prstGeom prst="rect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>
            <a:off x="4753082" y="1693973"/>
            <a:ext cx="1577733" cy="1107996"/>
            <a:chOff x="5277117" y="889590"/>
            <a:chExt cx="1577733" cy="1107996"/>
          </a:xfrm>
        </p:grpSpPr>
        <p:sp>
          <p:nvSpPr>
            <p:cNvPr id="108" name="Google Shape;108;p4"/>
            <p:cNvSpPr txBox="1"/>
            <p:nvPr/>
          </p:nvSpPr>
          <p:spPr>
            <a:xfrm>
              <a:off x="5277117" y="889590"/>
              <a:ext cx="1577733" cy="1107996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Troika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366212" y="1178113"/>
              <a:ext cx="1215341" cy="357808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Past Chair</a:t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367485" y="1577486"/>
              <a:ext cx="1382370" cy="357808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Future Chair</a:t>
              </a:r>
              <a:endParaRPr/>
            </a:p>
          </p:txBody>
        </p:sp>
      </p:grpSp>
      <p:sp>
        <p:nvSpPr>
          <p:cNvPr id="111" name="Google Shape;111;p4"/>
          <p:cNvSpPr/>
          <p:nvPr/>
        </p:nvSpPr>
        <p:spPr>
          <a:xfrm>
            <a:off x="4740631" y="1236304"/>
            <a:ext cx="1564185" cy="357808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CEOS Chair</a:t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4682989" y="1160160"/>
            <a:ext cx="3104542" cy="1795832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4"/>
          <p:cNvCxnSpPr>
            <a:stCxn id="91" idx="3"/>
          </p:cNvCxnSpPr>
          <p:nvPr/>
        </p:nvCxnSpPr>
        <p:spPr>
          <a:xfrm>
            <a:off x="2847140" y="1454558"/>
            <a:ext cx="1835700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lg" w="lg" type="none"/>
            <a:tailEnd len="lg" w="lg" type="triangle"/>
          </a:ln>
        </p:spPr>
      </p:cxnSp>
      <p:cxnSp>
        <p:nvCxnSpPr>
          <p:cNvPr id="114" name="Google Shape;114;p4"/>
          <p:cNvCxnSpPr/>
          <p:nvPr/>
        </p:nvCxnSpPr>
        <p:spPr>
          <a:xfrm flipH="1">
            <a:off x="7787531" y="1693973"/>
            <a:ext cx="1597669" cy="21117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15" name="Google Shape;115;p4"/>
          <p:cNvSpPr/>
          <p:nvPr/>
        </p:nvSpPr>
        <p:spPr>
          <a:xfrm>
            <a:off x="1255620" y="1879383"/>
            <a:ext cx="1883460" cy="455740"/>
          </a:xfrm>
          <a:prstGeom prst="rect">
            <a:avLst/>
          </a:prstGeom>
          <a:solidFill>
            <a:srgbClr val="38562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Working Groups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553198" y="2983140"/>
            <a:ext cx="1447801" cy="357808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WGDisasters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904831" y="2453439"/>
            <a:ext cx="1099930" cy="357808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WGCapD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30571" y="4079094"/>
            <a:ext cx="1099930" cy="224676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Subgroups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232557" y="3629620"/>
            <a:ext cx="1447801" cy="2755409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10510" y="3680654"/>
            <a:ext cx="1099930" cy="357808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WGCV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489118" y="5352073"/>
            <a:ext cx="766502" cy="252002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MSSG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489117" y="5649385"/>
            <a:ext cx="645575" cy="266004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SAR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492314" y="5960359"/>
            <a:ext cx="759903" cy="242393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TMSG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492314" y="4411053"/>
            <a:ext cx="636837" cy="29343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ACSG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489117" y="5044000"/>
            <a:ext cx="636835" cy="266004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LPV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489118" y="4739506"/>
            <a:ext cx="636836" cy="270620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IVOS</a:t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1881826" y="3472044"/>
            <a:ext cx="2275949" cy="2951096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044078" y="4572002"/>
            <a:ext cx="2001313" cy="17543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 Groups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1981105" y="3554587"/>
            <a:ext cx="1099930" cy="357808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WGISS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2109022" y="5253825"/>
            <a:ext cx="1756772" cy="440676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Preservation &amp; Stewardship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2044078" y="3998412"/>
            <a:ext cx="1421259" cy="516765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Discovery &amp; Access Team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109460" y="5735715"/>
            <a:ext cx="1756334" cy="438301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Interoperability &amp; Use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2110476" y="4850978"/>
            <a:ext cx="1883459" cy="357645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 Exploration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2338733" y="2497452"/>
            <a:ext cx="1292078" cy="357808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WGClimate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2474460" y="2898663"/>
            <a:ext cx="1335772" cy="357808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GHG Task Team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2274692" y="2418540"/>
            <a:ext cx="1655071" cy="949699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136610" y="1820397"/>
            <a:ext cx="4099335" cy="466126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/>
          <p:nvPr/>
        </p:nvCxnSpPr>
        <p:spPr>
          <a:xfrm rot="10800000">
            <a:off x="5539062" y="2978154"/>
            <a:ext cx="0" cy="2668218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39" name="Google Shape;139;p4"/>
          <p:cNvCxnSpPr/>
          <p:nvPr/>
        </p:nvCxnSpPr>
        <p:spPr>
          <a:xfrm rot="10800000">
            <a:off x="6236666" y="2970476"/>
            <a:ext cx="230882" cy="1992017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40" name="Google Shape;140;p4"/>
          <p:cNvCxnSpPr>
            <a:stCxn id="98" idx="0"/>
          </p:cNvCxnSpPr>
          <p:nvPr/>
        </p:nvCxnSpPr>
        <p:spPr>
          <a:xfrm flipH="1" rot="10800000">
            <a:off x="8033414" y="2678248"/>
            <a:ext cx="1354500" cy="6627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grpSp>
        <p:nvGrpSpPr>
          <p:cNvPr id="141" name="Google Shape;141;p4"/>
          <p:cNvGrpSpPr/>
          <p:nvPr/>
        </p:nvGrpSpPr>
        <p:grpSpPr>
          <a:xfrm>
            <a:off x="9506198" y="3793320"/>
            <a:ext cx="2477386" cy="2670242"/>
            <a:chOff x="9506198" y="3793320"/>
            <a:chExt cx="2477386" cy="2670242"/>
          </a:xfrm>
        </p:grpSpPr>
        <p:grpSp>
          <p:nvGrpSpPr>
            <p:cNvPr id="142" name="Google Shape;142;p4"/>
            <p:cNvGrpSpPr/>
            <p:nvPr/>
          </p:nvGrpSpPr>
          <p:grpSpPr>
            <a:xfrm>
              <a:off x="9506198" y="4183697"/>
              <a:ext cx="2477386" cy="2279865"/>
              <a:chOff x="7612912" y="3126436"/>
              <a:chExt cx="2477386" cy="2279865"/>
            </a:xfrm>
          </p:grpSpPr>
          <p:sp>
            <p:nvSpPr>
              <p:cNvPr id="143" name="Google Shape;143;p4"/>
              <p:cNvSpPr/>
              <p:nvPr/>
            </p:nvSpPr>
            <p:spPr>
              <a:xfrm>
                <a:off x="7729528" y="3221840"/>
                <a:ext cx="2224385" cy="430810"/>
              </a:xfrm>
              <a:prstGeom prst="rect">
                <a:avLst/>
              </a:prstGeom>
              <a:solidFill>
                <a:srgbClr val="833C0B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Virtual Constellations</a:t>
                </a: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8896872" y="4565423"/>
                <a:ext cx="109872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LSI-VC</a:t>
                </a: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698360" y="4553669"/>
                <a:ext cx="109233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OST-VC</a:t>
                </a: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695980" y="4969991"/>
                <a:ext cx="109471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OSVW-VC</a:t>
                </a: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698360" y="4142059"/>
                <a:ext cx="109233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OCR-VC</a:t>
                </a: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8896872" y="3725555"/>
                <a:ext cx="109471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P-VC</a:t>
                </a: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7700014" y="3714922"/>
                <a:ext cx="1090681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AC-VC</a:t>
                </a: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896872" y="4145595"/>
                <a:ext cx="109872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SST-VC</a:t>
                </a: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7612912" y="3126436"/>
                <a:ext cx="2477386" cy="2279865"/>
              </a:xfrm>
              <a:prstGeom prst="rect">
                <a:avLst/>
              </a:prstGeom>
              <a:noFill/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52" name="Google Shape;152;p4"/>
            <p:cNvCxnSpPr/>
            <p:nvPr/>
          </p:nvCxnSpPr>
          <p:spPr>
            <a:xfrm rot="10800000">
              <a:off x="10544713" y="3793320"/>
              <a:ext cx="472427" cy="385646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</p:grpSp>
      <p:sp>
        <p:nvSpPr>
          <p:cNvPr id="153" name="Google Shape;153;p4"/>
          <p:cNvSpPr txBox="1"/>
          <p:nvPr>
            <p:ph type="title"/>
          </p:nvPr>
        </p:nvSpPr>
        <p:spPr>
          <a:xfrm>
            <a:off x="985838" y="175939"/>
            <a:ext cx="857707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CEOS Organisation</a:t>
            </a:r>
            <a:endParaRPr/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cxnSp>
        <p:nvCxnSpPr>
          <p:cNvPr id="155" name="Google Shape;155;p4"/>
          <p:cNvCxnSpPr/>
          <p:nvPr/>
        </p:nvCxnSpPr>
        <p:spPr>
          <a:xfrm flipH="1" rot="10800000">
            <a:off x="4235945" y="2978154"/>
            <a:ext cx="853328" cy="1726336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>
            <p:ph idx="1" type="body"/>
          </p:nvPr>
        </p:nvSpPr>
        <p:spPr>
          <a:xfrm>
            <a:off x="541965" y="2059182"/>
            <a:ext cx="11482996" cy="2439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Focal point on governance, resourcing and processes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Custodian of CEOS Governing Documents, including CEOS Work Plan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Ensures information flow across all CEOS entities and advises CEOS leadership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Handles membership and works with the SEO on comms and outreach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Contact point for all enquiries, responsible for CEOS membership, listservs, website and events calendar … and general housekeeping!</a:t>
            </a:r>
            <a:endParaRPr/>
          </a:p>
        </p:txBody>
      </p:sp>
      <p:sp>
        <p:nvSpPr>
          <p:cNvPr id="161" name="Google Shape;161;p5"/>
          <p:cNvSpPr txBox="1"/>
          <p:nvPr>
            <p:ph type="title"/>
          </p:nvPr>
        </p:nvSpPr>
        <p:spPr>
          <a:xfrm>
            <a:off x="1075365" y="108373"/>
            <a:ext cx="8663220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CEO Responsibilities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287482" y="1117707"/>
            <a:ext cx="110871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Serves the entire CEOS organisation and acts with neutrality</a:t>
            </a:r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-1825" y="1637048"/>
            <a:ext cx="61444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Stakeholders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1657719" y="4599504"/>
            <a:ext cx="971686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 of Contact for all external stakeholders, both existing and new</a:t>
            </a:r>
            <a:endParaRPr/>
          </a:p>
          <a:p>
            <a:pPr indent="-4572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interface to the Group on Earth Observations (GEO); supports coordination meetings sits on the GEO Programme Board and Executive Committee</a:t>
            </a:r>
            <a:endParaRPr/>
          </a:p>
          <a:p>
            <a:pPr indent="-4572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interface to all CEOS contacts and represents CEOS at relevant partner and stakeholder meetings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-1825" y="4192304"/>
            <a:ext cx="61444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Stakeholders</a:t>
            </a:r>
            <a:endParaRPr/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8565" y="2331645"/>
            <a:ext cx="1066800" cy="14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25" y="4646443"/>
            <a:ext cx="1941462" cy="194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09118" y="1679010"/>
            <a:ext cx="1295400" cy="108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52867" y="3888536"/>
            <a:ext cx="1051651" cy="132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type="title"/>
          </p:nvPr>
        </p:nvSpPr>
        <p:spPr>
          <a:xfrm>
            <a:off x="1080654" y="175939"/>
            <a:ext cx="9892145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Governance &amp; Work Planning</a:t>
            </a:r>
            <a:br>
              <a:rPr lang="en-US"/>
            </a:br>
            <a:endParaRPr/>
          </a:p>
        </p:txBody>
      </p:sp>
      <p:sp>
        <p:nvSpPr>
          <p:cNvPr id="176" name="Google Shape;176;p6"/>
          <p:cNvSpPr txBox="1"/>
          <p:nvPr>
            <p:ph idx="1" type="body"/>
          </p:nvPr>
        </p:nvSpPr>
        <p:spPr>
          <a:xfrm>
            <a:off x="348300" y="1158152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Four key governing documents primarily guide the work of CEOS: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3"/>
              </a:rPr>
              <a:t>CEOS Terms of Reference</a:t>
            </a:r>
            <a:r>
              <a:rPr lang="en-US"/>
              <a:t> defines the mission and scope of CEOS activities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4"/>
              </a:rPr>
              <a:t>CEOS Strategic Guidance document</a:t>
            </a:r>
            <a:r>
              <a:rPr lang="en-US"/>
              <a:t> articulates the overarching long-term (7-10 years) purpose and goals of CEOS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5"/>
              </a:rPr>
              <a:t>CEOS Governance and Processes</a:t>
            </a:r>
            <a:r>
              <a:rPr lang="en-US"/>
              <a:t> document provides</a:t>
            </a:r>
            <a:endParaRPr/>
          </a:p>
          <a:p>
            <a:pPr indent="84137" lvl="1" marL="9477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/>
              <a:t>guidelines on the structure, operations, and processes</a:t>
            </a:r>
            <a:endParaRPr/>
          </a:p>
          <a:p>
            <a:pPr indent="84137" lvl="1" marL="9477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/>
              <a:t>CEOS employs to achieve its goals</a:t>
            </a:r>
            <a:endParaRPr/>
          </a:p>
          <a:p>
            <a:pPr indent="-388938" lvl="1" marL="9477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/>
              <a:t>4.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CEOS Work Plan </a:t>
            </a:r>
            <a:r>
              <a:rPr lang="en-US"/>
              <a:t>(3-year rolling) sets forth near-term</a:t>
            </a:r>
            <a:endParaRPr/>
          </a:p>
          <a:p>
            <a:pPr indent="134937" lvl="1" marL="9477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/>
              <a:t>actions to achieve the goals outlined in the CEOS</a:t>
            </a:r>
            <a:endParaRPr/>
          </a:p>
          <a:p>
            <a:pPr indent="134937" lvl="1" marL="9477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/>
              <a:t>Strategic Guidance document. </a:t>
            </a:r>
            <a:r>
              <a:rPr lang="en-US" sz="2400"/>
              <a:t>Detailed work defined</a:t>
            </a:r>
            <a:endParaRPr/>
          </a:p>
          <a:p>
            <a:pPr indent="134937" lvl="1" marL="9477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as </a:t>
            </a:r>
            <a:r>
              <a:rPr i="1" lang="en-US" sz="2400"/>
              <a:t>deliverables:</a:t>
            </a:r>
            <a:r>
              <a:rPr lang="en-US" sz="2400"/>
              <a:t> outlined in the WP, reconciled and</a:t>
            </a:r>
            <a:endParaRPr/>
          </a:p>
          <a:p>
            <a:pPr indent="134937" lvl="1" marL="9477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tracked in </a:t>
            </a:r>
            <a:r>
              <a:rPr lang="en-US" sz="2400" u="sng">
                <a:solidFill>
                  <a:schemeClr val="hlink"/>
                </a:solidFill>
                <a:hlinkClick r:id="rId7"/>
              </a:rPr>
              <a:t>CEOS deliverable tracking tool</a:t>
            </a:r>
            <a:endParaRPr sz="2400"/>
          </a:p>
          <a:p>
            <a:pPr indent="134937" lvl="1" marL="9477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547" y="143878"/>
            <a:ext cx="942107" cy="791501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24098" y="4221001"/>
            <a:ext cx="1141617" cy="1413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6"/>
          <p:cNvGrpSpPr/>
          <p:nvPr/>
        </p:nvGrpSpPr>
        <p:grpSpPr>
          <a:xfrm>
            <a:off x="9333103" y="3591183"/>
            <a:ext cx="2723608" cy="2723608"/>
            <a:chOff x="1303" y="151901"/>
            <a:chExt cx="2723608" cy="2723608"/>
          </a:xfrm>
        </p:grpSpPr>
        <p:sp>
          <p:nvSpPr>
            <p:cNvPr id="180" name="Google Shape;180;p6"/>
            <p:cNvSpPr/>
            <p:nvPr/>
          </p:nvSpPr>
          <p:spPr>
            <a:xfrm>
              <a:off x="1162767" y="151901"/>
              <a:ext cx="400679" cy="400679"/>
            </a:xfrm>
            <a:prstGeom prst="ellipse">
              <a:avLst/>
            </a:prstGeom>
            <a:solidFill>
              <a:srgbClr val="A3CA32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1221445" y="210579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</a:t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918278">
              <a:off x="1597509" y="363493"/>
              <a:ext cx="107587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3CA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 rot="918278">
              <a:off x="1598081" y="386279"/>
              <a:ext cx="75311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745033" y="311242"/>
              <a:ext cx="400679" cy="400679"/>
            </a:xfrm>
            <a:prstGeom prst="ellipse">
              <a:avLst/>
            </a:prstGeom>
            <a:solidFill>
              <a:srgbClr val="63CA35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1803711" y="369920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Feb</a:t>
              </a: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 rot="2691049">
              <a:off x="2102919" y="652581"/>
              <a:ext cx="104312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3CA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 rot="2691049">
              <a:off x="2107473" y="668592"/>
              <a:ext cx="73018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2168625" y="732634"/>
              <a:ext cx="400679" cy="400679"/>
            </a:xfrm>
            <a:prstGeom prst="ellipse">
              <a:avLst/>
            </a:prstGeom>
            <a:solidFill>
              <a:srgbClr val="3AC94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2227303" y="79131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</a:t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 rot="4500000">
              <a:off x="2392847" y="1152819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3AC9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 rot="4500000">
              <a:off x="2404663" y="1164466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324232" y="1313366"/>
              <a:ext cx="400679" cy="400679"/>
            </a:xfrm>
            <a:prstGeom prst="ellipse">
              <a:avLst/>
            </a:prstGeom>
            <a:solidFill>
              <a:srgbClr val="3FC88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2382910" y="1372044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Apr</a:t>
              </a: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 rot="6801522">
              <a:off x="2351910" y="1720785"/>
              <a:ext cx="108052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3FC8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 rot="-3998478">
              <a:off x="2374544" y="1732951"/>
              <a:ext cx="75636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2084536" y="1868368"/>
              <a:ext cx="400679" cy="400679"/>
            </a:xfrm>
            <a:prstGeom prst="ellipse">
              <a:avLst/>
            </a:prstGeom>
            <a:solidFill>
              <a:srgbClr val="44C7C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2143214" y="192704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May</a:t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7626276">
              <a:off x="2072220" y="2224551"/>
              <a:ext cx="87254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4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 rot="-3173724">
              <a:off x="2093204" y="2241159"/>
              <a:ext cx="61078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743500" y="2319224"/>
              <a:ext cx="400679" cy="400679"/>
            </a:xfrm>
            <a:prstGeom prst="ellipse">
              <a:avLst/>
            </a:prstGeom>
            <a:solidFill>
              <a:srgbClr val="4894C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1802178" y="237790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Jun</a:t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9900000">
              <a:off x="1603236" y="252897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89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 txBox="1"/>
            <p:nvPr/>
          </p:nvSpPr>
          <p:spPr>
            <a:xfrm rot="-900000">
              <a:off x="1634578" y="2551893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162767" y="2474830"/>
              <a:ext cx="400679" cy="400679"/>
            </a:xfrm>
            <a:prstGeom prst="ellipse">
              <a:avLst/>
            </a:prstGeom>
            <a:solidFill>
              <a:srgbClr val="4D63C5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1221445" y="2533508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Jul</a:t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9900000">
              <a:off x="1022504" y="2530531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D63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 rot="900000">
              <a:off x="1053846" y="2561703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82035" y="2319224"/>
              <a:ext cx="400679" cy="400679"/>
            </a:xfrm>
            <a:prstGeom prst="ellipse">
              <a:avLst/>
            </a:prstGeom>
            <a:solidFill>
              <a:srgbClr val="6E52C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640713" y="237790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Aug</a:t>
              </a: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-8100000">
              <a:off x="518796" y="224151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E52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 txBox="1"/>
            <p:nvPr/>
          </p:nvSpPr>
          <p:spPr>
            <a:xfrm rot="2700000">
              <a:off x="546012" y="2279832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56910" y="1894098"/>
              <a:ext cx="400679" cy="400679"/>
            </a:xfrm>
            <a:prstGeom prst="ellipse">
              <a:avLst/>
            </a:prstGeom>
            <a:solidFill>
              <a:srgbClr val="9E56C3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215588" y="195277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Sep</a:t>
              </a: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 rot="-6300000">
              <a:off x="227082" y="173936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9E56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6"/>
            <p:cNvSpPr txBox="1"/>
            <p:nvPr/>
          </p:nvSpPr>
          <p:spPr>
            <a:xfrm rot="4500000">
              <a:off x="247151" y="1781808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303" y="1313366"/>
              <a:ext cx="400679" cy="400679"/>
            </a:xfrm>
            <a:prstGeom prst="ellipse">
              <a:avLst/>
            </a:prstGeom>
            <a:solidFill>
              <a:srgbClr val="C25BB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 txBox="1"/>
            <p:nvPr/>
          </p:nvSpPr>
          <p:spPr>
            <a:xfrm>
              <a:off x="59981" y="1372044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Oct</a:t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 rot="-4500000">
              <a:off x="225524" y="1158630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25B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 txBox="1"/>
            <p:nvPr/>
          </p:nvSpPr>
          <p:spPr>
            <a:xfrm rot="-4500000">
              <a:off x="237340" y="1201075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56910" y="732634"/>
              <a:ext cx="400679" cy="400679"/>
            </a:xfrm>
            <a:prstGeom prst="ellipse">
              <a:avLst/>
            </a:prstGeom>
            <a:solidFill>
              <a:srgbClr val="C15F8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215588" y="79131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Nov</a:t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 rot="-2700000">
              <a:off x="514542" y="65492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15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 txBox="1"/>
            <p:nvPr/>
          </p:nvSpPr>
          <p:spPr>
            <a:xfrm rot="-2700000">
              <a:off x="519211" y="693242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82035" y="307508"/>
              <a:ext cx="400679" cy="400679"/>
            </a:xfrm>
            <a:prstGeom prst="ellipse">
              <a:avLst/>
            </a:prstGeom>
            <a:solidFill>
              <a:srgbClr val="C1636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640713" y="36618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</a:t>
              </a: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 rot="-900000">
              <a:off x="1016692" y="363208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1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 txBox="1"/>
            <p:nvPr/>
          </p:nvSpPr>
          <p:spPr>
            <a:xfrm rot="-900000">
              <a:off x="1017235" y="394380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6"/>
          <p:cNvGrpSpPr/>
          <p:nvPr/>
        </p:nvGrpSpPr>
        <p:grpSpPr>
          <a:xfrm>
            <a:off x="10926239" y="3111512"/>
            <a:ext cx="1259880" cy="1289646"/>
            <a:chOff x="47552" y="246262"/>
            <a:chExt cx="1259880" cy="1289646"/>
          </a:xfrm>
        </p:grpSpPr>
        <p:sp>
          <p:nvSpPr>
            <p:cNvPr id="229" name="Google Shape;229;p6"/>
            <p:cNvSpPr/>
            <p:nvPr/>
          </p:nvSpPr>
          <p:spPr>
            <a:xfrm rot="3344282">
              <a:off x="178120" y="471629"/>
              <a:ext cx="988971" cy="83891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823682" y="1226032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823682" y="1226032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5225" lIns="15225" spcFirstLastPara="1" rIns="15225" wrap="square" tIns="152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</a:t>
              </a:r>
              <a:endParaRPr/>
            </a:p>
          </p:txBody>
        </p:sp>
      </p:grpSp>
      <p:grpSp>
        <p:nvGrpSpPr>
          <p:cNvPr id="232" name="Google Shape;232;p6"/>
          <p:cNvGrpSpPr/>
          <p:nvPr/>
        </p:nvGrpSpPr>
        <p:grpSpPr>
          <a:xfrm>
            <a:off x="8943864" y="3403234"/>
            <a:ext cx="1165334" cy="1143634"/>
            <a:chOff x="0" y="432471"/>
            <a:chExt cx="1165334" cy="1143634"/>
          </a:xfrm>
        </p:grpSpPr>
        <p:sp>
          <p:nvSpPr>
            <p:cNvPr id="233" name="Google Shape;233;p6"/>
            <p:cNvSpPr/>
            <p:nvPr/>
          </p:nvSpPr>
          <p:spPr>
            <a:xfrm rot="-1053739">
              <a:off x="211399" y="545684"/>
              <a:ext cx="863544" cy="73251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0" y="1410052"/>
              <a:ext cx="645876" cy="166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0" y="1410052"/>
              <a:ext cx="645876" cy="166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3950" lIns="13950" spcFirstLastPara="1" rIns="13950" wrap="square" tIns="13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Plenary</a:t>
              </a:r>
              <a:endParaRPr/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8933148" y="5465624"/>
            <a:ext cx="1283500" cy="1276345"/>
            <a:chOff x="0" y="334699"/>
            <a:chExt cx="1283500" cy="1276345"/>
          </a:xfrm>
        </p:grpSpPr>
        <p:sp>
          <p:nvSpPr>
            <p:cNvPr id="237" name="Google Shape;237;p6"/>
            <p:cNvSpPr/>
            <p:nvPr/>
          </p:nvSpPr>
          <p:spPr>
            <a:xfrm rot="-7206175">
              <a:off x="178120" y="553415"/>
              <a:ext cx="988971" cy="83891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0" y="455554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0" y="455554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700" lIns="12700" spcFirstLastPara="1" rIns="12700" wrap="square" tIns="12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 TW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>
            <p:ph type="title"/>
          </p:nvPr>
        </p:nvSpPr>
        <p:spPr>
          <a:xfrm>
            <a:off x="993467" y="19190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2023-25 Work Plan deliverables</a:t>
            </a:r>
            <a:endParaRPr/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71440" y="56508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graphicFrame>
        <p:nvGraphicFramePr>
          <p:cNvPr id="246" name="Google Shape;246;p7"/>
          <p:cNvGraphicFramePr/>
          <p:nvPr/>
        </p:nvGraphicFramePr>
        <p:xfrm>
          <a:off x="237430" y="11597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{450D01DE-98AE-4F21-B1FD-D36B3F2F0D72}</a:tableStyleId>
              </a:tblPr>
              <a:tblGrid>
                <a:gridCol w="6028100"/>
                <a:gridCol w="904400"/>
                <a:gridCol w="1157750"/>
                <a:gridCol w="1165725"/>
                <a:gridCol w="877200"/>
                <a:gridCol w="1583975"/>
              </a:tblGrid>
              <a:tr h="592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Chapter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Closed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Overdue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Due by end 2023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Due in 2024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Due in 2025 &amp; beyond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Monitoring, Research, and Services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Carbon Observations in Support of Climate Science and Policy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in Support of the Global Stocktake of the UNFCCC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Agriculture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Disasters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Quality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 Building and Data Democracy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Discovery, Access, Preservation, Usability and Exploitation: approaches, systems, tools and technologies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Advancement of the CEOS Virtual Constellations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to Other Key Stakeholder Initiatives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3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>
            <p:ph type="title"/>
          </p:nvPr>
        </p:nvSpPr>
        <p:spPr>
          <a:xfrm>
            <a:off x="1035030" y="131530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2023 Key Meetings</a:t>
            </a:r>
            <a:endParaRPr/>
          </a:p>
        </p:txBody>
      </p:sp>
      <p:graphicFrame>
        <p:nvGraphicFramePr>
          <p:cNvPr id="253" name="Google Shape;253;p8"/>
          <p:cNvGraphicFramePr/>
          <p:nvPr/>
        </p:nvGraphicFramePr>
        <p:xfrm>
          <a:off x="147919" y="13597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{450D01DE-98AE-4F21-B1FD-D36B3F2F0D72}</a:tableStyleId>
              </a:tblPr>
              <a:tblGrid>
                <a:gridCol w="1097900"/>
                <a:gridCol w="571475"/>
                <a:gridCol w="1071500"/>
                <a:gridCol w="1034750"/>
                <a:gridCol w="1188400"/>
                <a:gridCol w="1031675"/>
                <a:gridCol w="928700"/>
                <a:gridCol w="814375"/>
                <a:gridCol w="585800"/>
                <a:gridCol w="1114425"/>
                <a:gridCol w="1071550"/>
                <a:gridCol w="871550"/>
                <a:gridCol w="514350"/>
              </a:tblGrid>
              <a:tr h="24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Jan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Feb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Apr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Jun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Jul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Aug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Sep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Oct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Nov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Dec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4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CEOS Leadership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SEC</a:t>
                      </a:r>
                      <a:r>
                        <a:rPr baseline="30000" lang="en-US" sz="10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-98425" lvl="0" marL="984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UNCOPUOS</a:t>
                      </a:r>
                      <a:r>
                        <a:rPr baseline="30000" lang="en-US" sz="1000" u="none" cap="none" strike="noStrike"/>
                        <a:t>3 </a:t>
                      </a: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STSC-60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SIT</a:t>
                      </a:r>
                      <a:r>
                        <a:rPr baseline="30000" lang="en-US" sz="1000" u="none" cap="none" strike="noStrike"/>
                        <a:t>2</a:t>
                      </a:r>
                      <a:r>
                        <a:rPr lang="en-US" sz="1000" u="none" cap="none" strike="noStrike"/>
                        <a:t>-38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IAC</a:t>
                      </a:r>
                      <a:r>
                        <a:rPr baseline="30000" lang="en-US" sz="1000" u="none" cap="none" strike="noStrike"/>
                        <a:t>4</a:t>
                      </a:r>
                      <a:r>
                        <a:rPr lang="en-US" sz="1000" u="none" cap="none" strike="noStrike"/>
                        <a:t>-74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SIT TW</a:t>
                      </a:r>
                      <a:r>
                        <a:rPr baseline="30000" lang="en-US" sz="1000" u="none" cap="none" strike="noStrike"/>
                        <a:t>5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CEOS-37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</a:tr>
              <a:tr h="63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Working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Groups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WGClimate</a:t>
                      </a:r>
                      <a:r>
                        <a:rPr baseline="30000" lang="en-US" sz="1000" u="none" cap="none" strike="noStrike"/>
                        <a:t>8</a:t>
                      </a:r>
                      <a:r>
                        <a:rPr lang="en-US" sz="1000" u="none" cap="none" strike="noStrike"/>
                        <a:t>-18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WGCapD</a:t>
                      </a:r>
                      <a:r>
                        <a:rPr baseline="30000" lang="en-US" sz="1000" u="none" cap="none" strike="noStrike"/>
                        <a:t>6</a:t>
                      </a:r>
                      <a:r>
                        <a:rPr lang="en-US" sz="1000" u="none" cap="none" strike="noStrike"/>
                        <a:t>-12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WGDisasters</a:t>
                      </a:r>
                      <a:r>
                        <a:rPr baseline="30000" lang="en-US" sz="1000" u="none" cap="none" strike="noStrike"/>
                        <a:t>7</a:t>
                      </a:r>
                      <a:r>
                        <a:rPr lang="en-US" sz="1000" u="none" cap="none" strike="noStrike"/>
                        <a:t>-19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WGISS</a:t>
                      </a:r>
                      <a:r>
                        <a:rPr baseline="30000" lang="en-US" sz="1000" u="none" cap="none" strike="noStrike"/>
                        <a:t>10</a:t>
                      </a:r>
                      <a:r>
                        <a:rPr lang="en-US" sz="1000" u="none" cap="none" strike="noStrike"/>
                        <a:t>-55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WGCV</a:t>
                      </a:r>
                      <a:r>
                        <a:rPr baseline="30000" lang="en-US" sz="1000" u="none" cap="none" strike="noStrike"/>
                        <a:t>9</a:t>
                      </a:r>
                      <a:r>
                        <a:rPr lang="en-US" sz="1000" u="none" cap="none" strike="noStrike"/>
                        <a:t>-52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WGDisasters-20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WGClimate-19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WGISS-56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</a:tr>
              <a:tr h="549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Virtual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Constellations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LSI-VC</a:t>
                      </a:r>
                      <a:r>
                        <a:rPr baseline="30000" lang="en-US" sz="1000" u="none" cap="none" strike="noStrike"/>
                        <a:t>12</a:t>
                      </a:r>
                      <a:r>
                        <a:rPr lang="en-US" sz="1000" u="none" cap="none" strike="noStrike"/>
                        <a:t>-13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LSI-VC-14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AC-VC</a:t>
                      </a:r>
                      <a:r>
                        <a:rPr baseline="30000" lang="en-US" sz="1000" u="none" cap="none" strike="noStrike"/>
                        <a:t>11</a:t>
                      </a:r>
                      <a:r>
                        <a:rPr lang="en-US" sz="1000" u="none" cap="none" strike="noStrike"/>
                        <a:t>-19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/>
                        <a:t>ad hoc </a:t>
                      </a:r>
                      <a:r>
                        <a:rPr lang="en-US" sz="1100" u="none" cap="none" strike="noStrike"/>
                        <a:t>Teams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47625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84138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COAST</a:t>
                      </a:r>
                      <a:r>
                        <a:rPr baseline="30000" lang="en-US" sz="1000" u="none" cap="none" strike="noStrike"/>
                        <a:t>14</a:t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84138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84138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</a:tr>
              <a:tr h="61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GEO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CEOS-GEO coordination</a:t>
                      </a:r>
                      <a:endParaRPr/>
                    </a:p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PB</a:t>
                      </a:r>
                      <a:r>
                        <a:rPr baseline="30000" lang="en-US" sz="1000" u="none" cap="none" strike="noStrike"/>
                        <a:t>15</a:t>
                      </a:r>
                      <a:r>
                        <a:rPr lang="en-US" sz="1000" u="none" cap="none" strike="noStrike"/>
                        <a:t>-25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ExCom</a:t>
                      </a:r>
                      <a:r>
                        <a:rPr baseline="30000" lang="en-US" sz="1000" u="none" cap="none" strike="noStrike"/>
                        <a:t>16</a:t>
                      </a:r>
                      <a:r>
                        <a:rPr lang="en-US" sz="1000" u="none" cap="none" strike="noStrike"/>
                        <a:t>-60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-98425" lvl="0" marL="984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-98425" lvl="0" marL="984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GEO symposium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PB-26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EXCom-61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PB-27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GEO-19</a:t>
                      </a:r>
                      <a:endParaRPr/>
                    </a:p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EXCom-62</a:t>
                      </a:r>
                      <a:endParaRPr/>
                    </a:p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</a:tr>
              <a:tr h="39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Other External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-98425" lvl="0" marL="984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UNCOPUOS</a:t>
                      </a:r>
                      <a:r>
                        <a:rPr baseline="30000" lang="en-US" sz="1000" u="none" cap="none" strike="noStrike"/>
                        <a:t>3</a:t>
                      </a:r>
                      <a:r>
                        <a:rPr lang="en-US" sz="1000" u="none" cap="none" strike="noStrike"/>
                        <a:t>-66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CGMS-51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IGARSS</a:t>
                      </a:r>
                      <a:r>
                        <a:rPr baseline="30000" lang="en-US" sz="1000" u="none" cap="none" strike="noStrike"/>
                        <a:t>18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COP</a:t>
                      </a:r>
                      <a:r>
                        <a:rPr baseline="30000" lang="en-US" sz="1000" u="none" cap="none" strike="noStrike"/>
                        <a:t>19</a:t>
                      </a:r>
                      <a:r>
                        <a:rPr lang="en-US" sz="1000" u="none" cap="none" strike="noStrike"/>
                        <a:t>-28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</a:tr>
            </a:tbl>
          </a:graphicData>
        </a:graphic>
      </p:graphicFrame>
      <p:sp>
        <p:nvSpPr>
          <p:cNvPr id="254" name="Google Shape;254;p8"/>
          <p:cNvSpPr txBox="1"/>
          <p:nvPr/>
        </p:nvSpPr>
        <p:spPr>
          <a:xfrm>
            <a:off x="136610" y="5394310"/>
            <a:ext cx="424281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Secretariat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Strategic Implementation Team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Committee on the Peaceful Uses of Outer Space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Aeronautical Congress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 Technical Workshop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Working Group on Capacity Building and Data Democracy</a:t>
            </a:r>
            <a:endParaRPr/>
          </a:p>
        </p:txBody>
      </p:sp>
      <p:sp>
        <p:nvSpPr>
          <p:cNvPr id="255" name="Google Shape;255;p8"/>
          <p:cNvSpPr txBox="1"/>
          <p:nvPr/>
        </p:nvSpPr>
        <p:spPr>
          <a:xfrm>
            <a:off x="7660390" y="5337849"/>
            <a:ext cx="471220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Ocean Surface Topography Virtual Constellation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Coastal Observations, Applications, Services and Tools </a:t>
            </a:r>
            <a:r>
              <a:rPr b="0" i="1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 hoc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Team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GEO Programme Board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GEO Executive Committee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Coordination Group for Meteorological Satellites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Geoscience and Remote Sensing Symposium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UNFCCC Conference of the Parties</a:t>
            </a:r>
            <a:endParaRPr/>
          </a:p>
        </p:txBody>
      </p:sp>
      <p:sp>
        <p:nvSpPr>
          <p:cNvPr id="256" name="Google Shape;256;p8"/>
          <p:cNvSpPr txBox="1"/>
          <p:nvPr/>
        </p:nvSpPr>
        <p:spPr>
          <a:xfrm>
            <a:off x="4019744" y="5353016"/>
            <a:ext cx="471220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Working Group on Disasters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Joint CEOS/CGMS Working Group on Climate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Working Group on Calibration and Validation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Working Group on Information Systems and Services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Atmospheric Composition Virtual Constellation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Land Surface Imaging Virtual Constellation</a:t>
            </a:r>
            <a:endParaRPr/>
          </a:p>
        </p:txBody>
      </p:sp>
      <p:pic>
        <p:nvPicPr>
          <p:cNvPr id="257" name="Google Shape;257;p8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pic>
        <p:nvPicPr>
          <p:cNvPr id="258" name="Google Shape;258;p8"/>
          <p:cNvPicPr preferRelativeResize="0"/>
          <p:nvPr/>
        </p:nvPicPr>
        <p:blipFill rotWithShape="1">
          <a:blip r:embed="rId4">
            <a:alphaModFix/>
          </a:blip>
          <a:srcRect b="12591" l="7131" r="10703" t="21744"/>
          <a:stretch/>
        </p:blipFill>
        <p:spPr>
          <a:xfrm>
            <a:off x="6239314" y="117828"/>
            <a:ext cx="942107" cy="752900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pic>
        <p:nvPicPr>
          <p:cNvPr id="259" name="Google Shape;25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3259" y="128480"/>
            <a:ext cx="839359" cy="705179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"/>
          <p:cNvSpPr txBox="1"/>
          <p:nvPr>
            <p:ph type="title"/>
          </p:nvPr>
        </p:nvSpPr>
        <p:spPr>
          <a:xfrm>
            <a:off x="1371600" y="175939"/>
            <a:ext cx="819131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The CEOS Executive Officer</a:t>
            </a:r>
            <a:endParaRPr/>
          </a:p>
        </p:txBody>
      </p:sp>
      <p:pic>
        <p:nvPicPr>
          <p:cNvPr id="266" name="Google Shape;2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249" y="2074460"/>
            <a:ext cx="5625905" cy="4067320"/>
          </a:xfrm>
          <a:prstGeom prst="rect">
            <a:avLst/>
          </a:prstGeom>
          <a:noFill/>
          <a:ln cap="flat" cmpd="sng" w="38100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7" name="Google Shape;267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5666" y="2563876"/>
            <a:ext cx="2868980" cy="2139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miling for the camera&#10;&#10;Description automatically generated with medium confidence" id="268" name="Google Shape;268;p9"/>
          <p:cNvPicPr preferRelativeResize="0"/>
          <p:nvPr/>
        </p:nvPicPr>
        <p:blipFill rotWithShape="1">
          <a:blip r:embed="rId5">
            <a:alphaModFix/>
          </a:blip>
          <a:srcRect b="4298" l="7872" r="11853" t="9897"/>
          <a:stretch/>
        </p:blipFill>
        <p:spPr>
          <a:xfrm>
            <a:off x="8403164" y="2715516"/>
            <a:ext cx="2273083" cy="161977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9"/>
          <p:cNvSpPr txBox="1"/>
          <p:nvPr/>
        </p:nvSpPr>
        <p:spPr>
          <a:xfrm>
            <a:off x="2718950" y="1295112"/>
            <a:ext cx="2018501" cy="553998"/>
          </a:xfrm>
          <a:prstGeom prst="rect">
            <a:avLst/>
          </a:prstGeom>
          <a:noFill/>
          <a:ln cap="flat" cmpd="sng" w="38100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2006-2020</a:t>
            </a:r>
            <a:endParaRPr/>
          </a:p>
        </p:txBody>
      </p:sp>
      <p:sp>
        <p:nvSpPr>
          <p:cNvPr id="270" name="Google Shape;270;p9"/>
          <p:cNvSpPr txBox="1"/>
          <p:nvPr/>
        </p:nvSpPr>
        <p:spPr>
          <a:xfrm>
            <a:off x="8530454" y="1918851"/>
            <a:ext cx="2018501" cy="553998"/>
          </a:xfrm>
          <a:prstGeom prst="rect">
            <a:avLst/>
          </a:prstGeom>
          <a:noFill/>
          <a:ln cap="flat" cmpd="sng" w="38100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2021-2023</a:t>
            </a:r>
            <a:endParaRPr/>
          </a:p>
        </p:txBody>
      </p:sp>
      <p:pic>
        <p:nvPicPr>
          <p:cNvPr id="271" name="Google Shape;271;p9"/>
          <p:cNvPicPr preferRelativeResize="0"/>
          <p:nvPr/>
        </p:nvPicPr>
        <p:blipFill rotWithShape="1">
          <a:blip r:embed="rId6">
            <a:alphaModFix/>
          </a:blip>
          <a:srcRect b="12591" l="7131" r="10703" t="21744"/>
          <a:stretch/>
        </p:blipFill>
        <p:spPr>
          <a:xfrm>
            <a:off x="161760" y="147363"/>
            <a:ext cx="942107" cy="752900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Marsal Olivier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0x0101005970FBBFFCD15449839570E9C06B93E3</vt:lpwstr>
  </property>
  <property fmtid="{D5CDD505-2E9C-101B-9397-08002B2CF9AE}" pid="3" name="MediaServiceImageTags">
    <vt:lpwstr/>
  </property>
</Properties>
</file>