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Riza Singh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2800F0-8922-48E2-A4D9-3AA5154EFC4F}">
  <a:tblStyle styleId="{0F2800F0-8922-48E2-A4D9-3AA5154EFC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11-03T05:42:07.311">
    <p:pos x="204" y="793"/>
    <p:text>TBC with IT support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e94ae5cfd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e94ae5cf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e94ae5cf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e94ae5c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e94ae5cf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5e94ae5cfd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e94ae5cfd_0_2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e94ae5cfd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e94ae5cfd_0_2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5e94ae5cfd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1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- 16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November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hyperlink" Target="https://drive.google.com/drive/folders/1R9nkqU-aTFwE9X2L4nJdloqcbLp2beS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37</a:t>
            </a:r>
            <a:r>
              <a:rPr baseline="30000" lang="en-GB" sz="7500"/>
              <a:t>th</a:t>
            </a:r>
            <a:r>
              <a:rPr lang="en-GB" sz="7500"/>
              <a:t> CEOS Plenary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Welcome 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8227525" y="4250425"/>
            <a:ext cx="3876900" cy="26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Pakorn Apaphant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GISTDA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1.1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37</a:t>
            </a:r>
            <a:r>
              <a:rPr b="1" baseline="30000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CEOS Plenary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15 - 16 November 2023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Chiang Rai, Thailand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Hosted by GISTDA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Welcome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7092"/>
            <a:ext cx="12192000" cy="3077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24225" y="1260199"/>
            <a:ext cx="11495400" cy="496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mbria"/>
              <a:buChar char="❖"/>
            </a:pPr>
            <a:r>
              <a:rPr b="1" lang="en-GB" sz="2100">
                <a:latin typeface="Cambria"/>
                <a:ea typeface="Cambria"/>
                <a:cs typeface="Cambria"/>
                <a:sym typeface="Cambria"/>
              </a:rPr>
              <a:t>Both in room and online presenters should join the WebEx and share screen to present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▪"/>
            </a:pPr>
            <a:r>
              <a:rPr lang="en-GB" sz="2100">
                <a:latin typeface="Cambria"/>
                <a:ea typeface="Cambria"/>
                <a:cs typeface="Cambria"/>
                <a:sym typeface="Cambria"/>
              </a:rPr>
              <a:t>Presentation machine in the room available (with clicker) 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▪"/>
            </a:pPr>
            <a:r>
              <a:rPr lang="en-GB" sz="2100">
                <a:latin typeface="Cambria"/>
                <a:ea typeface="Cambria"/>
                <a:cs typeface="Cambria"/>
                <a:sym typeface="Cambria"/>
              </a:rPr>
              <a:t>Presentations should be self-uploaded here: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mbria"/>
              <a:buChar char="o"/>
            </a:pPr>
            <a:r>
              <a:rPr lang="en-GB" sz="17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https://drive.google.com/drive/folders/1R9nkqU-aTFwE9X2L4nJdloqcbLp2beSF</a:t>
            </a:r>
            <a:endParaRPr sz="17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latin typeface="Cambria"/>
                <a:ea typeface="Cambria"/>
                <a:cs typeface="Cambria"/>
                <a:sym typeface="Cambria"/>
              </a:rPr>
              <a:t>Online Participants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mbria"/>
              <a:buChar char="❖"/>
            </a:pPr>
            <a:r>
              <a:rPr b="1" lang="en-GB" sz="2100">
                <a:latin typeface="Cambria"/>
                <a:ea typeface="Cambria"/>
                <a:cs typeface="Cambria"/>
                <a:sym typeface="Cambria"/>
              </a:rPr>
              <a:t>Please do not activate your webcam unless you are presenting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▪"/>
            </a:pPr>
            <a:r>
              <a:rPr lang="en-GB" sz="2100">
                <a:latin typeface="Cambria"/>
                <a:ea typeface="Cambria"/>
                <a:cs typeface="Cambria"/>
                <a:sym typeface="Cambria"/>
              </a:rPr>
              <a:t>If your bandwidth is slow while presenting, please turn off your webcam</a:t>
            </a:r>
            <a:endParaRPr sz="2100"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❖"/>
            </a:pPr>
            <a:r>
              <a:rPr b="1" lang="en-GB" sz="2100">
                <a:latin typeface="Cambria"/>
                <a:ea typeface="Cambria"/>
                <a:cs typeface="Cambria"/>
                <a:sym typeface="Cambria"/>
              </a:rPr>
              <a:t>Please mute if you are not presenting or making an intervention</a:t>
            </a:r>
            <a:endParaRPr b="1" sz="2100">
              <a:latin typeface="Cambria"/>
              <a:ea typeface="Cambria"/>
              <a:cs typeface="Cambria"/>
              <a:sym typeface="Cambria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mbria"/>
              <a:buChar char="❖"/>
            </a:pPr>
            <a:r>
              <a:rPr b="1" lang="en-GB" sz="2100">
                <a:latin typeface="Cambria"/>
                <a:ea typeface="Cambria"/>
                <a:cs typeface="Cambria"/>
                <a:sym typeface="Cambria"/>
              </a:rPr>
              <a:t>If you want to intervene, please, send a message in the chat</a:t>
            </a:r>
            <a:endParaRPr sz="29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Hybrid Meeting Protocols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Round table introduction by Principals of members of their delegation (in person and online)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Tour de Table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Week at a Glance</a:t>
            </a:r>
            <a:endParaRPr/>
          </a:p>
        </p:txBody>
      </p:sp>
      <p:graphicFrame>
        <p:nvGraphicFramePr>
          <p:cNvPr id="91" name="Google Shape;91;p11"/>
          <p:cNvGraphicFramePr/>
          <p:nvPr/>
        </p:nvGraphicFramePr>
        <p:xfrm>
          <a:off x="324225" y="1692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{0F2800F0-8922-48E2-A4D9-3AA5154EFC4F}</a:tableStyleId>
              </a:tblPr>
              <a:tblGrid>
                <a:gridCol w="3584500"/>
                <a:gridCol w="2716500"/>
                <a:gridCol w="2942225"/>
                <a:gridCol w="2404075"/>
              </a:tblGrid>
              <a:tr h="59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Tuesday, November 14</a:t>
                      </a:r>
                      <a:endParaRPr b="1" sz="15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Wednesday, November 15</a:t>
                      </a:r>
                      <a:endParaRPr b="1" sz="15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Thursday, November 16</a:t>
                      </a:r>
                      <a:endParaRPr b="1" sz="15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Friday, November 17</a:t>
                      </a:r>
                      <a:endParaRPr b="1" sz="15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000000"/>
                    </a:solidFill>
                  </a:tcPr>
                </a:tc>
              </a:tr>
              <a:tr h="327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Side Event: Satellite Earth Observation &amp; Carbon Accounting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Side Meetings: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Ecosystem Extent Task Team Co-lead Planning (closed)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Secretariat (314) (closed)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Canadian Space Agency Biodiversity Priority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Methane Analysis Standards Framework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SDG Coordination Group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Calibri"/>
                        <a:buChar char="●"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ESA-JAXA SIT Chair Handover (closed)</a:t>
                      </a:r>
                      <a:endParaRPr b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and Core Business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Topics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Carbon, Climate, GHG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Working Groups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 Topics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Agency Reports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Virtual Constellations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Troika Meeting (closed)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Space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Biodiversity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Oceans and Coasts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Business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Agency Reports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Leadership Transitions and Closing Business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Secretariat (315) (closed)</a:t>
                      </a:r>
                      <a:endParaRPr b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-GB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 2023 “Unseen Space” Exploration</a:t>
                      </a:r>
                      <a:endParaRPr b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</a:tr>
              <a:tr h="451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Reception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Hosted Dinner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Plenary Objectives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374425" y="1135074"/>
            <a:ext cx="11112000" cy="5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❖"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outcomes of the GISTDA 2023 CEOS Chair theme: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“Space Technology for Better Environments, Economies, and Humanity”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❖"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a strategic-level discussion on the status of the relationship between CEOS and GEO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which will be informed by this week’s SIT TW discussions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❖"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endorsement of nominees for the Vice Chair roles of WGCapD, WGISS, and WGDisasters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❖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 status updates and consider decisional items from the </a:t>
            </a: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Working Groups (WGs) and Virtual Constellations (VCs)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including: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WGClimate: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Space Agency Response to the GCOS IP reporting approach; approval of time series names and definitions.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WGDisasters: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Decisions on demonstrator continuity options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WGISS: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CEOS Interoperability Framework Roadmap; Artificial Intelligence / Machine Learning (AI/ML) white paper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OCR-VC: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Aquatic Carbon Roadmap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❖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endorsement of the </a:t>
            </a: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Space Task Team White Paper and recommendations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-112712" lvl="0" marL="214312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324225" y="1162974"/>
            <a:ext cx="11495400" cy="505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Consider Climate &amp; Carbon decision points: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Endorsement of the </a:t>
            </a: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CEOS AFOLU Roadmap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Actions to address issues and obstacles impacting the Greenhouse Gas Roadmap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, as identified at 2023 SIT Technical Workshop.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Actions that could be taken in support of the </a:t>
            </a: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International Methane Emissions Observatory (IMEO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).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CEOS Agency engagement with the </a:t>
            </a: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WMO Greenhouse Gas initiative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Strategies and actions to increase the </a:t>
            </a: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climate policy relevance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 of space agencies’ EO data.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CEOS-UNFCCC interface issue.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Consider endorsement of </a:t>
            </a: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Ecosystem Extent Task Team’s white paper and recommendations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200"/>
              <a:buFont typeface="Calibri"/>
              <a:buChar char="❖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Discuss the outputs and conclusion of the </a:t>
            </a: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CEOS Ocean Coordination Group (OCG)</a:t>
            </a:r>
            <a:r>
              <a:rPr i="1" lang="en-GB" sz="2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/>
          </a:p>
        </p:txBody>
      </p:sp>
      <p:sp>
        <p:nvSpPr>
          <p:cNvPr id="103" name="Google Shape;103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CEOS Plenary Objectives Contd.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324225" y="1245399"/>
            <a:ext cx="11495400" cy="497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Decide the approach for the conclusion of the activities of the </a:t>
            </a: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CEOS Coastal Observations Applications Services and Tools (COAST)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GB" sz="2200">
                <a:latin typeface="Calibri"/>
                <a:ea typeface="Calibri"/>
                <a:cs typeface="Calibri"/>
                <a:sym typeface="Calibri"/>
              </a:rPr>
              <a:t>Ad Hoc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 Team and potentially agree a way forward for the proposal to consider the establishment of a COAST Virtual Constellation (VC).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Consider endorsing the new </a:t>
            </a: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CEOS Communications Strategy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Consider endorsing </a:t>
            </a: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Environment and Climate Change Canada (ECCC)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 application for CEOS Associate membership.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❖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CEOS Leadership changes: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Welcome the </a:t>
            </a: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Japan Aerospace Exploration Agency (JAXA) as SIT Chair for 2024-2025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Consider endorsement of the </a:t>
            </a: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National Aeronautics and Space Administration (NASA) for the SIT Vice Chair (2024-2025) then SIT Chair (2026-2027) role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Consider endorsement of the </a:t>
            </a: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United Kingdom Space Agency (UKSA) as CEOS Chair for 2025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Welcome the </a:t>
            </a: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Canadian Space Agency (CSA, Canada) as CEOS Chair for 2024 </a:t>
            </a: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and discuss CSA’s priorities for the coming year.</a:t>
            </a:r>
            <a:endParaRPr sz="23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sp>
        <p:nvSpPr>
          <p:cNvPr id="109" name="Google Shape;109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CEOS Plenary Objectives Contd.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