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0" r:id="rId3"/>
    <p:sldMasterId id="2147483682" r:id="rId4"/>
    <p:sldMasterId id="2147483697" r:id="rId5"/>
    <p:sldMasterId id="2147483705" r:id="rId6"/>
    <p:sldMasterId id="2147483717" r:id="rId7"/>
    <p:sldMasterId id="2147483729" r:id="rId8"/>
    <p:sldMasterId id="2147483742" r:id="rId9"/>
    <p:sldMasterId id="2147483755" r:id="rId10"/>
    <p:sldMasterId id="2147483817" r:id="rId11"/>
  </p:sldMasterIdLst>
  <p:notesMasterIdLst>
    <p:notesMasterId r:id="rId31"/>
  </p:notesMasterIdLst>
  <p:sldIdLst>
    <p:sldId id="256" r:id="rId12"/>
    <p:sldId id="841" r:id="rId13"/>
    <p:sldId id="3243" r:id="rId14"/>
    <p:sldId id="3245" r:id="rId15"/>
    <p:sldId id="3265" r:id="rId16"/>
    <p:sldId id="3280" r:id="rId17"/>
    <p:sldId id="3246" r:id="rId18"/>
    <p:sldId id="258" r:id="rId19"/>
    <p:sldId id="7209" r:id="rId20"/>
    <p:sldId id="7210" r:id="rId21"/>
    <p:sldId id="1984" r:id="rId22"/>
    <p:sldId id="2735" r:id="rId23"/>
    <p:sldId id="3288" r:id="rId24"/>
    <p:sldId id="3279" r:id="rId25"/>
    <p:sldId id="3281" r:id="rId26"/>
    <p:sldId id="3284" r:id="rId27"/>
    <p:sldId id="3285" r:id="rId28"/>
    <p:sldId id="7211" r:id="rId29"/>
    <p:sldId id="3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95" autoAdjust="0"/>
  </p:normalViewPr>
  <p:slideViewPr>
    <p:cSldViewPr snapToGrid="0">
      <p:cViewPr varScale="1">
        <p:scale>
          <a:sx n="63" d="100"/>
          <a:sy n="63" d="100"/>
        </p:scale>
        <p:origin x="7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806C7-85D4-4564-90C6-E465E31866A8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44132-3E3B-4FFC-BF89-54923EEFA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7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4132-3E3B-4FFC-BF89-54923EEFA8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7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4132-3E3B-4FFC-BF89-54923EEFA8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4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4132-3E3B-4FFC-BF89-54923EEFA8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8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4132-3E3B-4FFC-BF89-54923EEFA8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50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E60B4-EF61-41E3-B0F9-C7076D26B25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9098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1AE972-44EE-4E59-BDD8-55B934FBD48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57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1AE972-44EE-4E59-BDD8-55B934FBD48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50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0881471e2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0881471e2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4132-3E3B-4FFC-BF89-54923EEFA8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09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81668-DBAB-43E6-9BFC-A52762B95F93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250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4132-3E3B-4FFC-BF89-54923EEFA8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1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44132-3E3B-4FFC-BF89-54923EEFA8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9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0.sv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6DEE6F5A-68C7-42FF-AFD6-409DB3CA5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84"/>
            <a:ext cx="12192000" cy="7275162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F4841AAC-48F3-4001-9CD9-C42E14719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8141" y="89713"/>
            <a:ext cx="1176571" cy="709281"/>
          </a:xfrm>
          <a:prstGeom prst="rect">
            <a:avLst/>
          </a:prstGeom>
        </p:spPr>
      </p:pic>
      <p:sp>
        <p:nvSpPr>
          <p:cNvPr id="5" name="AutoShape 12" descr="cm_mono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1275"/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95709"/>
            <a:ext cx="12192000" cy="25334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431217"/>
            <a:ext cx="12192000" cy="1752600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09120" y="6600828"/>
            <a:ext cx="2844800" cy="306393"/>
          </a:xfrm>
        </p:spPr>
        <p:txBody>
          <a:bodyPr/>
          <a:lstStyle>
            <a:lvl1pPr>
              <a:defRPr/>
            </a:lvl1pPr>
          </a:lstStyle>
          <a:p>
            <a:fld id="{18A5CDA4-3804-47FF-B7D2-BD9FA1568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40883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715003" y="1520788"/>
            <a:ext cx="9137217" cy="530816"/>
          </a:xfrm>
        </p:spPr>
        <p:txBody>
          <a:bodyPr wrap="square" anchor="t" anchorCtr="0">
            <a:spAutoFit/>
          </a:bodyPr>
          <a:lstStyle>
            <a:lvl1pPr algn="l">
              <a:def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lvl="0" algn="l"/>
            <a:r>
              <a:rPr kumimoji="1" lang="ja-JP" altLang="en-US"/>
              <a:t>１．見出しの記入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/>
          <a:lstStyle/>
          <a:p>
            <a:fld id="{D9550142-B990-490A-A107-ED7302A7FD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5558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黒背景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457617"/>
      </p:ext>
    </p:extLst>
  </p:cSld>
  <p:clrMapOvr>
    <a:masterClrMapping/>
  </p:clrMapOvr>
  <p:transition advClick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色彩設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01EF48-1B0D-884E-B5DE-7772BFCBB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8902" y="143695"/>
            <a:ext cx="9639300" cy="667541"/>
          </a:xfrm>
        </p:spPr>
        <p:txBody>
          <a:bodyPr/>
          <a:lstStyle/>
          <a:p>
            <a:r>
              <a:rPr kumimoji="1" lang="ja-JP" altLang="en-US"/>
              <a:t>色彩設定</a:t>
            </a:r>
            <a:r>
              <a:rPr kumimoji="1" lang="en-US" altLang="ja-JP"/>
              <a:t>/JAXA Logo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11F1709-1C6C-2C43-9FA2-150297A10D23}"/>
              </a:ext>
            </a:extLst>
          </p:cNvPr>
          <p:cNvSpPr/>
          <p:nvPr/>
        </p:nvSpPr>
        <p:spPr bwMode="auto">
          <a:xfrm>
            <a:off x="2450343" y="2323823"/>
            <a:ext cx="1920000" cy="480000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2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63659A-FEEE-A548-8304-8F236E1A11AA}"/>
              </a:ext>
            </a:extLst>
          </p:cNvPr>
          <p:cNvSpPr/>
          <p:nvPr/>
        </p:nvSpPr>
        <p:spPr bwMode="auto">
          <a:xfrm>
            <a:off x="2450343" y="3179876"/>
            <a:ext cx="1920000" cy="480000"/>
          </a:xfrm>
          <a:prstGeom prst="rect">
            <a:avLst/>
          </a:prstGeom>
          <a:solidFill>
            <a:srgbClr val="0059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267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0D675B-02A3-3549-B366-C754F1D7C92A}"/>
              </a:ext>
            </a:extLst>
          </p:cNvPr>
          <p:cNvSpPr txBox="1"/>
          <p:nvPr/>
        </p:nvSpPr>
        <p:spPr>
          <a:xfrm>
            <a:off x="5009555" y="2353541"/>
            <a:ext cx="732893" cy="4205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2133" b="1">
                <a:solidFill>
                  <a:srgbClr val="212121"/>
                </a:solidFill>
              </a:rPr>
              <a:t>文字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9D843F-3C22-8A43-977C-0AE2A030E5A1}"/>
              </a:ext>
            </a:extLst>
          </p:cNvPr>
          <p:cNvSpPr txBox="1"/>
          <p:nvPr/>
        </p:nvSpPr>
        <p:spPr>
          <a:xfrm>
            <a:off x="4656000" y="3209594"/>
            <a:ext cx="1440000" cy="4205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133" b="1">
                <a:solidFill>
                  <a:srgbClr val="0059A3"/>
                </a:solidFill>
              </a:rPr>
              <a:t>装飾</a:t>
            </a:r>
            <a:r>
              <a:rPr kumimoji="1" lang="en-US" altLang="ja-JP" sz="2133" b="1">
                <a:solidFill>
                  <a:srgbClr val="0059A3"/>
                </a:solidFill>
              </a:rPr>
              <a:t>1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0C48ECC-9754-3B40-AAB4-EB6F723435A3}"/>
              </a:ext>
            </a:extLst>
          </p:cNvPr>
          <p:cNvSpPr/>
          <p:nvPr/>
        </p:nvSpPr>
        <p:spPr bwMode="auto">
          <a:xfrm>
            <a:off x="2450343" y="4035929"/>
            <a:ext cx="1920000" cy="480000"/>
          </a:xfrm>
          <a:prstGeom prst="rect">
            <a:avLst/>
          </a:prstGeom>
          <a:solidFill>
            <a:srgbClr val="535A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267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FD96216-2F13-AC4C-BB66-68A82E29BF23}"/>
              </a:ext>
            </a:extLst>
          </p:cNvPr>
          <p:cNvSpPr txBox="1"/>
          <p:nvPr/>
        </p:nvSpPr>
        <p:spPr>
          <a:xfrm>
            <a:off x="4656000" y="4065647"/>
            <a:ext cx="1440000" cy="4205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133" b="1">
                <a:solidFill>
                  <a:srgbClr val="535A5A"/>
                </a:solidFill>
              </a:rPr>
              <a:t>装飾</a:t>
            </a:r>
            <a:r>
              <a:rPr kumimoji="1" lang="en-US" altLang="ja-JP" sz="2133" b="1">
                <a:solidFill>
                  <a:srgbClr val="535A5A"/>
                </a:solidFill>
              </a:rPr>
              <a:t>2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AC83C6F-A04F-2F4C-A8A0-BBA08BCD59E1}"/>
              </a:ext>
            </a:extLst>
          </p:cNvPr>
          <p:cNvSpPr/>
          <p:nvPr/>
        </p:nvSpPr>
        <p:spPr bwMode="auto">
          <a:xfrm>
            <a:off x="2450343" y="4891984"/>
            <a:ext cx="1920000" cy="480000"/>
          </a:xfrm>
          <a:prstGeom prst="rect">
            <a:avLst/>
          </a:prstGeom>
          <a:solidFill>
            <a:srgbClr val="C220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267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21E508-B790-E84B-9D09-67BC92AB98E1}"/>
              </a:ext>
            </a:extLst>
          </p:cNvPr>
          <p:cNvSpPr txBox="1"/>
          <p:nvPr/>
        </p:nvSpPr>
        <p:spPr>
          <a:xfrm>
            <a:off x="4656000" y="4921702"/>
            <a:ext cx="1440000" cy="4205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133" b="1">
                <a:solidFill>
                  <a:srgbClr val="C22047"/>
                </a:solidFill>
              </a:rPr>
              <a:t>強調</a:t>
            </a:r>
            <a:endParaRPr kumimoji="1" lang="en-US" altLang="ja-JP" sz="2133" b="1">
              <a:solidFill>
                <a:srgbClr val="C22047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5A39C61-13F3-2641-B41C-B1846AE9D50E}"/>
              </a:ext>
            </a:extLst>
          </p:cNvPr>
          <p:cNvSpPr txBox="1"/>
          <p:nvPr/>
        </p:nvSpPr>
        <p:spPr>
          <a:xfrm>
            <a:off x="7600569" y="1691392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>
                <a:solidFill>
                  <a:srgbClr val="212121"/>
                </a:solidFill>
              </a:rPr>
              <a:t>JAXA Logo</a:t>
            </a:r>
            <a:endParaRPr kumimoji="1" lang="ja-JP" altLang="en-US" sz="2400" b="1">
              <a:solidFill>
                <a:srgbClr val="212121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A0CA875-C862-9940-BDE3-2C7B9BF69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71" y="3238917"/>
            <a:ext cx="1955807" cy="1152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EF08B78-486D-B649-894F-36A40E610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71" y="2153057"/>
            <a:ext cx="1955807" cy="1152000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1888C19-6B0D-4745-8D92-479F2EDDAD30}"/>
              </a:ext>
            </a:extLst>
          </p:cNvPr>
          <p:cNvSpPr/>
          <p:nvPr/>
        </p:nvSpPr>
        <p:spPr bwMode="auto">
          <a:xfrm>
            <a:off x="7446771" y="4550860"/>
            <a:ext cx="1955805" cy="1093701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2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C33F4BD-9460-F448-A998-22CD53C0D3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6772" y="4492561"/>
            <a:ext cx="1958401" cy="1152000"/>
          </a:xfrm>
          <a:prstGeom prst="rect">
            <a:avLst/>
          </a:prstGeom>
        </p:spPr>
      </p:pic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8ECE3BC8-C78A-5441-A01E-4F3CEA9F143C}"/>
              </a:ext>
            </a:extLst>
          </p:cNvPr>
          <p:cNvCxnSpPr>
            <a:cxnSpLocks/>
          </p:cNvCxnSpPr>
          <p:nvPr/>
        </p:nvCxnSpPr>
        <p:spPr bwMode="auto">
          <a:xfrm>
            <a:off x="4450311" y="2789525"/>
            <a:ext cx="1920000" cy="0"/>
          </a:xfrm>
          <a:prstGeom prst="line">
            <a:avLst/>
          </a:prstGeom>
          <a:noFill/>
          <a:ln w="12700" cap="flat" cmpd="sng" algn="ctr">
            <a:solidFill>
              <a:srgbClr val="2121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BFF4AB0-3676-4A48-B81A-429B92D92F9A}"/>
              </a:ext>
            </a:extLst>
          </p:cNvPr>
          <p:cNvCxnSpPr>
            <a:cxnSpLocks/>
          </p:cNvCxnSpPr>
          <p:nvPr/>
        </p:nvCxnSpPr>
        <p:spPr bwMode="auto">
          <a:xfrm>
            <a:off x="4450311" y="3645579"/>
            <a:ext cx="1920000" cy="0"/>
          </a:xfrm>
          <a:prstGeom prst="line">
            <a:avLst/>
          </a:prstGeom>
          <a:noFill/>
          <a:ln w="12700" cap="flat" cmpd="sng" algn="ctr">
            <a:solidFill>
              <a:srgbClr val="0059A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6CA01B0F-2D6F-6E4B-8B25-567C7ED36A35}"/>
              </a:ext>
            </a:extLst>
          </p:cNvPr>
          <p:cNvCxnSpPr>
            <a:cxnSpLocks/>
          </p:cNvCxnSpPr>
          <p:nvPr/>
        </p:nvCxnSpPr>
        <p:spPr bwMode="auto">
          <a:xfrm>
            <a:off x="4450311" y="4503908"/>
            <a:ext cx="1920000" cy="0"/>
          </a:xfrm>
          <a:prstGeom prst="line">
            <a:avLst/>
          </a:prstGeom>
          <a:noFill/>
          <a:ln w="12700" cap="flat" cmpd="sng" algn="ctr">
            <a:solidFill>
              <a:srgbClr val="525A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3E92E5CD-DE01-0647-ACF4-1C4A21C4D5AF}"/>
              </a:ext>
            </a:extLst>
          </p:cNvPr>
          <p:cNvCxnSpPr>
            <a:cxnSpLocks/>
          </p:cNvCxnSpPr>
          <p:nvPr/>
        </p:nvCxnSpPr>
        <p:spPr bwMode="auto">
          <a:xfrm>
            <a:off x="4450311" y="5371984"/>
            <a:ext cx="1920000" cy="0"/>
          </a:xfrm>
          <a:prstGeom prst="line">
            <a:avLst/>
          </a:prstGeom>
          <a:noFill/>
          <a:ln w="12700" cap="flat" cmpd="sng" algn="ctr">
            <a:solidFill>
              <a:srgbClr val="C3214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25287014"/>
      </p:ext>
    </p:extLst>
  </p:cSld>
  <p:clrMapOvr>
    <a:masterClrMapping/>
  </p:clrMapOvr>
  <p:transition advClick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6492925"/>
            <a:ext cx="2844800" cy="365125"/>
          </a:xfrm>
          <a:prstGeom prst="rect">
            <a:avLst/>
          </a:prstGeom>
        </p:spPr>
        <p:txBody>
          <a:bodyPr/>
          <a:lstStyle/>
          <a:p>
            <a:fld id="{3C717B8E-5D6B-49A8-99BE-DDF50D06D8D8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5559-32F5-4657-8849-F5E88CA749E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06912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715003" y="1520788"/>
            <a:ext cx="9137217" cy="530816"/>
          </a:xfrm>
        </p:spPr>
        <p:txBody>
          <a:bodyPr wrap="square" anchor="t" anchorCtr="0">
            <a:spAutoFit/>
          </a:bodyPr>
          <a:lstStyle>
            <a:lvl1pPr algn="l">
              <a:def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lvl="0" algn="l"/>
            <a:r>
              <a:rPr kumimoji="1" lang="ja-JP" altLang="en-US"/>
              <a:t>１．見出しの記入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3A6C-184D-427E-8BAA-8F67010B1986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89176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D06632B-AC28-49A9-BCED-4E35132E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74A4-084F-4C26-B047-50ECA26C8694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6ECC39B-F3BD-49D6-B28B-C1E62DE48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C05FF6-93AE-496C-B7AE-1E9CC34F0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74F71-F997-4F2C-9388-90C7087945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5734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0" y="836613"/>
            <a:ext cx="12192000" cy="460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247">
              <a:solidFill>
                <a:prstClr val="white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335360" y="13967"/>
            <a:ext cx="10561173" cy="60678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31800" y="6470654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4EF589C-9B6E-4FA8-9A38-ED351B39885F}" type="datetime1">
              <a:rPr lang="ja-JP" altLang="en-US"/>
              <a:pPr>
                <a:defRPr/>
              </a:pPr>
              <a:t>2023/11/14</a:t>
            </a:fld>
            <a:endParaRPr lang="ja-JP" altLang="en-US"/>
          </a:p>
        </p:txBody>
      </p:sp>
      <p:sp>
        <p:nvSpPr>
          <p:cNvPr id="5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D299B-E610-4148-AA7E-7F9C81AF15A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4143950"/>
      </p:ext>
    </p:extLst>
  </p:cSld>
  <p:clrMapOvr>
    <a:masterClrMapping/>
  </p:clrMapOvr>
  <p:transition advClick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063179"/>
      </p:ext>
    </p:extLst>
  </p:cSld>
  <p:clrMapOvr>
    <a:masterClrMapping/>
  </p:clrMapOvr>
  <p:transition advClick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9"/>
          <p:cNvSpPr>
            <a:spLocks noGrp="1"/>
          </p:cNvSpPr>
          <p:nvPr>
            <p:ph type="dt" sz="half" idx="10"/>
          </p:nvPr>
        </p:nvSpPr>
        <p:spPr>
          <a:xfrm>
            <a:off x="8970109" y="6408742"/>
            <a:ext cx="25595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E96A9-67E6-4F3D-A128-FACB3823118D}" type="datetime1">
              <a:rPr lang="ja-JP" altLang="en-US"/>
              <a:pPr>
                <a:defRPr/>
              </a:pPr>
              <a:t>2023/11/14</a:t>
            </a:fld>
            <a:endParaRPr lang="ja-JP" altLang="en-US"/>
          </a:p>
        </p:txBody>
      </p:sp>
      <p:sp>
        <p:nvSpPr>
          <p:cNvPr id="4" name="フッター プレースホルダ 21"/>
          <p:cNvSpPr>
            <a:spLocks noGrp="1"/>
          </p:cNvSpPr>
          <p:nvPr>
            <p:ph type="ftr" sz="quarter" idx="11"/>
          </p:nvPr>
        </p:nvSpPr>
        <p:spPr>
          <a:xfrm>
            <a:off x="5840049" y="6408742"/>
            <a:ext cx="313396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E424D-06A2-4408-8455-BAD119EAFE3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4106146"/>
      </p:ext>
    </p:extLst>
  </p:cSld>
  <p:clrMapOvr>
    <a:masterClrMapping/>
  </p:clrMapOvr>
  <p:transition advClick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6DEE6F5A-68C7-42FF-AFD6-409DB3CA5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95"/>
          <a:stretch/>
        </p:blipFill>
        <p:spPr>
          <a:xfrm>
            <a:off x="0" y="6584"/>
            <a:ext cx="12192000" cy="7275162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F4841AAC-48F3-4001-9CD9-C42E147193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8141" y="89711"/>
            <a:ext cx="1176571" cy="709281"/>
          </a:xfrm>
          <a:prstGeom prst="rect">
            <a:avLst/>
          </a:prstGeom>
        </p:spPr>
      </p:pic>
      <p:sp>
        <p:nvSpPr>
          <p:cNvPr id="5" name="AutoShape 12" descr="cm_mono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1700"/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95707"/>
            <a:ext cx="12192000" cy="25334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431217"/>
            <a:ext cx="12192000" cy="1752600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09120" y="6600826"/>
            <a:ext cx="2844800" cy="306393"/>
          </a:xfrm>
        </p:spPr>
        <p:txBody>
          <a:bodyPr/>
          <a:lstStyle>
            <a:lvl1pPr>
              <a:defRPr/>
            </a:lvl1pPr>
          </a:lstStyle>
          <a:p>
            <a:fld id="{11705F59-9D74-4223-8F0E-465C916E856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8166979"/>
      </p:ext>
    </p:extLst>
  </p:cSld>
  <p:clrMapOvr>
    <a:masterClrMapping/>
  </p:clrMapOvr>
  <p:transition advClick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4467" y="178421"/>
            <a:ext cx="10160000" cy="63167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05F59-9D74-4223-8F0E-465C916E85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40908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 userDrawn="1"/>
        </p:nvSpPr>
        <p:spPr>
          <a:xfrm>
            <a:off x="10217567" y="6461186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4680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1268" y="107950"/>
            <a:ext cx="10290307" cy="73801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106489"/>
            <a:ext cx="5384800" cy="55821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106489"/>
            <a:ext cx="5384800" cy="55821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CC79-37F6-44EE-B4E4-B4088CB4B1F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6472365"/>
      </p:ext>
    </p:extLst>
  </p:cSld>
  <p:clrMapOvr>
    <a:masterClrMapping/>
  </p:clrMapOvr>
  <p:transition advClick="0"/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4467" y="107948"/>
            <a:ext cx="10168466" cy="67151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58800" y="9890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8000" y="1844675"/>
            <a:ext cx="5386917" cy="47677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261101" y="10017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328834" y="1806575"/>
            <a:ext cx="5389033" cy="48058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CC79-37F6-44EE-B4E4-B4088CB4B1F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4236980"/>
      </p:ext>
    </p:extLst>
  </p:cSld>
  <p:clrMapOvr>
    <a:masterClrMapping/>
  </p:clrMapOvr>
  <p:transition advClick="0"/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61312" y="143933"/>
            <a:ext cx="10069375" cy="64276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7386E-C2F9-4FDD-850A-759F4B31A3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119748"/>
      </p:ext>
    </p:extLst>
  </p:cSld>
  <p:clrMapOvr>
    <a:masterClrMapping/>
  </p:clrMapOvr>
  <p:transition advClick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73801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05F59-9D74-4223-8F0E-465C916E85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363823"/>
      </p:ext>
    </p:extLst>
  </p:cSld>
  <p:clrMapOvr>
    <a:masterClrMapping/>
  </p:clrMapOvr>
  <p:transition advClick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E2848AE-C6C6-4DDC-B596-914B3034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6000"/>
            <a:ext cx="27432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A64CC79-37F6-44EE-B4E4-B4088CB4B1F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8161878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715003" y="1520788"/>
            <a:ext cx="9137217" cy="530816"/>
          </a:xfrm>
        </p:spPr>
        <p:txBody>
          <a:bodyPr wrap="square" anchor="t" anchorCtr="0">
            <a:spAutoFit/>
          </a:bodyPr>
          <a:lstStyle>
            <a:lvl1pPr algn="l">
              <a:def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lvl="0" algn="l"/>
            <a:r>
              <a:rPr kumimoji="1" lang="ja-JP" altLang="en-US"/>
              <a:t>１．見出しの記入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3A6C-184D-427E-8BAA-8F67010B1986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4835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31800" y="6470654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E819497D-163E-4E67-B189-DC3B76F41F78}" type="datetime1">
              <a:rPr lang="ja-JP" altLang="en-US"/>
              <a:pPr>
                <a:defRPr/>
              </a:pPr>
              <a:t>2023/11/14</a:t>
            </a:fld>
            <a:endParaRPr lang="ja-JP" altLang="en-US"/>
          </a:p>
        </p:txBody>
      </p:sp>
      <p:sp>
        <p:nvSpPr>
          <p:cNvPr id="6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39522-645C-4CEE-A509-6305820F044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221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座る, テーブル, 花瓶, 部屋 が含まれている画像&#10;&#10;自動的に生成された説明">
            <a:extLst>
              <a:ext uri="{FF2B5EF4-FFF2-40B4-BE49-F238E27FC236}">
                <a16:creationId xmlns:a16="http://schemas.microsoft.com/office/drawing/2014/main" id="{D2D5296E-9C30-5948-87EC-2A0B369FC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テキスト プレースホルダー 12">
            <a:extLst>
              <a:ext uri="{FF2B5EF4-FFF2-40B4-BE49-F238E27FC236}">
                <a16:creationId xmlns:a16="http://schemas.microsoft.com/office/drawing/2014/main" id="{36E2E77F-8F17-4846-8E92-50E6D32121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69404" y="1295991"/>
            <a:ext cx="4455750" cy="1238865"/>
          </a:xfrm>
          <a:effectLst>
            <a:glow rad="520700">
              <a:srgbClr val="0059A3"/>
            </a:glow>
            <a:outerShdw blurRad="393700" sx="102000" sy="102000" algn="ctr" rotWithShape="0">
              <a:schemeClr val="bg1">
                <a:alpha val="47000"/>
              </a:schemeClr>
            </a:outerShdw>
          </a:effectLst>
        </p:spPr>
        <p:txBody>
          <a:bodyPr/>
          <a:lstStyle>
            <a:lvl1pPr algn="ct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glow rad="241300">
                    <a:srgbClr val="0059A3">
                      <a:alpha val="47000"/>
                    </a:srgbClr>
                  </a:glow>
                  <a:outerShdw blurRad="63500" sx="102000" sy="102000" algn="ctr" rotWithShape="0">
                    <a:srgbClr val="0059A3">
                      <a:alpha val="40000"/>
                    </a:srgbClr>
                  </a:outerShdw>
                </a:effectLst>
              </a:defRPr>
            </a:lvl1pPr>
          </a:lstStyle>
          <a:p>
            <a:pPr lvl="0"/>
            <a:r>
              <a:rPr kumimoji="1" lang="ja-JP" altLang="en-US"/>
              <a:t>タイトル</a:t>
            </a:r>
          </a:p>
        </p:txBody>
      </p:sp>
      <p:sp>
        <p:nvSpPr>
          <p:cNvPr id="14" name="テキスト プレースホルダー 12">
            <a:extLst>
              <a:ext uri="{FF2B5EF4-FFF2-40B4-BE49-F238E27FC236}">
                <a16:creationId xmlns:a16="http://schemas.microsoft.com/office/drawing/2014/main" id="{C1D04045-E182-4E48-A93E-AB14C7A3A4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9404" y="3695270"/>
            <a:ext cx="4455750" cy="1953176"/>
          </a:xfrm>
          <a:effectLst>
            <a:glow rad="520700">
              <a:srgbClr val="0059A3"/>
            </a:glow>
            <a:outerShdw blurRad="393700" sx="102000" sy="102000" algn="ctr" rotWithShape="0">
              <a:schemeClr val="bg1">
                <a:alpha val="47000"/>
              </a:schemeClr>
            </a:outerShdw>
          </a:effectLst>
        </p:spPr>
        <p:txBody>
          <a:bodyPr/>
          <a:lstStyle>
            <a:lvl1pPr algn="l">
              <a:buNone/>
              <a:defRPr sz="2400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kumimoji="1" lang="ja-JP" altLang="en-US"/>
              <a:t>日付</a:t>
            </a:r>
            <a:endParaRPr kumimoji="1" lang="en-US" altLang="ja-JP"/>
          </a:p>
          <a:p>
            <a:pPr lvl="0"/>
            <a:r>
              <a:rPr kumimoji="1" lang="ja-JP" altLang="en-US"/>
              <a:t>所属</a:t>
            </a:r>
            <a:endParaRPr kumimoji="1" lang="en-US" altLang="ja-JP"/>
          </a:p>
          <a:p>
            <a:pPr lvl="0"/>
            <a:r>
              <a:rPr kumimoji="1" lang="ja-JP" altLang="en-US"/>
              <a:t>発表者</a:t>
            </a:r>
            <a:endParaRPr kumimoji="1" lang="en-US" altLang="ja-JP"/>
          </a:p>
          <a:p>
            <a:pPr lvl="0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6578061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C50719-90E2-233D-89B3-6CDEE75D5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F0D8E97-164A-41AD-D9CC-097828A17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E6A41E-A106-4662-69A0-747BDEF1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56E44F-5AB4-0E45-6398-7345921C3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243F3B-F448-C4F0-9784-5A7AAD5C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8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372145-D82E-728E-6011-E245A378A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A7AA8C-C17B-B5A8-EB55-5D3050B71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452F3E-99E7-60A7-AEF9-D712B073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38E570-9EC5-D908-818A-19972874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55D54D-821C-1A03-2825-94390C15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03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50E0BF-BC60-C4FE-B5AF-604FCE2A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8F64D4-524F-19D4-6580-2C6BC359C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9646C7-C5B3-EA1A-50C0-E4F39769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C570BC-F67E-C29C-560F-ED2C51BD0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F2DD65-166F-FF8E-4E37-7DF6648A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32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D992CE-8753-BD28-6B8F-536F2B9D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780787-3686-3473-151E-8049472A9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204E0F-9AAF-3311-D96B-EC7171475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5987A93-EFF5-419F-DF8C-254D1814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6BF2ED8-24CF-A1AB-280D-5D55D74F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AA080C5-93C2-0907-830B-23160DA28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7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F7D2B2-A80B-AC25-1C7E-6F4C4B929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160A23A-779C-5515-1FCF-5AD3F1B1A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2DD4B9-46F6-1771-21F2-C535BA112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98914A-346F-EB46-32F3-C244E79C1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3CC9A25-49B4-E565-183D-A1E1DA0CC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6A889FD-E0FA-603E-CDFE-19D6B3E6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FD24A9C-9E4A-4780-C57F-6B19F4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C65628A-0E4B-89E8-AE35-9DC96616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09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E050ED-3DE9-C718-09D1-14D4385DE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1AB64BD-4BC9-F17A-29E6-A651F58F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57C2D86-5908-7533-6231-7082504B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F1BB57A-B95B-03F6-61C4-E8B033E9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32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70A0C90-AC87-A183-3A8D-8532BA0E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2ABFF89-E785-9990-0972-C4AD4F058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C543B-47E6-5AFB-7A3F-8B30EDA1A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0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4467" y="178421"/>
            <a:ext cx="10160000" cy="63167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5CDA4-3804-47FF-B7D2-BD9FA1568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66734"/>
      </p:ext>
    </p:extLst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9FC826-D629-6FC4-66AC-B76F1068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1B81C8-6DBF-1BD5-93F9-F22920753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C554FAB-DC9A-A3FA-873D-1286AA39E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60B86A7-39F2-CF02-A19E-340A245F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7E4730-F7FC-6054-3AC7-A5F3DC78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A342321-4E3B-8792-3E39-21F2652A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55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905511-1EA1-D781-8832-D8B6D5B0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2A9A891-3ADF-D84E-98EA-5685402185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ED8BC3B-A249-1845-696E-D7319D451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6FD1556-E3A5-20A4-4131-F37BFA9A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61FFA34-40EB-ADCE-A997-2ECCC18EE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F8322B0-BD13-5EE6-FA2B-15EEA27C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01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9A9AB1-8470-45D2-E074-A2B26F3C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B94CA6A-A527-961B-946F-7FC61545B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D90403-806D-5717-3320-05F804F7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1AB274F-50AE-A64F-FC58-74E4DBBA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3B1FEC-4EC4-AF94-A1DC-0C1D2BA1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69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D29431A-FEE3-58BA-E22F-60A83E4FA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E506684-195F-0B07-8A4A-711C1B070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CB2AAE-D20E-0245-85F8-EB2D296B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56ED55-9E5C-0E6D-A305-F10A4EB0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1E8E9B-C612-B090-EB1A-2FEB683D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18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23A0D4-0E84-405E-8CA9-A55F94243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DFFC507-A2DE-45A7-A3B3-BC7DA4DEF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09A126-8571-48D7-B338-F6B6995C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ACBCA5-3C97-42F1-9587-9E511949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E57B51-6D87-4A98-9025-477CC079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6562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CC4F4A-EB45-4715-B528-482E60AE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E07404-4BAE-407C-AA62-9189F9D93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1B32E6-FE50-4BC2-97FB-BA90FB2F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E6CA1C-657A-43D5-87CF-B0C3C00D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7CDF88-991F-4323-AB96-9F265556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564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1F93B8-5887-47B7-B4D1-1E49E8C7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A5D5837-53D5-45C7-A8B5-2A7E1B58C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6F5C54-D4E9-41E6-9F71-C43CB70D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2DEF6D-5741-4E54-9F4C-0FFE0196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FB1125-7582-4300-B973-64947BC8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40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0C3777-B596-4A81-A185-7EE55F87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F0B7DA-2388-4441-BFBC-70BEA3AAE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9D5979F-9420-438C-8489-2247927B9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1195FF5-A32B-4BD2-9BC0-A87CCA96E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A6D8344-D877-4DD9-837B-2FEFF26E4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B0D1AAD-2051-4173-B1B7-622FF634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27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87531D-9B9E-4573-8A62-FA682C47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F5E963-171C-4D6D-B6B9-61EF818BD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F69583A-42DB-4440-9EA2-DA24EFEBC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A02812B-A60C-4B37-92C8-DD1E81D91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216A3BC-E30F-416F-98F8-EE6537C42A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CC1C5B-A269-4EAA-8AB4-EFA1DB6B3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C5337FE-4762-41CA-961D-C8D110566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09F355D-36DC-4989-8BDB-85BA75BF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799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F960E5-F0EF-4189-98F0-DD19C83B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24DC1F9-6D20-4A7A-98C4-87CF886D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9DDA198-6123-47B9-8030-1A0C27A3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485FB69-8CE5-4655-88D4-CEB5514C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30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1269" y="107950"/>
            <a:ext cx="10290307" cy="73801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106489"/>
            <a:ext cx="5384800" cy="558217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106489"/>
            <a:ext cx="5384800" cy="558217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5CDA4-3804-47FF-B7D2-BD9FA1568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63156"/>
      </p:ext>
    </p:extLst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F9DC3C3-C02D-4169-8A01-CC9649EE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C020DFC-DAB3-42D1-9B80-2590F848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0B5D9F-3C0E-4497-8661-81A1A11C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542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9CE876-C48B-477E-9B79-B2339A6F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8B5712-F335-40CD-AD60-25F083E34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1EF982E-4133-41BA-864E-3596FC6B7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03C4ABE-099C-4B3D-A1F8-C5207CF6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EF1A5CC-EE2F-40B4-A7C0-82EA7F9A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858ADD-B0C9-4C2A-BC77-1E9A6F56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45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9BC8A7-E14C-45D1-929D-015257FA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9D45841-BD42-4EC5-B380-99A6FFC18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E5E3CC-235E-4625-9326-3566EB674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DB4B25D-9D08-4EE4-8AD8-222C3788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88CF2AA-9902-4B83-8741-2855FE8C5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1E0875-8186-4824-9C7F-185ECA161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909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A80930-79E8-48D5-9990-E5FB1FD4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C305A4-A785-4F5B-BF53-1724B3D27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94DBEA-F83D-4282-B5D6-515ECDF3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203368-BC5D-4103-8788-4CC24A1A8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181CAC-6105-404E-85F2-481130CC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9003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8DB25AE-CB50-4690-B2E7-6E90404388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C0A1E52-A5EC-41FE-A2D1-11F6AD5EA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721314-5782-44DC-B7BE-EFE26DD3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630DCD-B1C4-4B82-9F07-9F9BACD2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9DD058-339C-4DA7-B52B-E53A2F1E7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553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白背景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276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ブランク(スライド番号無し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D207211-4C10-4548-9B6D-0BAC4A8567D3}"/>
              </a:ext>
            </a:extLst>
          </p:cNvPr>
          <p:cNvSpPr/>
          <p:nvPr/>
        </p:nvSpPr>
        <p:spPr bwMode="auto">
          <a:xfrm>
            <a:off x="11505234" y="6146156"/>
            <a:ext cx="686765" cy="7118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F86EF56-6667-5F99-308F-04F70F4F47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9256" y="-7960"/>
            <a:ext cx="1288869" cy="758158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244A38FE-2A02-C86B-47E6-CEE761F0EA1E}"/>
              </a:ext>
            </a:extLst>
          </p:cNvPr>
          <p:cNvCxnSpPr>
            <a:cxnSpLocks/>
          </p:cNvCxnSpPr>
          <p:nvPr/>
        </p:nvCxnSpPr>
        <p:spPr>
          <a:xfrm>
            <a:off x="-23050" y="599794"/>
            <a:ext cx="12167764" cy="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287424B-848A-9AE2-E80C-E4EC1A845F85}"/>
              </a:ext>
            </a:extLst>
          </p:cNvPr>
          <p:cNvSpPr/>
          <p:nvPr/>
        </p:nvSpPr>
        <p:spPr>
          <a:xfrm>
            <a:off x="4498" y="18210"/>
            <a:ext cx="71490" cy="584774"/>
          </a:xfrm>
          <a:prstGeom prst="rect">
            <a:avLst/>
          </a:prstGeom>
          <a:solidFill>
            <a:srgbClr val="3E7D44"/>
          </a:solidFill>
          <a:ln>
            <a:solidFill>
              <a:srgbClr val="3E7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08128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黒背景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267555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DACDCF6-502A-4C3C-96CE-A660EC52A8DD}"/>
              </a:ext>
            </a:extLst>
          </p:cNvPr>
          <p:cNvSpPr/>
          <p:nvPr/>
        </p:nvSpPr>
        <p:spPr>
          <a:xfrm>
            <a:off x="251012" y="214946"/>
            <a:ext cx="11689976" cy="641761"/>
          </a:xfrm>
          <a:prstGeom prst="roundRect">
            <a:avLst>
              <a:gd name="adj" fmla="val 5370"/>
            </a:avLst>
          </a:prstGeom>
          <a:gradFill flip="none" rotWithShape="1">
            <a:gsLst>
              <a:gs pos="0">
                <a:srgbClr val="0060B0">
                  <a:shade val="30000"/>
                  <a:satMod val="115000"/>
                </a:srgbClr>
              </a:gs>
              <a:gs pos="50000">
                <a:srgbClr val="0060B0">
                  <a:shade val="67500"/>
                  <a:satMod val="115000"/>
                </a:srgbClr>
              </a:gs>
              <a:gs pos="100000">
                <a:srgbClr val="0060B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F96B98F-77D3-4692-99C0-944C85FAAF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677" y="296665"/>
            <a:ext cx="954734" cy="532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22E9811-A2CE-480B-B8DB-1BE42BC4003E}"/>
              </a:ext>
            </a:extLst>
          </p:cNvPr>
          <p:cNvSpPr/>
          <p:nvPr/>
        </p:nvSpPr>
        <p:spPr>
          <a:xfrm>
            <a:off x="251012" y="214945"/>
            <a:ext cx="11689976" cy="641761"/>
          </a:xfrm>
          <a:prstGeom prst="roundRect">
            <a:avLst>
              <a:gd name="adj" fmla="val 5370"/>
            </a:avLst>
          </a:prstGeom>
          <a:gradFill>
            <a:gsLst>
              <a:gs pos="0">
                <a:srgbClr val="0060B0">
                  <a:shade val="30000"/>
                  <a:satMod val="115000"/>
                  <a:alpha val="50000"/>
                </a:srgbClr>
              </a:gs>
              <a:gs pos="50000">
                <a:srgbClr val="0060B0">
                  <a:shade val="67500"/>
                  <a:satMod val="115000"/>
                  <a:alpha val="50000"/>
                </a:srgbClr>
              </a:gs>
              <a:gs pos="100000">
                <a:srgbClr val="0060B0">
                  <a:shade val="100000"/>
                  <a:satMod val="115000"/>
                  <a:alpha val="50000"/>
                </a:srgbClr>
              </a:gs>
            </a:gsLst>
            <a:lin ang="135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/>
          </a:p>
        </p:txBody>
      </p:sp>
    </p:spTree>
    <p:extLst>
      <p:ext uri="{BB962C8B-B14F-4D97-AF65-F5344CB8AC3E}">
        <p14:creationId xmlns:p14="http://schemas.microsoft.com/office/powerpoint/2010/main" val="18185393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21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4467" y="107950"/>
            <a:ext cx="10168467" cy="67151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58800" y="9890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8000" y="1844675"/>
            <a:ext cx="5386917" cy="476779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261102" y="10017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328836" y="1806575"/>
            <a:ext cx="5389033" cy="480589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5CDA4-3804-47FF-B7D2-BD9FA1568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6399"/>
      </p:ext>
    </p:extLst>
  </p:cSld>
  <p:clrMapOvr>
    <a:masterClrMapping/>
  </p:clrMapOvr>
  <p:transition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夜空の星&#10;&#10;自動的に生成された説明">
            <a:extLst>
              <a:ext uri="{FF2B5EF4-FFF2-40B4-BE49-F238E27FC236}">
                <a16:creationId xmlns:a16="http://schemas.microsoft.com/office/drawing/2014/main" id="{8FCB4072-3883-4101-A0F3-0C231D05B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04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13B1A1E-627B-436C-9EBA-EE377F7C4CA0}"/>
              </a:ext>
            </a:extLst>
          </p:cNvPr>
          <p:cNvSpPr/>
          <p:nvPr/>
        </p:nvSpPr>
        <p:spPr>
          <a:xfrm>
            <a:off x="11605142" y="6409000"/>
            <a:ext cx="458780" cy="37151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fld id="{A46AE7AA-5258-449B-B0F0-1D9DD5AD6D36}" type="slidenum">
              <a:rPr kumimoji="1" lang="ja-JP" altLang="en-US" sz="1814" b="0" smtClean="0">
                <a:solidFill>
                  <a:schemeClr val="bg1"/>
                </a:solidFill>
                <a:latin typeface="Arial Nova" panose="020B0504020202020204" pitchFamily="34" charset="0"/>
                <a:ea typeface="Arial Unicode MS" panose="020B0604020202020204" pitchFamily="50" charset="-128"/>
                <a:cs typeface="Arial Unicode MS" panose="020B0604020202020204" pitchFamily="50" charset="-128"/>
              </a:rPr>
              <a:pPr algn="ctr"/>
              <a:t>‹#›</a:t>
            </a:fld>
            <a:endParaRPr lang="ja-JP" altLang="en-US" sz="1814" b="0">
              <a:solidFill>
                <a:schemeClr val="bg1"/>
              </a:solidFill>
              <a:latin typeface="Arial Nova" panose="020B0504020202020204" pitchFamily="34" charset="0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68155D-D461-414B-87F7-47F5BAEBDD7F}"/>
              </a:ext>
            </a:extLst>
          </p:cNvPr>
          <p:cNvSpPr txBox="1"/>
          <p:nvPr/>
        </p:nvSpPr>
        <p:spPr>
          <a:xfrm>
            <a:off x="9912597" y="6496028"/>
            <a:ext cx="1709049" cy="230636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ja-JP" sz="726">
                <a:solidFill>
                  <a:schemeClr val="bg1"/>
                </a:solidFill>
                <a:latin typeface="Century Schoolbook" panose="02040604050505020304" pitchFamily="18" charset="0"/>
              </a:rPr>
              <a:t>Japan Aerospace Exploration Agency</a:t>
            </a:r>
            <a:endParaRPr lang="en-US" altLang="ja-JP" sz="726" b="1" spc="91">
              <a:solidFill>
                <a:schemeClr val="bg1"/>
              </a:solidFill>
              <a:latin typeface="Century Schoolbook" panose="02040604050505020304" pitchFamily="18" charset="0"/>
              <a:ea typeface="+mj-ea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6C381FC-B168-49C5-BD00-6A58172E8406}"/>
              </a:ext>
            </a:extLst>
          </p:cNvPr>
          <p:cNvSpPr/>
          <p:nvPr/>
        </p:nvSpPr>
        <p:spPr>
          <a:xfrm>
            <a:off x="251012" y="214946"/>
            <a:ext cx="11689976" cy="641761"/>
          </a:xfrm>
          <a:prstGeom prst="roundRect">
            <a:avLst>
              <a:gd name="adj" fmla="val 5370"/>
            </a:avLst>
          </a:prstGeom>
          <a:gradFill flip="none" rotWithShape="1">
            <a:gsLst>
              <a:gs pos="0">
                <a:srgbClr val="0060B0">
                  <a:shade val="30000"/>
                  <a:satMod val="115000"/>
                </a:srgbClr>
              </a:gs>
              <a:gs pos="50000">
                <a:srgbClr val="0060B0">
                  <a:shade val="67500"/>
                  <a:satMod val="115000"/>
                </a:srgbClr>
              </a:gs>
              <a:gs pos="100000">
                <a:srgbClr val="0060B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821E53F-45C8-4ECC-B56E-A09DD828F0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677" y="296665"/>
            <a:ext cx="954734" cy="532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DDA8300-24A0-4701-9032-A12A9259A5CC}"/>
              </a:ext>
            </a:extLst>
          </p:cNvPr>
          <p:cNvSpPr/>
          <p:nvPr/>
        </p:nvSpPr>
        <p:spPr>
          <a:xfrm>
            <a:off x="251012" y="214945"/>
            <a:ext cx="11689976" cy="641761"/>
          </a:xfrm>
          <a:prstGeom prst="roundRect">
            <a:avLst>
              <a:gd name="adj" fmla="val 5370"/>
            </a:avLst>
          </a:prstGeom>
          <a:gradFill>
            <a:gsLst>
              <a:gs pos="0">
                <a:srgbClr val="0060B0">
                  <a:shade val="30000"/>
                  <a:satMod val="115000"/>
                  <a:alpha val="50000"/>
                </a:srgbClr>
              </a:gs>
              <a:gs pos="50000">
                <a:srgbClr val="0060B0">
                  <a:shade val="67500"/>
                  <a:satMod val="115000"/>
                  <a:alpha val="50000"/>
                </a:srgbClr>
              </a:gs>
              <a:gs pos="100000">
                <a:srgbClr val="0060B0">
                  <a:shade val="100000"/>
                  <a:satMod val="115000"/>
                  <a:alpha val="50000"/>
                </a:srgbClr>
              </a:gs>
            </a:gsLst>
            <a:lin ang="135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/>
          </a:p>
        </p:txBody>
      </p:sp>
    </p:spTree>
    <p:extLst>
      <p:ext uri="{BB962C8B-B14F-4D97-AF65-F5344CB8AC3E}">
        <p14:creationId xmlns:p14="http://schemas.microsoft.com/office/powerpoint/2010/main" val="2868212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ユーザー設定レイアウ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560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5FCCE2F-112E-4D5B-BC1E-FD645B43B3A7}"/>
              </a:ext>
            </a:extLst>
          </p:cNvPr>
          <p:cNvSpPr/>
          <p:nvPr/>
        </p:nvSpPr>
        <p:spPr>
          <a:xfrm>
            <a:off x="251012" y="214946"/>
            <a:ext cx="11689976" cy="641761"/>
          </a:xfrm>
          <a:prstGeom prst="roundRect">
            <a:avLst>
              <a:gd name="adj" fmla="val 5370"/>
            </a:avLst>
          </a:prstGeom>
          <a:gradFill flip="none" rotWithShape="1">
            <a:gsLst>
              <a:gs pos="0">
                <a:srgbClr val="0060B0">
                  <a:shade val="30000"/>
                  <a:satMod val="115000"/>
                </a:srgbClr>
              </a:gs>
              <a:gs pos="50000">
                <a:srgbClr val="0060B0">
                  <a:shade val="67500"/>
                  <a:satMod val="115000"/>
                </a:srgbClr>
              </a:gs>
              <a:gs pos="100000">
                <a:srgbClr val="0060B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44C77C1-55A2-4EFA-A534-AEA079385D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677" y="296665"/>
            <a:ext cx="954734" cy="532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82937-55C4-43C9-A313-4BD2854A3854}"/>
              </a:ext>
            </a:extLst>
          </p:cNvPr>
          <p:cNvSpPr/>
          <p:nvPr/>
        </p:nvSpPr>
        <p:spPr>
          <a:xfrm>
            <a:off x="251012" y="214945"/>
            <a:ext cx="11689976" cy="641761"/>
          </a:xfrm>
          <a:prstGeom prst="roundRect">
            <a:avLst>
              <a:gd name="adj" fmla="val 5370"/>
            </a:avLst>
          </a:prstGeom>
          <a:gradFill>
            <a:gsLst>
              <a:gs pos="0">
                <a:srgbClr val="0060B0">
                  <a:shade val="30000"/>
                  <a:satMod val="115000"/>
                  <a:alpha val="50000"/>
                </a:srgbClr>
              </a:gs>
              <a:gs pos="50000">
                <a:srgbClr val="0060B0">
                  <a:shade val="67500"/>
                  <a:satMod val="115000"/>
                  <a:alpha val="50000"/>
                </a:srgbClr>
              </a:gs>
              <a:gs pos="100000">
                <a:srgbClr val="0060B0">
                  <a:shade val="100000"/>
                  <a:satMod val="115000"/>
                  <a:alpha val="50000"/>
                </a:srgbClr>
              </a:gs>
            </a:gsLst>
            <a:lin ang="135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B2E14D8-1CAB-488A-B581-4AF71C7959C3}"/>
              </a:ext>
            </a:extLst>
          </p:cNvPr>
          <p:cNvSpPr/>
          <p:nvPr/>
        </p:nvSpPr>
        <p:spPr>
          <a:xfrm>
            <a:off x="11605142" y="6409000"/>
            <a:ext cx="458780" cy="37151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fld id="{A46AE7AA-5258-449B-B0F0-1D9DD5AD6D36}" type="slidenum">
              <a:rPr kumimoji="1" lang="ja-JP" altLang="en-US" sz="1814" b="0" smtClean="0">
                <a:solidFill>
                  <a:srgbClr val="0060B0"/>
                </a:solidFill>
                <a:latin typeface="Arial Nova" panose="020B0504020202020204" pitchFamily="34" charset="0"/>
                <a:ea typeface="Arial Unicode MS" panose="020B0604020202020204" pitchFamily="50" charset="-128"/>
                <a:cs typeface="Arial Unicode MS" panose="020B0604020202020204" pitchFamily="50" charset="-128"/>
              </a:rPr>
              <a:pPr algn="ctr"/>
              <a:t>‹#›</a:t>
            </a:fld>
            <a:endParaRPr lang="ja-JP" altLang="en-US" sz="1814" b="0">
              <a:solidFill>
                <a:srgbClr val="0060B0"/>
              </a:solidFill>
              <a:latin typeface="Arial Nova" panose="020B0504020202020204" pitchFamily="34" charset="0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3180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449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F960E5-F0EF-4189-98F0-DD19C83B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24DC1F9-6D20-4A7A-98C4-87CF886D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9DDA198-6123-47B9-8030-1A0C27A3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485FB69-8CE5-4655-88D4-CEB5514C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5760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F817D9-FD5E-4972-B526-F1C8D8736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0C3DF3C-1704-40AE-9256-484BC41B8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1DE17D-EF91-4E94-AB75-2FD81DD4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9BBD-D76E-4B41-A384-69F0F73A715D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7AF989-511B-473E-8B13-D520F828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16CC4D-ECD8-462A-971D-A9A8D6C0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089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D313ED-B9A9-416E-BABB-052C79B32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0B7C15-3D5E-4ED7-9333-4E8FCD53A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279104-6829-4BDB-88D7-32DF76A0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F65B-B267-4919-BEF5-1E636F75779D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768C14-9A17-484F-AABB-1F6BD816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91646D-6F5E-4E81-809C-2358BFCE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296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DC5197-8EFE-4023-8112-EAA7A233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9DB673F-1F25-4A19-9423-2B06715B3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CE4A7E-B73B-489F-A49D-28A3CA7C4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E16A-1815-443B-A558-BB41103F96B6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838D92-7C1A-4479-AC70-CCDABEF2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D66A1C-4ECD-4999-BA5B-D376D899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5952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574D3B-A97C-4C51-99FD-1A20301D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B9DEAF-237B-4329-9D88-D4CEBBFCE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F805582-F27E-43F1-9F9F-2CA0648DA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E340D6-A917-49D1-B0D7-F40862F57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E304-7C3E-4586-924A-2B1F37182A5E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5AF39EE-BE2E-477D-B621-476711BB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B2B1A46-87BC-43A7-BB10-2ADE7B79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4357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6E0BF-1342-4FC1-A627-29510C90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9409E1-612F-4804-9149-90F4E19F0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8EC75E8-7129-4E38-B8E2-6F3F01CAC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5966A5D-69E5-4DF5-9867-FBC9EFCCA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C54DE9D-7E04-4688-8358-6642B4C0A9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4D6178A-E0CD-428F-A1FA-868312D1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401C-44D9-49A1-8B36-AC16F84E4772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CE3695E-C708-44E2-B34A-62E30E287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0F4AFBC-9093-4C13-94FE-7C4034DA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50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61314" y="143935"/>
            <a:ext cx="10069375" cy="642761"/>
          </a:xfrm>
        </p:spPr>
        <p:txBody>
          <a:bodyPr/>
          <a:lstStyle>
            <a:lvl1pPr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5CDA4-3804-47FF-B7D2-BD9FA1568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20628"/>
      </p:ext>
    </p:extLst>
  </p:cSld>
  <p:clrMapOvr>
    <a:masterClrMapping/>
  </p:clrMapOvr>
  <p:transition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E7B1AA-D337-47CA-AF8E-2A1B1FC9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85EC146-D3CE-4626-BDE9-DF4693CD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7A28-B36E-4CC2-9BF4-4E0B66D8BF92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98CDE66-00AF-408F-9C42-2E741CDDA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2068030-90FC-4C78-9065-D4CC7A2A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25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3617DA2-96CF-4988-9182-FA558D74B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6B28-24A0-401E-BC92-13A7B01EA3AD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CE7A563-4C1C-4A22-82AE-13C83C5A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B5F3AF-2945-4CEB-8FD7-F52D68AF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13" y="6492875"/>
            <a:ext cx="2743200" cy="365125"/>
          </a:xfrm>
        </p:spPr>
        <p:txBody>
          <a:bodyPr/>
          <a:lstStyle>
            <a:lvl1pPr>
              <a:defRPr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fld id="{6B2CCF02-2DCD-4EE5-8998-CDEE7E6E071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6945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2AAB79-BAEF-4D48-995C-848CC2BEE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11EFE0-7C87-490C-B0A6-58DD5E75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077C911-32DF-40A7-8F47-A7CE18E9C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8C2CEBB-9236-4252-B659-E58E7AF4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6F70-5F03-4B95-BFB0-4020CC373472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F6DAE45-319F-4462-9102-90C14CCC7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BF85B2-C6AA-4CBB-9F81-6911FA89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3815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0D940B-7991-489C-AD56-8D7088126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97F2A22-E74E-4AE0-B2DB-9477DC8C5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DBEE718-E34B-41FD-B529-81D5706F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645BF9-7F74-467C-B6BB-B158B439C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A0F0-B868-47B1-844A-B7C8162C6680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EE81E2-2CD7-4551-B5D5-5E592DE5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5BBC36-61FA-479F-B71E-A6BF1C98D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880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1CFEF0-B20B-4409-BEC8-49569EBE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EBEDC4B-09F4-4AE4-8D9C-F7A3F1E41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522DE3-A0E3-45E0-983C-85276DB4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0F14-0ABB-4679-A386-C02A6032115B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FC679A-D25C-4D35-B07B-97E4DB5C7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EAA040-506F-49E8-A1F4-CD45E49FB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9667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F0E53C9-FB0D-4FAF-A9F5-22267C2FDF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752E6C1-6208-48A9-98F6-8543EB3A9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64971D-AEEE-413A-8AC3-8EE9623F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A12-7028-48E0-B92B-0EDDA30E638D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0F64109-4CDE-4F3A-95E6-0849F0839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9A7790-42D8-4F2B-B8F2-88634D13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9400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FFDB26-7FB6-4EF9-B298-BC66F731F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840E963-17D8-4F13-9F18-C0AA21EBE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43D228-C979-4E3B-834C-0D232EAF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EC35FF-6EE1-4A48-8171-1B0D631E8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0E9C28-8B3F-4A32-BFB3-A19E5D9A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279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9DE8EE-979D-47DC-AB9D-F7F2280C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892A64-53E0-4252-B1A6-B704613D3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844144-EE5C-4030-9E9A-4FA0886E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7185A7-107B-469F-8E07-039E17F7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AD31DB-8779-49AA-871A-295B67D7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3615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3AB20B-8A2C-489B-9C84-E686D44DE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E367D06-FCCC-4A6C-8AB9-C931C3877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2F8CAD-3B8E-496D-9CB3-451D6FD7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BE575D-21F9-4CFF-AB86-4C09511B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6B11BC-BFA5-44DC-B380-0681338A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00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74DE63-B8F7-4378-B8B1-5FE112C9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6F8F67-C476-46E4-81FD-18372D97C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194638F-BE76-4A18-AE0F-7A02CF450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237AD10-AE55-4286-96BD-948FDDB3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C23AED4-6D4A-4250-BF97-6CB74CAA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AFA334-F191-4E08-8FF5-916B898C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0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73801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5CDA4-3804-47FF-B7D2-BD9FA1568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56435"/>
      </p:ext>
    </p:extLst>
  </p:cSld>
  <p:clrMapOvr>
    <a:masterClrMapping/>
  </p:clrMapOvr>
  <p:transition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F0D7C7-9A53-467E-A4FC-9A6444241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D869A5E-4D6B-48A8-AAA2-3293D1BE8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B9E6C24-622B-4A53-B396-F397DF5A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1A12429-54F2-4CCE-BF5D-D185D84043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44908DF-63AB-4320-8F57-932FD96C7F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6A11E21-0AD2-48CD-935E-A6BF92A0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48F40F6-E957-4B48-9E61-96AFA95E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29954A0-2C3F-4A24-A9BC-02616D50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3948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C6D7B6-3AFE-42B1-8022-3CBCF7C9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22B3849-E95C-4BD9-978C-0C7EA6C0A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3332601-4B53-4666-8E45-4C4719337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27E0503-A98C-4F5B-8C75-C06AD7B1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1674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063EF99-5391-415B-B1A3-DD6F7C582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E468EBA-C18E-40F8-A608-552DA047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749659-5799-4C42-920C-C540B8F4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17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B73CD5-964A-4F33-8A7D-E00D811EC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D8DD1B-7B42-4483-AE09-AB74D1F30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009ED62-3EE8-4D25-AAE7-EFB38E141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EA4FA78-0A31-4EFC-9524-EEA69C3A7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EAFF741-0D45-40B2-9F62-D3F36BB9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21606D-17BE-4D67-9900-49F85F4D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5240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02553F-255C-4C11-95A2-80688F479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B610833-7374-4346-8CD0-9EB3855F7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4BB90B-13C3-4C50-8FE8-2EDC7D311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4C703F-D1AA-4E36-ACCA-C4AD0245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2CE229-92D0-48A6-8061-F563D65B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1EC7435-4D9F-4B15-8937-B24D7606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46066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E59C77-A94E-41C9-B41B-D65E30E3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08D8545-481E-4048-9821-1B2B55A1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4671E5-AF21-4097-A12B-2BB5D992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3E2BBF-79B3-45FD-82F2-9E544457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9ED1BE-BD9D-42E8-A9EF-6338DE85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797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C746586-9847-4EDF-B164-634020A3E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DFA5CF5-BADE-4E5F-86EF-1D631C1C2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E3F972-DC90-470A-9137-DB882D663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ED8AF6B-1F94-4804-9D41-25D36B49A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40FC3F-2DCB-494E-97B3-4E78DDA7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3248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52" indent="0" algn="ctr">
              <a:buNone/>
              <a:defRPr/>
            </a:lvl2pPr>
            <a:lvl3pPr marL="913905" indent="0" algn="ctr">
              <a:buNone/>
              <a:defRPr/>
            </a:lvl3pPr>
            <a:lvl4pPr marL="1370859" indent="0" algn="ctr">
              <a:buNone/>
              <a:defRPr/>
            </a:lvl4pPr>
            <a:lvl5pPr marL="1827810" indent="0" algn="ctr">
              <a:buNone/>
              <a:defRPr/>
            </a:lvl5pPr>
            <a:lvl6pPr marL="2284764" indent="0" algn="ctr">
              <a:buNone/>
              <a:defRPr/>
            </a:lvl6pPr>
            <a:lvl7pPr marL="2741717" indent="0" algn="ctr">
              <a:buNone/>
              <a:defRPr/>
            </a:lvl7pPr>
            <a:lvl8pPr marL="3198669" indent="0" algn="ctr">
              <a:buNone/>
              <a:defRPr/>
            </a:lvl8pPr>
            <a:lvl9pPr marL="3655621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80FF7-8874-43AE-BCAE-C859873F28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43065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CFD2A-24DA-430B-B875-E5A045D7CB3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20386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247" y="44069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247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52" indent="0">
              <a:buNone/>
              <a:defRPr sz="1800"/>
            </a:lvl2pPr>
            <a:lvl3pPr marL="913905" indent="0">
              <a:buNone/>
              <a:defRPr sz="1600"/>
            </a:lvl3pPr>
            <a:lvl4pPr marL="1370859" indent="0">
              <a:buNone/>
              <a:defRPr sz="1400"/>
            </a:lvl4pPr>
            <a:lvl5pPr marL="1827810" indent="0">
              <a:buNone/>
              <a:defRPr sz="1400"/>
            </a:lvl5pPr>
            <a:lvl6pPr marL="2284764" indent="0">
              <a:buNone/>
              <a:defRPr sz="1400"/>
            </a:lvl6pPr>
            <a:lvl7pPr marL="2741717" indent="0">
              <a:buNone/>
              <a:defRPr sz="1400"/>
            </a:lvl7pPr>
            <a:lvl8pPr marL="3198669" indent="0">
              <a:buNone/>
              <a:defRPr sz="1400"/>
            </a:lvl8pPr>
            <a:lvl9pPr marL="3655621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E756E-7B86-4733-ACD6-305C3FD0B0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523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E2848AE-C6C6-4DDC-B596-914B3034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6000"/>
            <a:ext cx="27432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A5CDA4-3804-47FF-B7D2-BD9FA1568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69181"/>
      </p:ext>
    </p:extLst>
  </p:cSld>
  <p:clrMapOvr>
    <a:masterClrMapping/>
  </p:clrMapOvr>
  <p:transition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38371" y="1052522"/>
            <a:ext cx="5715001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40948" y="1052522"/>
            <a:ext cx="5716954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059F0-548D-413F-97E9-1FE51D5BAB0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70188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2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9" indent="0">
              <a:buNone/>
              <a:defRPr sz="1600" b="1"/>
            </a:lvl4pPr>
            <a:lvl5pPr marL="1827810" indent="0">
              <a:buNone/>
              <a:defRPr sz="1600" b="1"/>
            </a:lvl5pPr>
            <a:lvl6pPr marL="2284764" indent="0">
              <a:buNone/>
              <a:defRPr sz="1600" b="1"/>
            </a:lvl6pPr>
            <a:lvl7pPr marL="2741717" indent="0">
              <a:buNone/>
              <a:defRPr sz="1600" b="1"/>
            </a:lvl7pPr>
            <a:lvl8pPr marL="3198669" indent="0">
              <a:buNone/>
              <a:defRPr sz="1600" b="1"/>
            </a:lvl8pPr>
            <a:lvl9pPr marL="3655621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704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2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9" indent="0">
              <a:buNone/>
              <a:defRPr sz="1600" b="1"/>
            </a:lvl4pPr>
            <a:lvl5pPr marL="1827810" indent="0">
              <a:buNone/>
              <a:defRPr sz="1600" b="1"/>
            </a:lvl5pPr>
            <a:lvl6pPr marL="2284764" indent="0">
              <a:buNone/>
              <a:defRPr sz="1600" b="1"/>
            </a:lvl6pPr>
            <a:lvl7pPr marL="2741717" indent="0">
              <a:buNone/>
              <a:defRPr sz="1600" b="1"/>
            </a:lvl7pPr>
            <a:lvl8pPr marL="3198669" indent="0">
              <a:buNone/>
              <a:defRPr sz="1600" b="1"/>
            </a:lvl8pPr>
            <a:lvl9pPr marL="3655621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704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97350-20BB-4524-8966-BF0BE1704F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45726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C2E0B-1D9A-4287-9376-4E10365C7F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8049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3F237-4127-4C70-BB29-D5A7295CE8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11522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7384" y="273053"/>
            <a:ext cx="681501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2" indent="0">
              <a:buNone/>
              <a:defRPr sz="1200"/>
            </a:lvl2pPr>
            <a:lvl3pPr marL="913905" indent="0">
              <a:buNone/>
              <a:defRPr sz="1000"/>
            </a:lvl3pPr>
            <a:lvl4pPr marL="1370859" indent="0">
              <a:buNone/>
              <a:defRPr sz="900"/>
            </a:lvl4pPr>
            <a:lvl5pPr marL="1827810" indent="0">
              <a:buNone/>
              <a:defRPr sz="900"/>
            </a:lvl5pPr>
            <a:lvl6pPr marL="2284764" indent="0">
              <a:buNone/>
              <a:defRPr sz="900"/>
            </a:lvl6pPr>
            <a:lvl7pPr marL="2741717" indent="0">
              <a:buNone/>
              <a:defRPr sz="900"/>
            </a:lvl7pPr>
            <a:lvl8pPr marL="3198669" indent="0">
              <a:buNone/>
              <a:defRPr sz="900"/>
            </a:lvl8pPr>
            <a:lvl9pPr marL="3655621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9B11-A4AB-4FA7-8E7A-8992152985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38865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2" indent="0">
              <a:buNone/>
              <a:defRPr sz="2800"/>
            </a:lvl2pPr>
            <a:lvl3pPr marL="913905" indent="0">
              <a:buNone/>
              <a:defRPr sz="2400"/>
            </a:lvl3pPr>
            <a:lvl4pPr marL="1370859" indent="0">
              <a:buNone/>
              <a:defRPr sz="2000"/>
            </a:lvl4pPr>
            <a:lvl5pPr marL="1827810" indent="0">
              <a:buNone/>
              <a:defRPr sz="2000"/>
            </a:lvl5pPr>
            <a:lvl6pPr marL="2284764" indent="0">
              <a:buNone/>
              <a:defRPr sz="2000"/>
            </a:lvl6pPr>
            <a:lvl7pPr marL="2741717" indent="0">
              <a:buNone/>
              <a:defRPr sz="2000"/>
            </a:lvl7pPr>
            <a:lvl8pPr marL="3198669" indent="0">
              <a:buNone/>
              <a:defRPr sz="2000"/>
            </a:lvl8pPr>
            <a:lvl9pPr marL="3655621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2" indent="0">
              <a:buNone/>
              <a:defRPr sz="1200"/>
            </a:lvl2pPr>
            <a:lvl3pPr marL="913905" indent="0">
              <a:buNone/>
              <a:defRPr sz="1000"/>
            </a:lvl3pPr>
            <a:lvl4pPr marL="1370859" indent="0">
              <a:buNone/>
              <a:defRPr sz="900"/>
            </a:lvl4pPr>
            <a:lvl5pPr marL="1827810" indent="0">
              <a:buNone/>
              <a:defRPr sz="900"/>
            </a:lvl5pPr>
            <a:lvl6pPr marL="2284764" indent="0">
              <a:buNone/>
              <a:defRPr sz="900"/>
            </a:lvl6pPr>
            <a:lvl7pPr marL="2741717" indent="0">
              <a:buNone/>
              <a:defRPr sz="900"/>
            </a:lvl7pPr>
            <a:lvl8pPr marL="3198669" indent="0">
              <a:buNone/>
              <a:defRPr sz="900"/>
            </a:lvl8pPr>
            <a:lvl9pPr marL="3655621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9650D-1B84-48E1-817B-5383070A0F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50545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5C44C-0922-4E2E-877F-670BE5E15E2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7668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954477" y="117481"/>
            <a:ext cx="2903417" cy="62642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38369" y="117481"/>
            <a:ext cx="8528539" cy="62642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6A32B-FFAF-42AF-B203-878907EAA35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78860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238377" y="117481"/>
            <a:ext cx="11619524" cy="62642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BD90F-6585-408D-8970-EBD04FFA8D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8894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F606-FFC3-4E6F-AA25-55DEE303E76C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93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940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0FBD-BA9F-4348-91F9-9B0EF358B9E4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3330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A066-5E7D-43F4-8779-44DD769E5950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782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2FE7-77A6-419A-981B-35C305C60778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4750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C0345-8076-4C8E-8E4C-8560E38BF65A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9658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C861F-68F9-4458-82FA-2BAD612DEBA5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19352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DA1A-ED08-415F-92E8-389312B9AF41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39019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72B-B304-43E5-8552-F1AA85C1C2B3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3264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83E04-3F14-45E6-890A-2F7923651F91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62291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A70F-D8DD-43E6-989F-17823309721B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80120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AD7E-AAD8-4FE5-9902-1B6F2BBA68BC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24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白背景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楕円 4">
            <a:extLst>
              <a:ext uri="{FF2B5EF4-FFF2-40B4-BE49-F238E27FC236}">
                <a16:creationId xmlns:a16="http://schemas.microsoft.com/office/drawing/2014/main" id="{C924A8E9-FEF4-6945-6A42-803EBE9A63D1}"/>
              </a:ext>
            </a:extLst>
          </p:cNvPr>
          <p:cNvSpPr/>
          <p:nvPr userDrawn="1"/>
        </p:nvSpPr>
        <p:spPr bwMode="auto">
          <a:xfrm>
            <a:off x="11751758" y="6437942"/>
            <a:ext cx="375631" cy="37563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316706" marR="0" indent="0" algn="ctr" defTabSz="632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7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8775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6978D-AA05-4E95-B1D6-EBF5D09B0D2C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619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座る, テーブル, 花瓶, 部屋 が含まれている画像&#10;&#10;自動的に生成された説明">
            <a:extLst>
              <a:ext uri="{FF2B5EF4-FFF2-40B4-BE49-F238E27FC236}">
                <a16:creationId xmlns:a16="http://schemas.microsoft.com/office/drawing/2014/main" id="{D2D5296E-9C30-5948-87EC-2A0B369FC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テキスト プレースホルダー 12">
            <a:extLst>
              <a:ext uri="{FF2B5EF4-FFF2-40B4-BE49-F238E27FC236}">
                <a16:creationId xmlns:a16="http://schemas.microsoft.com/office/drawing/2014/main" id="{36E2E77F-8F17-4846-8E92-50E6D32121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69404" y="1295991"/>
            <a:ext cx="4455750" cy="1238865"/>
          </a:xfrm>
          <a:effectLst>
            <a:glow rad="520700">
              <a:srgbClr val="0059A3"/>
            </a:glow>
            <a:outerShdw blurRad="393700" sx="102000" sy="102000" algn="ctr" rotWithShape="0">
              <a:schemeClr val="bg1">
                <a:alpha val="47000"/>
              </a:schemeClr>
            </a:outerShdw>
          </a:effectLst>
        </p:spPr>
        <p:txBody>
          <a:bodyPr/>
          <a:lstStyle>
            <a:lvl1pPr algn="ct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glow rad="241300">
                    <a:srgbClr val="0059A3">
                      <a:alpha val="47000"/>
                    </a:srgbClr>
                  </a:glow>
                  <a:outerShdw blurRad="63500" sx="102000" sy="102000" algn="ctr" rotWithShape="0">
                    <a:srgbClr val="0059A3">
                      <a:alpha val="40000"/>
                    </a:srgbClr>
                  </a:outerShdw>
                </a:effectLst>
              </a:defRPr>
            </a:lvl1pPr>
          </a:lstStyle>
          <a:p>
            <a:pPr lvl="0"/>
            <a:r>
              <a:rPr kumimoji="1" lang="ja-JP" altLang="en-US"/>
              <a:t>タイトル</a:t>
            </a:r>
          </a:p>
        </p:txBody>
      </p:sp>
      <p:sp>
        <p:nvSpPr>
          <p:cNvPr id="14" name="テキスト プレースホルダー 12">
            <a:extLst>
              <a:ext uri="{FF2B5EF4-FFF2-40B4-BE49-F238E27FC236}">
                <a16:creationId xmlns:a16="http://schemas.microsoft.com/office/drawing/2014/main" id="{C1D04045-E182-4E48-A93E-AB14C7A3A4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9404" y="3695270"/>
            <a:ext cx="4455750" cy="1953176"/>
          </a:xfrm>
          <a:effectLst>
            <a:glow rad="520700">
              <a:srgbClr val="0059A3"/>
            </a:glow>
            <a:outerShdw blurRad="393700" sx="102000" sy="102000" algn="ctr" rotWithShape="0">
              <a:schemeClr val="bg1">
                <a:alpha val="47000"/>
              </a:schemeClr>
            </a:outerShdw>
          </a:effectLst>
        </p:spPr>
        <p:txBody>
          <a:bodyPr/>
          <a:lstStyle>
            <a:lvl1pPr algn="l">
              <a:buNone/>
              <a:defRPr sz="2400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kumimoji="1" lang="ja-JP" altLang="en-US"/>
              <a:t>日付</a:t>
            </a:r>
            <a:endParaRPr kumimoji="1" lang="en-US" altLang="ja-JP"/>
          </a:p>
          <a:p>
            <a:pPr lvl="0"/>
            <a:r>
              <a:rPr kumimoji="1" lang="ja-JP" altLang="en-US"/>
              <a:t>所属</a:t>
            </a:r>
            <a:endParaRPr kumimoji="1" lang="en-US" altLang="ja-JP"/>
          </a:p>
          <a:p>
            <a:pPr lvl="0"/>
            <a:r>
              <a:rPr kumimoji="1" lang="ja-JP" altLang="en-US"/>
              <a:t>発表者</a:t>
            </a:r>
            <a:endParaRPr kumimoji="1" lang="en-US" altLang="ja-JP"/>
          </a:p>
          <a:p>
            <a:pPr lvl="0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121941"/>
      </p:ext>
    </p:extLst>
  </p:cSld>
  <p:clrMapOvr>
    <a:masterClrMapping/>
  </p:clrMapOvr>
  <p:transition advClick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cm_mono"/>
          <p:cNvSpPr>
            <a:spLocks noChangeAspect="1" noChangeArrowheads="1"/>
          </p:cNvSpPr>
          <p:nvPr/>
        </p:nvSpPr>
        <p:spPr bwMode="auto">
          <a:xfrm>
            <a:off x="5892800" y="22479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1133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739E8E-E5C4-2D42-8296-BB1674AFF3A9}"/>
              </a:ext>
            </a:extLst>
          </p:cNvPr>
          <p:cNvSpPr>
            <a:spLocks noGrp="1" noChangeArrowheads="1"/>
          </p:cNvSpPr>
          <p:nvPr>
            <p:ph type="subTitle" idx="10" hasCustomPrompt="1"/>
          </p:nvPr>
        </p:nvSpPr>
        <p:spPr>
          <a:xfrm>
            <a:off x="1559315" y="2552700"/>
            <a:ext cx="10632685" cy="1752600"/>
          </a:xfrm>
          <a:solidFill>
            <a:srgbClr val="21212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A5E536E0-03E0-9D4F-8C10-56C039921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700"/>
            <a:ext cx="15113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77410"/>
      </p:ext>
    </p:extLst>
  </p:cSld>
  <p:clrMapOvr>
    <a:masterClrMapping/>
  </p:clrMapOvr>
  <p:transition advClick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DAFD517A-ECF8-E748-A754-948EE1E6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81A0E64B-91F9-494A-A312-DBC6B2970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fld id="{11705F59-9D74-4223-8F0E-465C916E85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22840"/>
      </p:ext>
    </p:extLst>
  </p:cSld>
  <p:clrMapOvr>
    <a:masterClrMapping/>
  </p:clrMapOvr>
  <p:transition advClick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106490"/>
            <a:ext cx="5384800" cy="5582177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106490"/>
            <a:ext cx="5384800" cy="5582177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4BE0AFD-C4EB-354E-8FAB-C97EB4AB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33CA6932-E862-1146-954E-AF8C655C6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fld id="{11705F59-9D74-4223-8F0E-465C916E85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934869"/>
      </p:ext>
    </p:extLst>
  </p:cSld>
  <p:clrMapOvr>
    <a:masterClrMapping/>
  </p:clrMapOvr>
  <p:transition advClick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58802" y="989013"/>
            <a:ext cx="5386917" cy="63976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8002" y="1844675"/>
            <a:ext cx="5386917" cy="47677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261102" y="1001713"/>
            <a:ext cx="5389033" cy="63976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328836" y="1806575"/>
            <a:ext cx="5389033" cy="48058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452607-9C6D-6944-B6D6-31ED9A04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3A4814B2-0BEF-2D4A-A19C-DF3F9FECD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fld id="{11705F59-9D74-4223-8F0E-465C916E85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48787"/>
      </p:ext>
    </p:extLst>
  </p:cSld>
  <p:clrMapOvr>
    <a:masterClrMapping/>
  </p:clrMapOvr>
  <p:transition advClick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ブランク(スライド番号無し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D207211-4C10-4548-9B6D-0BAC4A8567D3}"/>
              </a:ext>
            </a:extLst>
          </p:cNvPr>
          <p:cNvSpPr/>
          <p:nvPr/>
        </p:nvSpPr>
        <p:spPr bwMode="auto">
          <a:xfrm>
            <a:off x="11505234" y="6146156"/>
            <a:ext cx="686765" cy="7118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1910843"/>
      </p:ext>
    </p:extLst>
  </p:cSld>
  <p:clrMapOvr>
    <a:masterClrMapping/>
  </p:clrMapOvr>
  <p:transition advClick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とコンテンツ（地球背景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海に浮かぶ島&#10;&#10;自動的に生成された説明">
            <a:extLst>
              <a:ext uri="{FF2B5EF4-FFF2-40B4-BE49-F238E27FC236}">
                <a16:creationId xmlns:a16="http://schemas.microsoft.com/office/drawing/2014/main" id="{35FC2263-0798-304D-8A35-D075CC6F5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34" r="83" b="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F2A927-80E5-0446-BC71-3DC27F65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" name="コンテンツ プレースホルダ 2">
            <a:extLst>
              <a:ext uri="{FF2B5EF4-FFF2-40B4-BE49-F238E27FC236}">
                <a16:creationId xmlns:a16="http://schemas.microsoft.com/office/drawing/2014/main" id="{3434B0AE-8180-FB4D-99A0-67122F6234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081667"/>
            <a:ext cx="10972800" cy="5597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C585A266-B9A9-674B-AB30-99F809EED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fld id="{11705F59-9D74-4223-8F0E-465C916E85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530662"/>
      </p:ext>
    </p:extLst>
  </p:cSld>
  <p:clrMapOvr>
    <a:masterClrMapping/>
  </p:clrMapOvr>
  <p:transition advClick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グレー（90%黒）背景"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64310"/>
      </p:ext>
    </p:extLst>
  </p:cSld>
  <p:clrMapOvr>
    <a:masterClrMapping/>
  </p:clrMapOvr>
  <p:transition advClick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白背景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80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3.sv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12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楕円 5">
            <a:extLst>
              <a:ext uri="{FF2B5EF4-FFF2-40B4-BE49-F238E27FC236}">
                <a16:creationId xmlns:a16="http://schemas.microsoft.com/office/drawing/2014/main" id="{411124BC-71A7-471B-9951-D7B0B82ECF93}"/>
              </a:ext>
            </a:extLst>
          </p:cNvPr>
          <p:cNvSpPr/>
          <p:nvPr/>
        </p:nvSpPr>
        <p:spPr bwMode="auto">
          <a:xfrm>
            <a:off x="11751733" y="6446361"/>
            <a:ext cx="375631" cy="37563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316706" marR="0" indent="0" algn="ctr" defTabSz="6322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27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81666"/>
            <a:ext cx="10972800" cy="559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82763" y="6460067"/>
            <a:ext cx="504851" cy="39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8A5CDA4-3804-47FF-B7D2-BD9FA1568E4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08772CA-8E66-48AD-BDA4-26E5F7E3EADA}"/>
              </a:ext>
            </a:extLst>
          </p:cNvPr>
          <p:cNvGrpSpPr/>
          <p:nvPr/>
        </p:nvGrpSpPr>
        <p:grpSpPr>
          <a:xfrm>
            <a:off x="-1" y="1"/>
            <a:ext cx="12192001" cy="923027"/>
            <a:chOff x="-1" y="0"/>
            <a:chExt cx="12169700" cy="923027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AA1E031-6902-4354-B1DC-EDD302AC32D9}"/>
                </a:ext>
              </a:extLst>
            </p:cNvPr>
            <p:cNvSpPr/>
            <p:nvPr/>
          </p:nvSpPr>
          <p:spPr bwMode="auto">
            <a:xfrm>
              <a:off x="-1" y="1"/>
              <a:ext cx="12169700" cy="92302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6706" marR="0" indent="0" algn="ctr" defTabSz="6322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275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24C6D829-8FA5-440C-A451-22DB23BE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545184" cy="923025"/>
            </a:xfrm>
            <a:prstGeom prst="rect">
              <a:avLst/>
            </a:prstGeom>
          </p:spPr>
        </p:pic>
      </p:grp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4B76D14A-8AB5-4224-9398-53DAB0EEA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61577" y="80414"/>
            <a:ext cx="914289" cy="551168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1269" y="178422"/>
            <a:ext cx="10290307" cy="667541"/>
          </a:xfrm>
          <a:prstGeom prst="rect">
            <a:avLst/>
          </a:prstGeom>
          <a:noFill/>
          <a:ln>
            <a:noFill/>
          </a:ln>
        </p:spPr>
        <p:txBody>
          <a:bodyPr vert="horz" wrap="square" lIns="86769" tIns="43385" rIns="86769" bIns="433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2227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801" r:id="rId8"/>
    <p:sldLayoutId id="2147483815" r:id="rId9"/>
    <p:sldLayoutId id="2147483783" r:id="rId10"/>
    <p:sldLayoutId id="2147483816" r:id="rId11"/>
  </p:sldLayoutIdLst>
  <p:transition advClick="0"/>
  <p:txStyles>
    <p:titleStyle>
      <a:lvl1pPr algn="ctr" defTabSz="651272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4708922" algn="l"/>
        </a:tabLst>
        <a:defRPr kumimoji="1" sz="27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defTabSz="651272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2pPr>
      <a:lvl3pPr algn="l" defTabSz="651272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3pPr>
      <a:lvl4pPr algn="l" defTabSz="651272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4pPr>
      <a:lvl5pPr algn="l" defTabSz="651272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5pPr>
      <a:lvl6pPr marL="342900" algn="l" defTabSz="651272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685800" algn="l" defTabSz="651272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028700" algn="l" defTabSz="651272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371600" algn="l" defTabSz="651272" rtl="0" eaLnBrk="1" fontAlgn="base" hangingPunct="1">
        <a:spcBef>
          <a:spcPct val="0"/>
        </a:spcBef>
        <a:spcAft>
          <a:spcPct val="0"/>
        </a:spcAft>
        <a:defRPr kumimoji="1" sz="27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245269" indent="-245269" algn="l" defTabSz="651272" rtl="0" eaLnBrk="1" fontAlgn="base" hangingPunct="1">
        <a:spcBef>
          <a:spcPct val="20000"/>
        </a:spcBef>
        <a:spcAft>
          <a:spcPct val="0"/>
        </a:spcAft>
        <a:buChar char="•"/>
        <a:defRPr kumimoji="1" sz="18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27447" indent="-202406" algn="l" defTabSz="651272" rtl="0" eaLnBrk="1" fontAlgn="base" hangingPunct="1">
        <a:spcBef>
          <a:spcPct val="20000"/>
        </a:spcBef>
        <a:spcAft>
          <a:spcPct val="0"/>
        </a:spcAft>
        <a:buChar char="–"/>
        <a:defRPr kumimoji="1" sz="15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13197" indent="-161925" algn="l" defTabSz="651272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40619" indent="-163116" algn="l" defTabSz="651272" rtl="0" eaLnBrk="1" fontAlgn="base" hangingPunct="1">
        <a:spcBef>
          <a:spcPct val="20000"/>
        </a:spcBef>
        <a:spcAft>
          <a:spcPct val="0"/>
        </a:spcAft>
        <a:buChar char="–"/>
        <a:defRPr kumimoji="1" sz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64469" indent="-160735" algn="l" defTabSz="651272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07369" indent="-160735" algn="l" defTabSz="651272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150269" indent="-160735" algn="l" defTabSz="651272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2493169" indent="-160735" algn="l" defTabSz="651272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2836069" indent="-160735" algn="l" defTabSz="651272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81667"/>
            <a:ext cx="10972800" cy="559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58902" y="178420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vert="horz" wrap="square" lIns="86769" tIns="43385" rIns="86769" bIns="433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JAXA</a:t>
            </a:r>
            <a:r>
              <a:rPr lang="ja-JP" altLang="en-US"/>
              <a:t>第一部門テンプレート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9DF8C330-0A5D-9B4A-9862-BAFE6A8B0E57}"/>
              </a:ext>
            </a:extLst>
          </p:cNvPr>
          <p:cNvSpPr/>
          <p:nvPr/>
        </p:nvSpPr>
        <p:spPr bwMode="auto">
          <a:xfrm flipH="1">
            <a:off x="11604979" y="6270979"/>
            <a:ext cx="587021" cy="587021"/>
          </a:xfrm>
          <a:prstGeom prst="rtTriangle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lvl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067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6E34839C-F2DF-4547-801B-0517252BA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bg1"/>
                </a:solidFill>
                <a:latin typeface="Calibri" panose="020F0502020204030204" pitchFamily="34" charset="0"/>
                <a:ea typeface="Yu Gothic" panose="020B0400000000000000" pitchFamily="34" charset="-128"/>
                <a:cs typeface="Calibri" panose="020F0502020204030204" pitchFamily="34" charset="0"/>
              </a:defRPr>
            </a:lvl1pPr>
          </a:lstStyle>
          <a:p>
            <a:fld id="{11705F59-9D74-4223-8F0E-465C916E8565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3893EEE-F2A9-AE4B-A93B-1F5897AAC756}"/>
              </a:ext>
            </a:extLst>
          </p:cNvPr>
          <p:cNvSpPr/>
          <p:nvPr/>
        </p:nvSpPr>
        <p:spPr bwMode="auto">
          <a:xfrm>
            <a:off x="0" y="2"/>
            <a:ext cx="12216979" cy="912141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480" rIns="60960" bIns="30480" numCol="1" rtlCol="0" anchor="ctr" anchorCtr="0" compatLnSpc="1">
            <a:prstTxWarp prst="textNoShape">
              <a:avLst/>
            </a:prstTxWarp>
          </a:bodyPr>
          <a:lstStyle/>
          <a:p>
            <a:pPr marL="281510" marR="0" indent="0" algn="ctr" defTabSz="561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13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F66E0F1-70DD-E047-B3F9-FCEECB16A5A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3979" y="75955"/>
            <a:ext cx="1265832" cy="74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1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98" r:id="rId15"/>
    <p:sldLayoutId id="2147483799" r:id="rId16"/>
    <p:sldLayoutId id="2147483800" r:id="rId17"/>
  </p:sldLayoutIdLst>
  <p:transition advClick="0"/>
  <p:txStyles>
    <p:titleStyle>
      <a:lvl1pPr algn="ctr" defTabSz="578895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4185605" algn="l"/>
        </a:tabLst>
        <a:defRPr kumimoji="1" sz="3200" b="1">
          <a:solidFill>
            <a:schemeClr val="bg1"/>
          </a:solidFill>
          <a:latin typeface="Yu Gothic" panose="020B0400000000000000" pitchFamily="34" charset="-128"/>
          <a:ea typeface="Yu Gothic" panose="020B0400000000000000" pitchFamily="34" charset="-128"/>
          <a:cs typeface="Arial" panose="020B0604020202020204" pitchFamily="34" charset="0"/>
        </a:defRPr>
      </a:lvl1pPr>
      <a:lvl2pPr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2pPr>
      <a:lvl3pPr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3pPr>
      <a:lvl4pPr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4pPr>
      <a:lvl5pPr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5pPr>
      <a:lvl6pPr marL="304792"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609585"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914377"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219170"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218012" indent="-218012" algn="l" defTabSz="578895" rtl="0" eaLnBrk="1" fontAlgn="base" hangingPunct="1">
        <a:spcBef>
          <a:spcPct val="20000"/>
        </a:spcBef>
        <a:spcAft>
          <a:spcPct val="0"/>
        </a:spcAft>
        <a:buChar char="•"/>
        <a:defRPr kumimoji="1" sz="28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1pPr>
      <a:lvl2pPr marL="468831" indent="-179913" algn="l" defTabSz="578895" rtl="0" eaLnBrk="1" fontAlgn="base" hangingPunct="1">
        <a:spcBef>
          <a:spcPct val="20000"/>
        </a:spcBef>
        <a:spcAft>
          <a:spcPct val="0"/>
        </a:spcAft>
        <a:buChar char="–"/>
        <a:defRPr kumimoji="1" sz="24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2pPr>
      <a:lvl3pPr marL="722825" indent="-143930" algn="l" defTabSz="578895" rtl="0" eaLnBrk="1" fontAlgn="base" hangingPunct="1">
        <a:spcBef>
          <a:spcPct val="20000"/>
        </a:spcBef>
        <a:spcAft>
          <a:spcPct val="0"/>
        </a:spcAft>
        <a:buChar char="•"/>
        <a:defRPr kumimoji="1" sz="20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3pPr>
      <a:lvl4pPr marL="1013859" indent="-144988" algn="l" defTabSz="578895" rtl="0" eaLnBrk="1" fontAlgn="base" hangingPunct="1">
        <a:spcBef>
          <a:spcPct val="20000"/>
        </a:spcBef>
        <a:spcAft>
          <a:spcPct val="0"/>
        </a:spcAft>
        <a:buChar char="–"/>
        <a:defRPr kumimoji="1" sz="18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4pPr>
      <a:lvl5pPr marL="1301718" indent="-142872" algn="l" defTabSz="578895" rtl="0" eaLnBrk="1" fontAlgn="base" hangingPunct="1">
        <a:spcBef>
          <a:spcPct val="20000"/>
        </a:spcBef>
        <a:spcAft>
          <a:spcPct val="0"/>
        </a:spcAft>
        <a:buChar char="»"/>
        <a:defRPr kumimoji="1" sz="16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5pPr>
      <a:lvl6pPr marL="1606511" indent="-142872" algn="l" defTabSz="578895" rtl="0" eaLnBrk="1" fontAlgn="base" hangingPunct="1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1911303" indent="-142872" algn="l" defTabSz="578895" rtl="0" eaLnBrk="1" fontAlgn="base" hangingPunct="1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2216095" indent="-142872" algn="l" defTabSz="578895" rtl="0" eaLnBrk="1" fontAlgn="base" hangingPunct="1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2520888" indent="-142872" algn="l" defTabSz="578895" rtl="0" eaLnBrk="1" fontAlgn="base" hangingPunct="1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楕円 5">
            <a:extLst>
              <a:ext uri="{FF2B5EF4-FFF2-40B4-BE49-F238E27FC236}">
                <a16:creationId xmlns:a16="http://schemas.microsoft.com/office/drawing/2014/main" id="{411124BC-71A7-471B-9951-D7B0B82ECF93}"/>
              </a:ext>
            </a:extLst>
          </p:cNvPr>
          <p:cNvSpPr/>
          <p:nvPr/>
        </p:nvSpPr>
        <p:spPr bwMode="auto">
          <a:xfrm>
            <a:off x="11751731" y="6446359"/>
            <a:ext cx="375631" cy="37563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81666"/>
            <a:ext cx="10972800" cy="559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82762" y="6460067"/>
            <a:ext cx="504851" cy="39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135140C-ECC8-4BF6-A9EA-D6499578565A}" type="slidenum">
              <a:rPr lang="ja-JP" altLang="en-US" smtClean="0"/>
              <a:pPr/>
              <a:t>‹#›</a:t>
            </a:fld>
            <a:endParaRPr lang="en-US" altLang="ja-JP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08772CA-8E66-48AD-BDA4-26E5F7E3EADA}"/>
              </a:ext>
            </a:extLst>
          </p:cNvPr>
          <p:cNvGrpSpPr/>
          <p:nvPr/>
        </p:nvGrpSpPr>
        <p:grpSpPr>
          <a:xfrm>
            <a:off x="-2" y="0"/>
            <a:ext cx="12192001" cy="923027"/>
            <a:chOff x="-1" y="0"/>
            <a:chExt cx="12169700" cy="923027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AA1E031-6902-4354-B1DC-EDD302AC32D9}"/>
                </a:ext>
              </a:extLst>
            </p:cNvPr>
            <p:cNvSpPr/>
            <p:nvPr/>
          </p:nvSpPr>
          <p:spPr bwMode="auto">
            <a:xfrm>
              <a:off x="-1" y="1"/>
              <a:ext cx="12169700" cy="92302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22275" marR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24C6D829-8FA5-440C-A451-22DB23BE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83" r="1612" b="61558"/>
            <a:stretch/>
          </p:blipFill>
          <p:spPr>
            <a:xfrm>
              <a:off x="0" y="0"/>
              <a:ext cx="1545184" cy="923025"/>
            </a:xfrm>
            <a:prstGeom prst="rect">
              <a:avLst/>
            </a:prstGeom>
          </p:spPr>
        </p:pic>
      </p:grp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4B76D14A-8AB5-4224-9398-53DAB0EEAAA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1575" y="80414"/>
            <a:ext cx="914289" cy="551168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1268" y="178420"/>
            <a:ext cx="10290307" cy="667541"/>
          </a:xfrm>
          <a:prstGeom prst="rect">
            <a:avLst/>
          </a:prstGeom>
          <a:noFill/>
          <a:ln>
            <a:noFill/>
          </a:ln>
        </p:spPr>
        <p:txBody>
          <a:bodyPr vert="horz" wrap="square" lIns="86769" tIns="43385" rIns="86769" bIns="433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D20F5ED0-98FF-4D27-B677-9B239760D7D7}"/>
              </a:ext>
            </a:extLst>
          </p:cNvPr>
          <p:cNvSpPr/>
          <p:nvPr userDrawn="1"/>
        </p:nvSpPr>
        <p:spPr bwMode="auto">
          <a:xfrm>
            <a:off x="11751731" y="6446359"/>
            <a:ext cx="375631" cy="37563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C94C37C-0164-4306-A666-3C0F17B39073}"/>
              </a:ext>
            </a:extLst>
          </p:cNvPr>
          <p:cNvGrpSpPr/>
          <p:nvPr userDrawn="1"/>
        </p:nvGrpSpPr>
        <p:grpSpPr>
          <a:xfrm>
            <a:off x="-2" y="0"/>
            <a:ext cx="12192001" cy="923027"/>
            <a:chOff x="-1" y="0"/>
            <a:chExt cx="12169700" cy="923027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BB7C4CE-C1B4-4612-90CD-6031F7969BB9}"/>
                </a:ext>
              </a:extLst>
            </p:cNvPr>
            <p:cNvSpPr/>
            <p:nvPr userDrawn="1"/>
          </p:nvSpPr>
          <p:spPr bwMode="auto">
            <a:xfrm>
              <a:off x="-1" y="1"/>
              <a:ext cx="12169700" cy="92302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22275" marR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2313B1A-0E02-4419-BC5E-0289EA0151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83" r="1612" b="61558"/>
            <a:stretch/>
          </p:blipFill>
          <p:spPr>
            <a:xfrm>
              <a:off x="0" y="0"/>
              <a:ext cx="1545184" cy="923025"/>
            </a:xfrm>
            <a:prstGeom prst="rect">
              <a:avLst/>
            </a:prstGeom>
          </p:spPr>
        </p:pic>
      </p:grpSp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F43517D8-284B-4C46-A6E4-05390C64289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1575" y="80414"/>
            <a:ext cx="914289" cy="55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1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</p:sldLayoutIdLst>
  <p:transition advClick="0"/>
  <p:hf hdr="0" ftr="0" dt="0"/>
  <p:txStyles>
    <p:titleStyle>
      <a:lvl1pPr algn="ctr" defTabSz="868363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278563" algn="l"/>
        </a:tabLst>
        <a:defRPr kumimoji="1" sz="36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defTabSz="868363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2pPr>
      <a:lvl3pPr algn="l" defTabSz="868363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3pPr>
      <a:lvl4pPr algn="l" defTabSz="868363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4pPr>
      <a:lvl5pPr algn="l" defTabSz="868363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5pPr>
      <a:lvl6pPr marL="457200" algn="l" defTabSz="868363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defTabSz="868363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defTabSz="868363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defTabSz="868363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27025" indent="-327025" algn="l" defTabSz="868363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03263" indent="-269875" algn="l" defTabSz="868363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84263" indent="-215900" algn="l" defTabSz="868363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520825" indent="-217488" algn="l" defTabSz="868363" rtl="0" eaLnBrk="1" fontAlgn="base" hangingPunct="1">
        <a:spcBef>
          <a:spcPct val="20000"/>
        </a:spcBef>
        <a:spcAft>
          <a:spcPct val="0"/>
        </a:spcAft>
        <a:buChar char="–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952625" indent="-214313" algn="l" defTabSz="868363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409825" indent="-214313" algn="l" defTabSz="868363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867025" indent="-214313" algn="l" defTabSz="868363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324225" indent="-214313" algn="l" defTabSz="868363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781425" indent="-214313" algn="l" defTabSz="868363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81667"/>
            <a:ext cx="10972800" cy="559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58902" y="178420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vert="horz" wrap="square" lIns="86769" tIns="43385" rIns="86769" bIns="433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JAXA</a:t>
            </a:r>
            <a:r>
              <a:rPr lang="ja-JP" altLang="en-US"/>
              <a:t>第一部門テンプレート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9DF8C330-0A5D-9B4A-9862-BAFE6A8B0E57}"/>
              </a:ext>
            </a:extLst>
          </p:cNvPr>
          <p:cNvSpPr/>
          <p:nvPr/>
        </p:nvSpPr>
        <p:spPr bwMode="auto">
          <a:xfrm flipH="1">
            <a:off x="11604979" y="6270979"/>
            <a:ext cx="587021" cy="587021"/>
          </a:xfrm>
          <a:prstGeom prst="rtTriangle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lvl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6E34839C-F2DF-4547-801B-0517252BA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bg1"/>
                </a:solidFill>
                <a:latin typeface="Calibri" panose="020F0502020204030204" pitchFamily="34" charset="0"/>
                <a:ea typeface="Yu Gothic" panose="020B0400000000000000" pitchFamily="34" charset="-128"/>
                <a:cs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05F59-9D74-4223-8F0E-465C916E8565}" type="slidenum">
              <a:rPr kumimoji="1" lang="ja-JP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" panose="020B0400000000000000" pitchFamily="34" charset="-128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" panose="020B04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3893EEE-F2A9-AE4B-A93B-1F5897AAC756}"/>
              </a:ext>
            </a:extLst>
          </p:cNvPr>
          <p:cNvSpPr/>
          <p:nvPr/>
        </p:nvSpPr>
        <p:spPr bwMode="auto">
          <a:xfrm>
            <a:off x="0" y="2"/>
            <a:ext cx="12216979" cy="912141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480" rIns="60960" bIns="30480" numCol="1" rtlCol="0" anchor="ctr" anchorCtr="0" compatLnSpc="1">
            <a:prstTxWarp prst="textNoShape">
              <a:avLst/>
            </a:prstTxWarp>
          </a:bodyPr>
          <a:lstStyle/>
          <a:p>
            <a:pPr marL="281510" marR="0" lvl="0" indent="0" algn="ctr" defTabSz="561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F66E0F1-70DD-E047-B3F9-FCEECB16A5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3979" y="75955"/>
            <a:ext cx="1265832" cy="74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9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advClick="0"/>
  <p:txStyles>
    <p:titleStyle>
      <a:lvl1pPr algn="ctr" defTabSz="578895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4185605" algn="l"/>
        </a:tabLst>
        <a:defRPr kumimoji="1" sz="3200" b="1">
          <a:solidFill>
            <a:schemeClr val="bg1"/>
          </a:solidFill>
          <a:latin typeface="Yu Gothic" panose="020B0400000000000000" pitchFamily="34" charset="-128"/>
          <a:ea typeface="Yu Gothic" panose="020B0400000000000000" pitchFamily="34" charset="-128"/>
          <a:cs typeface="Arial" panose="020B0604020202020204" pitchFamily="34" charset="0"/>
        </a:defRPr>
      </a:lvl1pPr>
      <a:lvl2pPr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2pPr>
      <a:lvl3pPr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3pPr>
      <a:lvl4pPr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4pPr>
      <a:lvl5pPr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5pPr>
      <a:lvl6pPr marL="304792"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609585"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914377"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219170" algn="l" defTabSz="578895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218012" indent="-218012" algn="l" defTabSz="578895" rtl="0" eaLnBrk="1" fontAlgn="base" hangingPunct="1">
        <a:spcBef>
          <a:spcPct val="20000"/>
        </a:spcBef>
        <a:spcAft>
          <a:spcPct val="0"/>
        </a:spcAft>
        <a:buChar char="•"/>
        <a:defRPr kumimoji="1" sz="28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1pPr>
      <a:lvl2pPr marL="468831" indent="-179913" algn="l" defTabSz="578895" rtl="0" eaLnBrk="1" fontAlgn="base" hangingPunct="1">
        <a:spcBef>
          <a:spcPct val="20000"/>
        </a:spcBef>
        <a:spcAft>
          <a:spcPct val="0"/>
        </a:spcAft>
        <a:buChar char="–"/>
        <a:defRPr kumimoji="1" sz="24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2pPr>
      <a:lvl3pPr marL="722825" indent="-143930" algn="l" defTabSz="578895" rtl="0" eaLnBrk="1" fontAlgn="base" hangingPunct="1">
        <a:spcBef>
          <a:spcPct val="20000"/>
        </a:spcBef>
        <a:spcAft>
          <a:spcPct val="0"/>
        </a:spcAft>
        <a:buChar char="•"/>
        <a:defRPr kumimoji="1" sz="20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3pPr>
      <a:lvl4pPr marL="1013859" indent="-144988" algn="l" defTabSz="578895" rtl="0" eaLnBrk="1" fontAlgn="base" hangingPunct="1">
        <a:spcBef>
          <a:spcPct val="20000"/>
        </a:spcBef>
        <a:spcAft>
          <a:spcPct val="0"/>
        </a:spcAft>
        <a:buChar char="–"/>
        <a:defRPr kumimoji="1" sz="18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4pPr>
      <a:lvl5pPr marL="1301718" indent="-142872" algn="l" defTabSz="578895" rtl="0" eaLnBrk="1" fontAlgn="base" hangingPunct="1">
        <a:spcBef>
          <a:spcPct val="20000"/>
        </a:spcBef>
        <a:spcAft>
          <a:spcPct val="0"/>
        </a:spcAft>
        <a:buChar char="»"/>
        <a:defRPr kumimoji="1" sz="16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5pPr>
      <a:lvl6pPr marL="1606511" indent="-142872" algn="l" defTabSz="578895" rtl="0" eaLnBrk="1" fontAlgn="base" hangingPunct="1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1911303" indent="-142872" algn="l" defTabSz="578895" rtl="0" eaLnBrk="1" fontAlgn="base" hangingPunct="1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2216095" indent="-142872" algn="l" defTabSz="578895" rtl="0" eaLnBrk="1" fontAlgn="base" hangingPunct="1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2520888" indent="-142872" algn="l" defTabSz="578895" rtl="0" eaLnBrk="1" fontAlgn="base" hangingPunct="1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9BB805D-53F0-3FBA-AF7F-F8F3C12B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CED635A-F0D5-0E4F-12AA-EDD2E36B9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8F784C-0C03-3143-0289-551D38677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85504-4500-45D0-AF9F-B4378232A39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C496434-7B90-E16E-342B-0F3EF0C9E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0556CA-48AD-CCA5-39DA-0094B8137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E3101-0533-49EF-BD5F-02A49239C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5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44D7334-4B99-4A01-A5C6-BDFFA1EAC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F302E5-17F8-4DA3-941E-8D7A44C6B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6C807C-8237-4E41-8E12-7B05DFA48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5ADDFC-846B-4231-AECF-B56327948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35E0B0-C714-49C0-84E1-5390B7A4F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2936C-6E72-4064-84D6-F59FDC0EBF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44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70C0"/>
            </a:gs>
            <a:gs pos="24000">
              <a:schemeClr val="accent1">
                <a:lumMod val="45000"/>
                <a:lumOff val="55000"/>
              </a:schemeClr>
            </a:gs>
            <a:gs pos="6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8EA3710-9FF1-49A0-BBAB-E7ECB3C971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/>
          </a:p>
        </p:txBody>
      </p:sp>
    </p:spTree>
    <p:extLst>
      <p:ext uri="{BB962C8B-B14F-4D97-AF65-F5344CB8AC3E}">
        <p14:creationId xmlns:p14="http://schemas.microsoft.com/office/powerpoint/2010/main" val="378501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hf hdr="0" ftr="0" dt="0"/>
  <p:txStyles>
    <p:titleStyle>
      <a:lvl1pPr algn="ctr" defTabSz="484927" rtl="0" eaLnBrk="1" latinLnBrk="0" hangingPunct="1">
        <a:spcBef>
          <a:spcPct val="0"/>
        </a:spcBef>
        <a:buNone/>
        <a:defRPr kumimoji="1" sz="4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696" indent="-363696" algn="l" defTabSz="484927" rtl="0" eaLnBrk="1" latinLnBrk="0" hangingPunct="1">
        <a:spcBef>
          <a:spcPct val="20000"/>
        </a:spcBef>
        <a:buFont typeface="Arial"/>
        <a:buChar char="•"/>
        <a:defRPr kumimoji="1" sz="3395" kern="1200">
          <a:solidFill>
            <a:schemeClr val="tx1"/>
          </a:solidFill>
          <a:latin typeface="+mn-lt"/>
          <a:ea typeface="+mn-ea"/>
          <a:cs typeface="+mn-cs"/>
        </a:defRPr>
      </a:lvl1pPr>
      <a:lvl2pPr marL="788006" indent="-303079" algn="l" defTabSz="484927" rtl="0" eaLnBrk="1" latinLnBrk="0" hangingPunct="1">
        <a:spcBef>
          <a:spcPct val="20000"/>
        </a:spcBef>
        <a:buFont typeface="Arial"/>
        <a:buChar char="–"/>
        <a:defRPr kumimoji="1" sz="2969" kern="1200">
          <a:solidFill>
            <a:schemeClr val="tx1"/>
          </a:solidFill>
          <a:latin typeface="+mn-lt"/>
          <a:ea typeface="+mn-ea"/>
          <a:cs typeface="+mn-cs"/>
        </a:defRPr>
      </a:lvl2pPr>
      <a:lvl3pPr marL="1212315" indent="-242463" algn="l" defTabSz="484927" rtl="0" eaLnBrk="1" latinLnBrk="0" hangingPunct="1">
        <a:spcBef>
          <a:spcPct val="20000"/>
        </a:spcBef>
        <a:buFont typeface="Arial"/>
        <a:buChar char="•"/>
        <a:defRPr kumimoji="1" sz="2546" kern="1200">
          <a:solidFill>
            <a:schemeClr val="tx1"/>
          </a:solidFill>
          <a:latin typeface="+mn-lt"/>
          <a:ea typeface="+mn-ea"/>
          <a:cs typeface="+mn-cs"/>
        </a:defRPr>
      </a:lvl3pPr>
      <a:lvl4pPr marL="1697241" indent="-242463" algn="l" defTabSz="484927" rtl="0" eaLnBrk="1" latinLnBrk="0" hangingPunct="1">
        <a:spcBef>
          <a:spcPct val="20000"/>
        </a:spcBef>
        <a:buFont typeface="Arial"/>
        <a:buChar char="–"/>
        <a:defRPr kumimoji="1" sz="2122" kern="1200">
          <a:solidFill>
            <a:schemeClr val="tx1"/>
          </a:solidFill>
          <a:latin typeface="+mn-lt"/>
          <a:ea typeface="+mn-ea"/>
          <a:cs typeface="+mn-cs"/>
        </a:defRPr>
      </a:lvl4pPr>
      <a:lvl5pPr marL="2182167" indent="-242463" algn="l" defTabSz="484927" rtl="0" eaLnBrk="1" latinLnBrk="0" hangingPunct="1">
        <a:spcBef>
          <a:spcPct val="20000"/>
        </a:spcBef>
        <a:buFont typeface="Arial"/>
        <a:buChar char="»"/>
        <a:defRPr kumimoji="1" sz="2122" kern="1200">
          <a:solidFill>
            <a:schemeClr val="tx1"/>
          </a:solidFill>
          <a:latin typeface="+mn-lt"/>
          <a:ea typeface="+mn-ea"/>
          <a:cs typeface="+mn-cs"/>
        </a:defRPr>
      </a:lvl5pPr>
      <a:lvl6pPr marL="2667094" indent="-242463" algn="l" defTabSz="484927" rtl="0" eaLnBrk="1" latinLnBrk="0" hangingPunct="1">
        <a:spcBef>
          <a:spcPct val="20000"/>
        </a:spcBef>
        <a:buFont typeface="Arial"/>
        <a:buChar char="•"/>
        <a:defRPr kumimoji="1" sz="2122" kern="1200">
          <a:solidFill>
            <a:schemeClr val="tx1"/>
          </a:solidFill>
          <a:latin typeface="+mn-lt"/>
          <a:ea typeface="+mn-ea"/>
          <a:cs typeface="+mn-cs"/>
        </a:defRPr>
      </a:lvl6pPr>
      <a:lvl7pPr marL="3152021" indent="-242463" algn="l" defTabSz="484927" rtl="0" eaLnBrk="1" latinLnBrk="0" hangingPunct="1">
        <a:spcBef>
          <a:spcPct val="20000"/>
        </a:spcBef>
        <a:buFont typeface="Arial"/>
        <a:buChar char="•"/>
        <a:defRPr kumimoji="1" sz="2122" kern="1200">
          <a:solidFill>
            <a:schemeClr val="tx1"/>
          </a:solidFill>
          <a:latin typeface="+mn-lt"/>
          <a:ea typeface="+mn-ea"/>
          <a:cs typeface="+mn-cs"/>
        </a:defRPr>
      </a:lvl7pPr>
      <a:lvl8pPr marL="3636947" indent="-242463" algn="l" defTabSz="484927" rtl="0" eaLnBrk="1" latinLnBrk="0" hangingPunct="1">
        <a:spcBef>
          <a:spcPct val="20000"/>
        </a:spcBef>
        <a:buFont typeface="Arial"/>
        <a:buChar char="•"/>
        <a:defRPr kumimoji="1" sz="2122" kern="1200">
          <a:solidFill>
            <a:schemeClr val="tx1"/>
          </a:solidFill>
          <a:latin typeface="+mn-lt"/>
          <a:ea typeface="+mn-ea"/>
          <a:cs typeface="+mn-cs"/>
        </a:defRPr>
      </a:lvl8pPr>
      <a:lvl9pPr marL="4121872" indent="-242463" algn="l" defTabSz="484927" rtl="0" eaLnBrk="1" latinLnBrk="0" hangingPunct="1">
        <a:spcBef>
          <a:spcPct val="20000"/>
        </a:spcBef>
        <a:buFont typeface="Arial"/>
        <a:buChar char="•"/>
        <a:defRPr kumimoji="1" sz="21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84927" rtl="0" eaLnBrk="1" latinLnBrk="0" hangingPunct="1">
        <a:defRPr kumimoji="1" sz="1910" kern="1200">
          <a:solidFill>
            <a:schemeClr val="tx1"/>
          </a:solidFill>
          <a:latin typeface="+mn-lt"/>
          <a:ea typeface="+mn-ea"/>
          <a:cs typeface="+mn-cs"/>
        </a:defRPr>
      </a:lvl1pPr>
      <a:lvl2pPr marL="484927" algn="l" defTabSz="484927" rtl="0" eaLnBrk="1" latinLnBrk="0" hangingPunct="1">
        <a:defRPr kumimoji="1" sz="1910" kern="1200">
          <a:solidFill>
            <a:schemeClr val="tx1"/>
          </a:solidFill>
          <a:latin typeface="+mn-lt"/>
          <a:ea typeface="+mn-ea"/>
          <a:cs typeface="+mn-cs"/>
        </a:defRPr>
      </a:lvl2pPr>
      <a:lvl3pPr marL="969852" algn="l" defTabSz="484927" rtl="0" eaLnBrk="1" latinLnBrk="0" hangingPunct="1">
        <a:defRPr kumimoji="1" sz="1910" kern="1200">
          <a:solidFill>
            <a:schemeClr val="tx1"/>
          </a:solidFill>
          <a:latin typeface="+mn-lt"/>
          <a:ea typeface="+mn-ea"/>
          <a:cs typeface="+mn-cs"/>
        </a:defRPr>
      </a:lvl3pPr>
      <a:lvl4pPr marL="1454778" algn="l" defTabSz="484927" rtl="0" eaLnBrk="1" latinLnBrk="0" hangingPunct="1">
        <a:defRPr kumimoji="1" sz="1910" kern="1200">
          <a:solidFill>
            <a:schemeClr val="tx1"/>
          </a:solidFill>
          <a:latin typeface="+mn-lt"/>
          <a:ea typeface="+mn-ea"/>
          <a:cs typeface="+mn-cs"/>
        </a:defRPr>
      </a:lvl4pPr>
      <a:lvl5pPr marL="1939704" algn="l" defTabSz="484927" rtl="0" eaLnBrk="1" latinLnBrk="0" hangingPunct="1">
        <a:defRPr kumimoji="1" sz="1910" kern="1200">
          <a:solidFill>
            <a:schemeClr val="tx1"/>
          </a:solidFill>
          <a:latin typeface="+mn-lt"/>
          <a:ea typeface="+mn-ea"/>
          <a:cs typeface="+mn-cs"/>
        </a:defRPr>
      </a:lvl5pPr>
      <a:lvl6pPr marL="2424631" algn="l" defTabSz="484927" rtl="0" eaLnBrk="1" latinLnBrk="0" hangingPunct="1">
        <a:defRPr kumimoji="1" sz="1910" kern="1200">
          <a:solidFill>
            <a:schemeClr val="tx1"/>
          </a:solidFill>
          <a:latin typeface="+mn-lt"/>
          <a:ea typeface="+mn-ea"/>
          <a:cs typeface="+mn-cs"/>
        </a:defRPr>
      </a:lvl6pPr>
      <a:lvl7pPr marL="2909558" algn="l" defTabSz="484927" rtl="0" eaLnBrk="1" latinLnBrk="0" hangingPunct="1">
        <a:defRPr kumimoji="1" sz="1910" kern="1200">
          <a:solidFill>
            <a:schemeClr val="tx1"/>
          </a:solidFill>
          <a:latin typeface="+mn-lt"/>
          <a:ea typeface="+mn-ea"/>
          <a:cs typeface="+mn-cs"/>
        </a:defRPr>
      </a:lvl7pPr>
      <a:lvl8pPr marL="3394484" algn="l" defTabSz="484927" rtl="0" eaLnBrk="1" latinLnBrk="0" hangingPunct="1">
        <a:defRPr kumimoji="1" sz="191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09" algn="l" defTabSz="484927" rtl="0" eaLnBrk="1" latinLnBrk="0" hangingPunct="1">
        <a:defRPr kumimoji="1" sz="19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BF94DA0-FFAC-4876-86D2-A47D0DCF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7D1BB31-1B93-4B17-98A1-B93297984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669EEB-3F69-4F97-BDB6-A0371963D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5709B-6101-4FFC-8A68-0BDF328232D9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36EC6E-E5D1-4F96-8FF5-CCE2AAF30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E0B4F3-E773-47D2-B32E-E76E3D474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CCF02-2DCD-4EE5-8998-CDEE7E6E07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85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5874DCC-895E-4DEE-8343-DC771204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3AE26A-BC92-483C-9DCE-A4959FE91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B51401-369F-4189-9FEF-46756E038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07B22-44A5-4D22-8DA0-F7585C66F11A}" type="datetimeFigureOut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CBBE2B-17B1-4E0C-AB9D-16FFE2A69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6D0621-4ADC-4F7B-812E-F1BDA36F9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1B5C5-8076-42A1-AD69-11AB00AE5D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27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8370" y="1052513"/>
            <a:ext cx="11619524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1030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4662" y="659765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r">
              <a:defRPr sz="16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1F8A4C5B-C4BC-4299-BAFB-B8BEF114762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05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103924" y="117476"/>
            <a:ext cx="9984154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73365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5pPr>
      <a:lvl6pPr marL="456952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3905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0859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7810"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3240" indent="-228476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0192" indent="-228476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7146" indent="-228476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4098" indent="-228476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390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2" algn="l" defTabSz="91390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91390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9" algn="l" defTabSz="91390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10" algn="l" defTabSz="91390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4" algn="l" defTabSz="91390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17" algn="l" defTabSz="91390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69" algn="l" defTabSz="91390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21" algn="l" defTabSz="91390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45050-998C-4732-AD9C-1432EFC89BAE}" type="datetime1">
              <a:rPr kumimoji="1" lang="ja-JP" altLang="en-US" smtClean="0"/>
              <a:t>2023/11/14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6FC07-3F76-2B47-A200-EB83A73F3AB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13"/>
          <p:cNvGrpSpPr/>
          <p:nvPr/>
        </p:nvGrpSpPr>
        <p:grpSpPr>
          <a:xfrm>
            <a:off x="85877" y="6093360"/>
            <a:ext cx="1305600" cy="576000"/>
            <a:chOff x="-1332656" y="4725144"/>
            <a:chExt cx="979200" cy="576000"/>
          </a:xfrm>
        </p:grpSpPr>
        <p:pic>
          <p:nvPicPr>
            <p:cNvPr id="8" name="Picture 1" descr="C:\Documents and Settings\10025\デスクトップ\Stationary\Logo_1_planet_blue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DFBFC"/>
                </a:clrFrom>
                <a:clrTo>
                  <a:srgbClr val="FDFBFC">
                    <a:alpha val="0"/>
                  </a:srgbClr>
                </a:clrTo>
              </a:clrChange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2656" y="4725144"/>
              <a:ext cx="979200" cy="576000"/>
            </a:xfrm>
            <a:prstGeom prst="rect">
              <a:avLst/>
            </a:prstGeom>
            <a:noFill/>
          </p:spPr>
        </p:pic>
        <p:sp>
          <p:nvSpPr>
            <p:cNvPr id="9" name="正方形/長方形 8"/>
            <p:cNvSpPr/>
            <p:nvPr/>
          </p:nvSpPr>
          <p:spPr>
            <a:xfrm>
              <a:off x="-1332656" y="4725144"/>
              <a:ext cx="979200" cy="576000"/>
            </a:xfrm>
            <a:prstGeom prst="rect">
              <a:avLst/>
            </a:prstGeom>
            <a:gradFill>
              <a:gsLst>
                <a:gs pos="0">
                  <a:schemeClr val="bg1">
                    <a:alpha val="57000"/>
                  </a:schemeClr>
                </a:gs>
                <a:gs pos="25000">
                  <a:schemeClr val="bg1">
                    <a:alpha val="70000"/>
                  </a:schemeClr>
                </a:gs>
                <a:gs pos="50000">
                  <a:schemeClr val="bg1">
                    <a:alpha val="1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pic>
        <p:nvPicPr>
          <p:cNvPr id="10" name="Picture 2" descr="C:\Documents and Settings\10025\デスクトップ\Stationary\Logo_A_planet_blue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000">
            <a:off x="10197672" y="-90362"/>
            <a:ext cx="1963785" cy="1764000"/>
          </a:xfrm>
          <a:prstGeom prst="rect">
            <a:avLst/>
          </a:prstGeom>
          <a:noFill/>
        </p:spPr>
      </p:pic>
      <p:sp>
        <p:nvSpPr>
          <p:cNvPr id="11" name="正方形/長方形 10"/>
          <p:cNvSpPr/>
          <p:nvPr/>
        </p:nvSpPr>
        <p:spPr>
          <a:xfrm rot="180000">
            <a:off x="10241557" y="478180"/>
            <a:ext cx="1920000" cy="1222531"/>
          </a:xfrm>
          <a:prstGeom prst="rect">
            <a:avLst/>
          </a:prstGeom>
          <a:gradFill>
            <a:gsLst>
              <a:gs pos="78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12" name="正方形/長方形 11"/>
          <p:cNvSpPr/>
          <p:nvPr/>
        </p:nvSpPr>
        <p:spPr>
          <a:xfrm>
            <a:off x="0" y="548680"/>
            <a:ext cx="12192000" cy="36000"/>
          </a:xfrm>
          <a:prstGeom prst="rect">
            <a:avLst/>
          </a:prstGeom>
          <a:gradFill flip="none" rotWithShape="1">
            <a:gsLst>
              <a:gs pos="50000">
                <a:srgbClr val="0051BA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13" name="正方形/長方形 12"/>
          <p:cNvSpPr/>
          <p:nvPr/>
        </p:nvSpPr>
        <p:spPr>
          <a:xfrm rot="10800000">
            <a:off x="0" y="6489343"/>
            <a:ext cx="12192000" cy="36000"/>
          </a:xfrm>
          <a:prstGeom prst="rect">
            <a:avLst/>
          </a:prstGeom>
          <a:gradFill flip="none" rotWithShape="1">
            <a:gsLst>
              <a:gs pos="50000">
                <a:srgbClr val="0051BA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82512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www.sdg661.app/hom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G"/><Relationship Id="rId4" Type="http://schemas.openxmlformats.org/officeDocument/2006/relationships/image" Target="../media/image58.jpeg"/><Relationship Id="rId9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2.emf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8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894F93-E0AC-2EEE-2848-3FB8A03A72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Space Technologies for Addressing Climate Change </a:t>
            </a:r>
            <a:br>
              <a:rPr lang="en-US" sz="3600" b="1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</a:br>
            <a:r>
              <a:rPr lang="en-US" sz="2800" b="1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- Application of Satellite Earth Observation Data to Monitor </a:t>
            </a:r>
            <a:br>
              <a:rPr lang="en-US" sz="2800" b="1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</a:br>
            <a:r>
              <a:rPr lang="en-US" sz="2800" b="1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Sources and Sink of  Greenhouse Gases - 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6AA9AAB-82DF-F102-7207-74B9E85E7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29128"/>
            <a:ext cx="12192000" cy="1752600"/>
          </a:xfrm>
        </p:spPr>
        <p:txBody>
          <a:bodyPr/>
          <a:lstStyle/>
          <a:p>
            <a:r>
              <a:rPr lang="en-US" sz="2000" b="1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Osamu Ochiai</a:t>
            </a:r>
          </a:p>
          <a:p>
            <a:r>
              <a:rPr lang="en-US" sz="2000" b="1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Manager, Senior Engineer, Satellite Application and Observation Center</a:t>
            </a:r>
          </a:p>
          <a:p>
            <a:r>
              <a:rPr lang="en-US" sz="2000" b="1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Japan Aerospace Exploration Agency</a:t>
            </a:r>
          </a:p>
        </p:txBody>
      </p:sp>
    </p:spTree>
    <p:extLst>
      <p:ext uri="{BB962C8B-B14F-4D97-AF65-F5344CB8AC3E}">
        <p14:creationId xmlns:p14="http://schemas.microsoft.com/office/powerpoint/2010/main" val="306296881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BCAFE1-1155-1CC9-4ADC-43E26FF00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711" y="194454"/>
            <a:ext cx="10069375" cy="642761"/>
          </a:xfrm>
        </p:spPr>
        <p:txBody>
          <a:bodyPr/>
          <a:lstStyle/>
          <a:p>
            <a:r>
              <a:rPr lang="en-US" dirty="0"/>
              <a:t>Forest Change in Southern Kalimantan, Indonesia for 10 years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D97521A-C90F-4211-66F3-9A11E4B91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145" y="1805835"/>
            <a:ext cx="4383730" cy="43837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BAE1FCB-BD1C-6F28-ACD3-46B88B27EB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8442" y="1805835"/>
            <a:ext cx="4383730" cy="438373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F85B24-5113-C3DB-3D8A-DAFD2A58E145}"/>
              </a:ext>
            </a:extLst>
          </p:cNvPr>
          <p:cNvSpPr txBox="1"/>
          <p:nvPr/>
        </p:nvSpPr>
        <p:spPr>
          <a:xfrm>
            <a:off x="1395309" y="6121204"/>
            <a:ext cx="394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Forest Non-Forest Map 2010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6B89A5C-9023-5F09-6591-58F67468E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6" y="998216"/>
            <a:ext cx="2410632" cy="135598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9D80F9F-B775-0F99-4052-1BAC5328AAC6}"/>
              </a:ext>
            </a:extLst>
          </p:cNvPr>
          <p:cNvSpPr txBox="1"/>
          <p:nvPr/>
        </p:nvSpPr>
        <p:spPr>
          <a:xfrm>
            <a:off x="7181288" y="6189565"/>
            <a:ext cx="394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Forest Non-Forest Map 2020</a:t>
            </a:r>
          </a:p>
        </p:txBody>
      </p:sp>
      <p:sp>
        <p:nvSpPr>
          <p:cNvPr id="9" name="矢印: 山形 8">
            <a:extLst>
              <a:ext uri="{FF2B5EF4-FFF2-40B4-BE49-F238E27FC236}">
                <a16:creationId xmlns:a16="http://schemas.microsoft.com/office/drawing/2014/main" id="{8BA40ACA-F7C8-03A9-18DB-DD53AF73393A}"/>
              </a:ext>
            </a:extLst>
          </p:cNvPr>
          <p:cNvSpPr/>
          <p:nvPr/>
        </p:nvSpPr>
        <p:spPr bwMode="auto">
          <a:xfrm>
            <a:off x="5805376" y="3532290"/>
            <a:ext cx="886046" cy="1063256"/>
          </a:xfrm>
          <a:prstGeom prst="chevron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5678764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F2AF79-CDB9-418D-ACBA-114099AD1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763" y="6447541"/>
            <a:ext cx="504851" cy="397936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791F2-0C83-442B-88D7-E98165590568}" type="slidenum">
              <a:rPr kumimoji="0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ja-JP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9" name="タイトル 2">
            <a:extLst>
              <a:ext uri="{FF2B5EF4-FFF2-40B4-BE49-F238E27FC236}">
                <a16:creationId xmlns:a16="http://schemas.microsoft.com/office/drawing/2014/main" id="{D187AFE4-D073-42BF-8888-F5DDB455D82E}"/>
              </a:ext>
            </a:extLst>
          </p:cNvPr>
          <p:cNvSpPr txBox="1">
            <a:spLocks/>
          </p:cNvSpPr>
          <p:nvPr/>
        </p:nvSpPr>
        <p:spPr bwMode="auto">
          <a:xfrm>
            <a:off x="0" y="1829152"/>
            <a:ext cx="12192000" cy="615950"/>
          </a:xfrm>
          <a:prstGeom prst="rect">
            <a:avLst/>
          </a:prstGeom>
          <a:solidFill>
            <a:sysClr val="windowText" lastClr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585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585" b="1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585" b="1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585" b="1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585" b="1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5pPr>
            <a:lvl6pPr marL="422041" algn="ctr" rtl="0" fontAlgn="base">
              <a:spcBef>
                <a:spcPct val="0"/>
              </a:spcBef>
              <a:spcAft>
                <a:spcPct val="0"/>
              </a:spcAft>
              <a:defRPr kumimoji="1" sz="3692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844083" algn="ctr" rtl="0" fontAlgn="base">
              <a:spcBef>
                <a:spcPct val="0"/>
              </a:spcBef>
              <a:spcAft>
                <a:spcPct val="0"/>
              </a:spcAft>
              <a:defRPr kumimoji="1" sz="3692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266124" algn="ctr" rtl="0" fontAlgn="base">
              <a:spcBef>
                <a:spcPct val="0"/>
              </a:spcBef>
              <a:spcAft>
                <a:spcPct val="0"/>
              </a:spcAft>
              <a:defRPr kumimoji="1" sz="3692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688165" algn="ctr" rtl="0" fontAlgn="base">
              <a:spcBef>
                <a:spcPct val="0"/>
              </a:spcBef>
              <a:spcAft>
                <a:spcPct val="0"/>
              </a:spcAft>
              <a:defRPr kumimoji="1" sz="3692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320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J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ICA-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321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J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AXA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321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F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orest E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321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a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rly W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321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a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rning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321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S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ystem in the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321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T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50" charset="-128"/>
              </a:rPr>
              <a:t>ropics (JJ-FAST)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50" charset="-128"/>
            </a:endParaRPr>
          </a:p>
        </p:txBody>
      </p:sp>
      <p:sp>
        <p:nvSpPr>
          <p:cNvPr id="21" name="コンテンツ プレースホルダー 1">
            <a:extLst>
              <a:ext uri="{FF2B5EF4-FFF2-40B4-BE49-F238E27FC236}">
                <a16:creationId xmlns:a16="http://schemas.microsoft.com/office/drawing/2014/main" id="{610C19DB-A785-4546-B93B-38BB08DEF782}"/>
              </a:ext>
            </a:extLst>
          </p:cNvPr>
          <p:cNvSpPr txBox="1">
            <a:spLocks/>
          </p:cNvSpPr>
          <p:nvPr/>
        </p:nvSpPr>
        <p:spPr bwMode="auto">
          <a:xfrm>
            <a:off x="51487" y="2544990"/>
            <a:ext cx="120890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6531" indent="-3165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2585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ＭＳ Ｐゴシック" charset="0"/>
              </a:defRPr>
            </a:lvl1pPr>
            <a:lvl2pPr marL="685817" indent="-26377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585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2pPr>
            <a:lvl3pPr marL="1055103" indent="-21102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2215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3pPr>
            <a:lvl4pPr marL="1477145" indent="-21102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1846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4pPr>
            <a:lvl5pPr marL="1899186" indent="-21102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846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5pPr>
            <a:lvl6pPr marL="2321227" indent="-21102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JJ-FAST has been operated as a  deforestation monitoring tool under the JICA-JAXA collaboration project since November 2016</a:t>
            </a:r>
          </a:p>
          <a:p>
            <a:pPr marL="176213" marR="0" lvl="0" indent="-1762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JJ-FAST covers 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C3214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78 tropical countries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and disseminates deforestation areas detected by 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C3214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ALOS-2 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for every 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C3214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1.5 months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C32146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cxnSp>
        <p:nvCxnSpPr>
          <p:cNvPr id="22" name="コネクタ: カギ線 3">
            <a:extLst>
              <a:ext uri="{FF2B5EF4-FFF2-40B4-BE49-F238E27FC236}">
                <a16:creationId xmlns:a16="http://schemas.microsoft.com/office/drawing/2014/main" id="{88798040-A146-4D8D-B770-06708F4BDDC4}"/>
              </a:ext>
            </a:extLst>
          </p:cNvPr>
          <p:cNvCxnSpPr>
            <a:cxnSpLocks/>
            <a:stCxn id="24" idx="2"/>
            <a:endCxn id="33" idx="1"/>
          </p:cNvCxnSpPr>
          <p:nvPr/>
        </p:nvCxnSpPr>
        <p:spPr>
          <a:xfrm rot="16200000" flipH="1">
            <a:off x="615910" y="5355076"/>
            <a:ext cx="995281" cy="248125"/>
          </a:xfrm>
          <a:prstGeom prst="bentConnector2">
            <a:avLst/>
          </a:prstGeom>
          <a:noFill/>
          <a:ln w="38100" cap="flat" cmpd="sng" algn="ctr">
            <a:solidFill>
              <a:srgbClr val="212121"/>
            </a:solidFill>
            <a:prstDash val="solid"/>
            <a:tailEnd type="triangle"/>
          </a:ln>
          <a:effectLst/>
        </p:spPr>
      </p:cxnSp>
      <p:pic>
        <p:nvPicPr>
          <p:cNvPr id="23" name="図 22">
            <a:extLst>
              <a:ext uri="{FF2B5EF4-FFF2-40B4-BE49-F238E27FC236}">
                <a16:creationId xmlns:a16="http://schemas.microsoft.com/office/drawing/2014/main" id="{390F3201-B1EA-4E30-A19F-64EFCE8D5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311" y="3344028"/>
            <a:ext cx="3479706" cy="1639757"/>
          </a:xfrm>
          <a:prstGeom prst="rect">
            <a:avLst/>
          </a:prstGeom>
          <a:ln w="12700">
            <a:solidFill>
              <a:srgbClr val="212121"/>
            </a:solidFill>
          </a:ln>
          <a:effectLst/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5A7A44E-99A9-406E-A22C-37ED5E9FA08A}"/>
              </a:ext>
            </a:extLst>
          </p:cNvPr>
          <p:cNvSpPr/>
          <p:nvPr/>
        </p:nvSpPr>
        <p:spPr>
          <a:xfrm>
            <a:off x="631412" y="4496094"/>
            <a:ext cx="716152" cy="485405"/>
          </a:xfrm>
          <a:prstGeom prst="rect">
            <a:avLst/>
          </a:prstGeom>
          <a:noFill/>
          <a:ln w="28575" cap="flat" cmpd="sng" algn="ctr">
            <a:solidFill>
              <a:srgbClr val="21212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33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47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76D224C-AE77-49E0-AE07-358DDE9458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092" y="3295508"/>
            <a:ext cx="2772533" cy="2283414"/>
          </a:xfrm>
          <a:prstGeom prst="rect">
            <a:avLst/>
          </a:prstGeom>
        </p:spPr>
      </p:pic>
      <p:cxnSp>
        <p:nvCxnSpPr>
          <p:cNvPr id="27" name="コネクタ: カギ線 3">
            <a:extLst>
              <a:ext uri="{FF2B5EF4-FFF2-40B4-BE49-F238E27FC236}">
                <a16:creationId xmlns:a16="http://schemas.microsoft.com/office/drawing/2014/main" id="{85E42326-6698-4DE5-AAA3-4F7288723FEB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3661617" y="5583255"/>
            <a:ext cx="1701363" cy="393525"/>
          </a:xfrm>
          <a:prstGeom prst="bentConnector2">
            <a:avLst/>
          </a:prstGeom>
          <a:noFill/>
          <a:ln w="38100" cap="flat" cmpd="sng" algn="ctr">
            <a:solidFill>
              <a:srgbClr val="212121"/>
            </a:solidFill>
            <a:prstDash val="solid"/>
            <a:tailEnd type="triangle"/>
          </a:ln>
          <a:effectLst/>
        </p:spPr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F53C645-E07C-43B7-985B-5ACB8F8EACEF}"/>
              </a:ext>
            </a:extLst>
          </p:cNvPr>
          <p:cNvSpPr txBox="1"/>
          <p:nvPr/>
        </p:nvSpPr>
        <p:spPr>
          <a:xfrm>
            <a:off x="5731479" y="5529247"/>
            <a:ext cx="13381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5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Deforestation polygon</a:t>
            </a:r>
            <a:endParaRPr kumimoji="1" lang="ja-JP" altLang="en-US" sz="1350" b="1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0" name="タイトル 1">
            <a:extLst>
              <a:ext uri="{FF2B5EF4-FFF2-40B4-BE49-F238E27FC236}">
                <a16:creationId xmlns:a16="http://schemas.microsoft.com/office/drawing/2014/main" id="{87B6100D-D549-478A-8097-4DD75D28FE9D}"/>
              </a:ext>
            </a:extLst>
          </p:cNvPr>
          <p:cNvSpPr txBox="1">
            <a:spLocks/>
          </p:cNvSpPr>
          <p:nvPr/>
        </p:nvSpPr>
        <p:spPr bwMode="auto">
          <a:xfrm>
            <a:off x="2940839" y="9760"/>
            <a:ext cx="6524585" cy="77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rPr>
              <a:t>Save Tropical Forest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2A4BB37-96C5-4D93-A6CE-4C4A3DF9C80D}"/>
              </a:ext>
            </a:extLst>
          </p:cNvPr>
          <p:cNvSpPr txBox="1"/>
          <p:nvPr/>
        </p:nvSpPr>
        <p:spPr>
          <a:xfrm>
            <a:off x="459311" y="916363"/>
            <a:ext cx="9478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Monitoring Forest Changes for More Than 25 Years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Broad Ground Surface Observation by Radar Capable of Penetrating Clouds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Contributing to the sustainable forest management using satellite data of forest changes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BF28E2F9-46CE-427C-B53B-EBD4D22233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77"/>
          <a:stretch/>
        </p:blipFill>
        <p:spPr>
          <a:xfrm>
            <a:off x="1237613" y="5159486"/>
            <a:ext cx="2424004" cy="1634588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F407340-6E46-4B18-B893-A5D357DA725D}"/>
              </a:ext>
            </a:extLst>
          </p:cNvPr>
          <p:cNvSpPr/>
          <p:nvPr/>
        </p:nvSpPr>
        <p:spPr>
          <a:xfrm>
            <a:off x="3715079" y="6378956"/>
            <a:ext cx="2135215" cy="399246"/>
          </a:xfrm>
          <a:prstGeom prst="rect">
            <a:avLst/>
          </a:prstGeom>
          <a:solidFill>
            <a:srgbClr val="000000">
              <a:alpha val="37000"/>
            </a:srgbClr>
          </a:solidFill>
          <a:ln w="98425" cap="flat" cmpd="thinThick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74598D7-21BB-4B76-9C4D-2F47149ADDE0}"/>
              </a:ext>
            </a:extLst>
          </p:cNvPr>
          <p:cNvSpPr txBox="1"/>
          <p:nvPr/>
        </p:nvSpPr>
        <p:spPr>
          <a:xfrm>
            <a:off x="3712282" y="6398624"/>
            <a:ext cx="2490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3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>
                <a:ln>
                  <a:noFill/>
                </a:ln>
                <a:solidFill>
                  <a:srgbClr val="C32146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Red</a:t>
            </a: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 indicates the latest Deforest Point</a:t>
            </a:r>
          </a:p>
          <a:p>
            <a:pPr marL="0" marR="0" lvl="0" indent="0" algn="l" defTabSz="633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Yellow</a:t>
            </a: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indicates all Deforest Point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E581B0C-8DFA-7349-2A26-51AA97B8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575" y="1311294"/>
            <a:ext cx="1412669" cy="116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室内, 輸送 が含まれている画像&#10;&#10;高い精度で生成された説明">
            <a:extLst>
              <a:ext uri="{FF2B5EF4-FFF2-40B4-BE49-F238E27FC236}">
                <a16:creationId xmlns:a16="http://schemas.microsoft.com/office/drawing/2014/main" id="{130584CD-5781-C752-48B9-B7B93FEAAFA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7799" y="686326"/>
            <a:ext cx="1227381" cy="624968"/>
          </a:xfrm>
          <a:prstGeom prst="rect">
            <a:avLst/>
          </a:prstGeom>
        </p:spPr>
      </p:pic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id="{6D0AFD1B-DFD0-5F2B-EFD4-71246295A9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240" y="3295508"/>
            <a:ext cx="4666330" cy="233316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25BDFC-5222-C9F3-2691-3655AB816D24}"/>
              </a:ext>
            </a:extLst>
          </p:cNvPr>
          <p:cNvSpPr txBox="1"/>
          <p:nvPr/>
        </p:nvSpPr>
        <p:spPr>
          <a:xfrm>
            <a:off x="7298233" y="5644366"/>
            <a:ext cx="468266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1"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Number of detections up to the end of February 2021</a:t>
            </a:r>
            <a:r>
              <a:rPr kumimoji="1"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1,521,092 sites. The country with the highest number of sites was Brazil with 523,853</a:t>
            </a:r>
            <a:r>
              <a:rPr kumimoji="1"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sites</a:t>
            </a:r>
            <a:r>
              <a:rPr kumimoji="1"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175066104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AAB973-2186-4E7E-99BF-C25C387F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71DA-259C-4890-A978-0ACAC8AC4011}" type="slidenum">
              <a:rPr kumimoji="1" lang="ja-JP" altLang="en-US" sz="83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メイリオ"/>
                <a:cs typeface="+mn-cs"/>
              </a:rPr>
              <a:pPr marL="0" marR="0" lvl="0" indent="0" algn="r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8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メイリオ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4727957-F243-4061-B8F7-A07BDC7720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3519" y="266231"/>
            <a:ext cx="8470900" cy="708025"/>
          </a:xfrm>
        </p:spPr>
        <p:txBody>
          <a:bodyPr/>
          <a:lstStyle/>
          <a:p>
            <a:pPr algn="ctr"/>
            <a:r>
              <a:rPr lang="en-US" altLang="ja-JP" sz="3200" kern="100" dirty="0"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rPr>
              <a:t>Global Mangrove Map</a:t>
            </a:r>
            <a:r>
              <a:rPr lang="ja-JP" altLang="en-US" sz="3200" kern="100" dirty="0"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rPr>
              <a:t>（</a:t>
            </a:r>
            <a:r>
              <a:rPr lang="en-US" altLang="ja-JP" sz="3200" kern="100" dirty="0"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rPr>
              <a:t>GMW*)</a:t>
            </a:r>
            <a:endParaRPr kumimoji="1" lang="ja-JP" altLang="en-US" sz="3200" dirty="0">
              <a:solidFill>
                <a:srgbClr val="FFC000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5A0A273-46A7-40E9-9D9A-952EC8B992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19"/>
          <a:stretch/>
        </p:blipFill>
        <p:spPr>
          <a:xfrm>
            <a:off x="5723455" y="4304308"/>
            <a:ext cx="5784850" cy="27018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D26EC8B-1579-49CF-BAE0-EC3F1AFB7355}"/>
              </a:ext>
            </a:extLst>
          </p:cNvPr>
          <p:cNvSpPr txBox="1"/>
          <p:nvPr/>
        </p:nvSpPr>
        <p:spPr>
          <a:xfrm>
            <a:off x="356260" y="982519"/>
            <a:ext cx="11152045" cy="774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In</a:t>
            </a:r>
            <a:r>
              <a:rPr kumimoji="1" lang="ja-JP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 </a:t>
            </a: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the</a:t>
            </a:r>
            <a:r>
              <a:rPr kumimoji="1" lang="ja-JP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 </a:t>
            </a: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fall</a:t>
            </a:r>
            <a:r>
              <a:rPr kumimoji="1" lang="ja-JP" altLang="en-US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 </a:t>
            </a: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of 2019, United Nations Environment </a:t>
            </a:r>
            <a:r>
              <a:rPr kumimoji="1" lang="en-US" altLang="ja-JP" sz="147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Programme</a:t>
            </a: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 (UNEP) designated the global mangrove map (GMW) as official data for SDG 6.6.1**.</a:t>
            </a:r>
          </a:p>
          <a:p>
            <a:pPr marL="285750" marR="0" lvl="0" indent="-28575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In April 2020, data and the methodology are released at UNEP SDG website.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58281C3-FBDB-48D4-96C9-E89906E897B9}"/>
              </a:ext>
            </a:extLst>
          </p:cNvPr>
          <p:cNvSpPr/>
          <p:nvPr/>
        </p:nvSpPr>
        <p:spPr>
          <a:xfrm>
            <a:off x="1400000" y="5101231"/>
            <a:ext cx="31903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* GMW: Global Mangrove Watch</a:t>
            </a:r>
          </a:p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*</a:t>
            </a:r>
            <a:r>
              <a:rPr kumimoji="1" lang="ja-JP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*</a:t>
            </a: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SDG 6.6.1:</a:t>
            </a:r>
            <a:r>
              <a:rPr kumimoji="1" lang="ja-JP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 </a:t>
            </a:r>
            <a:r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rPr>
              <a:t>Changes in the extent of water-related ecosystems over time</a:t>
            </a: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F5614E5-49DA-B215-7EC9-692A5AD7680E}"/>
              </a:ext>
            </a:extLst>
          </p:cNvPr>
          <p:cNvGrpSpPr/>
          <p:nvPr/>
        </p:nvGrpSpPr>
        <p:grpSpPr>
          <a:xfrm>
            <a:off x="3525303" y="6166860"/>
            <a:ext cx="5301539" cy="612835"/>
            <a:chOff x="3525303" y="6166860"/>
            <a:chExt cx="5478584" cy="614418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C61068F8-3F54-4476-B9DC-25165C30EDEB}"/>
                </a:ext>
              </a:extLst>
            </p:cNvPr>
            <p:cNvSpPr/>
            <p:nvPr/>
          </p:nvSpPr>
          <p:spPr>
            <a:xfrm>
              <a:off x="3525303" y="6166860"/>
              <a:ext cx="5478584" cy="614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6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2046E42F-0923-460B-A980-B3033AF3B6CF}"/>
                </a:ext>
              </a:extLst>
            </p:cNvPr>
            <p:cNvSpPr/>
            <p:nvPr/>
          </p:nvSpPr>
          <p:spPr>
            <a:xfrm>
              <a:off x="3525303" y="6328484"/>
              <a:ext cx="5414687" cy="2911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Released at UNEP SDG 6.6.1 website</a:t>
              </a:r>
              <a:r>
                <a:rPr kumimoji="1" lang="ja-JP" altLang="en-US" sz="129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（</a:t>
              </a:r>
              <a:r>
                <a:rPr kumimoji="1" lang="en-US" altLang="ja-JP" sz="129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  <a:hlinkClick r:id="rId4"/>
                </a:rPr>
                <a:t>https://www.sdg661.app/home</a:t>
              </a:r>
              <a:r>
                <a:rPr kumimoji="1" lang="ja-JP" altLang="en-US" sz="129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）</a:t>
              </a:r>
              <a:endParaRPr kumimoji="1" lang="en-US" altLang="ja-JP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64AADD7-F799-476B-A990-6EF062DDCA6C}"/>
              </a:ext>
            </a:extLst>
          </p:cNvPr>
          <p:cNvGrpSpPr/>
          <p:nvPr/>
        </p:nvGrpSpPr>
        <p:grpSpPr>
          <a:xfrm>
            <a:off x="1621053" y="1771879"/>
            <a:ext cx="9072322" cy="2991702"/>
            <a:chOff x="99667" y="1579899"/>
            <a:chExt cx="9828344" cy="3241010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12831C0A-F1CC-442F-8F1C-8C26AA2E5CCF}"/>
                </a:ext>
              </a:extLst>
            </p:cNvPr>
            <p:cNvGrpSpPr/>
            <p:nvPr/>
          </p:nvGrpSpPr>
          <p:grpSpPr>
            <a:xfrm>
              <a:off x="99667" y="1579899"/>
              <a:ext cx="9828344" cy="3186834"/>
              <a:chOff x="99667" y="1609640"/>
              <a:chExt cx="9828344" cy="3102054"/>
            </a:xfrm>
          </p:grpSpPr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EB22CD42-B178-44DB-BBEC-57AA5D499919}"/>
                  </a:ext>
                </a:extLst>
              </p:cNvPr>
              <p:cNvSpPr/>
              <p:nvPr/>
            </p:nvSpPr>
            <p:spPr>
              <a:xfrm>
                <a:off x="7905935" y="1609640"/>
                <a:ext cx="1900398" cy="3102054"/>
              </a:xfrm>
              <a:prstGeom prst="rect">
                <a:avLst/>
              </a:prstGeom>
              <a:solidFill>
                <a:srgbClr val="061D2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440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62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121D8CE0-6B9A-4071-A0EC-EA0CE4F9B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667" y="1609640"/>
                <a:ext cx="8349008" cy="31020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678ABB53-E88C-4491-B4A5-95D19DE185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60286" y="2168809"/>
                <a:ext cx="340598" cy="830998"/>
              </a:xfrm>
              <a:prstGeom prst="rect">
                <a:avLst/>
              </a:prstGeom>
            </p:spPr>
          </p:pic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156D4B5-0A59-4A33-9A19-303FE5C649E9}"/>
                  </a:ext>
                </a:extLst>
              </p:cNvPr>
              <p:cNvSpPr txBox="1"/>
              <p:nvPr/>
            </p:nvSpPr>
            <p:spPr>
              <a:xfrm>
                <a:off x="8646266" y="2163013"/>
                <a:ext cx="1281745" cy="816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8440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7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メイリオ"/>
                    <a:ea typeface="メイリオ"/>
                    <a:cs typeface="+mn-cs"/>
                  </a:rPr>
                  <a:t>Loss</a:t>
                </a:r>
              </a:p>
              <a:p>
                <a:pPr marL="0" marR="0" lvl="0" indent="0" algn="l" defTabSz="8440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7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メイリオ"/>
                    <a:ea typeface="メイリオ"/>
                    <a:cs typeface="+mn-cs"/>
                  </a:rPr>
                  <a:t>Gain</a:t>
                </a:r>
              </a:p>
              <a:p>
                <a:pPr marL="0" marR="0" lvl="0" indent="0" algn="l" defTabSz="8440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7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メイリオ"/>
                    <a:cs typeface="+mn-cs"/>
                  </a:rPr>
                  <a:t>No change</a:t>
                </a:r>
                <a:endParaRPr kumimoji="1" lang="ja-JP" altLang="en-US" sz="147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78A09CD-FB3F-4297-B0F9-EE8CB5CD6BE0}"/>
                </a:ext>
              </a:extLst>
            </p:cNvPr>
            <p:cNvSpPr txBox="1"/>
            <p:nvPr/>
          </p:nvSpPr>
          <p:spPr>
            <a:xfrm>
              <a:off x="6481863" y="4474633"/>
              <a:ext cx="2377270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7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/>
                  <a:ea typeface="メイリオ"/>
                  <a:cs typeface="+mn-cs"/>
                </a:rPr>
                <a:t>Ex</a:t>
              </a:r>
              <a:r>
                <a:rPr kumimoji="1" lang="ja-JP" altLang="en-US" sz="147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/>
                  <a:ea typeface="メイリオ"/>
                  <a:cs typeface="+mn-cs"/>
                </a:rPr>
                <a:t>）</a:t>
              </a:r>
              <a:r>
                <a:rPr kumimoji="1" lang="en-US" altLang="ja-JP" sz="147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/>
                  <a:ea typeface="メイリオ"/>
                  <a:cs typeface="+mn-cs"/>
                </a:rPr>
                <a:t>Bangladesh</a:t>
              </a:r>
              <a:endParaRPr kumimoji="1" lang="ja-JP" altLang="en-US" sz="147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D4ADEF9F-219B-4955-BF60-D2C739BF7570}"/>
                </a:ext>
              </a:extLst>
            </p:cNvPr>
            <p:cNvSpPr/>
            <p:nvPr/>
          </p:nvSpPr>
          <p:spPr>
            <a:xfrm>
              <a:off x="346709" y="4233333"/>
              <a:ext cx="3209212" cy="482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2016</a:t>
              </a:r>
            </a:p>
            <a:p>
              <a:pPr marL="0" marR="0" lvl="0" indent="0" algn="l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●</a:t>
              </a:r>
              <a:r>
                <a:rPr kumimoji="1" lang="en-US" altLang="ja-JP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Total extent</a:t>
              </a:r>
              <a:r>
                <a:rPr kumimoji="1" lang="ja-JP" altLang="en-US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：</a:t>
              </a:r>
              <a:r>
                <a:rPr kumimoji="1" lang="en-US" altLang="ja-JP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4046.18 </a:t>
              </a:r>
              <a:r>
                <a:rPr kumimoji="1" lang="ja-JP" altLang="en-US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㎢</a:t>
              </a:r>
              <a:endParaRPr kumimoji="1" lang="en-US" altLang="ja-JP" sz="101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  <a:p>
              <a:pPr marL="0" marR="0" lvl="0" indent="0" algn="l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●</a:t>
              </a:r>
              <a:r>
                <a:rPr kumimoji="1" lang="en-US" altLang="ja-JP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Percent</a:t>
              </a:r>
              <a:r>
                <a:rPr kumimoji="1" lang="ja-JP" altLang="en-US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 </a:t>
              </a:r>
              <a:r>
                <a:rPr kumimoji="1" lang="en-US" altLang="ja-JP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change:</a:t>
              </a:r>
              <a:r>
                <a:rPr kumimoji="1" lang="ja-JP" altLang="en-US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 </a:t>
              </a:r>
              <a:r>
                <a:rPr kumimoji="1" lang="en-US" altLang="ja-JP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-1.29%(Gain2.4%,</a:t>
              </a:r>
              <a:r>
                <a:rPr kumimoji="1" lang="ja-JP" altLang="en-US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 </a:t>
              </a:r>
              <a:r>
                <a:rPr kumimoji="1" lang="en-US" altLang="ja-JP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Loss3.7%</a:t>
              </a:r>
              <a:r>
                <a:rPr kumimoji="1" lang="ja-JP" altLang="en-US" sz="101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rPr>
                <a:t>）</a:t>
              </a:r>
              <a:endParaRPr kumimoji="1" lang="ja-JP" altLang="en-US" sz="221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518742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ngrove2">
            <a:hlinkClick r:id="" action="ppaction://media"/>
            <a:extLst>
              <a:ext uri="{FF2B5EF4-FFF2-40B4-BE49-F238E27FC236}">
                <a16:creationId xmlns:a16="http://schemas.microsoft.com/office/drawing/2014/main" id="{A620DBD7-3695-F768-FCFA-3343E12C9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569" y="590609"/>
            <a:ext cx="8356520" cy="6267391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30590DC3-C95D-B2E9-FE82-5B63092DBE7B}"/>
              </a:ext>
            </a:extLst>
          </p:cNvPr>
          <p:cNvSpPr txBox="1">
            <a:spLocks/>
          </p:cNvSpPr>
          <p:nvPr/>
        </p:nvSpPr>
        <p:spPr bwMode="auto">
          <a:xfrm>
            <a:off x="1668744" y="62457"/>
            <a:ext cx="8470900" cy="708025"/>
          </a:xfrm>
          <a:prstGeom prst="rect">
            <a:avLst/>
          </a:prstGeom>
          <a:noFill/>
          <a:ln>
            <a:noFill/>
          </a:ln>
        </p:spPr>
        <p:txBody>
          <a:bodyPr vert="horz" wrap="square" lIns="86769" tIns="43385" rIns="86769" bIns="43385" numCol="1" anchor="ctr" anchorCtr="0" compatLnSpc="1">
            <a:prstTxWarp prst="textNoShape">
              <a:avLst/>
            </a:prstTxWarp>
          </a:bodyPr>
          <a:lstStyle>
            <a:lvl1pPr algn="ctr" defTabSz="651272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4708922" algn="l"/>
              </a:tabLst>
              <a:defRPr kumimoji="1" sz="27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defTabSz="651272" rtl="0" eaLnBrk="1" fontAlgn="base" hangingPunct="1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algn="l" defTabSz="651272" rtl="0" eaLnBrk="1" fontAlgn="base" hangingPunct="1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algn="l" defTabSz="651272" rtl="0" eaLnBrk="1" fontAlgn="base" hangingPunct="1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algn="l" defTabSz="651272" rtl="0" eaLnBrk="1" fontAlgn="base" hangingPunct="1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342900" algn="l" defTabSz="651272" rtl="0" eaLnBrk="1" fontAlgn="base" hangingPunct="1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685800" algn="l" defTabSz="651272" rtl="0" eaLnBrk="1" fontAlgn="base" hangingPunct="1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1028700" algn="l" defTabSz="651272" rtl="0" eaLnBrk="1" fontAlgn="base" hangingPunct="1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371600" algn="l" defTabSz="651272" rtl="0" eaLnBrk="1" fontAlgn="base" hangingPunct="1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3200" kern="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Long-term Monitoring Mangrove Forests</a:t>
            </a:r>
            <a:endParaRPr lang="ja-JP" altLang="en-US" sz="3200" kern="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3728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AA991B3-DDB9-A0B8-9FB9-09307831C1F0}"/>
              </a:ext>
            </a:extLst>
          </p:cNvPr>
          <p:cNvSpPr/>
          <p:nvPr/>
        </p:nvSpPr>
        <p:spPr bwMode="auto">
          <a:xfrm>
            <a:off x="88533" y="1232515"/>
            <a:ext cx="3802983" cy="5558145"/>
          </a:xfrm>
          <a:prstGeom prst="rect">
            <a:avLst/>
          </a:prstGeom>
          <a:solidFill>
            <a:srgbClr val="CC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EACE2E2-B61F-196A-9A66-7051A33C0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49" y="2135913"/>
            <a:ext cx="1600033" cy="115474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C4B209A-6B4F-0FF2-CDAC-6041D5F7E876}"/>
              </a:ext>
            </a:extLst>
          </p:cNvPr>
          <p:cNvSpPr txBox="1"/>
          <p:nvPr/>
        </p:nvSpPr>
        <p:spPr>
          <a:xfrm>
            <a:off x="1712404" y="3226663"/>
            <a:ext cx="2337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i="1" dirty="0"/>
              <a:t>NASA GEDI  Biomass</a:t>
            </a:r>
            <a:r>
              <a:rPr lang="ja-JP" altLang="en-US" sz="1400" i="1" dirty="0"/>
              <a:t> </a:t>
            </a:r>
            <a:r>
              <a:rPr lang="en-US" altLang="ja-JP" sz="1400" i="1" dirty="0"/>
              <a:t>Map</a:t>
            </a:r>
            <a:endParaRPr lang="en-US" sz="1400" i="1" dirty="0"/>
          </a:p>
        </p:txBody>
      </p:sp>
      <p:sp>
        <p:nvSpPr>
          <p:cNvPr id="13" name="Google Shape;145;p17">
            <a:extLst>
              <a:ext uri="{FF2B5EF4-FFF2-40B4-BE49-F238E27FC236}">
                <a16:creationId xmlns:a16="http://schemas.microsoft.com/office/drawing/2014/main" id="{0EE51E25-A312-0910-BCBA-B27836BE1DB8}"/>
              </a:ext>
            </a:extLst>
          </p:cNvPr>
          <p:cNvSpPr txBox="1"/>
          <p:nvPr/>
        </p:nvSpPr>
        <p:spPr>
          <a:xfrm>
            <a:off x="1066558" y="187077"/>
            <a:ext cx="104611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2800" kern="0" dirty="0">
                <a:solidFill>
                  <a:srgbClr val="FFFFFF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/>
                <a:sym typeface="Arial"/>
              </a:rPr>
              <a:t>Biomass Datasets</a:t>
            </a:r>
            <a:r>
              <a:rPr lang="ja-JP" altLang="en-US" sz="2800" kern="0" dirty="0">
                <a:solidFill>
                  <a:srgbClr val="FFFFFF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/>
                <a:sym typeface="Arial"/>
              </a:rPr>
              <a:t> </a:t>
            </a:r>
            <a:r>
              <a:rPr lang="en-US" altLang="ja-JP" sz="2800" kern="0" dirty="0">
                <a:solidFill>
                  <a:srgbClr val="FFFFFF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/>
                <a:sym typeface="Arial"/>
              </a:rPr>
              <a:t>in</a:t>
            </a:r>
            <a:r>
              <a:rPr lang="ja-JP" altLang="en-US" sz="2800" kern="0" dirty="0">
                <a:solidFill>
                  <a:srgbClr val="FFFFFF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/>
                <a:sym typeface="Arial"/>
              </a:rPr>
              <a:t> </a:t>
            </a:r>
            <a:r>
              <a:rPr lang="en-US" altLang="ja-JP" sz="2800" kern="0" dirty="0">
                <a:solidFill>
                  <a:srgbClr val="FFFFFF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/>
                <a:sym typeface="Arial"/>
              </a:rPr>
              <a:t>Cooperation with Asian Countries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DCF7C3-AD7A-23D8-83E2-0DBAB12BC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1" y="3513725"/>
            <a:ext cx="1952885" cy="87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31A01E-18A3-2174-CC98-A6B146099868}"/>
              </a:ext>
            </a:extLst>
          </p:cNvPr>
          <p:cNvSpPr txBox="1"/>
          <p:nvPr/>
        </p:nvSpPr>
        <p:spPr>
          <a:xfrm>
            <a:off x="193816" y="4343959"/>
            <a:ext cx="2046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i="1" dirty="0"/>
              <a:t>NASA JPL Biomass</a:t>
            </a:r>
            <a:r>
              <a:rPr lang="ja-JP" altLang="en-US" sz="1400" i="1" dirty="0"/>
              <a:t> </a:t>
            </a:r>
            <a:r>
              <a:rPr lang="en-US" altLang="ja-JP" sz="1400" i="1" dirty="0"/>
              <a:t>Map</a:t>
            </a:r>
            <a:endParaRPr lang="en-US" sz="1400" i="1" dirty="0"/>
          </a:p>
        </p:txBody>
      </p:sp>
      <p:pic>
        <p:nvPicPr>
          <p:cNvPr id="1028" name="Picture 4" descr="Biomass: Quantifying carbon in forests">
            <a:extLst>
              <a:ext uri="{FF2B5EF4-FFF2-40B4-BE49-F238E27FC236}">
                <a16:creationId xmlns:a16="http://schemas.microsoft.com/office/drawing/2014/main" id="{57D7E37A-41BC-840B-0EE0-26DE7E4E9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r="6598"/>
          <a:stretch/>
        </p:blipFill>
        <p:spPr bwMode="auto">
          <a:xfrm>
            <a:off x="167752" y="2244391"/>
            <a:ext cx="1913178" cy="8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9C25558-222F-1B0E-8533-623C9EED07DD}"/>
              </a:ext>
            </a:extLst>
          </p:cNvPr>
          <p:cNvSpPr txBox="1"/>
          <p:nvPr/>
        </p:nvSpPr>
        <p:spPr>
          <a:xfrm>
            <a:off x="363474" y="2993997"/>
            <a:ext cx="1952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i="1" dirty="0"/>
              <a:t>ESA CCI Biomass</a:t>
            </a:r>
            <a:endParaRPr lang="en-US" sz="1400" i="1" dirty="0"/>
          </a:p>
        </p:txBody>
      </p:sp>
      <p:sp>
        <p:nvSpPr>
          <p:cNvPr id="8" name="矢印: 左右 7">
            <a:extLst>
              <a:ext uri="{FF2B5EF4-FFF2-40B4-BE49-F238E27FC236}">
                <a16:creationId xmlns:a16="http://schemas.microsoft.com/office/drawing/2014/main" id="{9F9362AD-542D-9F24-01D5-F0DC44F3627F}"/>
              </a:ext>
            </a:extLst>
          </p:cNvPr>
          <p:cNvSpPr/>
          <p:nvPr/>
        </p:nvSpPr>
        <p:spPr bwMode="auto">
          <a:xfrm>
            <a:off x="3975918" y="3585862"/>
            <a:ext cx="1056987" cy="469913"/>
          </a:xfrm>
          <a:prstGeom prst="left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415" name="テキスト ボックス 1414">
            <a:extLst>
              <a:ext uri="{FF2B5EF4-FFF2-40B4-BE49-F238E27FC236}">
                <a16:creationId xmlns:a16="http://schemas.microsoft.com/office/drawing/2014/main" id="{E6BE694A-CB5E-8E43-1F85-47ECAD24E9F1}"/>
              </a:ext>
            </a:extLst>
          </p:cNvPr>
          <p:cNvSpPr txBox="1"/>
          <p:nvPr/>
        </p:nvSpPr>
        <p:spPr>
          <a:xfrm>
            <a:off x="5395226" y="1563298"/>
            <a:ext cx="669258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kumimoji="0"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Satellite-based SAR recognized for estimating aboveground forest biomass (2019 IPCC guideline refinement).</a:t>
            </a:r>
          </a:p>
          <a:p>
            <a:pPr marL="269875" defTabSz="457200"/>
            <a:r>
              <a:rPr lang="ja-JP" altLang="en-US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→</a:t>
            </a:r>
            <a:r>
              <a:rPr kumimoji="0"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Global biomass maps developed: </a:t>
            </a:r>
          </a:p>
          <a:p>
            <a:pPr marL="269875" defTabSz="457200"/>
            <a:r>
              <a:rPr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</a:t>
            </a:r>
            <a:r>
              <a:rPr kumimoji="0"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ESA CCI Biomass, NASA/JPL Biomass, NASA GEDI Biomass.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kumimoji="0"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Challenges for Asian forest biomass mapping: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Uneven reference data distribution.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Errors from ground slope.</a:t>
            </a:r>
          </a:p>
          <a:p>
            <a:pPr marL="285750" indent="-285750" defTabSz="457200">
              <a:buFont typeface="Courier New" panose="02070309020205020404" pitchFamily="49" charset="0"/>
              <a:buChar char="o"/>
            </a:pPr>
            <a:r>
              <a:rPr kumimoji="0"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Goals:</a:t>
            </a:r>
            <a:r>
              <a:rPr kumimoji="0" lang="ja-JP" altLang="en-US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</a:t>
            </a:r>
            <a:endParaRPr kumimoji="0" lang="en-US" altLang="ja-JP" sz="20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57200"/>
            <a:r>
              <a:rPr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JAXA aims the project through collaboration with Asian countries;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To develop accurate satellite-based biomass maps.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kumimoji="0"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To use maps to support national policies and carbon credit.</a:t>
            </a:r>
          </a:p>
          <a:p>
            <a:pPr marL="357188" lvl="1" indent="-357188">
              <a:buFont typeface="Courier New" panose="02070309020205020404" pitchFamily="49" charset="0"/>
              <a:buChar char="o"/>
            </a:pPr>
            <a:r>
              <a:rPr lang="en-US" altLang="ja-JP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Funding was approved by Japanese government.</a:t>
            </a:r>
            <a:endParaRPr kumimoji="0" lang="en-US" altLang="ja-JP" sz="20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416" name="Google Shape;289;g24535244831_2_182">
            <a:extLst>
              <a:ext uri="{FF2B5EF4-FFF2-40B4-BE49-F238E27FC236}">
                <a16:creationId xmlns:a16="http://schemas.microsoft.com/office/drawing/2014/main" id="{6DF86CB7-6D08-73EF-C80C-B8BFB9F7303F}"/>
              </a:ext>
            </a:extLst>
          </p:cNvPr>
          <p:cNvSpPr txBox="1"/>
          <p:nvPr/>
        </p:nvSpPr>
        <p:spPr>
          <a:xfrm>
            <a:off x="6482928" y="6025354"/>
            <a:ext cx="5345598" cy="76530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lnSpc>
                <a:spcPct val="90000"/>
              </a:lnSpc>
              <a:buSzPts val="2000"/>
            </a:pPr>
            <a:r>
              <a:rPr lang="en-US" sz="1600" b="1" dirty="0">
                <a:latin typeface="+mn-lt"/>
                <a:ea typeface="Calibri"/>
                <a:cs typeface="Calibri"/>
                <a:sym typeface="Calibri"/>
              </a:rPr>
              <a:t>Potential Partners: </a:t>
            </a:r>
          </a:p>
          <a:p>
            <a:pPr defTabSz="685800">
              <a:lnSpc>
                <a:spcPct val="90000"/>
              </a:lnSpc>
              <a:buSzPts val="2000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GISTDA (Thailand), </a:t>
            </a:r>
            <a:r>
              <a:rPr lang="en-US" sz="1600" dirty="0" err="1">
                <a:latin typeface="+mn-lt"/>
                <a:ea typeface="Calibri"/>
                <a:cs typeface="Calibri"/>
                <a:sym typeface="Calibri"/>
              </a:rPr>
              <a:t>MoE</a:t>
            </a: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 DIGS (Department of Geospatial Information Service) (Cambodia), ICIMOD (Nepal</a:t>
            </a:r>
            <a:r>
              <a:rPr lang="en-US" sz="1600" dirty="0">
                <a:ea typeface="Calibri"/>
                <a:cs typeface="Calibri"/>
                <a:sym typeface="Calibri"/>
              </a:rPr>
              <a:t>)</a:t>
            </a:r>
            <a:endParaRPr sz="1600" dirty="0">
              <a:latin typeface="+mn-lt"/>
              <a:ea typeface="Calibri"/>
              <a:cs typeface="Calibri"/>
              <a:sym typeface="Calibri"/>
            </a:endParaRPr>
          </a:p>
          <a:p>
            <a:pPr marL="171450" indent="-76200" defTabSz="685800">
              <a:lnSpc>
                <a:spcPct val="90000"/>
              </a:lnSpc>
              <a:spcBef>
                <a:spcPts val="750"/>
              </a:spcBef>
              <a:buSzPts val="2000"/>
            </a:pPr>
            <a:endParaRPr sz="1600" dirty="0">
              <a:latin typeface="+mn-lt"/>
              <a:ea typeface="Calibri"/>
              <a:cs typeface="Calibri"/>
              <a:sym typeface="Calibri"/>
            </a:endParaRPr>
          </a:p>
          <a:p>
            <a:pPr marL="171450" indent="-76200" defTabSz="685800">
              <a:lnSpc>
                <a:spcPct val="90000"/>
              </a:lnSpc>
              <a:spcBef>
                <a:spcPts val="750"/>
              </a:spcBef>
              <a:buSzPts val="2000"/>
            </a:pPr>
            <a:endParaRPr sz="1600" dirty="0">
              <a:latin typeface="+mn-lt"/>
              <a:ea typeface="Calibri"/>
              <a:cs typeface="Calibri"/>
              <a:sym typeface="Calibri"/>
            </a:endParaRPr>
          </a:p>
          <a:p>
            <a:pPr marL="171450" indent="-76200" defTabSz="685800">
              <a:lnSpc>
                <a:spcPct val="90000"/>
              </a:lnSpc>
              <a:spcBef>
                <a:spcPts val="750"/>
              </a:spcBef>
              <a:buSzPts val="2000"/>
            </a:pPr>
            <a:endParaRPr sz="1600" dirty="0">
              <a:latin typeface="+mn-lt"/>
              <a:ea typeface="Calibri"/>
              <a:cs typeface="Calibri"/>
              <a:sym typeface="Calibri"/>
            </a:endParaRPr>
          </a:p>
          <a:p>
            <a:pPr marL="171450" indent="-76200" defTabSz="685800">
              <a:lnSpc>
                <a:spcPct val="90000"/>
              </a:lnSpc>
              <a:spcBef>
                <a:spcPts val="750"/>
              </a:spcBef>
              <a:buSzPts val="2000"/>
            </a:pPr>
            <a:endParaRPr sz="1600" b="1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17" name="テキスト ボックス 1416">
            <a:extLst>
              <a:ext uri="{FF2B5EF4-FFF2-40B4-BE49-F238E27FC236}">
                <a16:creationId xmlns:a16="http://schemas.microsoft.com/office/drawing/2014/main" id="{626F9EBF-9A32-9C5C-369A-EA76317EE8CE}"/>
              </a:ext>
            </a:extLst>
          </p:cNvPr>
          <p:cNvSpPr txBox="1"/>
          <p:nvPr/>
        </p:nvSpPr>
        <p:spPr>
          <a:xfrm>
            <a:off x="3772860" y="4026129"/>
            <a:ext cx="1569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Mutually Engage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98AAA9-088B-C145-264C-988364879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220"/>
          <a:stretch/>
        </p:blipFill>
        <p:spPr>
          <a:xfrm>
            <a:off x="249707" y="1523481"/>
            <a:ext cx="1775157" cy="68903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9138BC6-1FA0-9C94-9970-67F6C630EE58}"/>
              </a:ext>
            </a:extLst>
          </p:cNvPr>
          <p:cNvSpPr txBox="1"/>
          <p:nvPr/>
        </p:nvSpPr>
        <p:spPr>
          <a:xfrm>
            <a:off x="184931" y="1178963"/>
            <a:ext cx="1805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Global Biomass Maps</a:t>
            </a:r>
          </a:p>
        </p:txBody>
      </p:sp>
      <p:pic>
        <p:nvPicPr>
          <p:cNvPr id="17" name="Google Shape;224;gf6737e1db1_1_18" descr="Text&#10;&#10;Description automatically generated with medium confidence">
            <a:extLst>
              <a:ext uri="{FF2B5EF4-FFF2-40B4-BE49-F238E27FC236}">
                <a16:creationId xmlns:a16="http://schemas.microsoft.com/office/drawing/2014/main" id="{5AA94966-A64C-A743-8E7D-3C16A99F60B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5255" y="5094875"/>
            <a:ext cx="1367149" cy="47928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16E590A-E828-15DC-525A-224B78FDC537}"/>
              </a:ext>
            </a:extLst>
          </p:cNvPr>
          <p:cNvSpPr txBox="1"/>
          <p:nvPr/>
        </p:nvSpPr>
        <p:spPr>
          <a:xfrm>
            <a:off x="88533" y="4795206"/>
            <a:ext cx="1805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Capacity Building</a:t>
            </a:r>
          </a:p>
        </p:txBody>
      </p:sp>
      <p:pic>
        <p:nvPicPr>
          <p:cNvPr id="24" name="図 23" descr="森の中に立っている男性たち&#10;&#10;自動的に生成された説明">
            <a:extLst>
              <a:ext uri="{FF2B5EF4-FFF2-40B4-BE49-F238E27FC236}">
                <a16:creationId xmlns:a16="http://schemas.microsoft.com/office/drawing/2014/main" id="{1348C9AD-89F2-64D9-41DE-EC4664937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84" y="5588339"/>
            <a:ext cx="1705680" cy="1137120"/>
          </a:xfrm>
          <a:prstGeom prst="rect">
            <a:avLst/>
          </a:prstGeom>
        </p:spPr>
      </p:pic>
      <p:pic>
        <p:nvPicPr>
          <p:cNvPr id="28" name="図 27" descr="レストランのテーブルでノートパソコンを使っている男性&#10;&#10;中程度の精度で自動的に生成された説明">
            <a:extLst>
              <a:ext uri="{FF2B5EF4-FFF2-40B4-BE49-F238E27FC236}">
                <a16:creationId xmlns:a16="http://schemas.microsoft.com/office/drawing/2014/main" id="{B39A3536-71BE-B5AC-C35C-B164B95011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9" y="5898656"/>
            <a:ext cx="1240203" cy="826803"/>
          </a:xfrm>
          <a:prstGeom prst="rect">
            <a:avLst/>
          </a:prstGeom>
        </p:spPr>
      </p:pic>
      <p:pic>
        <p:nvPicPr>
          <p:cNvPr id="30" name="図 29" descr="屋内, フロント, 立つ, 探す が含まれている画像&#10;&#10;自動的に生成された説明">
            <a:extLst>
              <a:ext uri="{FF2B5EF4-FFF2-40B4-BE49-F238E27FC236}">
                <a16:creationId xmlns:a16="http://schemas.microsoft.com/office/drawing/2014/main" id="{3A6E9B8E-442B-5EC4-C21A-ED817B3D36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t="24486" r="37449"/>
          <a:stretch/>
        </p:blipFill>
        <p:spPr>
          <a:xfrm>
            <a:off x="167752" y="5648268"/>
            <a:ext cx="729041" cy="92393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5E42F60-0E37-27C7-097C-87F43386BAA9}"/>
              </a:ext>
            </a:extLst>
          </p:cNvPr>
          <p:cNvSpPr/>
          <p:nvPr/>
        </p:nvSpPr>
        <p:spPr bwMode="auto">
          <a:xfrm>
            <a:off x="5532816" y="1004054"/>
            <a:ext cx="6419987" cy="49840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ＭＳ Ｐゴシック" pitchFamily="50" charset="-128"/>
              </a:rPr>
              <a:t>JAXA Biomass Mapping Initiative</a:t>
            </a:r>
          </a:p>
        </p:txBody>
      </p:sp>
    </p:spTree>
    <p:extLst>
      <p:ext uri="{BB962C8B-B14F-4D97-AF65-F5344CB8AC3E}">
        <p14:creationId xmlns:p14="http://schemas.microsoft.com/office/powerpoint/2010/main" val="3305136606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A324C8D-0840-1431-5D00-460F5B73D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5" y="4177693"/>
            <a:ext cx="11558726" cy="52985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F5D054B-BA5C-4D4B-BB0C-ED478088E0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68125" y="6473825"/>
            <a:ext cx="523875" cy="3302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75559-32F5-4657-8849-F5E88CA749E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A33B2F-5A03-93FF-8273-7454E0B4F507}"/>
              </a:ext>
            </a:extLst>
          </p:cNvPr>
          <p:cNvSpPr txBox="1"/>
          <p:nvPr/>
        </p:nvSpPr>
        <p:spPr>
          <a:xfrm>
            <a:off x="359848" y="2854254"/>
            <a:ext cx="11383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Partnerships for Effective &amp; Practical Measures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Addressing to Climate Change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72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45;p17">
            <a:extLst>
              <a:ext uri="{FF2B5EF4-FFF2-40B4-BE49-F238E27FC236}">
                <a16:creationId xmlns:a16="http://schemas.microsoft.com/office/drawing/2014/main" id="{0EE51E25-A312-0910-BCBA-B27836BE1DB8}"/>
              </a:ext>
            </a:extLst>
          </p:cNvPr>
          <p:cNvSpPr txBox="1"/>
          <p:nvPr/>
        </p:nvSpPr>
        <p:spPr>
          <a:xfrm>
            <a:off x="875644" y="332084"/>
            <a:ext cx="109590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/>
                <a:sym typeface="Arial"/>
              </a:rPr>
              <a:t>Precision and Efficiency in Agricultural Statistics for Enhanced Productivity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  <a:cs typeface="Arial"/>
              <a:sym typeface="Arial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4F82B7F-1B07-EDCE-B650-DA19C9E65414}"/>
              </a:ext>
            </a:extLst>
          </p:cNvPr>
          <p:cNvGrpSpPr/>
          <p:nvPr/>
        </p:nvGrpSpPr>
        <p:grpSpPr>
          <a:xfrm>
            <a:off x="6106154" y="936280"/>
            <a:ext cx="6173382" cy="5924349"/>
            <a:chOff x="6106154" y="936280"/>
            <a:chExt cx="6173382" cy="5924349"/>
          </a:xfrm>
        </p:grpSpPr>
        <p:pic>
          <p:nvPicPr>
            <p:cNvPr id="1110" name="図 1109">
              <a:extLst>
                <a:ext uri="{FF2B5EF4-FFF2-40B4-BE49-F238E27FC236}">
                  <a16:creationId xmlns:a16="http://schemas.microsoft.com/office/drawing/2014/main" id="{612D97FE-7A9C-4647-B452-48BB53278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5187" y="936280"/>
              <a:ext cx="5924349" cy="5924349"/>
            </a:xfrm>
            <a:prstGeom prst="rect">
              <a:avLst/>
            </a:prstGeom>
          </p:spPr>
        </p:pic>
        <p:sp>
          <p:nvSpPr>
            <p:cNvPr id="1111" name="台形 1110">
              <a:extLst>
                <a:ext uri="{FF2B5EF4-FFF2-40B4-BE49-F238E27FC236}">
                  <a16:creationId xmlns:a16="http://schemas.microsoft.com/office/drawing/2014/main" id="{6B849AF0-8C9F-285F-565E-B03D21222EC1}"/>
                </a:ext>
              </a:extLst>
            </p:cNvPr>
            <p:cNvSpPr/>
            <p:nvPr/>
          </p:nvSpPr>
          <p:spPr bwMode="auto">
            <a:xfrm rot="21025514">
              <a:off x="6106154" y="1962836"/>
              <a:ext cx="2030931" cy="4727446"/>
            </a:xfrm>
            <a:prstGeom prst="trapezoid">
              <a:avLst>
                <a:gd name="adj" fmla="val 24460"/>
              </a:avLst>
            </a:prstGeom>
            <a:solidFill>
              <a:srgbClr val="FFFF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22275" marR="0" lvl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2" name="正方形/長方形 1111">
              <a:extLst>
                <a:ext uri="{FF2B5EF4-FFF2-40B4-BE49-F238E27FC236}">
                  <a16:creationId xmlns:a16="http://schemas.microsoft.com/office/drawing/2014/main" id="{BD34C43E-5C27-A4C5-F17A-8D31E5C9ABEA}"/>
                </a:ext>
              </a:extLst>
            </p:cNvPr>
            <p:cNvSpPr/>
            <p:nvPr/>
          </p:nvSpPr>
          <p:spPr bwMode="auto">
            <a:xfrm>
              <a:off x="6131130" y="6512053"/>
              <a:ext cx="2066493" cy="3142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22275" marR="0" lvl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</p:grpSp>
      <p:pic>
        <p:nvPicPr>
          <p:cNvPr id="1116" name="Google Shape;618;p15">
            <a:extLst>
              <a:ext uri="{FF2B5EF4-FFF2-40B4-BE49-F238E27FC236}">
                <a16:creationId xmlns:a16="http://schemas.microsoft.com/office/drawing/2014/main" id="{C33DB70E-CBA5-8E96-D052-C53F6FF949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117" y="3758434"/>
            <a:ext cx="1405064" cy="8027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619;p15">
            <a:extLst>
              <a:ext uri="{FF2B5EF4-FFF2-40B4-BE49-F238E27FC236}">
                <a16:creationId xmlns:a16="http://schemas.microsoft.com/office/drawing/2014/main" id="{A80A7F5B-6F94-64AC-BD2D-F91B786F2AEC}"/>
              </a:ext>
            </a:extLst>
          </p:cNvPr>
          <p:cNvSpPr txBox="1"/>
          <p:nvPr/>
        </p:nvSpPr>
        <p:spPr>
          <a:xfrm flipH="1">
            <a:off x="1558901" y="3673856"/>
            <a:ext cx="10356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×</a:t>
            </a:r>
            <a:endParaRPr kumimoji="0" sz="5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pic>
        <p:nvPicPr>
          <p:cNvPr id="1114" name="Google Shape;621;p15">
            <a:extLst>
              <a:ext uri="{FF2B5EF4-FFF2-40B4-BE49-F238E27FC236}">
                <a16:creationId xmlns:a16="http://schemas.microsoft.com/office/drawing/2014/main" id="{CE25D2FE-06B4-D933-E4CD-5A7403C9E4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2374" y="4490678"/>
            <a:ext cx="222084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5" name="Google Shape;622;p15">
            <a:extLst>
              <a:ext uri="{FF2B5EF4-FFF2-40B4-BE49-F238E27FC236}">
                <a16:creationId xmlns:a16="http://schemas.microsoft.com/office/drawing/2014/main" id="{E4E03760-F12B-E435-8531-4CB780297B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002" y="4490678"/>
            <a:ext cx="220122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1121" name="テキスト ボックス 1120">
            <a:extLst>
              <a:ext uri="{FF2B5EF4-FFF2-40B4-BE49-F238E27FC236}">
                <a16:creationId xmlns:a16="http://schemas.microsoft.com/office/drawing/2014/main" id="{7B1F25BE-A255-1E2C-A930-FE12EEFD4766}"/>
              </a:ext>
            </a:extLst>
          </p:cNvPr>
          <p:cNvSpPr txBox="1"/>
          <p:nvPr/>
        </p:nvSpPr>
        <p:spPr>
          <a:xfrm>
            <a:off x="35265" y="978877"/>
            <a:ext cx="5691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Innovation through high-value added services utilizing satellite observation, ground-based agricultural machinery sensing, and AI Technology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Precision and efficiency in agricultural statistics through timely provision of cultivated area, growth status, and yield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Contribution to environmental impact reduction and productivity enhancement through integrated services, including weather information, on digital platforms for agricultural support (sustainable agriculture)</a:t>
            </a:r>
          </a:p>
        </p:txBody>
      </p:sp>
      <p:pic>
        <p:nvPicPr>
          <p:cNvPr id="1122" name="Picture 6" descr="ヤンマーホールディングス株式会社の中途採用/求人 | 転職サイトGreen(グリーン)">
            <a:extLst>
              <a:ext uri="{FF2B5EF4-FFF2-40B4-BE49-F238E27FC236}">
                <a16:creationId xmlns:a16="http://schemas.microsoft.com/office/drawing/2014/main" id="{D2340710-9F88-25B9-70CC-C1C643E4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40" y="3951757"/>
            <a:ext cx="2926319" cy="35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 descr="衛星のcg&#10;&#10;中程度の精度で自動的に生成された説明">
            <a:extLst>
              <a:ext uri="{FF2B5EF4-FFF2-40B4-BE49-F238E27FC236}">
                <a16:creationId xmlns:a16="http://schemas.microsoft.com/office/drawing/2014/main" id="{A67EEC8B-0774-D188-46F1-187CA90E1A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62" y="1221425"/>
            <a:ext cx="1711354" cy="12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46268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45;p17">
            <a:extLst>
              <a:ext uri="{FF2B5EF4-FFF2-40B4-BE49-F238E27FC236}">
                <a16:creationId xmlns:a16="http://schemas.microsoft.com/office/drawing/2014/main" id="{0EE51E25-A312-0910-BCBA-B27836BE1DB8}"/>
              </a:ext>
            </a:extLst>
          </p:cNvPr>
          <p:cNvSpPr txBox="1"/>
          <p:nvPr/>
        </p:nvSpPr>
        <p:spPr>
          <a:xfrm>
            <a:off x="1818684" y="120170"/>
            <a:ext cx="929390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/>
                <a:sym typeface="Arial"/>
              </a:rPr>
              <a:t>Enhancing Agricultural Productivity and Increasing Income through Carbon Credit Service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  <a:cs typeface="Arial"/>
              <a:sym typeface="Arial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D1FEB86-2E6A-B0F2-0863-CF3CABAB34DB}"/>
              </a:ext>
            </a:extLst>
          </p:cNvPr>
          <p:cNvGrpSpPr/>
          <p:nvPr/>
        </p:nvGrpSpPr>
        <p:grpSpPr>
          <a:xfrm>
            <a:off x="6366695" y="974356"/>
            <a:ext cx="5072888" cy="3957210"/>
            <a:chOff x="6366695" y="974356"/>
            <a:chExt cx="5072888" cy="3957210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33F9FE52-D50C-6268-F6AC-591967CB6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6695" y="974356"/>
              <a:ext cx="5072888" cy="3957210"/>
            </a:xfrm>
            <a:prstGeom prst="rect">
              <a:avLst/>
            </a:prstGeom>
          </p:spPr>
        </p:pic>
        <p:sp>
          <p:nvSpPr>
            <p:cNvPr id="49" name="台形 48">
              <a:extLst>
                <a:ext uri="{FF2B5EF4-FFF2-40B4-BE49-F238E27FC236}">
                  <a16:creationId xmlns:a16="http://schemas.microsoft.com/office/drawing/2014/main" id="{CA141FD5-C47E-D382-7B42-52A5BA3D3C59}"/>
                </a:ext>
              </a:extLst>
            </p:cNvPr>
            <p:cNvSpPr/>
            <p:nvPr/>
          </p:nvSpPr>
          <p:spPr bwMode="auto">
            <a:xfrm rot="20862104">
              <a:off x="8830513" y="1529318"/>
              <a:ext cx="1736515" cy="2021088"/>
            </a:xfrm>
            <a:prstGeom prst="trapezoid">
              <a:avLst>
                <a:gd name="adj" fmla="val 24460"/>
              </a:avLst>
            </a:prstGeom>
            <a:solidFill>
              <a:srgbClr val="FFFF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22275" marR="0" lvl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endParaRPr>
            </a:p>
          </p:txBody>
        </p:sp>
      </p:grpSp>
      <p:pic>
        <p:nvPicPr>
          <p:cNvPr id="57" name="図 56">
            <a:extLst>
              <a:ext uri="{FF2B5EF4-FFF2-40B4-BE49-F238E27FC236}">
                <a16:creationId xmlns:a16="http://schemas.microsoft.com/office/drawing/2014/main" id="{0FCAD18E-0E59-6CA7-F034-404F2ED0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397" y="5419917"/>
            <a:ext cx="742754" cy="813135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4B33C49D-4882-F30B-159B-3FC2BDFCD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398" y="5431047"/>
            <a:ext cx="742754" cy="813135"/>
          </a:xfrm>
          <a:prstGeom prst="rect">
            <a:avLst/>
          </a:prstGeom>
        </p:spPr>
      </p:pic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03D1BA7-765D-0DD6-A305-9C9FB273606B}"/>
              </a:ext>
            </a:extLst>
          </p:cNvPr>
          <p:cNvSpPr/>
          <p:nvPr/>
        </p:nvSpPr>
        <p:spPr>
          <a:xfrm>
            <a:off x="6156717" y="6162333"/>
            <a:ext cx="1388099" cy="663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ja-JP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  <a:sym typeface="Arial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4E4777D2-C4CD-28F3-D494-DD02D45C2D4E}"/>
              </a:ext>
            </a:extLst>
          </p:cNvPr>
          <p:cNvSpPr/>
          <p:nvPr/>
        </p:nvSpPr>
        <p:spPr>
          <a:xfrm>
            <a:off x="6156717" y="6239827"/>
            <a:ext cx="1388099" cy="7749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ja-JP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  <a:sym typeface="Arial"/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81BF7133-5618-6988-5212-C21D85C77AA9}"/>
              </a:ext>
            </a:extLst>
          </p:cNvPr>
          <p:cNvCxnSpPr>
            <a:cxnSpLocks/>
          </p:cNvCxnSpPr>
          <p:nvPr/>
        </p:nvCxnSpPr>
        <p:spPr>
          <a:xfrm flipV="1">
            <a:off x="7005422" y="5968447"/>
            <a:ext cx="224069" cy="19388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3E3A766E-D20D-FE96-13D2-28117CF02168}"/>
              </a:ext>
            </a:extLst>
          </p:cNvPr>
          <p:cNvCxnSpPr>
            <a:cxnSpLocks/>
          </p:cNvCxnSpPr>
          <p:nvPr/>
        </p:nvCxnSpPr>
        <p:spPr>
          <a:xfrm flipH="1" flipV="1">
            <a:off x="6353507" y="5116680"/>
            <a:ext cx="845093" cy="853159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図 62">
            <a:extLst>
              <a:ext uri="{FF2B5EF4-FFF2-40B4-BE49-F238E27FC236}">
                <a16:creationId xmlns:a16="http://schemas.microsoft.com/office/drawing/2014/main" id="{3F5C3675-6FD5-72A2-5EB8-2F72447A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61" y="5453341"/>
            <a:ext cx="742754" cy="813135"/>
          </a:xfrm>
          <a:prstGeom prst="rect">
            <a:avLst/>
          </a:prstGeom>
        </p:spPr>
      </p:pic>
      <p:pic>
        <p:nvPicPr>
          <p:cNvPr id="2048" name="図 2047">
            <a:extLst>
              <a:ext uri="{FF2B5EF4-FFF2-40B4-BE49-F238E27FC236}">
                <a16:creationId xmlns:a16="http://schemas.microsoft.com/office/drawing/2014/main" id="{20259A34-D673-9B95-73B9-444D992AE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762" y="5464472"/>
            <a:ext cx="742754" cy="813135"/>
          </a:xfrm>
          <a:prstGeom prst="rect">
            <a:avLst/>
          </a:prstGeom>
        </p:spPr>
      </p:pic>
      <p:sp>
        <p:nvSpPr>
          <p:cNvPr id="2049" name="正方形/長方形 2048">
            <a:extLst>
              <a:ext uri="{FF2B5EF4-FFF2-40B4-BE49-F238E27FC236}">
                <a16:creationId xmlns:a16="http://schemas.microsoft.com/office/drawing/2014/main" id="{FED71C1B-79D9-A1C1-53C9-ECDA2A4374CA}"/>
              </a:ext>
            </a:extLst>
          </p:cNvPr>
          <p:cNvSpPr/>
          <p:nvPr/>
        </p:nvSpPr>
        <p:spPr>
          <a:xfrm>
            <a:off x="7655081" y="6233294"/>
            <a:ext cx="1388099" cy="7749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ja-JP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  <a:sym typeface="Arial"/>
            </a:endParaRPr>
          </a:p>
        </p:txBody>
      </p:sp>
      <p:cxnSp>
        <p:nvCxnSpPr>
          <p:cNvPr id="2051" name="直線矢印コネクタ 2050">
            <a:extLst>
              <a:ext uri="{FF2B5EF4-FFF2-40B4-BE49-F238E27FC236}">
                <a16:creationId xmlns:a16="http://schemas.microsoft.com/office/drawing/2014/main" id="{2EFB386F-F138-5090-090B-455E0F23EA89}"/>
              </a:ext>
            </a:extLst>
          </p:cNvPr>
          <p:cNvCxnSpPr>
            <a:cxnSpLocks/>
          </p:cNvCxnSpPr>
          <p:nvPr/>
        </p:nvCxnSpPr>
        <p:spPr>
          <a:xfrm flipV="1">
            <a:off x="8376566" y="6062427"/>
            <a:ext cx="79956" cy="140393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直線矢印コネクタ 2052">
            <a:extLst>
              <a:ext uri="{FF2B5EF4-FFF2-40B4-BE49-F238E27FC236}">
                <a16:creationId xmlns:a16="http://schemas.microsoft.com/office/drawing/2014/main" id="{CCEFE1A6-1E90-1E20-D69C-17A7D9448853}"/>
              </a:ext>
            </a:extLst>
          </p:cNvPr>
          <p:cNvCxnSpPr>
            <a:cxnSpLocks/>
          </p:cNvCxnSpPr>
          <p:nvPr/>
        </p:nvCxnSpPr>
        <p:spPr>
          <a:xfrm flipH="1" flipV="1">
            <a:off x="8337645" y="6024655"/>
            <a:ext cx="3625" cy="19340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直線矢印コネクタ 2053">
            <a:extLst>
              <a:ext uri="{FF2B5EF4-FFF2-40B4-BE49-F238E27FC236}">
                <a16:creationId xmlns:a16="http://schemas.microsoft.com/office/drawing/2014/main" id="{42929A21-FA62-00E2-07B8-D14F5F606368}"/>
              </a:ext>
            </a:extLst>
          </p:cNvPr>
          <p:cNvCxnSpPr>
            <a:cxnSpLocks/>
          </p:cNvCxnSpPr>
          <p:nvPr/>
        </p:nvCxnSpPr>
        <p:spPr>
          <a:xfrm flipH="1" flipV="1">
            <a:off x="8252374" y="6062428"/>
            <a:ext cx="109609" cy="163978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直線矢印コネクタ 2054">
            <a:extLst>
              <a:ext uri="{FF2B5EF4-FFF2-40B4-BE49-F238E27FC236}">
                <a16:creationId xmlns:a16="http://schemas.microsoft.com/office/drawing/2014/main" id="{CD409C73-3AC9-2773-817F-C6A2867270D6}"/>
              </a:ext>
            </a:extLst>
          </p:cNvPr>
          <p:cNvCxnSpPr>
            <a:cxnSpLocks/>
          </p:cNvCxnSpPr>
          <p:nvPr/>
        </p:nvCxnSpPr>
        <p:spPr>
          <a:xfrm flipH="1" flipV="1">
            <a:off x="8133708" y="6202819"/>
            <a:ext cx="228276" cy="15237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直線矢印コネクタ 2055">
            <a:extLst>
              <a:ext uri="{FF2B5EF4-FFF2-40B4-BE49-F238E27FC236}">
                <a16:creationId xmlns:a16="http://schemas.microsoft.com/office/drawing/2014/main" id="{E61A2C5C-F801-D6D1-E549-285BD7066E30}"/>
              </a:ext>
            </a:extLst>
          </p:cNvPr>
          <p:cNvCxnSpPr>
            <a:cxnSpLocks/>
          </p:cNvCxnSpPr>
          <p:nvPr/>
        </p:nvCxnSpPr>
        <p:spPr>
          <a:xfrm flipV="1">
            <a:off x="8392317" y="6202820"/>
            <a:ext cx="161399" cy="1113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直線矢印コネクタ 2056">
            <a:extLst>
              <a:ext uri="{FF2B5EF4-FFF2-40B4-BE49-F238E27FC236}">
                <a16:creationId xmlns:a16="http://schemas.microsoft.com/office/drawing/2014/main" id="{62430B56-4E9C-3FF7-9F5D-CCF9B959E100}"/>
              </a:ext>
            </a:extLst>
          </p:cNvPr>
          <p:cNvCxnSpPr>
            <a:cxnSpLocks/>
          </p:cNvCxnSpPr>
          <p:nvPr/>
        </p:nvCxnSpPr>
        <p:spPr>
          <a:xfrm flipV="1">
            <a:off x="8406324" y="6125470"/>
            <a:ext cx="103320" cy="6396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直線矢印コネクタ 2057">
            <a:extLst>
              <a:ext uri="{FF2B5EF4-FFF2-40B4-BE49-F238E27FC236}">
                <a16:creationId xmlns:a16="http://schemas.microsoft.com/office/drawing/2014/main" id="{EB925CB0-8704-4356-BC68-E9B65147D42B}"/>
              </a:ext>
            </a:extLst>
          </p:cNvPr>
          <p:cNvCxnSpPr>
            <a:cxnSpLocks/>
          </p:cNvCxnSpPr>
          <p:nvPr/>
        </p:nvCxnSpPr>
        <p:spPr>
          <a:xfrm flipH="1" flipV="1">
            <a:off x="8171180" y="6132622"/>
            <a:ext cx="220025" cy="8569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直線矢印コネクタ 2058">
            <a:extLst>
              <a:ext uri="{FF2B5EF4-FFF2-40B4-BE49-F238E27FC236}">
                <a16:creationId xmlns:a16="http://schemas.microsoft.com/office/drawing/2014/main" id="{91681B0D-3B4B-6842-ABD7-234E08369E7D}"/>
              </a:ext>
            </a:extLst>
          </p:cNvPr>
          <p:cNvCxnSpPr>
            <a:cxnSpLocks/>
          </p:cNvCxnSpPr>
          <p:nvPr/>
        </p:nvCxnSpPr>
        <p:spPr>
          <a:xfrm>
            <a:off x="7317965" y="5189821"/>
            <a:ext cx="337827" cy="32007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直線矢印コネクタ 2059">
            <a:extLst>
              <a:ext uri="{FF2B5EF4-FFF2-40B4-BE49-F238E27FC236}">
                <a16:creationId xmlns:a16="http://schemas.microsoft.com/office/drawing/2014/main" id="{FADEF194-C879-707D-072C-F53AA1046434}"/>
              </a:ext>
            </a:extLst>
          </p:cNvPr>
          <p:cNvCxnSpPr>
            <a:cxnSpLocks/>
          </p:cNvCxnSpPr>
          <p:nvPr/>
        </p:nvCxnSpPr>
        <p:spPr>
          <a:xfrm>
            <a:off x="7661196" y="5504901"/>
            <a:ext cx="585185" cy="6277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直線矢印コネクタ 2060">
            <a:extLst>
              <a:ext uri="{FF2B5EF4-FFF2-40B4-BE49-F238E27FC236}">
                <a16:creationId xmlns:a16="http://schemas.microsoft.com/office/drawing/2014/main" id="{B49C7CC0-921D-D8E1-BE01-87FDEA28A196}"/>
              </a:ext>
            </a:extLst>
          </p:cNvPr>
          <p:cNvCxnSpPr>
            <a:cxnSpLocks/>
          </p:cNvCxnSpPr>
          <p:nvPr/>
        </p:nvCxnSpPr>
        <p:spPr>
          <a:xfrm>
            <a:off x="6096000" y="5205013"/>
            <a:ext cx="926095" cy="9483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テキスト ボックス 2061">
            <a:extLst>
              <a:ext uri="{FF2B5EF4-FFF2-40B4-BE49-F238E27FC236}">
                <a16:creationId xmlns:a16="http://schemas.microsoft.com/office/drawing/2014/main" id="{3048712A-C1DB-4F12-4802-8916FF8A8DE8}"/>
              </a:ext>
            </a:extLst>
          </p:cNvPr>
          <p:cNvSpPr txBox="1"/>
          <p:nvPr/>
        </p:nvSpPr>
        <p:spPr>
          <a:xfrm>
            <a:off x="5975793" y="6365794"/>
            <a:ext cx="1687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Radar backscatter in the presence of water</a:t>
            </a:r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063" name="テキスト ボックス 2062">
            <a:extLst>
              <a:ext uri="{FF2B5EF4-FFF2-40B4-BE49-F238E27FC236}">
                <a16:creationId xmlns:a16="http://schemas.microsoft.com/office/drawing/2014/main" id="{51707760-FE47-C366-CA14-7EA2D0FD17F9}"/>
              </a:ext>
            </a:extLst>
          </p:cNvPr>
          <p:cNvSpPr txBox="1"/>
          <p:nvPr/>
        </p:nvSpPr>
        <p:spPr>
          <a:xfrm>
            <a:off x="7598994" y="6368876"/>
            <a:ext cx="1555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Radar backscatter in the absence of water</a:t>
            </a:r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pic>
        <p:nvPicPr>
          <p:cNvPr id="2064" name="図 2063">
            <a:extLst>
              <a:ext uri="{FF2B5EF4-FFF2-40B4-BE49-F238E27FC236}">
                <a16:creationId xmlns:a16="http://schemas.microsoft.com/office/drawing/2014/main" id="{BD61AA46-C87F-EF95-1411-014BCD7994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68"/>
          <a:stretch/>
        </p:blipFill>
        <p:spPr>
          <a:xfrm>
            <a:off x="9174932" y="4957633"/>
            <a:ext cx="2499927" cy="1532389"/>
          </a:xfrm>
          <a:prstGeom prst="rect">
            <a:avLst/>
          </a:prstGeom>
        </p:spPr>
      </p:pic>
      <p:sp>
        <p:nvSpPr>
          <p:cNvPr id="2065" name="テキスト ボックス 2064">
            <a:extLst>
              <a:ext uri="{FF2B5EF4-FFF2-40B4-BE49-F238E27FC236}">
                <a16:creationId xmlns:a16="http://schemas.microsoft.com/office/drawing/2014/main" id="{EFEFC176-A7CF-0DA4-C2E3-2749F21CD721}"/>
              </a:ext>
            </a:extLst>
          </p:cNvPr>
          <p:cNvSpPr txBox="1"/>
          <p:nvPr/>
        </p:nvSpPr>
        <p:spPr>
          <a:xfrm>
            <a:off x="9318752" y="6436140"/>
            <a:ext cx="2322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Estimating water existence in paddy fields from satellite data.</a:t>
            </a:r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066" name="テキスト ボックス 2065">
            <a:extLst>
              <a:ext uri="{FF2B5EF4-FFF2-40B4-BE49-F238E27FC236}">
                <a16:creationId xmlns:a16="http://schemas.microsoft.com/office/drawing/2014/main" id="{F9AE182A-33EE-0BEE-F3DE-B53A0A2467D3}"/>
              </a:ext>
            </a:extLst>
          </p:cNvPr>
          <p:cNvSpPr txBox="1"/>
          <p:nvPr/>
        </p:nvSpPr>
        <p:spPr>
          <a:xfrm>
            <a:off x="68085" y="918986"/>
            <a:ext cx="61484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Innovation through the utilization of sensing from satellite observations and ground-based observation networks, coupled with AI technology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Timely and continuous information provision on paddy field water levels and methane emission reduction associated with water level management.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Contributing to increased income for farmers through the carbon credit service by both public and private on methane emission reduction, as well as productivity enhancement through optimal water level management.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80F1E919-0B68-9B98-AA48-53581BED3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780" y="3994076"/>
            <a:ext cx="4634747" cy="2934582"/>
          </a:xfrm>
          <a:prstGeom prst="rect">
            <a:avLst/>
          </a:prstGeom>
          <a:ln>
            <a:solidFill>
              <a:srgbClr val="FFFFFF"/>
            </a:solidFill>
            <a:prstDash val="dash"/>
          </a:ln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84C582B-BCD9-A3E3-8764-B2FA24631424}"/>
              </a:ext>
            </a:extLst>
          </p:cNvPr>
          <p:cNvSpPr txBox="1"/>
          <p:nvPr/>
        </p:nvSpPr>
        <p:spPr>
          <a:xfrm>
            <a:off x="187804" y="4142025"/>
            <a:ext cx="1697786" cy="64633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Gothic Light" panose="020B0300000000000000" pitchFamily="34" charset="-128"/>
                <a:ea typeface="Yu Gothic Light" panose="020B0300000000000000" pitchFamily="34" charset="-128"/>
                <a:cs typeface="+mn-cs"/>
              </a:rPr>
              <a:t>Carbon Credit Service provided by Japanese Startup Company</a:t>
            </a: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39ABA8D7-EDAD-2F92-E473-20C4F240F176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3021520" y="4302162"/>
            <a:ext cx="1013179" cy="39700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oval"/>
          </a:ln>
          <a:effectLst/>
        </p:spPr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CDA8B38-8FFF-67D2-16A0-506D388AB9A9}"/>
              </a:ext>
            </a:extLst>
          </p:cNvPr>
          <p:cNvSpPr txBox="1"/>
          <p:nvPr/>
        </p:nvSpPr>
        <p:spPr>
          <a:xfrm>
            <a:off x="3204072" y="3734335"/>
            <a:ext cx="1159429" cy="27699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Yu Gothic Light" panose="020B0300000000000000" pitchFamily="34" charset="-128"/>
                <a:ea typeface="Yu Gothic Light" panose="020B0300000000000000" pitchFamily="34" charset="-128"/>
                <a:cs typeface="+mn-cs"/>
              </a:rPr>
              <a:t>Satellite Data</a:t>
            </a:r>
          </a:p>
        </p:txBody>
      </p:sp>
      <p:pic>
        <p:nvPicPr>
          <p:cNvPr id="52" name="グラフィックス 51" descr="衛星 枠線">
            <a:extLst>
              <a:ext uri="{FF2B5EF4-FFF2-40B4-BE49-F238E27FC236}">
                <a16:creationId xmlns:a16="http://schemas.microsoft.com/office/drawing/2014/main" id="{4470A737-25D7-5F74-B5C5-3E7ADABF8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67787" y="4011334"/>
            <a:ext cx="468763" cy="468763"/>
          </a:xfrm>
          <a:prstGeom prst="rect">
            <a:avLst/>
          </a:prstGeom>
        </p:spPr>
      </p:pic>
      <p:sp>
        <p:nvSpPr>
          <p:cNvPr id="53" name="フローチャート: 処理 52">
            <a:extLst>
              <a:ext uri="{FF2B5EF4-FFF2-40B4-BE49-F238E27FC236}">
                <a16:creationId xmlns:a16="http://schemas.microsoft.com/office/drawing/2014/main" id="{FB3D91A4-A413-5D31-824C-D5F22160A7D9}"/>
              </a:ext>
            </a:extLst>
          </p:cNvPr>
          <p:cNvSpPr/>
          <p:nvPr/>
        </p:nvSpPr>
        <p:spPr bwMode="auto">
          <a:xfrm>
            <a:off x="2375210" y="3429000"/>
            <a:ext cx="1884556" cy="245881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" name="フローチャート: 処理 53">
            <a:extLst>
              <a:ext uri="{FF2B5EF4-FFF2-40B4-BE49-F238E27FC236}">
                <a16:creationId xmlns:a16="http://schemas.microsoft.com/office/drawing/2014/main" id="{1F8AC27D-9440-6170-86C9-1E5F62B3CA78}"/>
              </a:ext>
            </a:extLst>
          </p:cNvPr>
          <p:cNvSpPr/>
          <p:nvPr/>
        </p:nvSpPr>
        <p:spPr bwMode="auto">
          <a:xfrm>
            <a:off x="5006898" y="3551940"/>
            <a:ext cx="1615605" cy="584735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4" name="図 3" descr="衛星のcg&#10;&#10;中程度の精度で自動的に生成された説明">
            <a:extLst>
              <a:ext uri="{FF2B5EF4-FFF2-40B4-BE49-F238E27FC236}">
                <a16:creationId xmlns:a16="http://schemas.microsoft.com/office/drawing/2014/main" id="{CBD5B2E4-43F6-38D2-5951-EB4C1A282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716" y="879217"/>
            <a:ext cx="1467783" cy="10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59436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CAA7F9-0050-B860-AAAD-9621657A3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457" y="215476"/>
            <a:ext cx="10069375" cy="642761"/>
          </a:xfrm>
        </p:spPr>
        <p:txBody>
          <a:bodyPr/>
          <a:lstStyle/>
          <a:p>
            <a:r>
              <a:rPr lang="en-US" dirty="0"/>
              <a:t>Real-time Observations over Large Cities by Passenger Airline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3C740F0-0236-03FE-A210-6429CD7AC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563"/>
          <a:stretch/>
        </p:blipFill>
        <p:spPr>
          <a:xfrm>
            <a:off x="1018311" y="1041478"/>
            <a:ext cx="4055949" cy="134359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7A8612E-853A-4715-E378-E232E700B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11" y="2452122"/>
            <a:ext cx="4239663" cy="6860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CDF8BB-2B25-D206-8B90-35D29ACC55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660"/>
          <a:stretch/>
        </p:blipFill>
        <p:spPr>
          <a:xfrm>
            <a:off x="5961419" y="944297"/>
            <a:ext cx="5466876" cy="592295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A3D461-BDD4-D9A3-01A7-70F094F2F495}"/>
              </a:ext>
            </a:extLst>
          </p:cNvPr>
          <p:cNvSpPr txBox="1"/>
          <p:nvPr/>
        </p:nvSpPr>
        <p:spPr>
          <a:xfrm>
            <a:off x="242381" y="4087979"/>
            <a:ext cx="56857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An initiative partnered with ANA, a Japanese private airline company, for detailed urban greenhouse gas monitoring to support climate change mitigation efforts aligned with the Paris Agreement.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A sensor like the GOSAT is installed in aircraft cabins for high-resolution, real-time observation of large cities in identifying human-caused emission sources.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The initiative combines these precise aircraft measurements with satellite data to pinpoint and analyze emission sources in urban areas.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39F0BF9-70C0-71C8-4A3C-14904332DAF1}"/>
              </a:ext>
            </a:extLst>
          </p:cNvPr>
          <p:cNvSpPr/>
          <p:nvPr/>
        </p:nvSpPr>
        <p:spPr bwMode="auto">
          <a:xfrm>
            <a:off x="263680" y="3381106"/>
            <a:ext cx="5535941" cy="5800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45720" rIns="36000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50" charset="-128"/>
              </a:rPr>
              <a:t>Greenhouse gas Observations of </a:t>
            </a:r>
            <a:r>
              <a:rPr kumimoji="1" lang="en-US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50" charset="-128"/>
              </a:rPr>
              <a:t>Biospheric</a:t>
            </a:r>
            <a:r>
              <a:rPr kumimoji="1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50" charset="-128"/>
              </a:rPr>
              <a:t> </a:t>
            </a:r>
            <a:r>
              <a:rPr kumimoji="1" lang="en-US" altLang="ja-JP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50" charset="-128"/>
              </a:rPr>
              <a:t>&amp;</a:t>
            </a:r>
            <a:r>
              <a:rPr kumimoji="1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50" charset="-128"/>
              </a:rPr>
              <a:t> </a:t>
            </a:r>
          </a:p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ＭＳ Ｐゴシック" pitchFamily="50" charset="-128"/>
              </a:rPr>
              <a:t>Local Emissions from the Upper sky (GOBLEU) Project</a:t>
            </a:r>
          </a:p>
        </p:txBody>
      </p:sp>
    </p:spTree>
    <p:extLst>
      <p:ext uri="{BB962C8B-B14F-4D97-AF65-F5344CB8AC3E}">
        <p14:creationId xmlns:p14="http://schemas.microsoft.com/office/powerpoint/2010/main" val="306252512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9009506-1758-D373-046D-4B93F858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055" y="1508402"/>
            <a:ext cx="5129048" cy="5129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8C9B667-E3C8-CC7C-E8D5-EA6ED8C79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7" y="1518011"/>
            <a:ext cx="4952474" cy="4952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D83E614-8CF7-0328-4B92-4212AC016A44}"/>
              </a:ext>
            </a:extLst>
          </p:cNvPr>
          <p:cNvSpPr txBox="1"/>
          <p:nvPr/>
        </p:nvSpPr>
        <p:spPr>
          <a:xfrm>
            <a:off x="2448014" y="228948"/>
            <a:ext cx="763231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5400" dirty="0">
                <a:solidFill>
                  <a:schemeClr val="bg1"/>
                </a:solidFill>
                <a:latin typeface="Söhne"/>
              </a:rPr>
              <a:t>เพื่ออนาคตที่ยั่งยืนและรุ่งโรจน์</a:t>
            </a:r>
            <a:endParaRPr lang="en-US" sz="5400" dirty="0">
              <a:solidFill>
                <a:schemeClr val="bg1"/>
              </a:solidFill>
              <a:latin typeface="Söhne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For Sustainable and Prosperous Future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753630-947F-6D30-572E-7CE1BC242255}"/>
              </a:ext>
            </a:extLst>
          </p:cNvPr>
          <p:cNvSpPr txBox="1"/>
          <p:nvPr/>
        </p:nvSpPr>
        <p:spPr>
          <a:xfrm>
            <a:off x="4299782" y="3429000"/>
            <a:ext cx="341586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5400" i="0" dirty="0">
                <a:solidFill>
                  <a:schemeClr val="bg1"/>
                </a:solidFill>
                <a:effectLst/>
                <a:latin typeface="Söhne"/>
              </a:rPr>
              <a:t>ขอบคุณครับ</a:t>
            </a:r>
            <a:endParaRPr lang="en-US" sz="5400" i="0" dirty="0">
              <a:solidFill>
                <a:schemeClr val="bg1"/>
              </a:solidFill>
              <a:effectLst/>
              <a:latin typeface="Söhne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Thank you!</a:t>
            </a:r>
            <a:endParaRPr lang="en-US" sz="3200" dirty="0">
              <a:latin typeface="游ゴシック Medium" panose="020B0500000000000000" pitchFamily="50" charset="-128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95534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B00CC4-ECB4-DC69-4DB5-32339415451B}"/>
              </a:ext>
            </a:extLst>
          </p:cNvPr>
          <p:cNvSpPr txBox="1"/>
          <p:nvPr/>
        </p:nvSpPr>
        <p:spPr>
          <a:xfrm>
            <a:off x="694472" y="3531362"/>
            <a:ext cx="1149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dirty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Vantage Point from Space and Changes on Earth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324C8D-0840-1431-5D00-460F5B73D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5" y="4177693"/>
            <a:ext cx="11558726" cy="52985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F5D054B-BA5C-4D4B-BB0C-ED478088E0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68125" y="6473825"/>
            <a:ext cx="523875" cy="3302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75559-32F5-4657-8849-F5E88CA749E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3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JAXA2">
            <a:hlinkClick r:id="" action="ppaction://media"/>
            <a:extLst>
              <a:ext uri="{FF2B5EF4-FFF2-40B4-BE49-F238E27FC236}">
                <a16:creationId xmlns:a16="http://schemas.microsoft.com/office/drawing/2014/main" id="{DBF2EC12-B474-F30D-691A-905A32E83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09541" cy="6811617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6E928B1D-A7B8-F36E-CAA3-096FCA7DF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69" y="-31542"/>
            <a:ext cx="10160000" cy="631676"/>
          </a:xfrm>
        </p:spPr>
        <p:txBody>
          <a:bodyPr/>
          <a:lstStyle/>
          <a:p>
            <a:r>
              <a:rPr lang="en-US" altLang="ja-JP" sz="3200" dirty="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Global CO</a:t>
            </a:r>
            <a:r>
              <a:rPr lang="en-US" altLang="ja-JP" sz="3200" baseline="-25000" dirty="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</a:t>
            </a:r>
            <a:r>
              <a:rPr lang="en-US" altLang="ja-JP" sz="3200" dirty="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Concentration since 2009</a:t>
            </a:r>
            <a:endParaRPr lang="en-US" sz="3200" dirty="0">
              <a:solidFill>
                <a:schemeClr val="tx1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E978591-C8A8-5DA1-2792-428482CA59DF}"/>
              </a:ext>
            </a:extLst>
          </p:cNvPr>
          <p:cNvSpPr/>
          <p:nvPr/>
        </p:nvSpPr>
        <p:spPr bwMode="auto">
          <a:xfrm>
            <a:off x="4465983" y="2903331"/>
            <a:ext cx="3374886" cy="724452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416.9 ppm</a:t>
            </a:r>
          </a:p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400" dirty="0">
                <a:latin typeface="Arial" pitchFamily="34" charset="0"/>
                <a:ea typeface="ＭＳ Ｐゴシック" pitchFamily="50" charset="-128"/>
              </a:rPr>
              <a:t>September 2023</a:t>
            </a:r>
            <a:endParaRPr kumimoji="1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16003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4409AB2-B21B-1822-217B-CE0A07CF9A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7826" y="247220"/>
            <a:ext cx="10515600" cy="387350"/>
          </a:xfrm>
          <a:prstGeom prst="rect">
            <a:avLst/>
          </a:prstGeom>
        </p:spPr>
        <p:txBody>
          <a:bodyPr/>
          <a:lstStyle/>
          <a:p>
            <a:r>
              <a:rPr lang="en" altLang="ja-JP" sz="28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Earth Observation Missions Addressing Global Challenges</a:t>
            </a:r>
            <a:endParaRPr kumimoji="1" lang="ja-JP" altLang="en-US" sz="2800" dirty="0">
              <a:solidFill>
                <a:schemeClr val="bg1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8D7DAE-7B5B-1526-D989-39DC946420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79225" y="6551613"/>
            <a:ext cx="612775" cy="255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317" rtl="0" eaLnBrk="1" latinLnBrk="0" hangingPunct="1">
              <a:defRPr kumimoji="1" sz="1050" kern="120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lvl1pPr>
            <a:lvl2pPr marL="457158" algn="l" defTabSz="91431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7" algn="l" defTabSz="91431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5" algn="l" defTabSz="91431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3" algn="l" defTabSz="91431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1" algn="l" defTabSz="91431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9" algn="l" defTabSz="91431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07" algn="l" defTabSz="91431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65" algn="l" defTabSz="914317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8A261-A62E-364A-9CD6-21AD79F8B5E3}" type="slidenum">
              <a:rPr lang="en-US" altLang="ja-JP" smtClean="0"/>
              <a:pPr/>
              <a:t>4</a:t>
            </a:fld>
            <a:endParaRPr lang="ja-JP" alt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B2D356C-A0A9-BADA-D92F-58DBBFFB8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791" r="24757" b="-380"/>
          <a:stretch/>
        </p:blipFill>
        <p:spPr bwMode="auto">
          <a:xfrm>
            <a:off x="182600" y="1109100"/>
            <a:ext cx="2397847" cy="2397847"/>
          </a:xfrm>
          <a:prstGeom prst="ellipse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2713106-C5BE-9F0A-290C-EB5CB6265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" contrast="9000"/>
                    </a14:imgEffect>
                  </a14:imgLayer>
                </a14:imgProps>
              </a:ext>
            </a:extLst>
          </a:blip>
          <a:srcRect l="28067" t="2539" r="16820" b="9224"/>
          <a:stretch/>
        </p:blipFill>
        <p:spPr>
          <a:xfrm>
            <a:off x="279071" y="3947103"/>
            <a:ext cx="2397847" cy="2397847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図 14" descr="245f95a09bde6adbffda294e7c40f172.jpg">
            <a:extLst>
              <a:ext uri="{FF2B5EF4-FFF2-40B4-BE49-F238E27FC236}">
                <a16:creationId xmlns:a16="http://schemas.microsoft.com/office/drawing/2014/main" id="{2BA67AB8-FD88-5DA7-2427-B4F00568A7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8000" t="725" r="10022" b="14144"/>
          <a:stretch/>
        </p:blipFill>
        <p:spPr bwMode="auto">
          <a:xfrm>
            <a:off x="5983207" y="1103501"/>
            <a:ext cx="2397847" cy="2397847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図 7" descr="輸送, 衛星, 室内 が含まれている画像&#10;&#10;高い精度で生成された説明">
            <a:extLst>
              <a:ext uri="{FF2B5EF4-FFF2-40B4-BE49-F238E27FC236}">
                <a16:creationId xmlns:a16="http://schemas.microsoft.com/office/drawing/2014/main" id="{2AC56FC2-4DB5-A18B-1B84-CDDB330D5F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6" t="11470" r="26723" b="4457"/>
          <a:stretch/>
        </p:blipFill>
        <p:spPr>
          <a:xfrm>
            <a:off x="6096000" y="3947103"/>
            <a:ext cx="2397847" cy="2397847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295BF52-BA4F-3B45-49BC-A3057EDBF7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052" t="1309" r="5944" b="2671"/>
          <a:stretch/>
        </p:blipFill>
        <p:spPr>
          <a:xfrm>
            <a:off x="3175484" y="1109099"/>
            <a:ext cx="2397847" cy="2397847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楕円 15">
            <a:extLst>
              <a:ext uri="{FF2B5EF4-FFF2-40B4-BE49-F238E27FC236}">
                <a16:creationId xmlns:a16="http://schemas.microsoft.com/office/drawing/2014/main" id="{1B951540-C072-E2BB-E6B0-FE8AC2415343}"/>
              </a:ext>
            </a:extLst>
          </p:cNvPr>
          <p:cNvSpPr/>
          <p:nvPr/>
        </p:nvSpPr>
        <p:spPr>
          <a:xfrm>
            <a:off x="1337252" y="6026348"/>
            <a:ext cx="1772126" cy="74576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27">
              <a:lnSpc>
                <a:spcPct val="80000"/>
              </a:lnSpc>
            </a:pPr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Cloud/</a:t>
            </a:r>
          </a:p>
          <a:p>
            <a:pPr algn="ctr" defTabSz="742927">
              <a:lnSpc>
                <a:spcPct val="80000"/>
              </a:lnSpc>
            </a:pPr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Aerosols/</a:t>
            </a:r>
          </a:p>
          <a:p>
            <a:pPr algn="ctr" defTabSz="742927">
              <a:lnSpc>
                <a:spcPct val="80000"/>
              </a:lnSpc>
            </a:pPr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Vegetation</a:t>
            </a:r>
          </a:p>
        </p:txBody>
      </p:sp>
      <p:sp>
        <p:nvSpPr>
          <p:cNvPr id="11" name="楕円 21">
            <a:extLst>
              <a:ext uri="{FF2B5EF4-FFF2-40B4-BE49-F238E27FC236}">
                <a16:creationId xmlns:a16="http://schemas.microsoft.com/office/drawing/2014/main" id="{3BB225E2-B3C7-C606-4638-A13CF25A3895}"/>
              </a:ext>
            </a:extLst>
          </p:cNvPr>
          <p:cNvSpPr/>
          <p:nvPr/>
        </p:nvSpPr>
        <p:spPr>
          <a:xfrm>
            <a:off x="7037224" y="3185206"/>
            <a:ext cx="1772126" cy="69321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27"/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Water Cycle</a:t>
            </a:r>
          </a:p>
        </p:txBody>
      </p:sp>
      <p:sp>
        <p:nvSpPr>
          <p:cNvPr id="12" name="楕円 22">
            <a:extLst>
              <a:ext uri="{FF2B5EF4-FFF2-40B4-BE49-F238E27FC236}">
                <a16:creationId xmlns:a16="http://schemas.microsoft.com/office/drawing/2014/main" id="{DE559920-2501-1FF6-8856-F625762278DB}"/>
              </a:ext>
            </a:extLst>
          </p:cNvPr>
          <p:cNvSpPr/>
          <p:nvPr/>
        </p:nvSpPr>
        <p:spPr>
          <a:xfrm>
            <a:off x="4173597" y="3118676"/>
            <a:ext cx="1772125" cy="76534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742927"/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Precipitation</a:t>
            </a:r>
          </a:p>
        </p:txBody>
      </p:sp>
      <p:sp>
        <p:nvSpPr>
          <p:cNvPr id="13" name="楕円 29">
            <a:extLst>
              <a:ext uri="{FF2B5EF4-FFF2-40B4-BE49-F238E27FC236}">
                <a16:creationId xmlns:a16="http://schemas.microsoft.com/office/drawing/2014/main" id="{A2DD520D-941D-2383-E769-1A2A4722FC83}"/>
              </a:ext>
            </a:extLst>
          </p:cNvPr>
          <p:cNvSpPr/>
          <p:nvPr/>
        </p:nvSpPr>
        <p:spPr>
          <a:xfrm>
            <a:off x="1150110" y="3122050"/>
            <a:ext cx="1801657" cy="761970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742927"/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Disaster/</a:t>
            </a:r>
            <a:b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</a:br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Land</a:t>
            </a:r>
          </a:p>
        </p:txBody>
      </p:sp>
      <p:pic>
        <p:nvPicPr>
          <p:cNvPr id="14" name="図 13" descr="衛星, 輸送, 空 が含まれている画像&#10;&#10;非常に高い精度で生成された説明">
            <a:extLst>
              <a:ext uri="{FF2B5EF4-FFF2-40B4-BE49-F238E27FC236}">
                <a16:creationId xmlns:a16="http://schemas.microsoft.com/office/drawing/2014/main" id="{2BE62E9B-5D37-49B4-083F-BCE696E0A6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6" t="3565" r="8524" b="7288"/>
          <a:stretch/>
        </p:blipFill>
        <p:spPr>
          <a:xfrm>
            <a:off x="3169505" y="3947103"/>
            <a:ext cx="2397847" cy="2397847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楕円 35">
            <a:extLst>
              <a:ext uri="{FF2B5EF4-FFF2-40B4-BE49-F238E27FC236}">
                <a16:creationId xmlns:a16="http://schemas.microsoft.com/office/drawing/2014/main" id="{A3AC3C62-1FEC-C570-15AB-1122BCDAB9B4}"/>
              </a:ext>
            </a:extLst>
          </p:cNvPr>
          <p:cNvSpPr/>
          <p:nvPr/>
        </p:nvSpPr>
        <p:spPr>
          <a:xfrm>
            <a:off x="7065113" y="6024094"/>
            <a:ext cx="1772126" cy="742423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742927"/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Greenhouse gases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8912DE-B013-ED1C-E850-00565CAE6538}"/>
              </a:ext>
            </a:extLst>
          </p:cNvPr>
          <p:cNvSpPr txBox="1"/>
          <p:nvPr/>
        </p:nvSpPr>
        <p:spPr>
          <a:xfrm>
            <a:off x="2903217" y="3323583"/>
            <a:ext cx="140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i="1">
                <a:latin typeface="Calibri" panose="020F0502020204030204" pitchFamily="34" charset="0"/>
                <a:cs typeface="Calibri" panose="020F0502020204030204" pitchFamily="34" charset="0"/>
              </a:rPr>
              <a:t>(NASA-JAXA joint mission)</a:t>
            </a:r>
            <a:endParaRPr kumimoji="1" lang="ja-JP" altLang="en-US" sz="1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楕円 37">
            <a:extLst>
              <a:ext uri="{FF2B5EF4-FFF2-40B4-BE49-F238E27FC236}">
                <a16:creationId xmlns:a16="http://schemas.microsoft.com/office/drawing/2014/main" id="{347A8CBE-5FF0-9496-AF63-B96A4A9E1D6B}"/>
              </a:ext>
            </a:extLst>
          </p:cNvPr>
          <p:cNvSpPr/>
          <p:nvPr/>
        </p:nvSpPr>
        <p:spPr>
          <a:xfrm>
            <a:off x="4167617" y="5986619"/>
            <a:ext cx="1772126" cy="742423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742927"/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Greenhouse gases</a:t>
            </a:r>
          </a:p>
        </p:txBody>
      </p:sp>
      <p:sp>
        <p:nvSpPr>
          <p:cNvPr id="18" name="テキスト プレースホルダー 22">
            <a:extLst>
              <a:ext uri="{FF2B5EF4-FFF2-40B4-BE49-F238E27FC236}">
                <a16:creationId xmlns:a16="http://schemas.microsoft.com/office/drawing/2014/main" id="{2AFE7A3E-AF88-61B5-CAE7-C3EDDEB25D78}"/>
              </a:ext>
            </a:extLst>
          </p:cNvPr>
          <p:cNvSpPr txBox="1">
            <a:spLocks/>
          </p:cNvSpPr>
          <p:nvPr/>
        </p:nvSpPr>
        <p:spPr>
          <a:xfrm>
            <a:off x="480694" y="1208439"/>
            <a:ext cx="1801657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>
              <a:defRPr/>
            </a:pPr>
            <a: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ALOS-2 </a:t>
            </a:r>
            <a:r>
              <a:rPr lang="en-US" sz="18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(Radar)</a:t>
            </a:r>
            <a:br>
              <a:rPr lang="en-US" sz="18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2014</a:t>
            </a:r>
          </a:p>
          <a:p>
            <a:pPr defTabSz="816377">
              <a:defRPr/>
            </a:pPr>
            <a:endParaRPr lang="en-US" sz="2000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プレースホルダー 22">
            <a:extLst>
              <a:ext uri="{FF2B5EF4-FFF2-40B4-BE49-F238E27FC236}">
                <a16:creationId xmlns:a16="http://schemas.microsoft.com/office/drawing/2014/main" id="{1C785756-DE10-2188-7EED-693DABF7CA88}"/>
              </a:ext>
            </a:extLst>
          </p:cNvPr>
          <p:cNvSpPr txBox="1">
            <a:spLocks/>
          </p:cNvSpPr>
          <p:nvPr/>
        </p:nvSpPr>
        <p:spPr>
          <a:xfrm>
            <a:off x="853230" y="4031632"/>
            <a:ext cx="1249528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>
              <a:defRPr/>
            </a:pPr>
            <a: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GCOM-C</a:t>
            </a:r>
            <a:b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2017</a:t>
            </a:r>
            <a:endParaRPr lang="en-US" sz="1800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テキスト プレースホルダー 22">
            <a:extLst>
              <a:ext uri="{FF2B5EF4-FFF2-40B4-BE49-F238E27FC236}">
                <a16:creationId xmlns:a16="http://schemas.microsoft.com/office/drawing/2014/main" id="{308B52BD-6B9C-E5DB-C1E0-1EDC1329455D}"/>
              </a:ext>
            </a:extLst>
          </p:cNvPr>
          <p:cNvSpPr txBox="1">
            <a:spLocks/>
          </p:cNvSpPr>
          <p:nvPr/>
        </p:nvSpPr>
        <p:spPr>
          <a:xfrm>
            <a:off x="3808240" y="4076911"/>
            <a:ext cx="1249528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>
              <a:defRPr/>
            </a:pPr>
            <a: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GOSAT</a:t>
            </a:r>
            <a:b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2009</a:t>
            </a:r>
            <a:endParaRPr lang="en-US" sz="1800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テキスト プレースホルダー 22">
            <a:extLst>
              <a:ext uri="{FF2B5EF4-FFF2-40B4-BE49-F238E27FC236}">
                <a16:creationId xmlns:a16="http://schemas.microsoft.com/office/drawing/2014/main" id="{E0509794-0511-1C29-2785-EF8AD1570363}"/>
              </a:ext>
            </a:extLst>
          </p:cNvPr>
          <p:cNvSpPr txBox="1">
            <a:spLocks/>
          </p:cNvSpPr>
          <p:nvPr/>
        </p:nvSpPr>
        <p:spPr>
          <a:xfrm>
            <a:off x="6681755" y="4024569"/>
            <a:ext cx="1249528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>
              <a:defRPr/>
            </a:pPr>
            <a: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GOSAT-2</a:t>
            </a:r>
            <a:b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2018</a:t>
            </a:r>
            <a:endParaRPr lang="en-US" sz="1800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テキスト プレースホルダー 22">
            <a:extLst>
              <a:ext uri="{FF2B5EF4-FFF2-40B4-BE49-F238E27FC236}">
                <a16:creationId xmlns:a16="http://schemas.microsoft.com/office/drawing/2014/main" id="{B1CF5EF1-EFC8-E772-D537-D482C776958B}"/>
              </a:ext>
            </a:extLst>
          </p:cNvPr>
          <p:cNvSpPr txBox="1">
            <a:spLocks/>
          </p:cNvSpPr>
          <p:nvPr/>
        </p:nvSpPr>
        <p:spPr>
          <a:xfrm>
            <a:off x="6557366" y="1164660"/>
            <a:ext cx="1249528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>
              <a:defRPr/>
            </a:pPr>
            <a: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GCOM-W</a:t>
            </a:r>
            <a:b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2012</a:t>
            </a:r>
            <a:endParaRPr lang="en-US" sz="1800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テキスト プレースホルダー 22">
            <a:extLst>
              <a:ext uri="{FF2B5EF4-FFF2-40B4-BE49-F238E27FC236}">
                <a16:creationId xmlns:a16="http://schemas.microsoft.com/office/drawing/2014/main" id="{CB5CBC16-179F-92C6-D77A-030B694FCFA2}"/>
              </a:ext>
            </a:extLst>
          </p:cNvPr>
          <p:cNvSpPr txBox="1">
            <a:spLocks/>
          </p:cNvSpPr>
          <p:nvPr/>
        </p:nvSpPr>
        <p:spPr>
          <a:xfrm>
            <a:off x="3685792" y="1132450"/>
            <a:ext cx="1401125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>
              <a:defRPr/>
            </a:pPr>
            <a: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GPM-Core</a:t>
            </a:r>
            <a:b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2014</a:t>
            </a:r>
            <a:endParaRPr lang="en-US" sz="1800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F0BB645-E8F8-43DD-031C-A2D752D482DD}"/>
              </a:ext>
            </a:extLst>
          </p:cNvPr>
          <p:cNvSpPr txBox="1"/>
          <p:nvPr/>
        </p:nvSpPr>
        <p:spPr>
          <a:xfrm>
            <a:off x="3485683" y="3022246"/>
            <a:ext cx="789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(c)</a:t>
            </a:r>
            <a:r>
              <a:rPr lang="ja-JP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NASA</a:t>
            </a:r>
            <a:endParaRPr kumimoji="1" lang="ja-JP" alt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59643CED-7C2B-C05B-1084-E97AF819B0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23" r="32886" b="357"/>
          <a:stretch/>
        </p:blipFill>
        <p:spPr>
          <a:xfrm>
            <a:off x="10204816" y="4814868"/>
            <a:ext cx="1426576" cy="200277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295B453-ABB3-5F39-1545-090BF0960D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7622" y="1164660"/>
            <a:ext cx="2491338" cy="160731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A8CB186-835B-2D91-F63A-088611DA27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1402" y="2911183"/>
            <a:ext cx="1778258" cy="1642868"/>
          </a:xfrm>
          <a:prstGeom prst="rect">
            <a:avLst/>
          </a:prstGeom>
        </p:spPr>
      </p:pic>
      <p:sp>
        <p:nvSpPr>
          <p:cNvPr id="28" name="矢印: 右 5">
            <a:extLst>
              <a:ext uri="{FF2B5EF4-FFF2-40B4-BE49-F238E27FC236}">
                <a16:creationId xmlns:a16="http://schemas.microsoft.com/office/drawing/2014/main" id="{E93FF3E8-3B47-26F6-0F72-7F8A1AB14E23}"/>
              </a:ext>
            </a:extLst>
          </p:cNvPr>
          <p:cNvSpPr/>
          <p:nvPr/>
        </p:nvSpPr>
        <p:spPr bwMode="auto">
          <a:xfrm>
            <a:off x="8914970" y="2273802"/>
            <a:ext cx="722221" cy="333540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A761B16-B03B-34D0-1FE2-42623C86E98B}"/>
              </a:ext>
            </a:extLst>
          </p:cNvPr>
          <p:cNvSpPr txBox="1"/>
          <p:nvPr/>
        </p:nvSpPr>
        <p:spPr>
          <a:xfrm>
            <a:off x="10569364" y="440196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SDGs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35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384554" y="955731"/>
            <a:ext cx="1917994" cy="369332"/>
          </a:xfrm>
          <a:prstGeom prst="rect">
            <a:avLst/>
          </a:prstGeom>
          <a:solidFill>
            <a:schemeClr val="accent6"/>
          </a:solidFill>
        </p:spPr>
        <p:txBody>
          <a:bodyPr wrap="square" lIns="18000" rIns="1800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High-resolution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0653298" y="4119806"/>
            <a:ext cx="151438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Wide-swath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1" name="タイトル 3">
            <a:extLst>
              <a:ext uri="{FF2B5EF4-FFF2-40B4-BE49-F238E27FC236}">
                <a16:creationId xmlns:a16="http://schemas.microsoft.com/office/drawing/2014/main" id="{4DAC3910-9EDB-49AE-9C9F-63D7105F2B18}"/>
              </a:ext>
            </a:extLst>
          </p:cNvPr>
          <p:cNvSpPr txBox="1">
            <a:spLocks/>
          </p:cNvSpPr>
          <p:nvPr/>
        </p:nvSpPr>
        <p:spPr bwMode="auto">
          <a:xfrm>
            <a:off x="1348049" y="128680"/>
            <a:ext cx="90741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rPr>
              <a:t>Land Surface Observation from Space</a:t>
            </a:r>
            <a:endParaRPr kumimoji="1" lang="ja-JP" alt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  <a:cs typeface="Arial" panose="020B0604020202020204" pitchFamily="34" charset="0"/>
            </a:endParaRP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73B73019-DC62-18B0-2095-065BD480455A}"/>
              </a:ext>
            </a:extLst>
          </p:cNvPr>
          <p:cNvGrpSpPr/>
          <p:nvPr/>
        </p:nvGrpSpPr>
        <p:grpSpPr>
          <a:xfrm>
            <a:off x="6530306" y="1248101"/>
            <a:ext cx="4859544" cy="2885006"/>
            <a:chOff x="6799449" y="1286019"/>
            <a:chExt cx="4889847" cy="3030531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8A68C3FD-4600-F0CE-346F-FC7BF9314B88}"/>
                </a:ext>
              </a:extLst>
            </p:cNvPr>
            <p:cNvGrpSpPr/>
            <p:nvPr/>
          </p:nvGrpSpPr>
          <p:grpSpPr>
            <a:xfrm>
              <a:off x="6799449" y="1286019"/>
              <a:ext cx="4889847" cy="3030531"/>
              <a:chOff x="2018704" y="1217694"/>
              <a:chExt cx="6814634" cy="4857234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F4E95FF7-A118-CCBC-9AAA-7CF3D3A87476}"/>
                  </a:ext>
                </a:extLst>
              </p:cNvPr>
              <p:cNvGrpSpPr/>
              <p:nvPr/>
            </p:nvGrpSpPr>
            <p:grpSpPr>
              <a:xfrm>
                <a:off x="2018704" y="1217694"/>
                <a:ext cx="6814634" cy="4857234"/>
                <a:chOff x="-41942" y="2175981"/>
                <a:chExt cx="6396572" cy="4555863"/>
              </a:xfrm>
              <a:noFill/>
            </p:grpSpPr>
            <p:grpSp>
              <p:nvGrpSpPr>
                <p:cNvPr id="12" name="グループ化 41">
                  <a:extLst>
                    <a:ext uri="{FF2B5EF4-FFF2-40B4-BE49-F238E27FC236}">
                      <a16:creationId xmlns:a16="http://schemas.microsoft.com/office/drawing/2014/main" id="{F79F853E-EB3A-511C-0E6F-DFE59E7E19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1280767" y="4901173"/>
                  <a:ext cx="1874006" cy="817814"/>
                  <a:chOff x="-3231972" y="1784546"/>
                  <a:chExt cx="8253784" cy="3477263"/>
                </a:xfrm>
                <a:grpFill/>
              </p:grpSpPr>
              <p:pic>
                <p:nvPicPr>
                  <p:cNvPr id="52" name="図 51" descr="JERS1.png">
                    <a:extLst>
                      <a:ext uri="{FF2B5EF4-FFF2-40B4-BE49-F238E27FC236}">
                        <a16:creationId xmlns:a16="http://schemas.microsoft.com/office/drawing/2014/main" id="{1F3B2ED3-C316-2EBF-D561-FB0A1418E2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email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colorTemperature colorTemp="112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3231972" y="1784546"/>
                    <a:ext cx="5438286" cy="3477263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53" name="直線コネクタ 52">
                    <a:extLst>
                      <a:ext uri="{FF2B5EF4-FFF2-40B4-BE49-F238E27FC236}">
                        <a16:creationId xmlns:a16="http://schemas.microsoft.com/office/drawing/2014/main" id="{D173EE03-E19F-1CCA-EF17-86B67C8F8A32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2749646" y="3328502"/>
                    <a:ext cx="180451" cy="172717"/>
                  </a:xfrm>
                  <a:prstGeom prst="line">
                    <a:avLst/>
                  </a:prstGeom>
                  <a:grpFill/>
                  <a:ln w="1905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線コネクタ 53">
                    <a:extLst>
                      <a:ext uri="{FF2B5EF4-FFF2-40B4-BE49-F238E27FC236}">
                        <a16:creationId xmlns:a16="http://schemas.microsoft.com/office/drawing/2014/main" id="{37BDAD61-5BB3-CD03-55D2-3E7994D0CDE3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4742239" y="3689175"/>
                    <a:ext cx="269407" cy="160018"/>
                  </a:xfrm>
                  <a:prstGeom prst="line">
                    <a:avLst/>
                  </a:prstGeom>
                  <a:grpFill/>
                  <a:ln w="1905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コネクタ 54">
                    <a:extLst>
                      <a:ext uri="{FF2B5EF4-FFF2-40B4-BE49-F238E27FC236}">
                        <a16:creationId xmlns:a16="http://schemas.microsoft.com/office/drawing/2014/main" id="{31E6DD8A-DEAA-5708-3FDD-29B5FF6CCBE1}"/>
                      </a:ext>
                    </a:extLst>
                  </p:cNvPr>
                  <p:cNvCxnSpPr/>
                  <p:nvPr/>
                </p:nvCxnSpPr>
                <p:spPr>
                  <a:xfrm>
                    <a:off x="4663449" y="3679015"/>
                    <a:ext cx="78790" cy="15240"/>
                  </a:xfrm>
                  <a:prstGeom prst="line">
                    <a:avLst/>
                  </a:prstGeom>
                  <a:grpFill/>
                  <a:ln w="1905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線コネクタ 55">
                    <a:extLst>
                      <a:ext uri="{FF2B5EF4-FFF2-40B4-BE49-F238E27FC236}">
                        <a16:creationId xmlns:a16="http://schemas.microsoft.com/office/drawing/2014/main" id="{C4E6A1D7-B7A8-F3B7-451F-B6CB2253D21C}"/>
                      </a:ext>
                    </a:extLst>
                  </p:cNvPr>
                  <p:cNvCxnSpPr/>
                  <p:nvPr/>
                </p:nvCxnSpPr>
                <p:spPr>
                  <a:xfrm>
                    <a:off x="3153755" y="3409781"/>
                    <a:ext cx="203326" cy="167637"/>
                  </a:xfrm>
                  <a:prstGeom prst="line">
                    <a:avLst/>
                  </a:prstGeom>
                  <a:grpFill/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直線コネクタ 56">
                    <a:extLst>
                      <a:ext uri="{FF2B5EF4-FFF2-40B4-BE49-F238E27FC236}">
                        <a16:creationId xmlns:a16="http://schemas.microsoft.com/office/drawing/2014/main" id="{5EA02B8B-459F-888D-3FF4-87549AC7B6C1}"/>
                      </a:ext>
                    </a:extLst>
                  </p:cNvPr>
                  <p:cNvCxnSpPr/>
                  <p:nvPr/>
                </p:nvCxnSpPr>
                <p:spPr>
                  <a:xfrm>
                    <a:off x="3499409" y="3465659"/>
                    <a:ext cx="205868" cy="167637"/>
                  </a:xfrm>
                  <a:prstGeom prst="line">
                    <a:avLst/>
                  </a:prstGeom>
                  <a:grpFill/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線コネクタ 57">
                    <a:extLst>
                      <a:ext uri="{FF2B5EF4-FFF2-40B4-BE49-F238E27FC236}">
                        <a16:creationId xmlns:a16="http://schemas.microsoft.com/office/drawing/2014/main" id="{B159D418-D983-B14D-F393-C0CCE4905909}"/>
                      </a:ext>
                    </a:extLst>
                  </p:cNvPr>
                  <p:cNvCxnSpPr/>
                  <p:nvPr/>
                </p:nvCxnSpPr>
                <p:spPr>
                  <a:xfrm>
                    <a:off x="4538913" y="3704415"/>
                    <a:ext cx="119453" cy="91438"/>
                  </a:xfrm>
                  <a:prstGeom prst="line">
                    <a:avLst/>
                  </a:prstGeom>
                  <a:grpFill/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直線コネクタ 58">
                    <a:extLst>
                      <a:ext uri="{FF2B5EF4-FFF2-40B4-BE49-F238E27FC236}">
                        <a16:creationId xmlns:a16="http://schemas.microsoft.com/office/drawing/2014/main" id="{D9DF19A6-9519-0DEA-7F75-752C4819D1A6}"/>
                      </a:ext>
                    </a:extLst>
                  </p:cNvPr>
                  <p:cNvCxnSpPr/>
                  <p:nvPr/>
                </p:nvCxnSpPr>
                <p:spPr>
                  <a:xfrm>
                    <a:off x="2930097" y="3501219"/>
                    <a:ext cx="2091715" cy="358134"/>
                  </a:xfrm>
                  <a:prstGeom prst="line">
                    <a:avLst/>
                  </a:prstGeom>
                  <a:grpFill/>
                  <a:ln w="1905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線コネクタ 59">
                    <a:extLst>
                      <a:ext uri="{FF2B5EF4-FFF2-40B4-BE49-F238E27FC236}">
                        <a16:creationId xmlns:a16="http://schemas.microsoft.com/office/drawing/2014/main" id="{BEB05659-BBA7-5D3A-9860-38AD8C4FC1B5}"/>
                      </a:ext>
                    </a:extLst>
                  </p:cNvPr>
                  <p:cNvCxnSpPr/>
                  <p:nvPr/>
                </p:nvCxnSpPr>
                <p:spPr>
                  <a:xfrm>
                    <a:off x="2744563" y="3331043"/>
                    <a:ext cx="1026795" cy="185415"/>
                  </a:xfrm>
                  <a:prstGeom prst="line">
                    <a:avLst/>
                  </a:prstGeom>
                  <a:grpFill/>
                  <a:ln w="1905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" name="直線矢印コネクタ 12">
                  <a:extLst>
                    <a:ext uri="{FF2B5EF4-FFF2-40B4-BE49-F238E27FC236}">
                      <a16:creationId xmlns:a16="http://schemas.microsoft.com/office/drawing/2014/main" id="{F0448354-95C1-993A-D79A-14856490708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798556" y="2599956"/>
                  <a:ext cx="9014" cy="3577579"/>
                </a:xfrm>
                <a:prstGeom prst="straightConnector1">
                  <a:avLst/>
                </a:prstGeom>
                <a:grp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  <p:cxnSp>
              <p:nvCxnSpPr>
                <p:cNvPr id="14" name="直線矢印コネクタ 13">
                  <a:extLst>
                    <a:ext uri="{FF2B5EF4-FFF2-40B4-BE49-F238E27FC236}">
                      <a16:creationId xmlns:a16="http://schemas.microsoft.com/office/drawing/2014/main" id="{8FC46774-A865-582C-2659-017730F97E1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816748" y="6179613"/>
                  <a:ext cx="5088554" cy="15215"/>
                </a:xfrm>
                <a:prstGeom prst="straightConnector1">
                  <a:avLst/>
                </a:prstGeom>
                <a:grp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lg" len="lg"/>
                </a:ln>
                <a:effectLst/>
              </p:spPr>
            </p:cxnSp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20D20221-407A-4478-BC84-C2EB30067D84}"/>
                    </a:ext>
                  </a:extLst>
                </p:cNvPr>
                <p:cNvSpPr txBox="1"/>
                <p:nvPr/>
              </p:nvSpPr>
              <p:spPr bwMode="auto">
                <a:xfrm rot="16200000">
                  <a:off x="525134" y="1880453"/>
                  <a:ext cx="583231" cy="1174288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EA3F8"/>
                    </a:buClr>
                    <a:buSzPct val="60000"/>
                    <a:buFontTx/>
                    <a:buNone/>
                    <a:tabLst/>
                    <a:defRPr/>
                  </a:pPr>
                  <a:r>
                    <a:rPr kumimoji="0" lang="en-US" altLang="ja-JP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Resolution</a:t>
                  </a:r>
                </a:p>
              </p:txBody>
            </p:sp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47282579-3320-17B7-F7BC-7ABA45053C01}"/>
                    </a:ext>
                  </a:extLst>
                </p:cNvPr>
                <p:cNvSpPr txBox="1"/>
                <p:nvPr/>
              </p:nvSpPr>
              <p:spPr bwMode="auto">
                <a:xfrm>
                  <a:off x="5224777" y="6249822"/>
                  <a:ext cx="1129853" cy="43742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EA3F8"/>
                    </a:buClr>
                    <a:buSzPct val="60000"/>
                    <a:buFontTx/>
                    <a:buNone/>
                    <a:tabLst/>
                    <a:defRPr/>
                  </a:pPr>
                  <a:r>
                    <a:rPr kumimoji="0" lang="en-US" altLang="ja-JP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Swath</a:t>
                  </a:r>
                </a:p>
              </p:txBody>
            </p:sp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B701FBF2-E9D9-A2C8-750F-C19FDF69E250}"/>
                    </a:ext>
                  </a:extLst>
                </p:cNvPr>
                <p:cNvSpPr txBox="1"/>
                <p:nvPr/>
              </p:nvSpPr>
              <p:spPr bwMode="auto">
                <a:xfrm>
                  <a:off x="94449" y="3119117"/>
                  <a:ext cx="656249" cy="43742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121917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EA3F8"/>
                    </a:buClr>
                    <a:buSzPct val="60000"/>
                    <a:buFontTx/>
                    <a:buNone/>
                    <a:tabLst/>
                    <a:defRPr/>
                  </a:pPr>
                  <a:r>
                    <a:rPr kumimoji="0" lang="ja-JP" altLang="ja-JP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3</a:t>
                  </a:r>
                  <a:r>
                    <a:rPr kumimoji="0" lang="en-US" altLang="ja-JP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m</a:t>
                  </a:r>
                  <a:endParaRPr kumimoji="0" lang="ja-JP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C5EB12C3-2463-D436-CCD4-676FF38AA326}"/>
                    </a:ext>
                  </a:extLst>
                </p:cNvPr>
                <p:cNvSpPr txBox="1"/>
                <p:nvPr/>
              </p:nvSpPr>
              <p:spPr bwMode="auto">
                <a:xfrm>
                  <a:off x="53250" y="4489021"/>
                  <a:ext cx="745739" cy="43742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121917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EA3F8"/>
                    </a:buClr>
                    <a:buSzPct val="60000"/>
                    <a:buFontTx/>
                    <a:buNone/>
                    <a:tabLst/>
                    <a:defRPr/>
                  </a:pPr>
                  <a:r>
                    <a:rPr kumimoji="0" lang="en-US" altLang="ja-JP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10m</a:t>
                  </a:r>
                  <a:endParaRPr kumimoji="0" lang="ja-JP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073CA94F-96A1-1693-D7FF-5427620AE92C}"/>
                    </a:ext>
                  </a:extLst>
                </p:cNvPr>
                <p:cNvSpPr txBox="1"/>
                <p:nvPr/>
              </p:nvSpPr>
              <p:spPr bwMode="auto">
                <a:xfrm>
                  <a:off x="-41942" y="5382173"/>
                  <a:ext cx="835227" cy="43742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121917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EA3F8"/>
                    </a:buClr>
                    <a:buSzPct val="60000"/>
                    <a:buFontTx/>
                    <a:buNone/>
                    <a:tabLst/>
                    <a:defRPr/>
                  </a:pPr>
                  <a:r>
                    <a:rPr kumimoji="0" lang="en-US" altLang="ja-JP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16m</a:t>
                  </a:r>
                  <a:endParaRPr kumimoji="0" lang="ja-JP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A203AC67-80E7-D061-CF3E-0D6222F122B0}"/>
                    </a:ext>
                  </a:extLst>
                </p:cNvPr>
                <p:cNvSpPr txBox="1"/>
                <p:nvPr/>
              </p:nvSpPr>
              <p:spPr bwMode="auto">
                <a:xfrm>
                  <a:off x="688002" y="6294421"/>
                  <a:ext cx="954544" cy="43742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EA3F8"/>
                    </a:buClr>
                    <a:buSzPct val="60000"/>
                    <a:buFontTx/>
                    <a:buNone/>
                    <a:tabLst/>
                    <a:defRPr/>
                  </a:pPr>
                  <a:r>
                    <a:rPr kumimoji="0" lang="en-US" altLang="ja-JP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50km</a:t>
                  </a:r>
                  <a:endParaRPr kumimoji="0" lang="ja-JP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AA2FB43F-FF08-7700-8EDA-A91B2D4174D3}"/>
                    </a:ext>
                  </a:extLst>
                </p:cNvPr>
                <p:cNvSpPr txBox="1"/>
                <p:nvPr/>
              </p:nvSpPr>
              <p:spPr bwMode="auto">
                <a:xfrm>
                  <a:off x="3982036" y="6294420"/>
                  <a:ext cx="1242742" cy="43742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EA3F8"/>
                    </a:buClr>
                    <a:buSzPct val="60000"/>
                    <a:buFontTx/>
                    <a:buNone/>
                    <a:tabLst/>
                    <a:defRPr/>
                  </a:pPr>
                  <a:r>
                    <a:rPr kumimoji="0" lang="en-US" altLang="ja-JP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200km</a:t>
                  </a:r>
                  <a:endParaRPr kumimoji="0" lang="ja-JP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7338A5DF-D60A-B539-ED6F-C6D28BBB9690}"/>
                    </a:ext>
                  </a:extLst>
                </p:cNvPr>
                <p:cNvSpPr txBox="1"/>
                <p:nvPr/>
              </p:nvSpPr>
              <p:spPr bwMode="auto">
                <a:xfrm>
                  <a:off x="1561495" y="6294420"/>
                  <a:ext cx="954544" cy="43742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EA3F8"/>
                    </a:buClr>
                    <a:buSzPct val="60000"/>
                    <a:buFontTx/>
                    <a:buNone/>
                    <a:tabLst/>
                    <a:defRPr/>
                  </a:pPr>
                  <a:r>
                    <a:rPr kumimoji="0" lang="en-US" altLang="ja-JP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70km</a:t>
                  </a:r>
                  <a:endParaRPr kumimoji="0" lang="ja-JP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375277DF-8FDD-B23F-8548-39CAC42D7BA1}"/>
                    </a:ext>
                  </a:extLst>
                </p:cNvPr>
                <p:cNvSpPr txBox="1"/>
                <p:nvPr/>
              </p:nvSpPr>
              <p:spPr bwMode="auto">
                <a:xfrm>
                  <a:off x="2200849" y="6294420"/>
                  <a:ext cx="954544" cy="43742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3EA3F8"/>
                    </a:buClr>
                    <a:buSzPct val="60000"/>
                    <a:buFontTx/>
                    <a:buNone/>
                    <a:tabLst/>
                    <a:defRPr/>
                  </a:pPr>
                  <a:r>
                    <a:rPr kumimoji="0" lang="en-US" altLang="ja-JP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75km</a:t>
                  </a:r>
                  <a:endParaRPr kumimoji="0" lang="ja-JP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0" name="直線コネクタ 29">
                  <a:extLst>
                    <a:ext uri="{FF2B5EF4-FFF2-40B4-BE49-F238E27FC236}">
                      <a16:creationId xmlns:a16="http://schemas.microsoft.com/office/drawing/2014/main" id="{A506A20E-09FE-A3BA-B5F6-23DE4DE2523A}"/>
                    </a:ext>
                  </a:extLst>
                </p:cNvPr>
                <p:cNvCxnSpPr/>
                <p:nvPr/>
              </p:nvCxnSpPr>
              <p:spPr>
                <a:xfrm>
                  <a:off x="2394596" y="6056007"/>
                  <a:ext cx="0" cy="201145"/>
                </a:xfrm>
                <a:prstGeom prst="line">
                  <a:avLst/>
                </a:prstGeom>
                <a:grpFill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コネクタ 30">
                  <a:extLst>
                    <a:ext uri="{FF2B5EF4-FFF2-40B4-BE49-F238E27FC236}">
                      <a16:creationId xmlns:a16="http://schemas.microsoft.com/office/drawing/2014/main" id="{379E99E5-B4C4-CFDD-21A0-E8D809DAC9DA}"/>
                    </a:ext>
                  </a:extLst>
                </p:cNvPr>
                <p:cNvCxnSpPr/>
                <p:nvPr/>
              </p:nvCxnSpPr>
              <p:spPr>
                <a:xfrm>
                  <a:off x="2130673" y="6056007"/>
                  <a:ext cx="0" cy="201145"/>
                </a:xfrm>
                <a:prstGeom prst="line">
                  <a:avLst/>
                </a:prstGeom>
                <a:grpFill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コネクタ 31">
                  <a:extLst>
                    <a:ext uri="{FF2B5EF4-FFF2-40B4-BE49-F238E27FC236}">
                      <a16:creationId xmlns:a16="http://schemas.microsoft.com/office/drawing/2014/main" id="{D7D215FD-2F21-A002-D375-7D83B11E4024}"/>
                    </a:ext>
                  </a:extLst>
                </p:cNvPr>
                <p:cNvCxnSpPr/>
                <p:nvPr/>
              </p:nvCxnSpPr>
              <p:spPr>
                <a:xfrm>
                  <a:off x="1426258" y="6056007"/>
                  <a:ext cx="0" cy="201145"/>
                </a:xfrm>
                <a:prstGeom prst="line">
                  <a:avLst/>
                </a:prstGeom>
                <a:grpFill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35">
                  <a:extLst>
                    <a:ext uri="{FF2B5EF4-FFF2-40B4-BE49-F238E27FC236}">
                      <a16:creationId xmlns:a16="http://schemas.microsoft.com/office/drawing/2014/main" id="{D1710832-86CA-6E85-86B7-42068956430B}"/>
                    </a:ext>
                  </a:extLst>
                </p:cNvPr>
                <p:cNvCxnSpPr/>
                <p:nvPr/>
              </p:nvCxnSpPr>
              <p:spPr>
                <a:xfrm>
                  <a:off x="4571747" y="6079040"/>
                  <a:ext cx="0" cy="201145"/>
                </a:xfrm>
                <a:prstGeom prst="line">
                  <a:avLst/>
                </a:prstGeom>
                <a:grpFill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コネクタ 37">
                  <a:extLst>
                    <a:ext uri="{FF2B5EF4-FFF2-40B4-BE49-F238E27FC236}">
                      <a16:creationId xmlns:a16="http://schemas.microsoft.com/office/drawing/2014/main" id="{AD3B0247-CA5C-0B26-EE80-625898128171}"/>
                    </a:ext>
                  </a:extLst>
                </p:cNvPr>
                <p:cNvCxnSpPr/>
                <p:nvPr/>
              </p:nvCxnSpPr>
              <p:spPr>
                <a:xfrm flipH="1" flipV="1">
                  <a:off x="706170" y="3274930"/>
                  <a:ext cx="191671" cy="1040"/>
                </a:xfrm>
                <a:prstGeom prst="line">
                  <a:avLst/>
                </a:prstGeom>
                <a:grpFill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コネクタ 38">
                  <a:extLst>
                    <a:ext uri="{FF2B5EF4-FFF2-40B4-BE49-F238E27FC236}">
                      <a16:creationId xmlns:a16="http://schemas.microsoft.com/office/drawing/2014/main" id="{453D8E3E-6663-91CB-2E22-55DA47050EA2}"/>
                    </a:ext>
                  </a:extLst>
                </p:cNvPr>
                <p:cNvCxnSpPr/>
                <p:nvPr/>
              </p:nvCxnSpPr>
              <p:spPr>
                <a:xfrm flipH="1" flipV="1">
                  <a:off x="694661" y="4674540"/>
                  <a:ext cx="191671" cy="1040"/>
                </a:xfrm>
                <a:prstGeom prst="line">
                  <a:avLst/>
                </a:prstGeom>
                <a:grpFill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コネクタ 41">
                  <a:extLst>
                    <a:ext uri="{FF2B5EF4-FFF2-40B4-BE49-F238E27FC236}">
                      <a16:creationId xmlns:a16="http://schemas.microsoft.com/office/drawing/2014/main" id="{6460AABA-F1DB-5B7F-F13D-5C99F02E07F4}"/>
                    </a:ext>
                  </a:extLst>
                </p:cNvPr>
                <p:cNvCxnSpPr/>
                <p:nvPr/>
              </p:nvCxnSpPr>
              <p:spPr>
                <a:xfrm flipH="1" flipV="1">
                  <a:off x="713349" y="5570123"/>
                  <a:ext cx="191671" cy="1040"/>
                </a:xfrm>
                <a:prstGeom prst="line">
                  <a:avLst/>
                </a:prstGeom>
                <a:grpFill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D62D9BA5-9150-9DF4-9C55-51745A68C9D7}"/>
                    </a:ext>
                  </a:extLst>
                </p:cNvPr>
                <p:cNvSpPr txBox="1"/>
                <p:nvPr/>
              </p:nvSpPr>
              <p:spPr>
                <a:xfrm>
                  <a:off x="1250357" y="5433768"/>
                  <a:ext cx="1339043" cy="68043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JERS-1 ▼</a:t>
                  </a:r>
                </a:p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(1992-1998)</a:t>
                  </a:r>
                </a:p>
              </p:txBody>
            </p:sp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C68D59DD-A493-B805-0674-E28C096B92B4}"/>
                    </a:ext>
                  </a:extLst>
                </p:cNvPr>
                <p:cNvSpPr txBox="1"/>
                <p:nvPr/>
              </p:nvSpPr>
              <p:spPr>
                <a:xfrm>
                  <a:off x="1098317" y="4511880"/>
                  <a:ext cx="1313644" cy="68043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ALOS ▼</a:t>
                  </a:r>
                </a:p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(2006-2011)</a:t>
                  </a:r>
                </a:p>
              </p:txBody>
            </p:sp>
            <p:sp>
              <p:nvSpPr>
                <p:cNvPr id="45" name="テキスト ボックス 44">
                  <a:extLst>
                    <a:ext uri="{FF2B5EF4-FFF2-40B4-BE49-F238E27FC236}">
                      <a16:creationId xmlns:a16="http://schemas.microsoft.com/office/drawing/2014/main" id="{9F6BEA4C-8959-17ED-63FC-AB69EE0E0EF8}"/>
                    </a:ext>
                  </a:extLst>
                </p:cNvPr>
                <p:cNvSpPr txBox="1"/>
                <p:nvPr/>
              </p:nvSpPr>
              <p:spPr>
                <a:xfrm>
                  <a:off x="932418" y="3154362"/>
                  <a:ext cx="987601" cy="94775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▼ </a:t>
                  </a:r>
                </a:p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ALOS-2</a:t>
                  </a:r>
                </a:p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(2014-)</a:t>
                  </a:r>
                </a:p>
              </p:txBody>
            </p:sp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B188D142-276C-876B-8C8A-9D930D4841A2}"/>
                    </a:ext>
                  </a:extLst>
                </p:cNvPr>
                <p:cNvSpPr txBox="1"/>
                <p:nvPr/>
              </p:nvSpPr>
              <p:spPr>
                <a:xfrm>
                  <a:off x="3727933" y="3166447"/>
                  <a:ext cx="1682651" cy="94775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▼</a:t>
                  </a:r>
                </a:p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 ALOS-4</a:t>
                  </a:r>
                </a:p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(JFY2023-)</a:t>
                  </a:r>
                </a:p>
              </p:txBody>
            </p: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7974FDD7-F768-028F-BDF7-6B0F5B64D8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30871" y="3291366"/>
                  <a:ext cx="4619311" cy="0"/>
                </a:xfrm>
                <a:prstGeom prst="line">
                  <a:avLst/>
                </a:prstGeom>
                <a:grpFill/>
                <a:ln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" name="矢印: 上 47">
                  <a:extLst>
                    <a:ext uri="{FF2B5EF4-FFF2-40B4-BE49-F238E27FC236}">
                      <a16:creationId xmlns:a16="http://schemas.microsoft.com/office/drawing/2014/main" id="{DE39ACE1-E35D-C1DB-2686-95C0C31523D4}"/>
                    </a:ext>
                  </a:extLst>
                </p:cNvPr>
                <p:cNvSpPr/>
                <p:nvPr/>
              </p:nvSpPr>
              <p:spPr>
                <a:xfrm rot="20289292">
                  <a:off x="2297630" y="3465391"/>
                  <a:ext cx="218186" cy="2415984"/>
                </a:xfrm>
                <a:prstGeom prst="upArrow">
                  <a:avLst>
                    <a:gd name="adj1" fmla="val 50000"/>
                    <a:gd name="adj2" fmla="val 117037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</a:endParaRPr>
                </a:p>
              </p:txBody>
            </p:sp>
            <p:sp>
              <p:nvSpPr>
                <p:cNvPr id="49" name="矢印: 上 48">
                  <a:extLst>
                    <a:ext uri="{FF2B5EF4-FFF2-40B4-BE49-F238E27FC236}">
                      <a16:creationId xmlns:a16="http://schemas.microsoft.com/office/drawing/2014/main" id="{E56EEFBA-BB08-58D0-7B05-DE3AFB52B8E1}"/>
                    </a:ext>
                  </a:extLst>
                </p:cNvPr>
                <p:cNvSpPr/>
                <p:nvPr/>
              </p:nvSpPr>
              <p:spPr>
                <a:xfrm rot="5400000">
                  <a:off x="2995865" y="2167772"/>
                  <a:ext cx="234832" cy="2244733"/>
                </a:xfrm>
                <a:prstGeom prst="upArrow">
                  <a:avLst>
                    <a:gd name="adj1" fmla="val 50000"/>
                    <a:gd name="adj2" fmla="val 117037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33FEC074-6D5E-55FD-AEB9-85067DCA7539}"/>
                    </a:ext>
                  </a:extLst>
                </p:cNvPr>
                <p:cNvSpPr txBox="1"/>
                <p:nvPr/>
              </p:nvSpPr>
              <p:spPr>
                <a:xfrm rot="20254046">
                  <a:off x="2459646" y="3677481"/>
                  <a:ext cx="688710" cy="1960729"/>
                </a:xfrm>
                <a:prstGeom prst="rect">
                  <a:avLst/>
                </a:prstGeom>
                <a:grpFill/>
              </p:spPr>
              <p:txBody>
                <a:bodyPr vert="eaVert"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(1)</a:t>
                  </a:r>
                  <a:r>
                    <a:rPr kumimoji="0" lang="ja-JP" alt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  </a:t>
                  </a:r>
                  <a:r>
                    <a:rPr kumimoji="0" lang="en-US" altLang="ja-JP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Higher resolution</a:t>
                  </a:r>
                  <a:endParaRPr kumimoji="0" lang="ja-JP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E6E257FD-A5F3-505E-F8A6-A37858ADE4FB}"/>
                    </a:ext>
                  </a:extLst>
                </p:cNvPr>
                <p:cNvSpPr txBox="1"/>
                <p:nvPr/>
              </p:nvSpPr>
              <p:spPr>
                <a:xfrm>
                  <a:off x="1866237" y="2830705"/>
                  <a:ext cx="2710836" cy="41312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9933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(2)</a:t>
                  </a:r>
                  <a:r>
                    <a:rPr kumimoji="0" lang="ja-JP" alt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9933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 </a:t>
                  </a:r>
                  <a:r>
                    <a:rPr kumimoji="0" lang="en-US" altLang="ja-JP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9933"/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Arial" panose="020B0604020202020204" pitchFamily="34" charset="0"/>
                    </a:rPr>
                    <a:t>Wider observation</a:t>
                  </a:r>
                </a:p>
              </p:txBody>
            </p:sp>
          </p:grpSp>
          <p:sp>
            <p:nvSpPr>
              <p:cNvPr id="8" name="吹き出し: 角を丸めた四角形 7">
                <a:extLst>
                  <a:ext uri="{FF2B5EF4-FFF2-40B4-BE49-F238E27FC236}">
                    <a16:creationId xmlns:a16="http://schemas.microsoft.com/office/drawing/2014/main" id="{54E625A8-9A04-BFCD-1C1A-801CA2A06337}"/>
                  </a:ext>
                </a:extLst>
              </p:cNvPr>
              <p:cNvSpPr/>
              <p:nvPr/>
            </p:nvSpPr>
            <p:spPr>
              <a:xfrm>
                <a:off x="4385219" y="2534953"/>
                <a:ext cx="1853308" cy="498991"/>
              </a:xfrm>
              <a:prstGeom prst="wedgeRoundRectCallout">
                <a:avLst>
                  <a:gd name="adj1" fmla="val -86732"/>
                  <a:gd name="adj2" fmla="val -7450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游ゴシック Medium" panose="020B0500000000000000" pitchFamily="50" charset="-128"/>
                    <a:ea typeface="游ゴシック Medium" panose="020B0500000000000000" pitchFamily="50" charset="-128"/>
                  </a:rPr>
                  <a:t>Maximum L-band SAR resolution</a:t>
                </a:r>
              </a:p>
            </p:txBody>
          </p:sp>
          <p:pic>
            <p:nvPicPr>
              <p:cNvPr id="9" name="図 8" descr="室内, 衛星, 輸送 が含まれている画像&#10;&#10;高い精度で生成された説明">
                <a:extLst>
                  <a:ext uri="{FF2B5EF4-FFF2-40B4-BE49-F238E27FC236}">
                    <a16:creationId xmlns:a16="http://schemas.microsoft.com/office/drawing/2014/main" id="{CBB3DC75-FD62-E77E-FBB0-E70783184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96300" y="3244972"/>
                <a:ext cx="1448845" cy="724423"/>
              </a:xfrm>
              <a:prstGeom prst="rect">
                <a:avLst/>
              </a:prstGeom>
            </p:spPr>
          </p:pic>
          <p:pic>
            <p:nvPicPr>
              <p:cNvPr id="10" name="図 9" descr="室内, 輸送 が含まれている画像&#10;&#10;高い精度で生成された説明">
                <a:extLst>
                  <a:ext uri="{FF2B5EF4-FFF2-40B4-BE49-F238E27FC236}">
                    <a16:creationId xmlns:a16="http://schemas.microsoft.com/office/drawing/2014/main" id="{D51589F6-22BC-6E7A-0325-096D04ED55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22609" y="1699138"/>
                <a:ext cx="1381345" cy="575560"/>
              </a:xfrm>
              <a:prstGeom prst="rect">
                <a:avLst/>
              </a:prstGeom>
            </p:spPr>
          </p:pic>
          <p:cxnSp>
            <p:nvCxnSpPr>
              <p:cNvPr id="11" name="直線矢印コネクタ 10">
                <a:extLst>
                  <a:ext uri="{FF2B5EF4-FFF2-40B4-BE49-F238E27FC236}">
                    <a16:creationId xmlns:a16="http://schemas.microsoft.com/office/drawing/2014/main" id="{FF62F0CC-883F-B1E6-3938-066902350A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2020" y="1809946"/>
                <a:ext cx="1483657" cy="0"/>
              </a:xfrm>
              <a:prstGeom prst="straightConnector1">
                <a:avLst/>
              </a:prstGeom>
              <a:ln w="34925">
                <a:solidFill>
                  <a:srgbClr val="FF9933"/>
                </a:solidFill>
                <a:prstDash val="sysDot"/>
                <a:headEnd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1" name="図 60" descr="テーブル, 座る, 作品, スライス が含まれている画像&#10;&#10;自動的に生成された説明">
              <a:extLst>
                <a:ext uri="{FF2B5EF4-FFF2-40B4-BE49-F238E27FC236}">
                  <a16:creationId xmlns:a16="http://schemas.microsoft.com/office/drawing/2014/main" id="{02CE9DA7-D9BB-02ED-CFB9-53DEBECF8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1131" y="1467987"/>
              <a:ext cx="1127020" cy="503199"/>
            </a:xfrm>
            <a:prstGeom prst="rect">
              <a:avLst/>
            </a:prstGeom>
          </p:spPr>
        </p:pic>
      </p:grp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3182002-3275-91B4-C6FF-B733B78722BE}"/>
              </a:ext>
            </a:extLst>
          </p:cNvPr>
          <p:cNvSpPr txBox="1"/>
          <p:nvPr/>
        </p:nvSpPr>
        <p:spPr>
          <a:xfrm>
            <a:off x="8025406" y="4463227"/>
            <a:ext cx="2567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ALOS-4/PALSAR-3 (200 km)</a:t>
            </a:r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27C26EE-F502-9028-E032-A69049E3B88C}"/>
              </a:ext>
            </a:extLst>
          </p:cNvPr>
          <p:cNvSpPr txBox="1"/>
          <p:nvPr/>
        </p:nvSpPr>
        <p:spPr>
          <a:xfrm>
            <a:off x="7250316" y="4255920"/>
            <a:ext cx="3910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Coverage of 1 repeat cycle (14 days)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68" name="図 67" descr="衛星, 輸送, 回路 が含まれている画像&#10;&#10;自動的に生成された説明">
            <a:extLst>
              <a:ext uri="{FF2B5EF4-FFF2-40B4-BE49-F238E27FC236}">
                <a16:creationId xmlns:a16="http://schemas.microsoft.com/office/drawing/2014/main" id="{630B131F-F6AF-5FD6-28DD-EBD5754C64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3520" r="19312" b="8610"/>
          <a:stretch/>
        </p:blipFill>
        <p:spPr>
          <a:xfrm>
            <a:off x="3045724" y="1070733"/>
            <a:ext cx="2916953" cy="2607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ADE333C-9EE7-EFFF-D2A8-090E6BCE5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5683" y="4721506"/>
            <a:ext cx="3029035" cy="1755204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1623FD86-C4F0-0F5A-F554-1BD331DAAA4B}"/>
              </a:ext>
            </a:extLst>
          </p:cNvPr>
          <p:cNvSpPr/>
          <p:nvPr/>
        </p:nvSpPr>
        <p:spPr>
          <a:xfrm>
            <a:off x="9191107" y="5439432"/>
            <a:ext cx="198186" cy="293553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1" name="テキスト ボックス 63">
            <a:extLst>
              <a:ext uri="{FF2B5EF4-FFF2-40B4-BE49-F238E27FC236}">
                <a16:creationId xmlns:a16="http://schemas.microsoft.com/office/drawing/2014/main" id="{D0A2D23A-A101-80F1-28E2-0557BF191DBB}"/>
              </a:ext>
            </a:extLst>
          </p:cNvPr>
          <p:cNvSpPr txBox="1"/>
          <p:nvPr/>
        </p:nvSpPr>
        <p:spPr>
          <a:xfrm>
            <a:off x="7729049" y="6449853"/>
            <a:ext cx="16255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3m resolution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50 km 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swath width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2" name="テキスト ボックス 63">
            <a:extLst>
              <a:ext uri="{FF2B5EF4-FFF2-40B4-BE49-F238E27FC236}">
                <a16:creationId xmlns:a16="http://schemas.microsoft.com/office/drawing/2014/main" id="{B2F0AD6A-A584-51DC-F876-5A37A0F1EA4D}"/>
              </a:ext>
            </a:extLst>
          </p:cNvPr>
          <p:cNvSpPr txBox="1"/>
          <p:nvPr/>
        </p:nvSpPr>
        <p:spPr>
          <a:xfrm>
            <a:off x="9434035" y="6449853"/>
            <a:ext cx="16255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3m resolution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1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200 km </a:t>
            </a:r>
            <a:r>
              <a:rPr kumimoji="1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swath width</a:t>
            </a:r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912A2B96-0931-405E-69AB-E16C6AF1B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48"/>
          <a:stretch/>
        </p:blipFill>
        <p:spPr bwMode="auto">
          <a:xfrm>
            <a:off x="84005" y="1021033"/>
            <a:ext cx="2897019" cy="27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テキスト ボックス 63">
            <a:extLst>
              <a:ext uri="{FF2B5EF4-FFF2-40B4-BE49-F238E27FC236}">
                <a16:creationId xmlns:a16="http://schemas.microsoft.com/office/drawing/2014/main" id="{7F5E6241-D360-E54C-6D44-1FE59BDBF5EA}"/>
              </a:ext>
            </a:extLst>
          </p:cNvPr>
          <p:cNvSpPr txBox="1"/>
          <p:nvPr/>
        </p:nvSpPr>
        <p:spPr>
          <a:xfrm>
            <a:off x="1151712" y="3010601"/>
            <a:ext cx="172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rPr>
              <a:t>ALOS-2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rPr>
              <a:t>(Since 2014 - )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4" name="テキスト ボックス 63">
            <a:extLst>
              <a:ext uri="{FF2B5EF4-FFF2-40B4-BE49-F238E27FC236}">
                <a16:creationId xmlns:a16="http://schemas.microsoft.com/office/drawing/2014/main" id="{702CB1FC-3A57-4B23-E487-F868AC84B2AB}"/>
              </a:ext>
            </a:extLst>
          </p:cNvPr>
          <p:cNvSpPr txBox="1"/>
          <p:nvPr/>
        </p:nvSpPr>
        <p:spPr>
          <a:xfrm>
            <a:off x="4507825" y="2865004"/>
            <a:ext cx="137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rPr>
              <a:t>ALOS-4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rPr>
              <a:t>(JFY2023)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4ED89D-037C-54EF-1BC0-F59D8E612B59}"/>
              </a:ext>
            </a:extLst>
          </p:cNvPr>
          <p:cNvSpPr txBox="1"/>
          <p:nvPr/>
        </p:nvSpPr>
        <p:spPr>
          <a:xfrm>
            <a:off x="154711" y="3812889"/>
            <a:ext cx="597486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Advantages of L-band Synthetic Aperture Radar (SAR)</a:t>
            </a:r>
          </a:p>
          <a:p>
            <a:r>
              <a:rPr lang="en-US" sz="2000" b="1" dirty="0">
                <a:solidFill>
                  <a:prstClr val="black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Acquire images regardless of </a:t>
            </a:r>
            <a:r>
              <a:rPr lang="en-US" sz="2000" b="1" dirty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day and night </a:t>
            </a:r>
          </a:p>
          <a:p>
            <a:r>
              <a:rPr lang="en-US" sz="2000" b="1" dirty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    </a:t>
            </a:r>
            <a:r>
              <a:rPr lang="en-US" sz="2000" b="1" dirty="0">
                <a:solidFill>
                  <a:prstClr val="black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- </a:t>
            </a:r>
            <a:r>
              <a:rPr lang="en-US" altLang="ja-JP" sz="2000" dirty="0">
                <a:solidFill>
                  <a:prstClr val="black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no requirement of sunlight</a:t>
            </a:r>
            <a:r>
              <a:rPr lang="en-US" sz="2000" b="1" dirty="0">
                <a:solidFill>
                  <a:prstClr val="black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Observe less affected by </a:t>
            </a:r>
            <a:r>
              <a:rPr lang="en-US" sz="2000" b="1" dirty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cloud cover and 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Reach </a:t>
            </a:r>
            <a:r>
              <a:rPr lang="en-US" sz="2000" b="1" dirty="0">
                <a:solidFill>
                  <a:srgbClr val="FF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the ground</a:t>
            </a:r>
            <a:r>
              <a:rPr lang="en-US" sz="2000" dirty="0">
                <a:solidFill>
                  <a:prstClr val="black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, partially penetrating through vegetation - obtain information about the current vegetation and ground surface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4825C36-5F3F-1A99-E101-24358D47B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75" y="5087238"/>
            <a:ext cx="1789580" cy="14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 descr="室内, 輸送 が含まれている画像&#10;&#10;高い精度で生成された説明">
            <a:extLst>
              <a:ext uri="{FF2B5EF4-FFF2-40B4-BE49-F238E27FC236}">
                <a16:creationId xmlns:a16="http://schemas.microsoft.com/office/drawing/2014/main" id="{F8C85AF5-C503-D32A-019D-20D03C8E05B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1685" y="4208794"/>
            <a:ext cx="1618439" cy="8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2572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タイトル 3">
            <a:extLst>
              <a:ext uri="{FF2B5EF4-FFF2-40B4-BE49-F238E27FC236}">
                <a16:creationId xmlns:a16="http://schemas.microsoft.com/office/drawing/2014/main" id="{4DAC3910-9EDB-49AE-9C9F-63D7105F2B18}"/>
              </a:ext>
            </a:extLst>
          </p:cNvPr>
          <p:cNvSpPr txBox="1">
            <a:spLocks/>
          </p:cNvSpPr>
          <p:nvPr/>
        </p:nvSpPr>
        <p:spPr bwMode="auto">
          <a:xfrm>
            <a:off x="1348049" y="128680"/>
            <a:ext cx="90741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rPr>
              <a:t>Greenhouse Gases Observation from Space</a:t>
            </a:r>
            <a:endParaRPr kumimoji="1" lang="ja-JP" alt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1623FD86-C4F0-0F5A-F554-1BD331DAAA4B}"/>
              </a:ext>
            </a:extLst>
          </p:cNvPr>
          <p:cNvSpPr/>
          <p:nvPr/>
        </p:nvSpPr>
        <p:spPr>
          <a:xfrm>
            <a:off x="8625558" y="5403548"/>
            <a:ext cx="198186" cy="293553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4ED89D-037C-54EF-1BC0-F59D8E612B59}"/>
              </a:ext>
            </a:extLst>
          </p:cNvPr>
          <p:cNvSpPr txBox="1"/>
          <p:nvPr/>
        </p:nvSpPr>
        <p:spPr>
          <a:xfrm>
            <a:off x="174659" y="4143997"/>
            <a:ext cx="58415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GOSAT was the world’s first satellite dedicated to measuring </a:t>
            </a:r>
            <a:r>
              <a:rPr kumimoji="0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Greenhouse Gases (GHG)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GOSAT-2, the successor to GOSAT, was built with improved accuracy and expanded observation capabilities.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GOSAT-GW is equipped with both GHG and water cycle observation sensors.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GOSAT</a:t>
            </a:r>
            <a:r>
              <a:rPr lang="ja-JP" altLang="en-US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and</a:t>
            </a:r>
            <a:r>
              <a:rPr lang="ja-JP" altLang="en-US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  <a:ea typeface="ＭＳ Ｐゴシック"/>
              </a:rPr>
              <a:t>GOSAT-2 are currently on operation and their observation data provided for climate change research.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84C63AE-6BE0-54F9-2F2C-7A990E78C8C3}"/>
              </a:ext>
            </a:extLst>
          </p:cNvPr>
          <p:cNvGrpSpPr/>
          <p:nvPr/>
        </p:nvGrpSpPr>
        <p:grpSpPr>
          <a:xfrm>
            <a:off x="563531" y="939079"/>
            <a:ext cx="2514292" cy="2514292"/>
            <a:chOff x="545479" y="1099966"/>
            <a:chExt cx="2514292" cy="2514292"/>
          </a:xfrm>
        </p:grpSpPr>
        <p:pic>
          <p:nvPicPr>
            <p:cNvPr id="35" name="図 34" descr="衛星, 輸送, 空 が含まれている画像&#10;&#10;非常に高い精度で生成された説明">
              <a:extLst>
                <a:ext uri="{FF2B5EF4-FFF2-40B4-BE49-F238E27FC236}">
                  <a16:creationId xmlns:a16="http://schemas.microsoft.com/office/drawing/2014/main" id="{8F2A9D6B-6D1B-C906-E4D7-1DD2243BB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66" t="3565" r="8524" b="7288"/>
            <a:stretch/>
          </p:blipFill>
          <p:spPr>
            <a:xfrm>
              <a:off x="545479" y="1099966"/>
              <a:ext cx="2514292" cy="25142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テキスト ボックス 63">
              <a:extLst>
                <a:ext uri="{FF2B5EF4-FFF2-40B4-BE49-F238E27FC236}">
                  <a16:creationId xmlns:a16="http://schemas.microsoft.com/office/drawing/2014/main" id="{702CB1FC-3A57-4B23-E487-F868AC84B2AB}"/>
                </a:ext>
              </a:extLst>
            </p:cNvPr>
            <p:cNvSpPr txBox="1"/>
            <p:nvPr/>
          </p:nvSpPr>
          <p:spPr>
            <a:xfrm>
              <a:off x="2099745" y="3167215"/>
              <a:ext cx="8981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Arial" panose="020B0604020202020204" pitchFamily="34" charset="0"/>
                </a:rPr>
                <a:t>GOSAT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CDA0082-BB1F-DECE-3AE3-56EF1E7D3124}"/>
              </a:ext>
            </a:extLst>
          </p:cNvPr>
          <p:cNvGrpSpPr/>
          <p:nvPr/>
        </p:nvGrpSpPr>
        <p:grpSpPr>
          <a:xfrm>
            <a:off x="4673580" y="901695"/>
            <a:ext cx="2818992" cy="2502164"/>
            <a:chOff x="4554139" y="1023434"/>
            <a:chExt cx="3120515" cy="2674557"/>
          </a:xfrm>
        </p:grpSpPr>
        <p:pic>
          <p:nvPicPr>
            <p:cNvPr id="37" name="図 36" descr="輸送, 衛星, 室内 が含まれている画像&#10;&#10;高い精度で生成された説明">
              <a:extLst>
                <a:ext uri="{FF2B5EF4-FFF2-40B4-BE49-F238E27FC236}">
                  <a16:creationId xmlns:a16="http://schemas.microsoft.com/office/drawing/2014/main" id="{8C3C022C-1070-2C6E-12E3-E20C13AD1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6" t="11470" r="26723" b="4457"/>
            <a:stretch/>
          </p:blipFill>
          <p:spPr>
            <a:xfrm>
              <a:off x="4554139" y="1023434"/>
              <a:ext cx="2674557" cy="26745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3" name="テキスト ボックス 63">
              <a:extLst>
                <a:ext uri="{FF2B5EF4-FFF2-40B4-BE49-F238E27FC236}">
                  <a16:creationId xmlns:a16="http://schemas.microsoft.com/office/drawing/2014/main" id="{7F5E6241-D360-E54C-6D44-1FE59BDBF5EA}"/>
                </a:ext>
              </a:extLst>
            </p:cNvPr>
            <p:cNvSpPr txBox="1"/>
            <p:nvPr/>
          </p:nvSpPr>
          <p:spPr>
            <a:xfrm>
              <a:off x="5948838" y="3230806"/>
              <a:ext cx="1725816" cy="361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600" b="1" dirty="0">
                  <a:solidFill>
                    <a:srgbClr val="FFFFFF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Arial" panose="020B0604020202020204" pitchFamily="34" charset="0"/>
                </a:rPr>
                <a:t>GOSAT-2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C5A80A9-61A4-83CA-3E82-30683BD5E22A}"/>
              </a:ext>
            </a:extLst>
          </p:cNvPr>
          <p:cNvGrpSpPr/>
          <p:nvPr/>
        </p:nvGrpSpPr>
        <p:grpSpPr>
          <a:xfrm>
            <a:off x="8811698" y="836636"/>
            <a:ext cx="2490884" cy="2502165"/>
            <a:chOff x="8685462" y="805086"/>
            <a:chExt cx="2490884" cy="2502165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5C5CF79D-8615-4482-465A-EF88FA64A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18" t="-298" r="32732" b="298"/>
            <a:stretch/>
          </p:blipFill>
          <p:spPr>
            <a:xfrm>
              <a:off x="8685462" y="805086"/>
              <a:ext cx="2490884" cy="25021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テキスト ボックス 63">
              <a:extLst>
                <a:ext uri="{FF2B5EF4-FFF2-40B4-BE49-F238E27FC236}">
                  <a16:creationId xmlns:a16="http://schemas.microsoft.com/office/drawing/2014/main" id="{38866C29-F25A-D111-E9D0-45B8AA84F6B3}"/>
                </a:ext>
              </a:extLst>
            </p:cNvPr>
            <p:cNvSpPr txBox="1"/>
            <p:nvPr/>
          </p:nvSpPr>
          <p:spPr>
            <a:xfrm>
              <a:off x="9787320" y="2908005"/>
              <a:ext cx="13355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600" b="1" dirty="0">
                  <a:solidFill>
                    <a:srgbClr val="FFFFFF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Arial" panose="020B0604020202020204" pitchFamily="34" charset="0"/>
                </a:rPr>
                <a:t>GOSAT-GW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F0FB917E-B820-0EC2-9414-2BEBE1E5F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2186" y="4764816"/>
            <a:ext cx="3207750" cy="14814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3A1F74C-998B-CEAE-3B43-50CE500E1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15" y="4860102"/>
            <a:ext cx="2633602" cy="1380446"/>
          </a:xfrm>
          <a:prstGeom prst="rect">
            <a:avLst/>
          </a:prstGeom>
        </p:spPr>
      </p:pic>
      <p:sp>
        <p:nvSpPr>
          <p:cNvPr id="6" name="テキスト ボックス 63">
            <a:extLst>
              <a:ext uri="{FF2B5EF4-FFF2-40B4-BE49-F238E27FC236}">
                <a16:creationId xmlns:a16="http://schemas.microsoft.com/office/drawing/2014/main" id="{7EAC1390-89CE-4F2B-EB77-FB1D78F63DE9}"/>
              </a:ext>
            </a:extLst>
          </p:cNvPr>
          <p:cNvSpPr txBox="1"/>
          <p:nvPr/>
        </p:nvSpPr>
        <p:spPr>
          <a:xfrm>
            <a:off x="9439182" y="6240548"/>
            <a:ext cx="22462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Increased observation points with a single sensor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0AA0A70-3D91-A3F5-4FCB-512A2B84B866}"/>
              </a:ext>
            </a:extLst>
          </p:cNvPr>
          <p:cNvSpPr txBox="1"/>
          <p:nvPr/>
        </p:nvSpPr>
        <p:spPr>
          <a:xfrm>
            <a:off x="6250251" y="4523432"/>
            <a:ext cx="2012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In-situ observation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63C8AB-C0C5-539D-238D-2E3496A7B0C7}"/>
              </a:ext>
            </a:extLst>
          </p:cNvPr>
          <p:cNvSpPr txBox="1"/>
          <p:nvPr/>
        </p:nvSpPr>
        <p:spPr>
          <a:xfrm>
            <a:off x="9556232" y="4465374"/>
            <a:ext cx="2012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GOSAT observation</a:t>
            </a:r>
          </a:p>
        </p:txBody>
      </p:sp>
      <p:sp>
        <p:nvSpPr>
          <p:cNvPr id="13" name="テキスト ボックス 63">
            <a:extLst>
              <a:ext uri="{FF2B5EF4-FFF2-40B4-BE49-F238E27FC236}">
                <a16:creationId xmlns:a16="http://schemas.microsoft.com/office/drawing/2014/main" id="{3154FDEE-574A-FD78-7C6E-E77D32175AFA}"/>
              </a:ext>
            </a:extLst>
          </p:cNvPr>
          <p:cNvSpPr txBox="1"/>
          <p:nvPr/>
        </p:nvSpPr>
        <p:spPr>
          <a:xfrm>
            <a:off x="1143463" y="3671987"/>
            <a:ext cx="1513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CO</a:t>
            </a:r>
            <a:r>
              <a:rPr kumimoji="1" lang="en-US" altLang="ja-JP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, CH</a:t>
            </a:r>
            <a:r>
              <a:rPr kumimoji="1" lang="en-US" altLang="ja-JP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4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テキスト ボックス 63">
            <a:extLst>
              <a:ext uri="{FF2B5EF4-FFF2-40B4-BE49-F238E27FC236}">
                <a16:creationId xmlns:a16="http://schemas.microsoft.com/office/drawing/2014/main" id="{8DC82BC8-360F-EEC7-C294-010A26C567B3}"/>
              </a:ext>
            </a:extLst>
          </p:cNvPr>
          <p:cNvSpPr txBox="1"/>
          <p:nvPr/>
        </p:nvSpPr>
        <p:spPr>
          <a:xfrm>
            <a:off x="5158176" y="3697205"/>
            <a:ext cx="1588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CO</a:t>
            </a:r>
            <a:r>
              <a:rPr kumimoji="1" lang="en-US" altLang="ja-JP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, CH</a:t>
            </a:r>
            <a:r>
              <a:rPr kumimoji="1" lang="en-US" altLang="ja-JP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4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,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16" name="テキスト ボックス 63">
            <a:extLst>
              <a:ext uri="{FF2B5EF4-FFF2-40B4-BE49-F238E27FC236}">
                <a16:creationId xmlns:a16="http://schemas.microsoft.com/office/drawing/2014/main" id="{B6558CFA-AD89-3D0F-2036-0F0D4C0B7F75}"/>
              </a:ext>
            </a:extLst>
          </p:cNvPr>
          <p:cNvSpPr txBox="1"/>
          <p:nvPr/>
        </p:nvSpPr>
        <p:spPr>
          <a:xfrm>
            <a:off x="9221929" y="3678761"/>
            <a:ext cx="1626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CO</a:t>
            </a:r>
            <a:r>
              <a:rPr kumimoji="1" lang="en-US" altLang="ja-JP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, CH</a:t>
            </a:r>
            <a:r>
              <a:rPr kumimoji="1" lang="en-US" altLang="ja-JP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4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,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NO</a:t>
            </a:r>
            <a:r>
              <a:rPr kumimoji="1" lang="en-US" altLang="ja-JP" sz="16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28737C6-F8A4-A456-1F17-8FD138987A5B}"/>
              </a:ext>
            </a:extLst>
          </p:cNvPr>
          <p:cNvGrpSpPr/>
          <p:nvPr/>
        </p:nvGrpSpPr>
        <p:grpSpPr>
          <a:xfrm>
            <a:off x="513882" y="3311130"/>
            <a:ext cx="11164235" cy="434785"/>
            <a:chOff x="513882" y="3184520"/>
            <a:chExt cx="11164235" cy="434785"/>
          </a:xfrm>
        </p:grpSpPr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26F4FA32-3805-ACFC-2C49-314BB0B8C6BB}"/>
                </a:ext>
              </a:extLst>
            </p:cNvPr>
            <p:cNvCxnSpPr/>
            <p:nvPr/>
          </p:nvCxnSpPr>
          <p:spPr bwMode="auto">
            <a:xfrm flipV="1">
              <a:off x="513882" y="3495865"/>
              <a:ext cx="11164235" cy="66844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フローチャート: 結合子 18">
              <a:extLst>
                <a:ext uri="{FF2B5EF4-FFF2-40B4-BE49-F238E27FC236}">
                  <a16:creationId xmlns:a16="http://schemas.microsoft.com/office/drawing/2014/main" id="{6E176BAA-C63C-4497-3EF7-B7BE11761A25}"/>
                </a:ext>
              </a:extLst>
            </p:cNvPr>
            <p:cNvSpPr/>
            <p:nvPr/>
          </p:nvSpPr>
          <p:spPr bwMode="auto">
            <a:xfrm>
              <a:off x="1656554" y="3475790"/>
              <a:ext cx="164123" cy="143515"/>
            </a:xfrm>
            <a:prstGeom prst="flowChartConnector">
              <a:avLst/>
            </a:prstGeom>
            <a:solidFill>
              <a:schemeClr val="bg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22275" marR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0" name="フローチャート: 結合子 19">
              <a:extLst>
                <a:ext uri="{FF2B5EF4-FFF2-40B4-BE49-F238E27FC236}">
                  <a16:creationId xmlns:a16="http://schemas.microsoft.com/office/drawing/2014/main" id="{84ED01B3-DDE8-11D8-3DA3-A64DAD75A2E5}"/>
                </a:ext>
              </a:extLst>
            </p:cNvPr>
            <p:cNvSpPr/>
            <p:nvPr/>
          </p:nvSpPr>
          <p:spPr bwMode="auto">
            <a:xfrm>
              <a:off x="5852066" y="3458976"/>
              <a:ext cx="164123" cy="143515"/>
            </a:xfrm>
            <a:prstGeom prst="flowChartConnector">
              <a:avLst/>
            </a:prstGeom>
            <a:solidFill>
              <a:schemeClr val="bg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22275" marR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1" name="フローチャート: 結合子 20">
              <a:extLst>
                <a:ext uri="{FF2B5EF4-FFF2-40B4-BE49-F238E27FC236}">
                  <a16:creationId xmlns:a16="http://schemas.microsoft.com/office/drawing/2014/main" id="{81BFA6D5-6796-D85D-88CA-DC1DD4205E9F}"/>
                </a:ext>
              </a:extLst>
            </p:cNvPr>
            <p:cNvSpPr/>
            <p:nvPr/>
          </p:nvSpPr>
          <p:spPr bwMode="auto">
            <a:xfrm>
              <a:off x="9947205" y="3435409"/>
              <a:ext cx="164123" cy="143515"/>
            </a:xfrm>
            <a:prstGeom prst="flowChartConnector">
              <a:avLst/>
            </a:prstGeom>
            <a:solidFill>
              <a:schemeClr val="bg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22275" marR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2" name="テキスト ボックス 63">
              <a:extLst>
                <a:ext uri="{FF2B5EF4-FFF2-40B4-BE49-F238E27FC236}">
                  <a16:creationId xmlns:a16="http://schemas.microsoft.com/office/drawing/2014/main" id="{395EEB33-F63F-01D6-24F0-D548BBF14A9F}"/>
                </a:ext>
              </a:extLst>
            </p:cNvPr>
            <p:cNvSpPr txBox="1"/>
            <p:nvPr/>
          </p:nvSpPr>
          <p:spPr>
            <a:xfrm>
              <a:off x="1449171" y="3224155"/>
              <a:ext cx="6315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Arial" panose="020B0604020202020204" pitchFamily="34" charset="0"/>
                </a:rPr>
                <a:t>2009</a:t>
              </a:r>
            </a:p>
          </p:txBody>
        </p:sp>
        <p:sp>
          <p:nvSpPr>
            <p:cNvPr id="23" name="テキスト ボックス 63">
              <a:extLst>
                <a:ext uri="{FF2B5EF4-FFF2-40B4-BE49-F238E27FC236}">
                  <a16:creationId xmlns:a16="http://schemas.microsoft.com/office/drawing/2014/main" id="{FC2C358E-C7EB-BED1-870E-EB668891CBC5}"/>
                </a:ext>
              </a:extLst>
            </p:cNvPr>
            <p:cNvSpPr txBox="1"/>
            <p:nvPr/>
          </p:nvSpPr>
          <p:spPr>
            <a:xfrm>
              <a:off x="5629010" y="3211966"/>
              <a:ext cx="6315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4" name="テキスト ボックス 63">
              <a:extLst>
                <a:ext uri="{FF2B5EF4-FFF2-40B4-BE49-F238E27FC236}">
                  <a16:creationId xmlns:a16="http://schemas.microsoft.com/office/drawing/2014/main" id="{4A859559-260E-52DA-7A0B-F71D24B92338}"/>
                </a:ext>
              </a:extLst>
            </p:cNvPr>
            <p:cNvSpPr txBox="1"/>
            <p:nvPr/>
          </p:nvSpPr>
          <p:spPr>
            <a:xfrm>
              <a:off x="9526231" y="3184520"/>
              <a:ext cx="10426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Arial" panose="020B0604020202020204" pitchFamily="34" charset="0"/>
                </a:rPr>
                <a:t>JFY20</a:t>
              </a:r>
              <a:r>
                <a:rPr lang="en-US" altLang="ja-JP" sz="1600" b="1" dirty="0">
                  <a:solidFill>
                    <a:schemeClr val="accent2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Arial" panose="020B0604020202020204" pitchFamily="34" charset="0"/>
                </a:rPr>
                <a:t>24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游ゴシック Medium" panose="020B0500000000000000" pitchFamily="50" charset="-128"/>
                <a:ea typeface="游ゴシック Medium" panose="020B0500000000000000" pitchFamily="50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938804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A324C8D-0840-1431-5D00-460F5B73D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5" y="4177693"/>
            <a:ext cx="11558726" cy="52985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F5D054B-BA5C-4D4B-BB0C-ED478088E0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68125" y="6473825"/>
            <a:ext cx="523875" cy="3302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75559-32F5-4657-8849-F5E88CA749E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57FB7D-7F14-45BF-F2ED-D63290F1F5AC}"/>
              </a:ext>
            </a:extLst>
          </p:cNvPr>
          <p:cNvSpPr txBox="1"/>
          <p:nvPr/>
        </p:nvSpPr>
        <p:spPr>
          <a:xfrm>
            <a:off x="432534" y="3469807"/>
            <a:ext cx="1149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dirty="0">
                <a:solidFill>
                  <a:srgbClr val="000000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Space Technology Contributing to Paris Agreement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27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1576482" y="213904"/>
            <a:ext cx="9386864" cy="7790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EO for contribution to the Paris Agreement</a:t>
            </a:r>
            <a:endParaRPr sz="32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841" y="938678"/>
            <a:ext cx="10112326" cy="5919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93A132-221F-B6EB-5327-EEEB10146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Global Forest Non-forest Map (2020)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F84868-08D1-66AE-5CFB-422439011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83797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テーマ1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テーマ1" id="{BF819467-4441-4C1F-AE69-4F199D9B7356}" vid="{75805323-5B68-47CC-AF45-88A462BCED46}"/>
    </a:ext>
  </a:extLst>
</a:theme>
</file>

<file path=ppt/theme/theme10.xml><?xml version="1.0" encoding="utf-8"?>
<a:theme xmlns:a="http://schemas.openxmlformats.org/drawingml/2006/main" name="1_JAXA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AXA" id="{F88D1CF8-AB96-4BBC-93C0-3D5715A92D8C}" vid="{D141A619-D218-417E-8B34-D03422657719}"/>
    </a:ext>
  </a:extLst>
</a:theme>
</file>

<file path=ppt/theme/theme11.xml><?xml version="1.0" encoding="utf-8"?>
<a:theme xmlns:a="http://schemas.openxmlformats.org/drawingml/2006/main" name="EORC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ORC" id="{B788611F-54D0-4404-8309-411FAA0EA276}" vid="{E8FFE82C-E076-408B-BF17-465BD9612FCE}"/>
    </a:ext>
  </a:extLst>
</a:theme>
</file>

<file path=ppt/theme/theme1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AXA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AXA" id="{F88D1CF8-AB96-4BBC-93C0-3D5715A92D8C}" vid="{D141A619-D218-417E-8B34-D03422657719}"/>
    </a:ext>
  </a:extLst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 kumimoji="1"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 marL="0" indent="0" algn="l" eaLnBrk="1" hangingPunct="1">
          <a:lnSpc>
            <a:spcPct val="150000"/>
          </a:lnSpc>
          <a:spcBef>
            <a:spcPct val="0"/>
          </a:spcBef>
          <a:spcAft>
            <a:spcPts val="30"/>
          </a:spcAft>
          <a:buNone/>
          <a:defRPr sz="1800" b="1" dirty="0">
            <a:solidFill>
              <a:schemeClr val="bg1"/>
            </a:solidFill>
            <a:latin typeface="游ゴシック" panose="020B0400000000000000" pitchFamily="50" charset="-128"/>
            <a:ea typeface="游ゴシック" panose="020B0400000000000000" pitchFamily="50" charset="-128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/>
      <a:lstStyle>
        <a:defPPr algn="ctr">
          <a:lnSpc>
            <a:spcPts val="3000"/>
          </a:lnSpc>
          <a:defRPr b="1" dirty="0" smtClean="0">
            <a:solidFill>
              <a:srgbClr val="000090"/>
            </a:solidFill>
            <a:latin typeface="+mj-lt"/>
            <a:cs typeface="Arial" panose="020B0604020202020204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536</TotalTime>
  <Words>1088</Words>
  <Application>Microsoft Office PowerPoint</Application>
  <PresentationFormat>Widescreen</PresentationFormat>
  <Paragraphs>181</Paragraphs>
  <Slides>19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テーマ1</vt:lpstr>
      <vt:lpstr>JAXA</vt:lpstr>
      <vt:lpstr>デザインの設定</vt:lpstr>
      <vt:lpstr>Office テーマ</vt:lpstr>
      <vt:lpstr>1_ホワイト</vt:lpstr>
      <vt:lpstr>2_Office テーマ</vt:lpstr>
      <vt:lpstr>3_Office テーマ</vt:lpstr>
      <vt:lpstr>4_標準デザイン</vt:lpstr>
      <vt:lpstr>2_ホワイト</vt:lpstr>
      <vt:lpstr>1_JAXA</vt:lpstr>
      <vt:lpstr>EORC</vt:lpstr>
      <vt:lpstr>Space Technologies for Addressing Climate Change  - Application of Satellite Earth Observation Data to Monitor  Sources and Sink of  Greenhouse Gases - </vt:lpstr>
      <vt:lpstr>PowerPoint Presentation</vt:lpstr>
      <vt:lpstr>Global CO2 Concentration since 2009</vt:lpstr>
      <vt:lpstr>Earth Observation Missions Addressing Global Challenges</vt:lpstr>
      <vt:lpstr>PowerPoint Presentation</vt:lpstr>
      <vt:lpstr>PowerPoint Presentation</vt:lpstr>
      <vt:lpstr>PowerPoint Presentation</vt:lpstr>
      <vt:lpstr>EO for contribution to the Paris Agreement</vt:lpstr>
      <vt:lpstr>Global Forest Non-forest Map (2020)</vt:lpstr>
      <vt:lpstr>Forest Change in Southern Kalimantan, Indonesia for 10 years</vt:lpstr>
      <vt:lpstr>PowerPoint Presentation</vt:lpstr>
      <vt:lpstr>Global Mangrove Map（GMW*)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Real-time Observations over Large Cities by Passenger Airline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Technologies for Addressing Climate Change  - Application of Satellite Earth Observation Data to Monitor  Sources and Sink of  Greenhouse Gases - </dc:title>
  <dc:creator>中村　祐子</dc:creator>
  <cp:lastModifiedBy>中村　祐子</cp:lastModifiedBy>
  <cp:revision>17</cp:revision>
  <dcterms:created xsi:type="dcterms:W3CDTF">2023-11-04T03:11:36Z</dcterms:created>
  <dcterms:modified xsi:type="dcterms:W3CDTF">2023-11-15T04:31:20Z</dcterms:modified>
</cp:coreProperties>
</file>