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2" roundtripDataSignature="AMtx7mg6D6P0Yu/9GpTsfMbPhtMJ4nfw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9b90fd46c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19b90fd46c1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Function is a new and developing field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9b90fd46c1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19b90fd46c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Function is a new and developing field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*Direct use of in situ data not currently widespread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New missions has ties into Newspace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This figure shows how Agency data flows into Essential Biodiversity Variables and products needed by Conventions and other entities for managing biodiversity.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(Updated version from SIT-37)</a:t>
            </a:r>
            <a:endParaRPr/>
          </a:p>
        </p:txBody>
      </p:sp>
      <p:sp>
        <p:nvSpPr>
          <p:cNvPr id="278" name="Google Shape;278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Biodiversity Discussion Group was to begin increased CEOS engagement with biodiversity</a:t>
            </a:r>
            <a:endParaRPr/>
          </a:p>
        </p:txBody>
      </p:sp>
      <p:sp>
        <p:nvSpPr>
          <p:cNvPr id="87" name="Google Shape;8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From draft TOR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/>
              <a:t>Rather coarse scale—15 ecosystems (ecoregions)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Finer scale. Its hierarchical. 55 ecosystems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Often created using RS data—each pixel assigned to a specific class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9b90fd46c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19b90fd46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NOTES:</a:t>
            </a:r>
            <a:endParaRPr/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“Characteristics” = “features”</a:t>
            </a:r>
            <a:endParaRPr/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For nice discussion on the conceptual basis of classification, see: </a:t>
            </a:r>
            <a:endParaRPr/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https://www.fao.org/3/X0596E/x0596e01f.htm   There, features are discriminated using “classifiers”. The discussion includes the FAO Land Cover Classification System, though it seems to not include ecosystem functions/processes</a:t>
            </a:r>
            <a:endParaRPr/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Composition: Species…or level of biodiversity</a:t>
            </a:r>
            <a:endParaRPr/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Environment: climate, slope, aspect, elevation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Structure: height, vertical biomass distribution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Functions &amp; processes: GPP, ET, nutrient retention…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FAO Land Cover Classification System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USGS Global Ecosystem Land Units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IUCN Ecosystem Typology V2.0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jpg"/><Relationship Id="rId4" Type="http://schemas.openxmlformats.org/officeDocument/2006/relationships/image" Target="../media/image3.jp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8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8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8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8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8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8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2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-24372" y="6562800"/>
            <a:ext cx="6448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9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3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9" name="Google Shape;39;p3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31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3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8" name="Google Shape;48;p3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2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2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3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32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3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9" name="Google Shape;59;p3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3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33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3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3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27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2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Relationship Id="rId4" Type="http://schemas.openxmlformats.org/officeDocument/2006/relationships/image" Target="../media/image15.png"/><Relationship Id="rId11" Type="http://schemas.openxmlformats.org/officeDocument/2006/relationships/image" Target="../media/image23.png"/><Relationship Id="rId10" Type="http://schemas.openxmlformats.org/officeDocument/2006/relationships/image" Target="../media/image21.jpg"/><Relationship Id="rId12" Type="http://schemas.openxmlformats.org/officeDocument/2006/relationships/image" Target="../media/image22.png"/><Relationship Id="rId9" Type="http://schemas.openxmlformats.org/officeDocument/2006/relationships/image" Target="../media/image17.jpg"/><Relationship Id="rId5" Type="http://schemas.openxmlformats.org/officeDocument/2006/relationships/image" Target="../media/image19.png"/><Relationship Id="rId6" Type="http://schemas.openxmlformats.org/officeDocument/2006/relationships/image" Target="../media/image16.png"/><Relationship Id="rId7" Type="http://schemas.openxmlformats.org/officeDocument/2006/relationships/image" Target="../media/image20.png"/><Relationship Id="rId8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/>
          <p:nvPr>
            <p:ph type="title"/>
          </p:nvPr>
        </p:nvSpPr>
        <p:spPr>
          <a:xfrm>
            <a:off x="176046" y="427839"/>
            <a:ext cx="8473003" cy="37207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800"/>
              <a:t>Biodiversity Side Meeting</a:t>
            </a:r>
            <a:endParaRPr sz="4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i="1" lang="en-US" sz="4000"/>
              <a:t>Ecosystem Extent Task Team ToR </a:t>
            </a:r>
            <a:br>
              <a:rPr i="1" lang="en-US" sz="4000"/>
            </a:br>
            <a:r>
              <a:rPr i="1" lang="en-US" sz="4000"/>
              <a:t>and Activity Proposal</a:t>
            </a:r>
            <a:endParaRPr i="1" sz="4000"/>
          </a:p>
        </p:txBody>
      </p:sp>
      <p:sp>
        <p:nvSpPr>
          <p:cNvPr id="71" name="Google Shape;71;p1"/>
          <p:cNvSpPr/>
          <p:nvPr/>
        </p:nvSpPr>
        <p:spPr>
          <a:xfrm>
            <a:off x="7209535" y="4423498"/>
            <a:ext cx="4866300" cy="22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Gary Geller, NASA</a:t>
            </a:r>
            <a:endParaRPr/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Marie-Josée Bourassa, CSA</a:t>
            </a:r>
            <a:endParaRPr/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Marc Paganini, ESA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Room 2, 09:30 – 11:00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Plenary, Biarritz, France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Nov. 29 – Dec. 1</a:t>
            </a:r>
            <a:endParaRPr b="1" i="0" sz="2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etlands: the unsung heroes of the planet" id="137" name="Google Shape;1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641" y="-6184"/>
            <a:ext cx="12191999" cy="686418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"/>
          <p:cNvSpPr txBox="1"/>
          <p:nvPr/>
        </p:nvSpPr>
        <p:spPr>
          <a:xfrm>
            <a:off x="-19641" y="-104284"/>
            <a:ext cx="12191999" cy="865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Why Is Ecosystem Extent So Important 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/>
          <p:nvPr/>
        </p:nvSpPr>
        <p:spPr>
          <a:xfrm>
            <a:off x="4108102" y="812114"/>
            <a:ext cx="3960000" cy="3565211"/>
          </a:xfrm>
          <a:prstGeom prst="rect">
            <a:avLst/>
          </a:prstGeom>
          <a:solidFill>
            <a:srgbClr val="064C84">
              <a:alpha val="8431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highlight>
                  <a:srgbClr val="000080"/>
                </a:highlight>
                <a:latin typeface="Arial"/>
                <a:ea typeface="Arial"/>
                <a:cs typeface="Arial"/>
                <a:sym typeface="Arial"/>
              </a:rPr>
              <a:t> Sustainable Development Goals (SDGs)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0"/>
          <p:cNvSpPr/>
          <p:nvPr/>
        </p:nvSpPr>
        <p:spPr>
          <a:xfrm>
            <a:off x="8166255" y="812114"/>
            <a:ext cx="3960000" cy="3565211"/>
          </a:xfrm>
          <a:prstGeom prst="rect">
            <a:avLst/>
          </a:prstGeom>
          <a:solidFill>
            <a:srgbClr val="539E9D">
              <a:alpha val="83921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highlight>
                  <a:srgbClr val="0A624C"/>
                </a:highlight>
                <a:latin typeface="Arial"/>
                <a:ea typeface="Arial"/>
                <a:cs typeface="Arial"/>
                <a:sym typeface="Arial"/>
              </a:rPr>
              <a:t> Ramsar Convention on Wetlands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0"/>
          <p:cNvSpPr/>
          <p:nvPr/>
        </p:nvSpPr>
        <p:spPr>
          <a:xfrm>
            <a:off x="57348" y="4491687"/>
            <a:ext cx="12083653" cy="2269056"/>
          </a:xfrm>
          <a:prstGeom prst="rect">
            <a:avLst/>
          </a:prstGeom>
          <a:solidFill>
            <a:srgbClr val="009051">
              <a:alpha val="8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highlight>
                  <a:srgbClr val="0A624C"/>
                </a:highlight>
                <a:latin typeface="Arial"/>
                <a:ea typeface="Arial"/>
                <a:cs typeface="Arial"/>
                <a:sym typeface="Arial"/>
              </a:rPr>
              <a:t> SEEA Ecosystem Accounting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51198" y="2234823"/>
            <a:ext cx="1475487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" id="143" name="Google Shape;14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5642" y="4491687"/>
            <a:ext cx="3110626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cene, room, gambling house&#10;&#10;Description automatically generated" id="144" name="Google Shape;144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3932" y="4555187"/>
            <a:ext cx="2009098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ky, outdoor, sign&#10;&#10;Description automatically generated" id="145" name="Google Shape;14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83558" y="2234823"/>
            <a:ext cx="1731147" cy="208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10"/>
          <p:cNvGrpSpPr/>
          <p:nvPr/>
        </p:nvGrpSpPr>
        <p:grpSpPr>
          <a:xfrm>
            <a:off x="4261859" y="1392352"/>
            <a:ext cx="3670196" cy="829411"/>
            <a:chOff x="4266116" y="1562539"/>
            <a:chExt cx="3670196" cy="829411"/>
          </a:xfrm>
        </p:grpSpPr>
        <p:sp>
          <p:nvSpPr>
            <p:cNvPr id="147" name="Google Shape;147;p10"/>
            <p:cNvSpPr txBox="1"/>
            <p:nvPr/>
          </p:nvSpPr>
          <p:spPr>
            <a:xfrm>
              <a:off x="5136698" y="1576342"/>
              <a:ext cx="2799614" cy="815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SDG Target 6.6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Protect and restore water-related ecosystems, including mountains, forests, wetlands, rivers, aquifers and lakes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A picture containing shape&#10;&#10;Description automatically generated" id="148" name="Google Shape;148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266116" y="1562539"/>
              <a:ext cx="812436" cy="8124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" name="Google Shape;149;p10"/>
          <p:cNvGrpSpPr/>
          <p:nvPr/>
        </p:nvGrpSpPr>
        <p:grpSpPr>
          <a:xfrm>
            <a:off x="4261859" y="2407123"/>
            <a:ext cx="3668906" cy="828766"/>
            <a:chOff x="4267406" y="2412846"/>
            <a:chExt cx="3668906" cy="828766"/>
          </a:xfrm>
        </p:grpSpPr>
        <p:pic>
          <p:nvPicPr>
            <p:cNvPr descr="A picture containing logo&#10;&#10;Description automatically generated" id="150" name="Google Shape;150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267406" y="2412846"/>
              <a:ext cx="811146" cy="811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10"/>
            <p:cNvSpPr txBox="1"/>
            <p:nvPr/>
          </p:nvSpPr>
          <p:spPr>
            <a:xfrm>
              <a:off x="5136698" y="2426004"/>
              <a:ext cx="2799614" cy="815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SDG Target 14.2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Sustainably manage and protect marine and coastal ecosystems to avoid significant adverse impacts.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p10"/>
          <p:cNvGrpSpPr/>
          <p:nvPr/>
        </p:nvGrpSpPr>
        <p:grpSpPr>
          <a:xfrm>
            <a:off x="4261859" y="3420604"/>
            <a:ext cx="3668278" cy="828766"/>
            <a:chOff x="4266116" y="3283405"/>
            <a:chExt cx="3668278" cy="828766"/>
          </a:xfrm>
        </p:grpSpPr>
        <p:pic>
          <p:nvPicPr>
            <p:cNvPr descr="Graphical user interface, application, icon&#10;&#10;Description automatically generated" id="153" name="Google Shape;153;p1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266116" y="3283405"/>
              <a:ext cx="811146" cy="811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10"/>
            <p:cNvSpPr txBox="1"/>
            <p:nvPr/>
          </p:nvSpPr>
          <p:spPr>
            <a:xfrm>
              <a:off x="5134780" y="3296563"/>
              <a:ext cx="2799614" cy="8156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SDG Target 15.1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-US" sz="105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Ensure the conservation, restoration and sustainable use of terrestrial and inland freshwater ecosystems and their services.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155;p10"/>
          <p:cNvSpPr/>
          <p:nvPr/>
        </p:nvSpPr>
        <p:spPr>
          <a:xfrm>
            <a:off x="42902" y="812114"/>
            <a:ext cx="3960000" cy="3565211"/>
          </a:xfrm>
          <a:prstGeom prst="rect">
            <a:avLst/>
          </a:prstGeom>
          <a:solidFill>
            <a:srgbClr val="00B050">
              <a:alpha val="83921"/>
            </a:srgbClr>
          </a:solidFill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highlight>
                  <a:srgbClr val="0A624C"/>
                </a:highlight>
                <a:latin typeface="Arial"/>
                <a:ea typeface="Arial"/>
                <a:cs typeface="Arial"/>
                <a:sym typeface="Arial"/>
              </a:rPr>
              <a:t> Convention on Biological Diversity (CBD)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0"/>
          <p:cNvPicPr preferRelativeResize="0"/>
          <p:nvPr/>
        </p:nvPicPr>
        <p:blipFill rotWithShape="1">
          <a:blip r:embed="rId11">
            <a:alphaModFix/>
          </a:blip>
          <a:srcRect b="11950" l="0" r="0" t="0"/>
          <a:stretch/>
        </p:blipFill>
        <p:spPr>
          <a:xfrm>
            <a:off x="9944920" y="4555187"/>
            <a:ext cx="1733517" cy="21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110379" y="1272699"/>
            <a:ext cx="3327364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 2020 Global Biodiversity Framework  (GBF)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58066" y="1542519"/>
            <a:ext cx="3804824" cy="18036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59" name="Google Shape;159;p10"/>
          <p:cNvSpPr txBox="1"/>
          <p:nvPr/>
        </p:nvSpPr>
        <p:spPr>
          <a:xfrm>
            <a:off x="110379" y="3415523"/>
            <a:ext cx="3836973" cy="977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GBF Monitoring Framework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1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Headline indicator A.0.1 </a:t>
            </a: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Extent of selected natural ecosystems (forest, savannahs and grasslands, wetlands, mangroves, saltmarshes, coral reef, seagrass, macroalgae and intertidal habitats)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0"/>
          <p:cNvSpPr txBox="1"/>
          <p:nvPr/>
        </p:nvSpPr>
        <p:spPr>
          <a:xfrm>
            <a:off x="8257473" y="1272699"/>
            <a:ext cx="3914885" cy="815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Ramsar Strategic Plan (2016 – 2024)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Target 8</a:t>
            </a: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National wetland inventories are initiated, completed or updated and disseminated and used for promoting the conservation and effective management of all wetlands.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124766" y="4957810"/>
            <a:ext cx="3262177" cy="1623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international standard on Ecosystem Accounting which regulate the production on statistical accounts on ecosystem extent, condition and services.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Measurement framework underpinning the development of monitoring frameworks of other international agreements, such as the CBD post-2020 GBF, the Ramsar Convention on Wetlands, and the 2030 Agenda on Sustainable Development.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9b90fd46c1_0_9"/>
          <p:cNvSpPr txBox="1"/>
          <p:nvPr>
            <p:ph idx="1" type="body"/>
          </p:nvPr>
        </p:nvSpPr>
        <p:spPr>
          <a:xfrm>
            <a:off x="324233" y="1213430"/>
            <a:ext cx="50877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Total ecosystem area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Fragmentation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Condition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Corridors/connectivity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Location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Habitat (EC directive)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Environmental accounting (UN SEEA)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7" name="Google Shape;167;g19b90fd46c1_0_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Supports Many Derived Products</a:t>
            </a:r>
            <a:endParaRPr/>
          </a:p>
        </p:txBody>
      </p:sp>
      <p:pic>
        <p:nvPicPr>
          <p:cNvPr id="168" name="Google Shape;168;g19b90fd46c1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1186" y="953386"/>
            <a:ext cx="3278025" cy="300685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g19b90fd46c1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7298" y="3140148"/>
            <a:ext cx="2592065" cy="334995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g19b90fd46c1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58200" y="3429000"/>
            <a:ext cx="3352801" cy="303812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g19b90fd46c1_0_9"/>
          <p:cNvSpPr/>
          <p:nvPr/>
        </p:nvSpPr>
        <p:spPr>
          <a:xfrm>
            <a:off x="3031278" y="6280522"/>
            <a:ext cx="2286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Ipe-institutodepesquisasecologicas </a:t>
            </a:r>
            <a:endParaRPr/>
          </a:p>
        </p:txBody>
      </p:sp>
      <p:sp>
        <p:nvSpPr>
          <p:cNvPr id="172" name="Google Shape;172;g19b90fd46c1_0_9"/>
          <p:cNvSpPr/>
          <p:nvPr/>
        </p:nvSpPr>
        <p:spPr>
          <a:xfrm>
            <a:off x="9490163" y="1032792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googlemaps </a:t>
            </a:r>
            <a:endParaRPr/>
          </a:p>
        </p:txBody>
      </p:sp>
      <p:sp>
        <p:nvSpPr>
          <p:cNvPr id="173" name="Google Shape;173;g19b90fd46c1_0_9"/>
          <p:cNvSpPr/>
          <p:nvPr/>
        </p:nvSpPr>
        <p:spPr>
          <a:xfrm>
            <a:off x="10341060" y="3184674"/>
            <a:ext cx="16002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Kabir Rasouli et al 2019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Mapping ecosystem extent at scale is impractical from ground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Ecosystems have characteristics that can be measured from space and integrated with in situ information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Classical ecology: Structure, Composition, Function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Structure: 3d physical structure (radar, lidar)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Composition: Specific species or level of biodiversity (multi &amp; hyperspectral)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Function: Ecosystem function and canopy “functional traits” (multi &amp; hyperspectral)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Photosynthesis (e.g., GPP)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Water or nutrient content 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Chlorophyll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Lignins</a:t>
            </a:r>
            <a:endParaRPr/>
          </a:p>
        </p:txBody>
      </p:sp>
      <p:sp>
        <p:nvSpPr>
          <p:cNvPr id="179" name="Google Shape;179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Role of EO</a:t>
            </a:r>
            <a:endParaRPr/>
          </a:p>
        </p:txBody>
      </p:sp>
      <p:sp>
        <p:nvSpPr>
          <p:cNvPr id="180" name="Google Shape;180;p12"/>
          <p:cNvSpPr txBox="1"/>
          <p:nvPr/>
        </p:nvSpPr>
        <p:spPr>
          <a:xfrm>
            <a:off x="5197557" y="5173361"/>
            <a:ext cx="31510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Every “trait” (characteristic) has a function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2"/>
          <p:cNvSpPr/>
          <p:nvPr/>
        </p:nvSpPr>
        <p:spPr>
          <a:xfrm>
            <a:off x="4914924" y="4724474"/>
            <a:ext cx="216132" cy="1296785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9b90fd46c1_0_20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EO sensor data is only one piece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Training data: verified sites characterizing each ecosystem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Used to train the models and assess accuracy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Creation is largely a manual process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In situ data* (e.g., level of biodiversity)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Models: correlate EO data with site &amp; do the classification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Fusing data from different sensors</a:t>
            </a:r>
            <a:endParaRPr/>
          </a:p>
          <a:p>
            <a:pPr indent="-457200" lvl="1" marL="990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AutoNum type="arabicParenR"/>
            </a:pPr>
            <a:r>
              <a:rPr lang="en-US"/>
              <a:t>Similar types: Landsat and Sentinel-2: more data &amp; tighter time series</a:t>
            </a:r>
            <a:endParaRPr/>
          </a:p>
          <a:p>
            <a:pPr indent="-457200" lvl="1" marL="990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AutoNum type="arabicParenR"/>
            </a:pPr>
            <a:r>
              <a:rPr lang="en-US"/>
              <a:t>Different types: Radar, multispectral, hyperspectral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These measure complementary ecosystem characteristics</a:t>
            </a:r>
            <a:endParaRPr/>
          </a:p>
          <a:p>
            <a: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Takeaway: Multiple data sources are needed</a:t>
            </a:r>
            <a:endParaRPr/>
          </a:p>
        </p:txBody>
      </p:sp>
      <p:sp>
        <p:nvSpPr>
          <p:cNvPr id="187" name="Google Shape;187;g19b90fd46c1_0_2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Role of EO</a:t>
            </a:r>
            <a:r>
              <a:rPr i="1" lang="en-US"/>
              <a:t> in Context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Role of CEOS</a:t>
            </a:r>
            <a:endParaRPr/>
          </a:p>
        </p:txBody>
      </p:sp>
      <p:sp>
        <p:nvSpPr>
          <p:cNvPr id="193" name="Google Shape;193;p14"/>
          <p:cNvSpPr/>
          <p:nvPr/>
        </p:nvSpPr>
        <p:spPr>
          <a:xfrm>
            <a:off x="106740" y="3275113"/>
            <a:ext cx="35253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CEOS Strategic Guidance document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839" y="1179208"/>
            <a:ext cx="11936556" cy="205026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Role of CEOS</a:t>
            </a:r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06740" y="3275113"/>
            <a:ext cx="35253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CEOS Strategic Guidance document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135839" y="1179208"/>
            <a:ext cx="11936556" cy="2050264"/>
            <a:chOff x="1034040" y="1179208"/>
            <a:chExt cx="10008211" cy="1719045"/>
          </a:xfrm>
        </p:grpSpPr>
        <p:pic>
          <p:nvPicPr>
            <p:cNvPr id="202" name="Google Shape;202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4040" y="1179208"/>
              <a:ext cx="10008211" cy="1719045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203" name="Google Shape;203;p15"/>
            <p:cNvCxnSpPr/>
            <p:nvPr/>
          </p:nvCxnSpPr>
          <p:spPr>
            <a:xfrm>
              <a:off x="8322198" y="2419108"/>
              <a:ext cx="2615878" cy="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4" name="Google Shape;204;p15"/>
            <p:cNvCxnSpPr/>
            <p:nvPr/>
          </p:nvCxnSpPr>
          <p:spPr>
            <a:xfrm>
              <a:off x="4423459" y="2710404"/>
              <a:ext cx="3574647" cy="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5" name="Google Shape;205;p15"/>
            <p:cNvCxnSpPr/>
            <p:nvPr/>
          </p:nvCxnSpPr>
          <p:spPr>
            <a:xfrm>
              <a:off x="2756705" y="2085371"/>
              <a:ext cx="2833867" cy="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6" name="Google Shape;206;p15"/>
            <p:cNvCxnSpPr/>
            <p:nvPr/>
          </p:nvCxnSpPr>
          <p:spPr>
            <a:xfrm>
              <a:off x="2781784" y="2399816"/>
              <a:ext cx="4984829" cy="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/>
          <p:cNvSpPr txBox="1"/>
          <p:nvPr>
            <p:ph idx="1" type="body"/>
          </p:nvPr>
        </p:nvSpPr>
        <p:spPr>
          <a:xfrm>
            <a:off x="335807" y="3993266"/>
            <a:ext cx="11668070" cy="2123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But it’s also a huge opportunity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EO is underutilized for biodiversity applications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New missions will greatly extend biodiversity capabilities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Users are waiting for our data and products</a:t>
            </a:r>
            <a:endParaRPr/>
          </a:p>
        </p:txBody>
      </p:sp>
      <p:sp>
        <p:nvSpPr>
          <p:cNvPr id="212" name="Google Shape;212;p1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Role of CEOS</a:t>
            </a:r>
            <a:endParaRPr/>
          </a:p>
        </p:txBody>
      </p:sp>
      <p:sp>
        <p:nvSpPr>
          <p:cNvPr id="213" name="Google Shape;213;p16"/>
          <p:cNvSpPr/>
          <p:nvPr/>
        </p:nvSpPr>
        <p:spPr>
          <a:xfrm>
            <a:off x="106740" y="3275113"/>
            <a:ext cx="35253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CEOS Strategic Guidance document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16"/>
          <p:cNvGrpSpPr/>
          <p:nvPr/>
        </p:nvGrpSpPr>
        <p:grpSpPr>
          <a:xfrm>
            <a:off x="135839" y="1179208"/>
            <a:ext cx="11936556" cy="2050264"/>
            <a:chOff x="1034040" y="1179208"/>
            <a:chExt cx="10008211" cy="1719045"/>
          </a:xfrm>
        </p:grpSpPr>
        <p:pic>
          <p:nvPicPr>
            <p:cNvPr id="215" name="Google Shape;215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4040" y="1179208"/>
              <a:ext cx="10008211" cy="1719045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216" name="Google Shape;216;p16"/>
            <p:cNvCxnSpPr/>
            <p:nvPr/>
          </p:nvCxnSpPr>
          <p:spPr>
            <a:xfrm>
              <a:off x="8322198" y="2419108"/>
              <a:ext cx="2615878" cy="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7" name="Google Shape;217;p16"/>
            <p:cNvCxnSpPr/>
            <p:nvPr/>
          </p:nvCxnSpPr>
          <p:spPr>
            <a:xfrm>
              <a:off x="4423459" y="2710404"/>
              <a:ext cx="3574647" cy="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8" name="Google Shape;218;p16"/>
            <p:cNvCxnSpPr/>
            <p:nvPr/>
          </p:nvCxnSpPr>
          <p:spPr>
            <a:xfrm>
              <a:off x="2756705" y="2085371"/>
              <a:ext cx="2833867" cy="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9" name="Google Shape;219;p16"/>
            <p:cNvCxnSpPr/>
            <p:nvPr/>
          </p:nvCxnSpPr>
          <p:spPr>
            <a:xfrm>
              <a:off x="2781784" y="2399816"/>
              <a:ext cx="4984829" cy="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Finish assembling the Task Team 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Develop two related streams (2-year activity)</a:t>
            </a:r>
            <a:endParaRPr/>
          </a:p>
          <a:p>
            <a:pPr indent="-514350" lvl="0" marL="565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White paper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Explore opportunities created by advancing technologies and forthcoming missions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Expected user focus: Convention on Biological Diversity, UN System of Economic - Environmental Accounting</a:t>
            </a:r>
            <a:endParaRPr/>
          </a:p>
          <a:p>
            <a:pPr indent="-514350" lvl="0" marL="5651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AutoNum type="arabicParenR"/>
            </a:pPr>
            <a:r>
              <a:rPr lang="en-US"/>
              <a:t>Demonstrator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Convey how EO can fill important gaps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Enable future work</a:t>
            </a:r>
            <a:endParaRPr/>
          </a:p>
        </p:txBody>
      </p:sp>
      <p:sp>
        <p:nvSpPr>
          <p:cNvPr id="225" name="Google Shape;225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Proposal Basic Elements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 txBox="1"/>
          <p:nvPr>
            <p:ph idx="1" type="body"/>
          </p:nvPr>
        </p:nvSpPr>
        <p:spPr>
          <a:xfrm>
            <a:off x="257731" y="1047176"/>
            <a:ext cx="11668070" cy="538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US" sz="2200"/>
              <a:t>What is ecosystem extent and why is it important?</a:t>
            </a:r>
            <a:endParaRPr sz="26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Who uses it and what for?</a:t>
            </a:r>
            <a:endParaRPr sz="18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How is it currently mapped?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are the shortcomings?</a:t>
            </a:r>
            <a:endParaRPr sz="2200"/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US" sz="2200"/>
              <a:t>What is EO’s role? </a:t>
            </a:r>
            <a:endParaRPr sz="26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How do different sensor types map to ecosystem characteristics?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How can forthcoming missions address the shortcomings?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types of in situ data are needed (and are they available)?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role can advancing technology play in improving products?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should be CEOS’s role?</a:t>
            </a:r>
            <a:endParaRPr sz="2200"/>
          </a:p>
          <a:p>
            <a:pPr indent="-3937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US" sz="2200"/>
              <a:t>What improvements are possible if shortcomings are eliminated?</a:t>
            </a:r>
            <a:endParaRPr sz="26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Can they enable broadscale IUCN Ecosystem Typology products?</a:t>
            </a:r>
            <a:endParaRPr sz="22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are the challenges and dependencies to utilizing advances?</a:t>
            </a:r>
            <a:endParaRPr sz="1800"/>
          </a:p>
          <a:p>
            <a:pPr indent="-3683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▪"/>
            </a:pPr>
            <a:r>
              <a:rPr lang="en-US" sz="1800"/>
              <a:t>What would success look like?</a:t>
            </a:r>
            <a:endParaRPr sz="1800"/>
          </a:p>
        </p:txBody>
      </p:sp>
      <p:sp>
        <p:nvSpPr>
          <p:cNvPr id="231" name="Google Shape;231;p1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White Paper Content (v. preliminary)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Purpose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Demonstrate how advances in EO and technology can improve ecosystem extent mapping and monitoring to interested parties such as CBD and SEEA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Wide range of possibilities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Scope and details will be determined by the Task Team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Want to </a:t>
            </a:r>
            <a:r>
              <a:rPr i="1" lang="en-US"/>
              <a:t>excite</a:t>
            </a:r>
            <a:r>
              <a:rPr lang="en-US"/>
              <a:t> potential users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Leverage existing initiatives as much as possible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Enable future work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Dependent on TT level of expertise and of support</a:t>
            </a:r>
            <a:endParaRPr/>
          </a:p>
        </p:txBody>
      </p:sp>
      <p:sp>
        <p:nvSpPr>
          <p:cNvPr id="237" name="Google Shape;237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Demonstrator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Purpose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Prepare for Plenary (ToR submitted for endorsement)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Introduce the Ecosystem Extent Task Team concept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Hear your thoughts and suggestions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Content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History and context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Overview of ecosystem extent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Task Team draft activity proposal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Discussion throughout</a:t>
            </a:r>
            <a:endParaRPr/>
          </a:p>
        </p:txBody>
      </p:sp>
      <p:sp>
        <p:nvSpPr>
          <p:cNvPr id="77" name="Google Shape;77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Side Meeting Topics</a:t>
            </a:r>
            <a:endParaRPr/>
          </a:p>
        </p:txBody>
      </p:sp>
      <p:pic>
        <p:nvPicPr>
          <p:cNvPr id="78" name="Google Shape;7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36957" y="2882095"/>
            <a:ext cx="3769287" cy="3489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i="1" lang="en-US"/>
              <a:t>To feed the discussion….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Focus on specific sites and collect all existing observations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Selection criteria: data availability, ecosystem knowledge, local partnership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Develop a data cube incorporating the full range of sensor types available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Enable new products by co-location of data and tools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Assess potential to create ecosystem maps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Partner with a national government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Identify EO data gaps and key areas where EO data can be nationally contextualized to strengthen national target tracking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Consider how open source data and science can be leveraged</a:t>
            </a:r>
            <a:endParaRPr/>
          </a:p>
        </p:txBody>
      </p:sp>
      <p:sp>
        <p:nvSpPr>
          <p:cNvPr id="243" name="Google Shape;243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Demonstrator: Example Ideas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/>
          <p:nvPr>
            <p:ph idx="1" type="body"/>
          </p:nvPr>
        </p:nvSpPr>
        <p:spPr>
          <a:xfrm>
            <a:off x="261964" y="1054552"/>
            <a:ext cx="5585943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1800"/>
              <a:t>PROPOSED TASK TEAM CO-LEADS</a:t>
            </a:r>
            <a:endParaRPr sz="1800"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CSA - Marie-Josée Bourassa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NASA - Gary Geller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Co-lead #3</a:t>
            </a:r>
            <a:endParaRPr/>
          </a:p>
          <a:p>
            <a:pPr indent="0" lvl="0" marL="50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1800"/>
              <a:t>TASK TEAM MEMBERS (In Process)</a:t>
            </a:r>
            <a:endParaRPr sz="1800"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CSA - Marie-Josée Bourassa, Nicholas Coops, Michael Gill, Jason Duffe</a:t>
            </a:r>
            <a:endParaRPr sz="1800"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CNES - Sandra Luque</a:t>
            </a:r>
            <a:endParaRPr sz="1800"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CSIRO - Shaun Levick</a:t>
            </a:r>
            <a:endParaRPr sz="1800"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ESA - Marc Paganini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JAXA - Osamu Ochiai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NASA - Gary Geller, Christine Bognar, Woody Turner, Pamela Collins</a:t>
            </a:r>
            <a:endParaRPr sz="1800"/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1800"/>
              <a:t>UN Environment Programme (UNEP) - pending </a:t>
            </a:r>
            <a:endParaRPr/>
          </a:p>
        </p:txBody>
      </p:sp>
      <p:sp>
        <p:nvSpPr>
          <p:cNvPr id="249" name="Google Shape;249;p21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Proposed Task Team</a:t>
            </a:r>
            <a:endParaRPr/>
          </a:p>
        </p:txBody>
      </p:sp>
      <p:sp>
        <p:nvSpPr>
          <p:cNvPr id="250" name="Google Shape;250;p21"/>
          <p:cNvSpPr txBox="1"/>
          <p:nvPr/>
        </p:nvSpPr>
        <p:spPr>
          <a:xfrm>
            <a:off x="6368597" y="836585"/>
            <a:ext cx="5056800" cy="26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 REPRESENTATION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 - Laurent Durieux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 BON - POC pending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Convention on Biological Biodiversity (CBD) - POC pending 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System of Environmental Economic Accounting - POC pending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1"/>
          <p:cNvSpPr txBox="1"/>
          <p:nvPr/>
        </p:nvSpPr>
        <p:spPr>
          <a:xfrm>
            <a:off x="6592185" y="4667693"/>
            <a:ext cx="469867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Members - The Task Team will be further populated as the proposal is socialized with CEOS and partners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2400"/>
              <a:t>Jan-Mar (+) 2023: Enhance TT membership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2400"/>
              <a:t>White Paper: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Jan.-Sept. 2023: 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800"/>
              <a:t>Assemble outline, assign activities and develop initial draft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Sept.-Nov. 2023:  </a:t>
            </a:r>
            <a:endParaRPr sz="2000"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800"/>
              <a:t>Complete Stream 1 and finalize the White Paper for presentation at the 2023 Plenary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800"/>
              <a:t>Make recommendations for future CEOS activities under the CEOS Work Plan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 sz="2400"/>
              <a:t>Demonstrator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2023:  Explore ideas in parallel with White Paper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2023-2024: </a:t>
            </a:r>
            <a:endParaRPr/>
          </a:p>
          <a:p>
            <a: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o"/>
            </a:pPr>
            <a:r>
              <a:rPr lang="en-US" sz="1800"/>
              <a:t>Develop concept for demonstrator and begin implementation, in conjunction with stakeholders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Sept 2024:  Present initial demonstrator at SIT Technical Workshop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 sz="2000"/>
              <a:t>Nov 2024:  Present outcome of the two-year Task Team effort at CEOS Plenary</a:t>
            </a:r>
            <a:endParaRPr sz="2000"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57" name="Google Shape;257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Notional Timeline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EO is underutilized for biodiversity applications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Ecosystem Extent is a key product needed by a wide range of organizations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Advancing technology and both current and forthcoming missions have the potential to greatly improve existing products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Proposed Task Team will explore ways to take advantage of these opportunities and demonstrate how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None/>
            </a:pPr>
            <a:r>
              <a:t/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Terms of Reference provide a top-level framing of the proposed team</a:t>
            </a:r>
            <a:endParaRPr/>
          </a:p>
        </p:txBody>
      </p:sp>
      <p:sp>
        <p:nvSpPr>
          <p:cNvPr id="263" name="Google Shape;263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Summary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4"/>
          <p:cNvSpPr txBox="1"/>
          <p:nvPr/>
        </p:nvSpPr>
        <p:spPr>
          <a:xfrm>
            <a:off x="3460830" y="2949304"/>
            <a:ext cx="36645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4948" y="1597305"/>
            <a:ext cx="4488988" cy="46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4"/>
          <p:cNvSpPr txBox="1"/>
          <p:nvPr/>
        </p:nvSpPr>
        <p:spPr>
          <a:xfrm>
            <a:off x="7349925" y="6204030"/>
            <a:ext cx="810227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 FWS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/>
          <p:nvPr/>
        </p:nvSpPr>
        <p:spPr>
          <a:xfrm>
            <a:off x="4232786" y="2625213"/>
            <a:ext cx="26842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Backup</a:t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/>
              <a:t>Connecting User Needs to Observations</a:t>
            </a:r>
            <a:endParaRPr sz="4000"/>
          </a:p>
        </p:txBody>
      </p:sp>
      <p:pic>
        <p:nvPicPr>
          <p:cNvPr id="281" name="Google Shape;28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3152" y="1160980"/>
            <a:ext cx="9550601" cy="534226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/>
          <p:nvPr/>
        </p:nvSpPr>
        <p:spPr>
          <a:xfrm>
            <a:off x="2099556" y="3176972"/>
            <a:ext cx="965771" cy="801384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6"/>
          <p:cNvSpPr txBox="1"/>
          <p:nvPr/>
        </p:nvSpPr>
        <p:spPr>
          <a:xfrm rot="-1431944">
            <a:off x="183260" y="1454663"/>
            <a:ext cx="2015829" cy="46166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SIT-37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Task Team Terms of Reference</a:t>
            </a:r>
            <a:endParaRPr/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9282" y="1150375"/>
            <a:ext cx="4087644" cy="531508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~2012: Biodiversity Activity initiated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~2020: Informal discussions on increasing engagement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Triggered by biodiversity crisis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Goal: Long term engagement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2021 (SIT-36): One slide overview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2021 (35</a:t>
            </a:r>
            <a:r>
              <a:rPr baseline="30000" lang="en-US"/>
              <a:t>th</a:t>
            </a:r>
            <a:r>
              <a:rPr lang="en-US"/>
              <a:t> Plenary): “Discussion Group” initiated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2022 (SIT-37): Limited level of engagement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2022 (SIT-TW): 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Ecosystem Extent focus proposed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Resulted in Action SIT-TW-2022-07 (develop ToR proposal for Plenary)</a:t>
            </a:r>
            <a:endParaRPr/>
          </a:p>
        </p:txBody>
      </p:sp>
      <p:sp>
        <p:nvSpPr>
          <p:cNvPr id="90" name="Google Shape;9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History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Forming Ecosystem Extent Task Team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Mechanism to enhance CEOS engagement with biodiversity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Long term goal remains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100"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Need for Ecosystem Extent is ubiquitous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EO has a central role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Progress via a combination of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Advancing technology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Current missions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Forthcoming missions</a:t>
            </a:r>
            <a:endParaRPr/>
          </a:p>
        </p:txBody>
      </p:sp>
      <p:sp>
        <p:nvSpPr>
          <p:cNvPr id="96" name="Google Shape;96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Now…</a:t>
            </a:r>
            <a:endParaRPr/>
          </a:p>
        </p:txBody>
      </p: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9950" y="3183037"/>
            <a:ext cx="4135196" cy="309622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"/>
          <p:cNvSpPr txBox="1"/>
          <p:nvPr/>
        </p:nvSpPr>
        <p:spPr>
          <a:xfrm>
            <a:off x="10287000" y="6248400"/>
            <a:ext cx="180973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Wikimedia-Beatriz Moisset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/>
          <p:nvPr>
            <p:ph idx="1" type="body"/>
          </p:nvPr>
        </p:nvSpPr>
        <p:spPr>
          <a:xfrm>
            <a:off x="1633218" y="2407576"/>
            <a:ext cx="8886077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/>
              <a:t>To assess the utility for mapping Ecosystem Extent using current and new space-based observations that will become available in the next 10 years</a:t>
            </a:r>
            <a:endParaRPr/>
          </a:p>
        </p:txBody>
      </p:sp>
      <p:sp>
        <p:nvSpPr>
          <p:cNvPr id="104" name="Google Shape;104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Task Team Purpose</a:t>
            </a:r>
            <a:endParaRPr/>
          </a:p>
        </p:txBody>
      </p:sp>
      <p:sp>
        <p:nvSpPr>
          <p:cNvPr id="105" name="Google Shape;105;p6"/>
          <p:cNvSpPr txBox="1"/>
          <p:nvPr/>
        </p:nvSpPr>
        <p:spPr>
          <a:xfrm>
            <a:off x="360218" y="1514764"/>
            <a:ext cx="428567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the Terms of Reference)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244765" y="1592122"/>
            <a:ext cx="2960254" cy="388504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A dataset that outlines one or more ecosystems of interest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Discrimination based on ecosystem characteristics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1" name="Google Shape;111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What is Ecosystem Extent? </a:t>
            </a:r>
            <a:endParaRPr/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9501" y="1069386"/>
            <a:ext cx="8381999" cy="544093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" name="Google Shape;113;p7"/>
          <p:cNvSpPr txBox="1"/>
          <p:nvPr/>
        </p:nvSpPr>
        <p:spPr>
          <a:xfrm>
            <a:off x="1527544" y="6004032"/>
            <a:ext cx="205740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ORNL DAAC from Jorgenson and Grunblatt, 2013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/>
          <p:nvPr>
            <p:ph idx="1" type="body"/>
          </p:nvPr>
        </p:nvSpPr>
        <p:spPr>
          <a:xfrm>
            <a:off x="252050" y="2928698"/>
            <a:ext cx="3046800" cy="500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Hierarchical</a:t>
            </a:r>
            <a:endParaRPr/>
          </a:p>
        </p:txBody>
      </p:sp>
      <p:sp>
        <p:nvSpPr>
          <p:cNvPr id="119" name="Google Shape;119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What is Ecosystem Extent? </a:t>
            </a:r>
            <a:endParaRPr/>
          </a:p>
        </p:txBody>
      </p:sp>
      <p:pic>
        <p:nvPicPr>
          <p:cNvPr id="120" name="Google Shape;12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7850" y="1095152"/>
            <a:ext cx="8317047" cy="53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8"/>
          <p:cNvSpPr txBox="1"/>
          <p:nvPr/>
        </p:nvSpPr>
        <p:spPr>
          <a:xfrm>
            <a:off x="1676399" y="5918971"/>
            <a:ext cx="205740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ORNL DAAC from Jorgenson and Grunblatt, 2013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9b90fd46c1_0_0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Physical environment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Physical structure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Composition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</a:pPr>
            <a:r>
              <a:rPr lang="en-US"/>
              <a:t>Functions &amp; processes</a:t>
            </a:r>
            <a:endParaRPr/>
          </a:p>
        </p:txBody>
      </p:sp>
      <p:sp>
        <p:nvSpPr>
          <p:cNvPr id="127" name="Google Shape;127;g19b90fd46c1_0_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Defining </a:t>
            </a:r>
            <a:r>
              <a:rPr lang="en-US"/>
              <a:t>Ecosystems</a:t>
            </a:r>
            <a:endParaRPr/>
          </a:p>
        </p:txBody>
      </p:sp>
      <p:pic>
        <p:nvPicPr>
          <p:cNvPr id="128" name="Google Shape;128;g19b90fd46c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579" y="4543425"/>
            <a:ext cx="8293548" cy="174667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" name="Google Shape;129;g19b90fd46c1_0_0"/>
          <p:cNvSpPr txBox="1"/>
          <p:nvPr/>
        </p:nvSpPr>
        <p:spPr>
          <a:xfrm>
            <a:off x="8885274" y="6287838"/>
            <a:ext cx="1588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 National Park Service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19b90fd46c1_0_0"/>
          <p:cNvSpPr/>
          <p:nvPr/>
        </p:nvSpPr>
        <p:spPr>
          <a:xfrm>
            <a:off x="4928389" y="1213430"/>
            <a:ext cx="787200" cy="20481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38100">
            <a:solidFill>
              <a:srgbClr val="2F41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19b90fd46c1_0_0"/>
          <p:cNvSpPr txBox="1"/>
          <p:nvPr/>
        </p:nvSpPr>
        <p:spPr>
          <a:xfrm>
            <a:off x="5806075" y="1508532"/>
            <a:ext cx="2952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Characteristics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used to classify an ecosystem*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Geller, Gary N (US 398P)</dc:creator>
</cp:coreProperties>
</file>