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2"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Lst>
  <p:sldSz cy="6858000" cx="12192000"/>
  <p:notesSz cx="6858000" cy="9144000"/>
  <p:embeddedFontLst>
    <p:embeddedFont>
      <p:font typeface="Montserrat"/>
      <p:regular r:id="rId43"/>
      <p:bold r:id="rId44"/>
      <p:italic r:id="rId45"/>
      <p:boldItalic r:id="rId46"/>
    </p:embeddedFont>
    <p:embeddedFont>
      <p:font typeface="Montserrat Medium"/>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font" Target="fonts/Montserrat-bold.fntdata"/><Relationship Id="rId43" Type="http://schemas.openxmlformats.org/officeDocument/2006/relationships/font" Target="fonts/Montserrat-regular.fntdata"/><Relationship Id="rId46" Type="http://schemas.openxmlformats.org/officeDocument/2006/relationships/font" Target="fonts/Montserrat-boldItalic.fntdata"/><Relationship Id="rId45" Type="http://schemas.openxmlformats.org/officeDocument/2006/relationships/font" Target="fonts/Montserrat-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MontserratMedium-bold.fntdata"/><Relationship Id="rId47" Type="http://schemas.openxmlformats.org/officeDocument/2006/relationships/font" Target="fonts/MontserratMedium-regular.fntdata"/><Relationship Id="rId49" Type="http://schemas.openxmlformats.org/officeDocument/2006/relationships/font" Target="fonts/MontserratMedium-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0" Type="http://schemas.openxmlformats.org/officeDocument/2006/relationships/font" Target="fonts/MontserratMedium-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9d71734cff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9d71734cff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9d71734cff_0_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9d71734cff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9d71734cff_0_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9d71734cff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9d71734cff_0_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9d71734cff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9d71734cff_0_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9d71734cff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9d71734cff_0_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9d71734cff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9d71734cff_0_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9d71734cff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9fb3434c2e_0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9fb3434c2e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9d71734cff_0_8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19d71734cff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9d71734cff_0_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19d71734cff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1a052041ff3_0_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1a052041ff3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9d71734cff_0_1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19d71734cff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9d71734cff_0_10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19d71734cff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9d71734cff_0_1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19d71734cff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a052041ff3_0_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1a052041ff3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9d71734cff_0_1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19d71734cff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19d71734cff_0_1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19d71734cff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9d71734cff_0_1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19d71734cff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9d71734cff_0_1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19d71734cff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19d71734cff_0_1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19d71734cff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9d71734cff_0_1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19d71734cff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9d71734cff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9d71734cff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9d71734cff_0_1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19d71734cff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9d71734cff_0_1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19d71734cff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19d71734cff_0_1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19d71734cff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19d71734cff_0_1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19d71734cff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19d71734cff_0_1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19d71734cff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19d71734cff_0_1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19d71734cff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19d71734cff_0_1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19d71734cff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19d71734cff_0_20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19d71734cff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19d71734cff_0_2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19d71734cff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9d71734cff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9d71734cf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9d71734cff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19d71734cff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9d71734cff_0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19d71734cff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9d71734cff_0_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9d71734cff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9d71734cff_0_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9d71734cff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9d71734cff_0_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9d71734cff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7.jpg"/><Relationship Id="rId4" Type="http://schemas.openxmlformats.org/officeDocument/2006/relationships/image" Target="../media/image5.jpg"/><Relationship Id="rId5" Type="http://schemas.openxmlformats.org/officeDocument/2006/relationships/image" Target="../media/image1.png"/><Relationship Id="rId6"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2"/>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2"/>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b="673" l="54016" r="11355" t="36081"/>
          <a:stretch/>
        </p:blipFill>
        <p:spPr>
          <a:xfrm rot="-5400000">
            <a:off x="5792642" y="4819952"/>
            <a:ext cx="1719709" cy="2366806"/>
          </a:xfrm>
          <a:prstGeom prst="rtTriangle">
            <a:avLst/>
          </a:prstGeom>
          <a:noFill/>
          <a:ln>
            <a:noFill/>
          </a:ln>
        </p:spPr>
      </p:pic>
      <p:sp>
        <p:nvSpPr>
          <p:cNvPr id="20" name="Google Shape;20;p2"/>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Medium"/>
              <a:buNone/>
              <a:defRPr i="0" sz="8000" u="none" cap="none" strike="noStrike">
                <a:solidFill>
                  <a:schemeClr val="lt1"/>
                </a:solidFill>
                <a:latin typeface="Montserrat Medium"/>
                <a:ea typeface="Montserrat Medium"/>
                <a:cs typeface="Montserrat Medium"/>
                <a:sym typeface="Montserrat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6" name="Google Shape;26;p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3"/>
          <p:cNvSpPr txBox="1"/>
          <p:nvPr/>
        </p:nvSpPr>
        <p:spPr>
          <a:xfrm>
            <a:off x="-24372" y="6562800"/>
            <a:ext cx="6448800" cy="1169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b="1" lang="en-GB">
                <a:solidFill>
                  <a:schemeClr val="accent1"/>
                </a:solidFill>
                <a:latin typeface="Montserrat"/>
                <a:ea typeface="Montserrat"/>
                <a:cs typeface="Montserrat"/>
                <a:sym typeface="Montserrat"/>
              </a:rPr>
              <a:t>2022 CEOS Plenary		Biarritz, France	Nov. 29 – Dec. 1</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Clr>
                <a:schemeClr val="dk1"/>
              </a:buClr>
              <a:buSzPts val="1100"/>
              <a:buFont typeface="Arial"/>
              <a:buNone/>
            </a:pPr>
            <a:r>
              <a:t/>
            </a:r>
            <a:endParaRPr b="1">
              <a:solidFill>
                <a:schemeClr val="accent1"/>
              </a:solidFill>
            </a:endParaRPr>
          </a:p>
          <a:p>
            <a:pPr indent="0" lvl="0" marL="0" marR="0" rtl="0" algn="l">
              <a:spcBef>
                <a:spcPts val="0"/>
              </a:spcBef>
              <a:spcAft>
                <a:spcPts val="0"/>
              </a:spcAft>
              <a:buNone/>
            </a:pPr>
            <a:r>
              <a:t/>
            </a:r>
            <a:endParaRPr b="1">
              <a:solidFill>
                <a:schemeClr val="accent1"/>
              </a:solidFill>
            </a:endParaRPr>
          </a:p>
          <a:p>
            <a:pPr indent="0" lvl="0" marL="0" marR="0" rtl="0" algn="l">
              <a:spcBef>
                <a:spcPts val="0"/>
              </a:spcBef>
              <a:spcAft>
                <a:spcPts val="0"/>
              </a:spcAft>
              <a:buClr>
                <a:schemeClr val="dk1"/>
              </a:buClr>
              <a:buSzPts val="1100"/>
              <a:buFont typeface="Arial"/>
              <a:buNone/>
            </a:pPr>
            <a:r>
              <a:t/>
            </a:r>
            <a:endParaRPr b="1">
              <a:solidFill>
                <a:schemeClr val="accent1"/>
              </a:solidFill>
            </a:endParaRPr>
          </a:p>
          <a:p>
            <a:pPr indent="0" lvl="0" marL="0" marR="0" rtl="0" algn="l">
              <a:spcBef>
                <a:spcPts val="0"/>
              </a:spcBef>
              <a:spcAft>
                <a:spcPts val="0"/>
              </a:spcAft>
              <a:buNone/>
            </a:pPr>
            <a:r>
              <a:t/>
            </a:r>
            <a:endParaRPr b="1">
              <a:solidFill>
                <a:schemeClr val="accent1"/>
              </a:solidFill>
            </a:endParaRPr>
          </a:p>
        </p:txBody>
      </p:sp>
      <p:sp>
        <p:nvSpPr>
          <p:cNvPr id="29" name="Google Shape;29;p3"/>
          <p:cNvSpPr txBox="1"/>
          <p:nvPr>
            <p:ph idx="1" type="body"/>
          </p:nvPr>
        </p:nvSpPr>
        <p:spPr>
          <a:xfrm>
            <a:off x="324233" y="1558533"/>
            <a:ext cx="11495400" cy="466287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50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50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50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50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50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50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50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50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50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0" name="Google Shape;30;p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Medium"/>
              <a:buNone/>
              <a:defRPr i="0" sz="4400" u="none" cap="none" strike="noStrike">
                <a:solidFill>
                  <a:schemeClr val="lt1"/>
                </a:solidFill>
                <a:latin typeface="Montserrat Medium"/>
                <a:ea typeface="Montserrat Medium"/>
                <a:cs typeface="Montserrat Medium"/>
                <a:sym typeface="Montserrat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6" name="Google Shape;36;p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7" name="Google Shape;37;p4"/>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50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50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50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50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50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50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50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50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50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8" name="Google Shape;38;p4"/>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50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50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50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50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50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50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50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50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50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9" name="Google Shape;39;p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Medium"/>
              <a:buNone/>
              <a:defRPr i="0" sz="4400" u="none" cap="none" strike="noStrike">
                <a:solidFill>
                  <a:schemeClr val="lt1"/>
                </a:solidFill>
                <a:latin typeface="Montserrat Medium"/>
                <a:ea typeface="Montserrat Medium"/>
                <a:cs typeface="Montserrat Medium"/>
                <a:sym typeface="Montserrat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0" name="Google Shape;40;p4"/>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1" name="Google Shape;41;p4"/>
          <p:cNvSpPr txBox="1"/>
          <p:nvPr/>
        </p:nvSpPr>
        <p:spPr>
          <a:xfrm>
            <a:off x="-24372" y="6562800"/>
            <a:ext cx="6448800" cy="1169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b="1" lang="en-GB">
                <a:solidFill>
                  <a:schemeClr val="accent1"/>
                </a:solidFill>
                <a:latin typeface="Montserrat"/>
                <a:ea typeface="Montserrat"/>
                <a:cs typeface="Montserrat"/>
                <a:sym typeface="Montserrat"/>
              </a:rPr>
              <a:t>2022 CEOS Plenary		Biarritz, France	Nov. 29 – Dec. 1</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Clr>
                <a:schemeClr val="dk1"/>
              </a:buClr>
              <a:buSzPts val="1100"/>
              <a:buFont typeface="Arial"/>
              <a:buNone/>
            </a:pPr>
            <a:r>
              <a:t/>
            </a:r>
            <a:endParaRPr b="1">
              <a:solidFill>
                <a:schemeClr val="accent1"/>
              </a:solidFill>
            </a:endParaRPr>
          </a:p>
          <a:p>
            <a:pPr indent="0" lvl="0" marL="0" marR="0" rtl="0" algn="l">
              <a:spcBef>
                <a:spcPts val="0"/>
              </a:spcBef>
              <a:spcAft>
                <a:spcPts val="0"/>
              </a:spcAft>
              <a:buNone/>
            </a:pPr>
            <a:r>
              <a:t/>
            </a:r>
            <a:endParaRPr b="1">
              <a:solidFill>
                <a:schemeClr val="accent1"/>
              </a:solidFill>
            </a:endParaRPr>
          </a:p>
          <a:p>
            <a:pPr indent="0" lvl="0" marL="0" marR="0" rtl="0" algn="l">
              <a:spcBef>
                <a:spcPts val="0"/>
              </a:spcBef>
              <a:spcAft>
                <a:spcPts val="0"/>
              </a:spcAft>
              <a:buClr>
                <a:schemeClr val="dk1"/>
              </a:buClr>
              <a:buSzPts val="1100"/>
              <a:buFont typeface="Arial"/>
              <a:buNone/>
            </a:pPr>
            <a:r>
              <a:t/>
            </a:r>
            <a:endParaRPr b="1">
              <a:solidFill>
                <a:schemeClr val="accent1"/>
              </a:solidFill>
            </a:endParaRPr>
          </a:p>
          <a:p>
            <a:pPr indent="0" lvl="0" marL="0" marR="0" rtl="0" algn="l">
              <a:spcBef>
                <a:spcPts val="0"/>
              </a:spcBef>
              <a:spcAft>
                <a:spcPts val="0"/>
              </a:spcAft>
              <a:buNone/>
            </a:pPr>
            <a:r>
              <a:t/>
            </a:r>
            <a:endParaRPr b="1">
              <a:solidFill>
                <a:schemeClr val="accent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7" name="Google Shape;47;p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8" name="Google Shape;48;p5"/>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9" name="Google Shape;49;p5"/>
          <p:cNvSpPr txBox="1"/>
          <p:nvPr/>
        </p:nvSpPr>
        <p:spPr>
          <a:xfrm>
            <a:off x="-24372" y="6562800"/>
            <a:ext cx="6448800" cy="1169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b="1" lang="en-GB">
                <a:solidFill>
                  <a:schemeClr val="accent1"/>
                </a:solidFill>
                <a:latin typeface="Montserrat"/>
                <a:ea typeface="Montserrat"/>
                <a:cs typeface="Montserrat"/>
                <a:sym typeface="Montserrat"/>
              </a:rPr>
              <a:t>2022 CEOS Plenary		Biarritz, France	Nov. 29 – Dec. 1</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Clr>
                <a:schemeClr val="dk1"/>
              </a:buClr>
              <a:buSzPts val="1100"/>
              <a:buFont typeface="Arial"/>
              <a:buNone/>
            </a:pPr>
            <a:r>
              <a:t/>
            </a:r>
            <a:endParaRPr b="1">
              <a:solidFill>
                <a:schemeClr val="accent1"/>
              </a:solidFill>
            </a:endParaRPr>
          </a:p>
          <a:p>
            <a:pPr indent="0" lvl="0" marL="0" marR="0" rtl="0" algn="l">
              <a:spcBef>
                <a:spcPts val="0"/>
              </a:spcBef>
              <a:spcAft>
                <a:spcPts val="0"/>
              </a:spcAft>
              <a:buNone/>
            </a:pPr>
            <a:r>
              <a:t/>
            </a:r>
            <a:endParaRPr b="1">
              <a:solidFill>
                <a:schemeClr val="accent1"/>
              </a:solidFill>
            </a:endParaRPr>
          </a:p>
          <a:p>
            <a:pPr indent="0" lvl="0" marL="0" marR="0" rtl="0" algn="l">
              <a:spcBef>
                <a:spcPts val="0"/>
              </a:spcBef>
              <a:spcAft>
                <a:spcPts val="0"/>
              </a:spcAft>
              <a:buClr>
                <a:schemeClr val="dk1"/>
              </a:buClr>
              <a:buSzPts val="1100"/>
              <a:buFont typeface="Arial"/>
              <a:buNone/>
            </a:pPr>
            <a:r>
              <a:t/>
            </a:r>
            <a:endParaRPr b="1">
              <a:solidFill>
                <a:schemeClr val="accent1"/>
              </a:solidFill>
            </a:endParaRPr>
          </a:p>
          <a:p>
            <a:pPr indent="0" lvl="0" marL="0" marR="0" rtl="0" algn="l">
              <a:spcBef>
                <a:spcPts val="0"/>
              </a:spcBef>
              <a:spcAft>
                <a:spcPts val="0"/>
              </a:spcAft>
              <a:buNone/>
            </a:pPr>
            <a:r>
              <a:t/>
            </a:r>
            <a:endParaRPr b="1">
              <a:solidFill>
                <a:schemeClr val="accent1"/>
              </a:solidFill>
            </a:endParaRPr>
          </a:p>
        </p:txBody>
      </p:sp>
      <p:sp>
        <p:nvSpPr>
          <p:cNvPr id="50" name="Google Shape;50;p5"/>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Medium"/>
              <a:buNone/>
              <a:defRPr i="0" sz="4400" u="none" cap="none" strike="noStrike">
                <a:solidFill>
                  <a:schemeClr val="lt1"/>
                </a:solidFill>
                <a:latin typeface="Montserrat Medium"/>
                <a:ea typeface="Montserrat Medium"/>
                <a:cs typeface="Montserrat Medium"/>
                <a:sym typeface="Montserrat Medium"/>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8.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7" name="Google Shape;7;p1"/>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10" name="Google Shape;10;p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ceos.org/gst/ghg.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docs.google.com/presentation/d/1Z9SQnNXqdc53h72wUo39PNcdkXX09Fi4/edit?usp=share_link&amp;ouid=117023330514006103074&amp;rtpof=true&amp;sd=true" TargetMode="External"/><Relationship Id="rId4" Type="http://schemas.openxmlformats.org/officeDocument/2006/relationships/hyperlink" Target="https://community.wmo.int/meetings/wmo-international-greenhouse-gas-monitoring-symposiu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www.unoosa.org/documents/pdf/Space4SDGs/Space_for_Climate_Action_-ebook.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docs.google.com/document/d/19R5PC0Yg5Gu6RaPHP5nWMs4l6_iMHXkuC_CyaRWZIlM/edi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s://ceos.org/observation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deliverables.ceos.org/task_manager/deliverables/?status=2&amp;sort=number"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p6"/>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8000"/>
              <a:buFont typeface="Arial"/>
              <a:buNone/>
            </a:pPr>
            <a:r>
              <a:rPr lang="en-GB" sz="7500"/>
              <a:t>2022 CEOS Plenary</a:t>
            </a:r>
            <a:endParaRPr sz="7500"/>
          </a:p>
          <a:p>
            <a:pPr indent="0" lvl="0" marL="0" rtl="0" algn="l">
              <a:lnSpc>
                <a:spcPct val="90000"/>
              </a:lnSpc>
              <a:spcBef>
                <a:spcPts val="0"/>
              </a:spcBef>
              <a:spcAft>
                <a:spcPts val="0"/>
              </a:spcAft>
              <a:buClr>
                <a:schemeClr val="lt1"/>
              </a:buClr>
              <a:buSzPts val="8000"/>
              <a:buFont typeface="Arial"/>
              <a:buNone/>
            </a:pPr>
            <a:r>
              <a:t/>
            </a:r>
            <a:endParaRPr i="1" sz="4000"/>
          </a:p>
          <a:p>
            <a:pPr indent="0" lvl="0" marL="0" rtl="0" algn="l">
              <a:lnSpc>
                <a:spcPct val="90000"/>
              </a:lnSpc>
              <a:spcBef>
                <a:spcPts val="0"/>
              </a:spcBef>
              <a:spcAft>
                <a:spcPts val="0"/>
              </a:spcAft>
              <a:buClr>
                <a:schemeClr val="lt1"/>
              </a:buClr>
              <a:buSzPts val="8000"/>
              <a:buFont typeface="Arial"/>
              <a:buNone/>
            </a:pPr>
            <a:r>
              <a:rPr i="1" lang="en-GB" sz="4000"/>
              <a:t>Summary Presentation / Review of Session Outcomes </a:t>
            </a:r>
            <a:endParaRPr i="1" sz="4000"/>
          </a:p>
        </p:txBody>
      </p:sp>
      <p:sp>
        <p:nvSpPr>
          <p:cNvPr id="56" name="Google Shape;56;p6"/>
          <p:cNvSpPr/>
          <p:nvPr/>
        </p:nvSpPr>
        <p:spPr>
          <a:xfrm>
            <a:off x="7278800" y="3884425"/>
            <a:ext cx="4844700" cy="2973600"/>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None/>
            </a:pPr>
            <a:r>
              <a:t/>
            </a:r>
            <a:endParaRPr b="1" sz="2200">
              <a:solidFill>
                <a:schemeClr val="accent1"/>
              </a:solidFill>
            </a:endParaRPr>
          </a:p>
          <a:p>
            <a:pPr indent="0" lvl="0" marL="0" marR="0" rtl="0" algn="r">
              <a:lnSpc>
                <a:spcPct val="150000"/>
              </a:lnSpc>
              <a:spcBef>
                <a:spcPts val="0"/>
              </a:spcBef>
              <a:spcAft>
                <a:spcPts val="0"/>
              </a:spcAft>
              <a:buNone/>
            </a:pPr>
            <a:r>
              <a:t/>
            </a:r>
            <a:endParaRPr>
              <a:latin typeface="Montserrat"/>
              <a:ea typeface="Montserrat"/>
              <a:cs typeface="Montserrat"/>
              <a:sym typeface="Montserrat"/>
            </a:endParaRPr>
          </a:p>
          <a:p>
            <a:pPr indent="0" lvl="0" marL="0" marR="0" rtl="0" algn="r">
              <a:lnSpc>
                <a:spcPct val="150000"/>
              </a:lnSpc>
              <a:spcBef>
                <a:spcPts val="0"/>
              </a:spcBef>
              <a:spcAft>
                <a:spcPts val="0"/>
              </a:spcAft>
              <a:buNone/>
            </a:pPr>
            <a:r>
              <a:rPr b="1" i="0" lang="en-GB" sz="2200" u="none" cap="none" strike="noStrike">
                <a:solidFill>
                  <a:schemeClr val="accent1"/>
                </a:solidFill>
                <a:latin typeface="Montserrat"/>
                <a:ea typeface="Montserrat"/>
                <a:cs typeface="Montserrat"/>
                <a:sym typeface="Montserrat"/>
              </a:rPr>
              <a:t>Agenda Item </a:t>
            </a:r>
            <a:r>
              <a:rPr b="1" lang="en-GB" sz="2200">
                <a:solidFill>
                  <a:schemeClr val="accent1"/>
                </a:solidFill>
                <a:latin typeface="Montserrat"/>
                <a:ea typeface="Montserrat"/>
                <a:cs typeface="Montserrat"/>
                <a:sym typeface="Montserrat"/>
              </a:rPr>
              <a:t>2.17</a:t>
            </a:r>
            <a:endParaRPr>
              <a:latin typeface="Montserrat"/>
              <a:ea typeface="Montserrat"/>
              <a:cs typeface="Montserrat"/>
              <a:sym typeface="Montserrat"/>
            </a:endParaRPr>
          </a:p>
          <a:p>
            <a:pPr indent="0" lvl="0" marL="0" marR="0" rtl="0" algn="r">
              <a:lnSpc>
                <a:spcPct val="150000"/>
              </a:lnSpc>
              <a:spcBef>
                <a:spcPts val="0"/>
              </a:spcBef>
              <a:spcAft>
                <a:spcPts val="0"/>
              </a:spcAft>
              <a:buNone/>
            </a:pPr>
            <a:r>
              <a:rPr b="1" lang="en-GB" sz="2200">
                <a:solidFill>
                  <a:schemeClr val="accent1"/>
                </a:solidFill>
                <a:latin typeface="Montserrat"/>
                <a:ea typeface="Montserrat"/>
                <a:cs typeface="Montserrat"/>
                <a:sym typeface="Montserrat"/>
              </a:rPr>
              <a:t>2022 CEOS Plenary</a:t>
            </a:r>
            <a:endParaRPr b="1" i="0" sz="2200" u="none" cap="none" strike="noStrike">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None/>
            </a:pPr>
            <a:r>
              <a:rPr b="1" lang="en-GB" sz="2200">
                <a:solidFill>
                  <a:schemeClr val="accent1"/>
                </a:solidFill>
                <a:latin typeface="Montserrat"/>
                <a:ea typeface="Montserrat"/>
                <a:cs typeface="Montserrat"/>
                <a:sym typeface="Montserrat"/>
              </a:rPr>
              <a:t>Biarritz, France</a:t>
            </a:r>
            <a:endParaRPr b="1" sz="2200">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None/>
            </a:pPr>
            <a:r>
              <a:rPr b="1" lang="en-GB" sz="2200">
                <a:solidFill>
                  <a:schemeClr val="accent1"/>
                </a:solidFill>
                <a:latin typeface="Montserrat"/>
                <a:ea typeface="Montserrat"/>
                <a:cs typeface="Montserrat"/>
                <a:sym typeface="Montserrat"/>
              </a:rPr>
              <a:t>Nov. 29 – Dec. 1</a:t>
            </a:r>
            <a:endParaRPr b="1" i="0" sz="22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5"/>
          <p:cNvSpPr txBox="1"/>
          <p:nvPr>
            <p:ph idx="1" type="body"/>
          </p:nvPr>
        </p:nvSpPr>
        <p:spPr>
          <a:xfrm>
            <a:off x="8" y="1097558"/>
            <a:ext cx="11495400" cy="4662900"/>
          </a:xfrm>
          <a:prstGeom prst="rect">
            <a:avLst/>
          </a:prstGeom>
        </p:spPr>
        <p:txBody>
          <a:bodyPr anchorCtr="0" anchor="t" bIns="45700" lIns="91425" spcFirstLastPara="1" rIns="91425" wrap="square" tIns="45700">
            <a:noAutofit/>
          </a:bodyPr>
          <a:lstStyle/>
          <a:p>
            <a:pPr indent="-323850" lvl="1" marL="914400" rtl="0" algn="l">
              <a:lnSpc>
                <a:spcPct val="100000"/>
              </a:lnSpc>
              <a:spcBef>
                <a:spcPts val="500"/>
              </a:spcBef>
              <a:spcAft>
                <a:spcPts val="0"/>
              </a:spcAft>
              <a:buSzPts val="1500"/>
              <a:buFont typeface="Calibri"/>
              <a:buChar char="➢"/>
            </a:pPr>
            <a:r>
              <a:rPr i="1" lang="en-GB" sz="1500">
                <a:latin typeface="Calibri"/>
                <a:ea typeface="Calibri"/>
                <a:cs typeface="Calibri"/>
                <a:sym typeface="Calibri"/>
              </a:rPr>
              <a:t>SIT Chair supporting and escalating a number of important Climate &amp; Carbon activities across the CEOS Structure, incl. tracking CEOS Global Stocktake Strategy Action Status, CEOS GST Data Portal Updates; Ocean Carbon Special Report; AFOLU Roadmap; GEO-TREES (Forest Biomass Reference System from Tree-by-Tree Inventory Data); IMEO relationship</a:t>
            </a:r>
            <a:endParaRPr i="1" sz="1500">
              <a:latin typeface="Calibri"/>
              <a:ea typeface="Calibri"/>
              <a:cs typeface="Calibri"/>
              <a:sym typeface="Calibri"/>
            </a:endParaRPr>
          </a:p>
          <a:p>
            <a:pPr indent="-323850" lvl="1" marL="914400" rtl="0" algn="l">
              <a:lnSpc>
                <a:spcPct val="100000"/>
              </a:lnSpc>
              <a:spcBef>
                <a:spcPts val="0"/>
              </a:spcBef>
              <a:spcAft>
                <a:spcPts val="0"/>
              </a:spcAft>
              <a:buSzPts val="1500"/>
              <a:buFont typeface="Calibri"/>
              <a:buChar char="➢"/>
            </a:pPr>
            <a:r>
              <a:rPr i="1" lang="en-GB" sz="1500" u="sng">
                <a:latin typeface="Calibri"/>
                <a:ea typeface="Calibri"/>
                <a:cs typeface="Calibri"/>
                <a:sym typeface="Calibri"/>
              </a:rPr>
              <a:t>CEOS GST Strategy Recommendations Review</a:t>
            </a:r>
            <a:endParaRPr i="1" sz="1500">
              <a:latin typeface="Calibri"/>
              <a:ea typeface="Calibri"/>
              <a:cs typeface="Calibri"/>
              <a:sym typeface="Calibri"/>
            </a:endParaRPr>
          </a:p>
          <a:p>
            <a:pPr indent="-323850" lvl="2" marL="1371600" rtl="0" algn="l">
              <a:lnSpc>
                <a:spcPct val="100000"/>
              </a:lnSpc>
              <a:spcBef>
                <a:spcPts val="0"/>
              </a:spcBef>
              <a:spcAft>
                <a:spcPts val="0"/>
              </a:spcAft>
              <a:buSzPts val="1500"/>
              <a:buFont typeface="Calibri"/>
              <a:buChar char="■"/>
            </a:pPr>
            <a:r>
              <a:rPr b="1" i="1" lang="en-GB" sz="1500">
                <a:latin typeface="Calibri"/>
                <a:ea typeface="Calibri"/>
                <a:cs typeface="Calibri"/>
                <a:sym typeface="Calibri"/>
              </a:rPr>
              <a:t>1,2: Update WG Climate GHG Task Force Report Annex C:</a:t>
            </a:r>
            <a:r>
              <a:rPr i="1" lang="en-GB" sz="1500">
                <a:latin typeface="Calibri"/>
                <a:ea typeface="Calibri"/>
                <a:cs typeface="Calibri"/>
                <a:sym typeface="Calibri"/>
              </a:rPr>
              <a:t> Contributions to updates include those from various workshops, E.g., 4th Carbon from Space Workshop, Ocean Carbon from Space Workshop</a:t>
            </a:r>
            <a:endParaRPr i="1" sz="1500">
              <a:latin typeface="Calibri"/>
              <a:ea typeface="Calibri"/>
              <a:cs typeface="Calibri"/>
              <a:sym typeface="Calibri"/>
            </a:endParaRPr>
          </a:p>
          <a:p>
            <a:pPr indent="-323850" lvl="2" marL="1371600" rtl="0" algn="l">
              <a:lnSpc>
                <a:spcPct val="100000"/>
              </a:lnSpc>
              <a:spcBef>
                <a:spcPts val="0"/>
              </a:spcBef>
              <a:spcAft>
                <a:spcPts val="0"/>
              </a:spcAft>
              <a:buSzPts val="1500"/>
              <a:buFont typeface="Calibri"/>
              <a:buChar char="■"/>
            </a:pPr>
            <a:r>
              <a:rPr b="1" i="1" lang="en-GB" sz="1500">
                <a:latin typeface="Calibri"/>
                <a:ea typeface="Calibri"/>
                <a:cs typeface="Calibri"/>
                <a:sym typeface="Calibri"/>
              </a:rPr>
              <a:t>3: UNFCCC/RSO discussion on observations to support the implementation of the Paris Agreement</a:t>
            </a:r>
            <a:r>
              <a:rPr i="1" lang="en-GB" sz="1500">
                <a:latin typeface="Calibri"/>
                <a:ea typeface="Calibri"/>
                <a:cs typeface="Calibri"/>
                <a:sym typeface="Calibri"/>
              </a:rPr>
              <a:t>: Multiple contributions to Earth Information Day at COP 26/27, Representation from WG Climate, GHG Task Force and AFOLU Task Team at RSO discussion at COP 27; Contributions from all these to the Synthesis Report on Systematic Observations to COP27</a:t>
            </a:r>
            <a:endParaRPr i="1" sz="1500">
              <a:latin typeface="Calibri"/>
              <a:ea typeface="Calibri"/>
              <a:cs typeface="Calibri"/>
              <a:sym typeface="Calibri"/>
            </a:endParaRPr>
          </a:p>
          <a:p>
            <a:pPr indent="-323850" lvl="2" marL="1371600" rtl="0" algn="l">
              <a:lnSpc>
                <a:spcPct val="100000"/>
              </a:lnSpc>
              <a:spcBef>
                <a:spcPts val="0"/>
              </a:spcBef>
              <a:spcAft>
                <a:spcPts val="0"/>
              </a:spcAft>
              <a:buSzPts val="1500"/>
              <a:buFont typeface="Calibri"/>
              <a:buChar char="■"/>
            </a:pPr>
            <a:r>
              <a:rPr b="1" i="1" lang="en-GB" sz="1500">
                <a:latin typeface="Calibri"/>
                <a:ea typeface="Calibri"/>
                <a:cs typeface="Calibri"/>
                <a:sym typeface="Calibri"/>
              </a:rPr>
              <a:t>4: Focussed observational campaigns</a:t>
            </a:r>
            <a:r>
              <a:rPr i="1" lang="en-GB" sz="1500">
                <a:latin typeface="Calibri"/>
                <a:ea typeface="Calibri"/>
                <a:cs typeface="Calibri"/>
                <a:sym typeface="Calibri"/>
              </a:rPr>
              <a:t>: </a:t>
            </a:r>
            <a:r>
              <a:rPr i="1" lang="en-GB" sz="1500">
                <a:latin typeface="Calibri"/>
                <a:ea typeface="Calibri"/>
                <a:cs typeface="Calibri"/>
                <a:sym typeface="Calibri"/>
              </a:rPr>
              <a:t>AMPAC campaign, discussions on oil and gas location campaigns (e.g. Permian), possible 2023 Amazon airborne /in situ/ satellite campaign on Carbon cycle.</a:t>
            </a:r>
            <a:endParaRPr i="1" sz="1500">
              <a:latin typeface="Calibri"/>
              <a:ea typeface="Calibri"/>
              <a:cs typeface="Calibri"/>
              <a:sym typeface="Calibri"/>
            </a:endParaRPr>
          </a:p>
          <a:p>
            <a:pPr indent="-323850" lvl="2" marL="1371600" rtl="0" algn="l">
              <a:lnSpc>
                <a:spcPct val="100000"/>
              </a:lnSpc>
              <a:spcBef>
                <a:spcPts val="0"/>
              </a:spcBef>
              <a:spcAft>
                <a:spcPts val="0"/>
              </a:spcAft>
              <a:buSzPts val="1500"/>
              <a:buFont typeface="Calibri"/>
              <a:buChar char="■"/>
            </a:pPr>
            <a:r>
              <a:rPr b="1" i="1" lang="en-GB" sz="1500">
                <a:latin typeface="Calibri"/>
                <a:ea typeface="Calibri"/>
                <a:cs typeface="Calibri"/>
                <a:sym typeface="Calibri"/>
              </a:rPr>
              <a:t>5: consistency between data for emissions reported via AFOLU and for prior biogenic terrestrial emissions</a:t>
            </a:r>
            <a:r>
              <a:rPr i="1" lang="en-GB" sz="1500">
                <a:latin typeface="Calibri"/>
                <a:ea typeface="Calibri"/>
                <a:cs typeface="Calibri"/>
                <a:sym typeface="Calibri"/>
              </a:rPr>
              <a:t>: Joint AFOLU – GHG Workshop, joint contribution to Systematic Obs report.</a:t>
            </a:r>
            <a:endParaRPr i="1" sz="1500">
              <a:latin typeface="Calibri"/>
              <a:ea typeface="Calibri"/>
              <a:cs typeface="Calibri"/>
              <a:sym typeface="Calibri"/>
            </a:endParaRPr>
          </a:p>
          <a:p>
            <a:pPr indent="-323850" lvl="2" marL="1371600" rtl="0" algn="l">
              <a:lnSpc>
                <a:spcPct val="100000"/>
              </a:lnSpc>
              <a:spcBef>
                <a:spcPts val="0"/>
              </a:spcBef>
              <a:spcAft>
                <a:spcPts val="0"/>
              </a:spcAft>
              <a:buSzPts val="1500"/>
              <a:buFont typeface="Calibri"/>
              <a:buChar char="■"/>
            </a:pPr>
            <a:r>
              <a:rPr b="1" i="1" lang="en-GB" sz="1500">
                <a:latin typeface="Calibri"/>
                <a:ea typeface="Calibri"/>
                <a:cs typeface="Calibri"/>
                <a:sym typeface="Calibri"/>
              </a:rPr>
              <a:t>6: Demonstrators for national reporting under AFOLU:</a:t>
            </a:r>
            <a:r>
              <a:rPr i="1" lang="en-GB" sz="1500">
                <a:latin typeface="Calibri"/>
                <a:ea typeface="Calibri"/>
                <a:cs typeface="Calibri"/>
                <a:sym typeface="Calibri"/>
              </a:rPr>
              <a:t> SilvaCarbon supported workshops</a:t>
            </a:r>
            <a:endParaRPr i="1" sz="1500">
              <a:latin typeface="Calibri"/>
              <a:ea typeface="Calibri"/>
              <a:cs typeface="Calibri"/>
              <a:sym typeface="Calibri"/>
            </a:endParaRPr>
          </a:p>
          <a:p>
            <a:pPr indent="-323850" lvl="2" marL="1371600" rtl="0" algn="l">
              <a:lnSpc>
                <a:spcPct val="100000"/>
              </a:lnSpc>
              <a:spcBef>
                <a:spcPts val="0"/>
              </a:spcBef>
              <a:spcAft>
                <a:spcPts val="0"/>
              </a:spcAft>
              <a:buSzPts val="1500"/>
              <a:buFont typeface="Calibri"/>
              <a:buChar char="■"/>
            </a:pPr>
            <a:r>
              <a:rPr b="1" i="1" lang="en-GB" sz="1500">
                <a:latin typeface="Calibri"/>
                <a:ea typeface="Calibri"/>
                <a:cs typeface="Calibri"/>
                <a:sym typeface="Calibri"/>
              </a:rPr>
              <a:t>7: Data requirements and actions for CEOS in relation to adaptation:</a:t>
            </a:r>
            <a:r>
              <a:rPr i="1" lang="en-GB" sz="1500">
                <a:latin typeface="Calibri"/>
                <a:ea typeface="Calibri"/>
                <a:cs typeface="Calibri"/>
                <a:sym typeface="Calibri"/>
              </a:rPr>
              <a:t> leveraging work in WGDisasters, LSI-VC, SDGs, WGClimate Use Cases, etc.; collaboration with GEO CC WG subgroup on adaptation - report to COP27</a:t>
            </a:r>
            <a:endParaRPr i="1" sz="1500">
              <a:latin typeface="Calibri"/>
              <a:ea typeface="Calibri"/>
              <a:cs typeface="Calibri"/>
              <a:sym typeface="Calibri"/>
            </a:endParaRPr>
          </a:p>
          <a:p>
            <a:pPr indent="-323850" lvl="2" marL="1371600" rtl="0" algn="l">
              <a:lnSpc>
                <a:spcPct val="100000"/>
              </a:lnSpc>
              <a:spcBef>
                <a:spcPts val="0"/>
              </a:spcBef>
              <a:spcAft>
                <a:spcPts val="0"/>
              </a:spcAft>
              <a:buSzPts val="1500"/>
              <a:buFont typeface="Calibri"/>
              <a:buChar char="■"/>
            </a:pPr>
            <a:r>
              <a:rPr b="1" i="1" lang="en-GB" sz="1500">
                <a:latin typeface="Calibri"/>
                <a:ea typeface="Calibri"/>
                <a:cs typeface="Calibri"/>
                <a:sym typeface="Calibri"/>
              </a:rPr>
              <a:t>8: climate fund mechanisms:</a:t>
            </a:r>
            <a:r>
              <a:rPr i="1" lang="en-GB" sz="1500">
                <a:latin typeface="Calibri"/>
                <a:ea typeface="Calibri"/>
                <a:cs typeface="Calibri"/>
                <a:sym typeface="Calibri"/>
              </a:rPr>
              <a:t> increasingly important; Joint work on climate finance with GEO proposed at GEO-CEOS annual briefing</a:t>
            </a:r>
            <a:endParaRPr i="1" sz="1500">
              <a:latin typeface="Calibri"/>
              <a:ea typeface="Calibri"/>
              <a:cs typeface="Calibri"/>
              <a:sym typeface="Calibri"/>
            </a:endParaRPr>
          </a:p>
          <a:p>
            <a:pPr indent="-323850" lvl="2" marL="1371600" rtl="0" algn="l">
              <a:lnSpc>
                <a:spcPct val="100000"/>
              </a:lnSpc>
              <a:spcBef>
                <a:spcPts val="0"/>
              </a:spcBef>
              <a:spcAft>
                <a:spcPts val="0"/>
              </a:spcAft>
              <a:buSzPts val="1500"/>
              <a:buFont typeface="Calibri"/>
              <a:buChar char="■"/>
            </a:pPr>
            <a:r>
              <a:rPr b="1" i="1" lang="en-GB" sz="1500">
                <a:latin typeface="Calibri"/>
                <a:ea typeface="Calibri"/>
                <a:cs typeface="Calibri"/>
                <a:sym typeface="Calibri"/>
              </a:rPr>
              <a:t>9: Continue focus on long term modelling of the Earth system:</a:t>
            </a:r>
            <a:r>
              <a:rPr i="1" lang="en-GB" sz="1500">
                <a:latin typeface="Calibri"/>
                <a:ea typeface="Calibri"/>
                <a:cs typeface="Calibri"/>
                <a:sym typeface="Calibri"/>
              </a:rPr>
              <a:t> WGClimate ECV Inventory, gap analysis; GCOS IP 2022 satellite elements, WMO GHG Workshops (May 2022, Jan 2023) and GCOS Science Conference (Oct 2022)</a:t>
            </a:r>
            <a:endParaRPr i="1" sz="1500">
              <a:latin typeface="Calibri"/>
              <a:ea typeface="Calibri"/>
              <a:cs typeface="Calibri"/>
              <a:sym typeface="Calibri"/>
            </a:endParaRPr>
          </a:p>
          <a:p>
            <a:pPr indent="-323850" lvl="1" marL="914400" rtl="0" algn="l">
              <a:lnSpc>
                <a:spcPct val="100000"/>
              </a:lnSpc>
              <a:spcBef>
                <a:spcPts val="0"/>
              </a:spcBef>
              <a:spcAft>
                <a:spcPts val="0"/>
              </a:spcAft>
              <a:buSzPts val="1500"/>
              <a:buFont typeface="Calibri"/>
              <a:buChar char="➢"/>
            </a:pPr>
            <a:r>
              <a:rPr b="1" i="1" lang="en-GB" sz="1500">
                <a:latin typeface="Calibri"/>
                <a:ea typeface="Calibri"/>
                <a:cs typeface="Calibri"/>
                <a:sym typeface="Calibri"/>
              </a:rPr>
              <a:t>ceos.org/gst</a:t>
            </a:r>
            <a:r>
              <a:rPr i="1" lang="en-GB" sz="1500">
                <a:latin typeface="Calibri"/>
                <a:ea typeface="Calibri"/>
                <a:cs typeface="Calibri"/>
                <a:sym typeface="Calibri"/>
              </a:rPr>
              <a:t> updated in 2022 + new section on ‘User Stories &amp; Inspiration’</a:t>
            </a:r>
            <a:endParaRPr i="1" sz="1500">
              <a:latin typeface="Calibri"/>
              <a:ea typeface="Calibri"/>
              <a:cs typeface="Calibri"/>
              <a:sym typeface="Calibri"/>
            </a:endParaRPr>
          </a:p>
          <a:p>
            <a:pPr indent="-323850" lvl="1" marL="914400" rtl="0" algn="l">
              <a:lnSpc>
                <a:spcPct val="100000"/>
              </a:lnSpc>
              <a:spcBef>
                <a:spcPts val="0"/>
              </a:spcBef>
              <a:spcAft>
                <a:spcPts val="0"/>
              </a:spcAft>
              <a:buSzPts val="1500"/>
              <a:buFont typeface="Calibri"/>
              <a:buChar char="➢"/>
            </a:pPr>
            <a:r>
              <a:rPr b="1" i="1" lang="en-GB" sz="1500">
                <a:latin typeface="Calibri"/>
                <a:ea typeface="Calibri"/>
                <a:cs typeface="Calibri"/>
                <a:sym typeface="Calibri"/>
              </a:rPr>
              <a:t>GEO-TREES:</a:t>
            </a:r>
            <a:r>
              <a:rPr i="1" lang="en-GB" sz="1500">
                <a:latin typeface="Calibri"/>
                <a:ea typeface="Calibri"/>
                <a:cs typeface="Calibri"/>
                <a:sym typeface="Calibri"/>
              </a:rPr>
              <a:t> Iris-Amata Dion took up duty as GEO-TREES executive as of 15th June.  The position is funded for two years by CNES.</a:t>
            </a:r>
            <a:endParaRPr i="1" sz="1500">
              <a:latin typeface="Calibri"/>
              <a:ea typeface="Calibri"/>
              <a:cs typeface="Calibri"/>
              <a:sym typeface="Calibri"/>
            </a:endParaRPr>
          </a:p>
          <a:p>
            <a:pPr indent="-323850" lvl="1" marL="914400" rtl="0" algn="l">
              <a:lnSpc>
                <a:spcPct val="100000"/>
              </a:lnSpc>
              <a:spcBef>
                <a:spcPts val="0"/>
              </a:spcBef>
              <a:spcAft>
                <a:spcPts val="0"/>
              </a:spcAft>
              <a:buSzPts val="1500"/>
              <a:buFont typeface="Calibri"/>
              <a:buChar char="➢"/>
            </a:pPr>
            <a:r>
              <a:rPr b="1" i="1" lang="en-GB" sz="1500">
                <a:latin typeface="Calibri"/>
                <a:ea typeface="Calibri"/>
                <a:cs typeface="Calibri"/>
                <a:sym typeface="Calibri"/>
              </a:rPr>
              <a:t>AFOLU roadmap needs support.</a:t>
            </a:r>
            <a:endParaRPr b="1" i="1" sz="1500">
              <a:latin typeface="Calibri"/>
              <a:ea typeface="Calibri"/>
              <a:cs typeface="Calibri"/>
              <a:sym typeface="Calibri"/>
            </a:endParaRPr>
          </a:p>
        </p:txBody>
      </p:sp>
      <p:sp>
        <p:nvSpPr>
          <p:cNvPr id="110" name="Google Shape;110;p15"/>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000">
                <a:latin typeface="Calibri"/>
                <a:ea typeface="Calibri"/>
                <a:cs typeface="Calibri"/>
                <a:sym typeface="Calibri"/>
              </a:rPr>
              <a:t>1.8 </a:t>
            </a:r>
            <a:r>
              <a:rPr lang="en-GB" sz="3000">
                <a:latin typeface="Calibri"/>
                <a:ea typeface="Calibri"/>
                <a:cs typeface="Calibri"/>
                <a:sym typeface="Calibri"/>
              </a:rPr>
              <a:t>SIT Chair Climate &amp; Carbon Priority Synthesis Report</a:t>
            </a:r>
            <a:endParaRPr sz="30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6"/>
          <p:cNvSpPr txBox="1"/>
          <p:nvPr>
            <p:ph idx="1" type="body"/>
          </p:nvPr>
        </p:nvSpPr>
        <p:spPr>
          <a:xfrm>
            <a:off x="324233" y="1406133"/>
            <a:ext cx="11495400" cy="4662900"/>
          </a:xfrm>
          <a:prstGeom prst="rect">
            <a:avLst/>
          </a:prstGeom>
        </p:spPr>
        <p:txBody>
          <a:bodyPr anchorCtr="0" anchor="t" bIns="45700" lIns="91425" spcFirstLastPara="1" rIns="91425" wrap="square" tIns="45700">
            <a:noAutofit/>
          </a:bodyPr>
          <a:lstStyle/>
          <a:p>
            <a:pPr indent="-336550" lvl="1" marL="914400" rtl="0" algn="l">
              <a:lnSpc>
                <a:spcPct val="115000"/>
              </a:lnSpc>
              <a:spcBef>
                <a:spcPts val="500"/>
              </a:spcBef>
              <a:spcAft>
                <a:spcPts val="0"/>
              </a:spcAft>
              <a:buSzPts val="1700"/>
              <a:buFont typeface="Calibri"/>
              <a:buChar char="➢"/>
            </a:pPr>
            <a:r>
              <a:rPr lang="en-GB" sz="1700">
                <a:latin typeface="Calibri"/>
                <a:ea typeface="Calibri"/>
                <a:cs typeface="Calibri"/>
                <a:sym typeface="Calibri"/>
              </a:rPr>
              <a:t>GHG Roadmap implementation coordinated by GHG Task Team under WGClimate</a:t>
            </a:r>
            <a:r>
              <a:rPr i="1" lang="en-GB" sz="1700">
                <a:latin typeface="Calibri"/>
                <a:ea typeface="Calibri"/>
                <a:cs typeface="Calibri"/>
                <a:sym typeface="Calibri"/>
              </a:rPr>
              <a:t>.</a:t>
            </a:r>
            <a:endParaRPr i="1" sz="1700">
              <a:latin typeface="Calibri"/>
              <a:ea typeface="Calibri"/>
              <a:cs typeface="Calibri"/>
              <a:sym typeface="Calibri"/>
            </a:endParaRPr>
          </a:p>
          <a:p>
            <a:pPr indent="-336550" lvl="1" marL="914400" rtl="0" algn="l">
              <a:lnSpc>
                <a:spcPct val="115000"/>
              </a:lnSpc>
              <a:spcBef>
                <a:spcPts val="0"/>
              </a:spcBef>
              <a:spcAft>
                <a:spcPts val="0"/>
              </a:spcAft>
              <a:buSzPts val="1700"/>
              <a:buFont typeface="Calibri"/>
              <a:buChar char="➢"/>
            </a:pPr>
            <a:r>
              <a:rPr i="1" lang="en-GB" sz="1700">
                <a:latin typeface="Calibri"/>
                <a:ea typeface="Calibri"/>
                <a:cs typeface="Calibri"/>
                <a:sym typeface="Calibri"/>
              </a:rPr>
              <a:t>CEOS GHG inputs to GST #1: </a:t>
            </a:r>
            <a:r>
              <a:rPr i="1" lang="en-GB" sz="1700" u="sng">
                <a:solidFill>
                  <a:schemeClr val="hlink"/>
                </a:solidFill>
                <a:latin typeface="Calibri"/>
                <a:ea typeface="Calibri"/>
                <a:cs typeface="Calibri"/>
                <a:sym typeface="Calibri"/>
                <a:hlinkClick r:id="rId3"/>
              </a:rPr>
              <a:t>https://ceos.org/gst/ghg.html</a:t>
            </a:r>
            <a:r>
              <a:rPr i="1" lang="en-GB" sz="1700">
                <a:latin typeface="Calibri"/>
                <a:ea typeface="Calibri"/>
                <a:cs typeface="Calibri"/>
                <a:sym typeface="Calibri"/>
              </a:rPr>
              <a:t> (Pilot Top-down Carbon Dioxide and Methane Budgets) – </a:t>
            </a:r>
            <a:r>
              <a:rPr i="1" lang="en-GB" sz="1700">
                <a:latin typeface="Calibri"/>
                <a:ea typeface="Calibri"/>
                <a:cs typeface="Calibri"/>
                <a:sym typeface="Calibri"/>
              </a:rPr>
              <a:t>intended to start a conversation with stakeholders and users, establish utility and best practices for combining bottom-up and top-down products to enable a more complete Global Stocktake.</a:t>
            </a:r>
            <a:endParaRPr i="1" sz="1700">
              <a:latin typeface="Calibri"/>
              <a:ea typeface="Calibri"/>
              <a:cs typeface="Calibri"/>
              <a:sym typeface="Calibri"/>
            </a:endParaRPr>
          </a:p>
          <a:p>
            <a:pPr indent="-336550" lvl="1" marL="914400" rtl="0" algn="l">
              <a:lnSpc>
                <a:spcPct val="115000"/>
              </a:lnSpc>
              <a:spcBef>
                <a:spcPts val="0"/>
              </a:spcBef>
              <a:spcAft>
                <a:spcPts val="0"/>
              </a:spcAft>
              <a:buSzPts val="1700"/>
              <a:buFont typeface="Calibri"/>
              <a:buChar char="➢"/>
            </a:pPr>
            <a:r>
              <a:rPr i="1" lang="en-GB" sz="1700">
                <a:latin typeface="Calibri"/>
                <a:ea typeface="Calibri"/>
                <a:cs typeface="Calibri"/>
                <a:sym typeface="Calibri"/>
              </a:rPr>
              <a:t>For GST 2: evolve space segment towards WIGOS vision, standards for operational products, QC and Cal/Val framework, identify continuity issues and make proposals for contingency planning, and </a:t>
            </a:r>
            <a:r>
              <a:rPr i="1" lang="en-GB" sz="1700">
                <a:latin typeface="Calibri"/>
                <a:ea typeface="Calibri"/>
                <a:cs typeface="Calibri"/>
                <a:sym typeface="Calibri"/>
              </a:rPr>
              <a:t>training and end user support. </a:t>
            </a:r>
            <a:endParaRPr i="1" sz="1700">
              <a:latin typeface="Calibri"/>
              <a:ea typeface="Calibri"/>
              <a:cs typeface="Calibri"/>
              <a:sym typeface="Calibri"/>
            </a:endParaRPr>
          </a:p>
          <a:p>
            <a:pPr indent="-336550" lvl="1" marL="914400" rtl="0" algn="l">
              <a:lnSpc>
                <a:spcPct val="115000"/>
              </a:lnSpc>
              <a:spcBef>
                <a:spcPts val="0"/>
              </a:spcBef>
              <a:spcAft>
                <a:spcPts val="0"/>
              </a:spcAft>
              <a:buSzPts val="1700"/>
              <a:buFont typeface="Calibri"/>
              <a:buChar char="➢"/>
            </a:pPr>
            <a:r>
              <a:rPr i="1" lang="en-GB" sz="1700">
                <a:latin typeface="Calibri"/>
                <a:ea typeface="Calibri"/>
                <a:cs typeface="Calibri"/>
                <a:sym typeface="Calibri"/>
              </a:rPr>
              <a:t>Seeking to update roadmap and address additional Actions that have emerged in recent years, incl. low latency product demand, commercial sector data and products, standards, new cal/val opportunities</a:t>
            </a:r>
            <a:endParaRPr i="1" sz="1700">
              <a:latin typeface="Calibri"/>
              <a:ea typeface="Calibri"/>
              <a:cs typeface="Calibri"/>
              <a:sym typeface="Calibri"/>
            </a:endParaRPr>
          </a:p>
          <a:p>
            <a:pPr indent="-336550" lvl="1" marL="914400" rtl="0" algn="l">
              <a:lnSpc>
                <a:spcPct val="115000"/>
              </a:lnSpc>
              <a:spcBef>
                <a:spcPts val="0"/>
              </a:spcBef>
              <a:spcAft>
                <a:spcPts val="0"/>
              </a:spcAft>
              <a:buSzPts val="1700"/>
              <a:buFont typeface="Calibri"/>
              <a:buChar char="➢"/>
            </a:pPr>
            <a:r>
              <a:rPr i="1" lang="en-GB" sz="1700">
                <a:latin typeface="Calibri"/>
                <a:ea typeface="Calibri"/>
                <a:cs typeface="Calibri"/>
                <a:sym typeface="Calibri"/>
              </a:rPr>
              <a:t>Numerous considerations needed to link GHG and AFOLU, across Data and Standards; Engaging Carbon Cycle Community; and Prioritizing Research Needs.</a:t>
            </a:r>
            <a:endParaRPr i="1" sz="1700">
              <a:latin typeface="Calibri"/>
              <a:ea typeface="Calibri"/>
              <a:cs typeface="Calibri"/>
              <a:sym typeface="Calibri"/>
            </a:endParaRPr>
          </a:p>
          <a:p>
            <a:pPr indent="-336550" lvl="2" marL="1371600" rtl="0" algn="l">
              <a:lnSpc>
                <a:spcPct val="115000"/>
              </a:lnSpc>
              <a:spcBef>
                <a:spcPts val="0"/>
              </a:spcBef>
              <a:spcAft>
                <a:spcPts val="0"/>
              </a:spcAft>
              <a:buSzPts val="1700"/>
              <a:buFont typeface="Calibri"/>
              <a:buChar char="■"/>
            </a:pPr>
            <a:r>
              <a:rPr b="1" i="1" lang="en-GB" sz="1700">
                <a:latin typeface="Calibri"/>
                <a:ea typeface="Calibri"/>
                <a:cs typeface="Calibri"/>
                <a:sym typeface="Calibri"/>
              </a:rPr>
              <a:t>Ultimate ambition should be a fully integrated system in 2035</a:t>
            </a:r>
            <a:r>
              <a:rPr i="1" lang="en-GB" sz="1700">
                <a:latin typeface="Calibri"/>
                <a:ea typeface="Calibri"/>
                <a:cs typeface="Calibri"/>
                <a:sym typeface="Calibri"/>
              </a:rPr>
              <a:t>. Need to ensure internal consistency, avoid double accounting and ensure seamless interface to user, but need stepwise approach, near to mid-term parallel activities but with periodic joint discussions to check interfaces.</a:t>
            </a:r>
            <a:endParaRPr i="1" sz="1700">
              <a:latin typeface="Calibri"/>
              <a:ea typeface="Calibri"/>
              <a:cs typeface="Calibri"/>
              <a:sym typeface="Calibri"/>
            </a:endParaRPr>
          </a:p>
          <a:p>
            <a:pPr indent="-336550" lvl="0" marL="457200" rtl="0" algn="l">
              <a:lnSpc>
                <a:spcPct val="115000"/>
              </a:lnSpc>
              <a:spcBef>
                <a:spcPts val="0"/>
              </a:spcBef>
              <a:spcAft>
                <a:spcPts val="0"/>
              </a:spcAft>
              <a:buSzPts val="1700"/>
              <a:buFont typeface="Calibri"/>
              <a:buChar char="❖"/>
            </a:pPr>
            <a:r>
              <a:rPr b="1" i="1" lang="en-GB" sz="1700">
                <a:latin typeface="Calibri"/>
                <a:ea typeface="Calibri"/>
                <a:cs typeface="Calibri"/>
                <a:sym typeface="Calibri"/>
              </a:rPr>
              <a:t>Seek to engage in new WMO international GHG monitoring framework (Jan 2023 workshop)</a:t>
            </a:r>
            <a:endParaRPr b="1" i="1" sz="1700">
              <a:latin typeface="Calibri"/>
              <a:ea typeface="Calibri"/>
              <a:cs typeface="Calibri"/>
              <a:sym typeface="Calibri"/>
            </a:endParaRPr>
          </a:p>
          <a:p>
            <a:pPr indent="-336550" lvl="0" marL="457200" rtl="0" algn="l">
              <a:lnSpc>
                <a:spcPct val="115000"/>
              </a:lnSpc>
              <a:spcBef>
                <a:spcPts val="0"/>
              </a:spcBef>
              <a:spcAft>
                <a:spcPts val="0"/>
              </a:spcAft>
              <a:buSzPts val="1700"/>
              <a:buFont typeface="Calibri"/>
              <a:buChar char="❖"/>
            </a:pPr>
            <a:r>
              <a:rPr b="1" i="1" lang="en-GB" sz="1700">
                <a:latin typeface="Calibri"/>
                <a:ea typeface="Calibri"/>
                <a:cs typeface="Calibri"/>
                <a:sym typeface="Calibri"/>
              </a:rPr>
              <a:t>WGClimate approved new GHG TT lead from ESA (Yasjka Mejier)</a:t>
            </a:r>
            <a:endParaRPr b="1" i="1" sz="1700">
              <a:latin typeface="Calibri"/>
              <a:ea typeface="Calibri"/>
              <a:cs typeface="Calibri"/>
              <a:sym typeface="Calibri"/>
            </a:endParaRPr>
          </a:p>
        </p:txBody>
      </p:sp>
      <p:sp>
        <p:nvSpPr>
          <p:cNvPr id="116" name="Google Shape;116;p16"/>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000">
                <a:latin typeface="Calibri"/>
                <a:ea typeface="Calibri"/>
                <a:cs typeface="Calibri"/>
                <a:sym typeface="Calibri"/>
              </a:rPr>
              <a:t>1.9 </a:t>
            </a:r>
            <a:r>
              <a:rPr lang="en-GB" sz="3000">
                <a:latin typeface="Calibri"/>
                <a:ea typeface="Calibri"/>
                <a:cs typeface="Calibri"/>
                <a:sym typeface="Calibri"/>
              </a:rPr>
              <a:t>GHG Roadmap Update</a:t>
            </a:r>
            <a:endParaRPr sz="300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7"/>
          <p:cNvSpPr txBox="1"/>
          <p:nvPr>
            <p:ph idx="1" type="body"/>
          </p:nvPr>
        </p:nvSpPr>
        <p:spPr>
          <a:xfrm>
            <a:off x="176058" y="1083608"/>
            <a:ext cx="11495400" cy="4662900"/>
          </a:xfrm>
          <a:prstGeom prst="rect">
            <a:avLst/>
          </a:prstGeom>
        </p:spPr>
        <p:txBody>
          <a:bodyPr anchorCtr="0" anchor="t" bIns="45700" lIns="91425" spcFirstLastPara="1" rIns="91425" wrap="square" tIns="45700">
            <a:noAutofit/>
          </a:bodyPr>
          <a:lstStyle/>
          <a:p>
            <a:pPr indent="-342900" lvl="1" marL="914400" rtl="0" algn="l">
              <a:lnSpc>
                <a:spcPct val="100000"/>
              </a:lnSpc>
              <a:spcBef>
                <a:spcPts val="500"/>
              </a:spcBef>
              <a:spcAft>
                <a:spcPts val="0"/>
              </a:spcAft>
              <a:buSzPts val="1800"/>
              <a:buFont typeface="Calibri"/>
              <a:buChar char="➢"/>
            </a:pPr>
            <a:r>
              <a:rPr lang="en-GB" sz="1800">
                <a:latin typeface="Calibri"/>
                <a:ea typeface="Calibri"/>
                <a:cs typeface="Calibri"/>
                <a:sym typeface="Calibri"/>
              </a:rPr>
              <a:t>AFOLU: Forests &amp; Biomass, Agriculture, OLU (mangroves, wetlands) Roadmap</a:t>
            </a:r>
            <a:endParaRPr sz="1800">
              <a:latin typeface="Calibri"/>
              <a:ea typeface="Calibri"/>
              <a:cs typeface="Calibri"/>
              <a:sym typeface="Calibri"/>
            </a:endParaRPr>
          </a:p>
          <a:p>
            <a:pPr indent="-342900" lvl="1" marL="914400" rtl="0" algn="l">
              <a:lnSpc>
                <a:spcPct val="100000"/>
              </a:lnSpc>
              <a:spcBef>
                <a:spcPts val="0"/>
              </a:spcBef>
              <a:spcAft>
                <a:spcPts val="0"/>
              </a:spcAft>
              <a:buSzPts val="1800"/>
              <a:buFont typeface="Calibri"/>
              <a:buChar char="➢"/>
            </a:pPr>
            <a:r>
              <a:rPr lang="en-GB" sz="1800">
                <a:latin typeface="Calibri"/>
                <a:ea typeface="Calibri"/>
                <a:cs typeface="Calibri"/>
                <a:sym typeface="Calibri"/>
              </a:rPr>
              <a:t>Vision: Provide a framework for long-term (~ 15+ years) coordination.</a:t>
            </a:r>
            <a:endParaRPr sz="1800">
              <a:latin typeface="Calibri"/>
              <a:ea typeface="Calibri"/>
              <a:cs typeface="Calibri"/>
              <a:sym typeface="Calibri"/>
            </a:endParaRPr>
          </a:p>
          <a:p>
            <a:pPr indent="-342900" lvl="1" marL="914400" rtl="0" algn="l">
              <a:lnSpc>
                <a:spcPct val="100000"/>
              </a:lnSpc>
              <a:spcBef>
                <a:spcPts val="0"/>
              </a:spcBef>
              <a:spcAft>
                <a:spcPts val="0"/>
              </a:spcAft>
              <a:buSzPts val="1800"/>
              <a:buFont typeface="Calibri"/>
              <a:buChar char="➢"/>
            </a:pPr>
            <a:r>
              <a:rPr b="1" i="1" lang="en-GB" sz="1800" u="sng">
                <a:latin typeface="Calibri"/>
                <a:ea typeface="Calibri"/>
                <a:cs typeface="Calibri"/>
                <a:sym typeface="Calibri"/>
              </a:rPr>
              <a:t>CEOS-TOPC AFOLU Workshop (ESRIN, Sept. 2022):</a:t>
            </a:r>
            <a:r>
              <a:rPr i="1" lang="en-GB" sz="1800">
                <a:latin typeface="Calibri"/>
                <a:ea typeface="Calibri"/>
                <a:cs typeface="Calibri"/>
                <a:sym typeface="Calibri"/>
              </a:rPr>
              <a:t> AFOLU Roadmap Team &amp; Terrestrial Observation Panel for Climate (TOPC) of GCOS met to:</a:t>
            </a:r>
            <a:endParaRPr i="1" sz="1800">
              <a:latin typeface="Calibri"/>
              <a:ea typeface="Calibri"/>
              <a:cs typeface="Calibri"/>
              <a:sym typeface="Calibri"/>
            </a:endParaRPr>
          </a:p>
          <a:p>
            <a:pPr indent="-342900" lvl="2" marL="1371600" rtl="0" algn="l">
              <a:lnSpc>
                <a:spcPct val="100000"/>
              </a:lnSpc>
              <a:spcBef>
                <a:spcPts val="0"/>
              </a:spcBef>
              <a:spcAft>
                <a:spcPts val="0"/>
              </a:spcAft>
              <a:buSzPts val="1800"/>
              <a:buFont typeface="Calibri"/>
              <a:buChar char="■"/>
            </a:pPr>
            <a:r>
              <a:rPr i="1" lang="en-GB" sz="1800">
                <a:latin typeface="Calibri"/>
                <a:ea typeface="Calibri"/>
                <a:cs typeface="Calibri"/>
                <a:sym typeface="Calibri"/>
              </a:rPr>
              <a:t>define expected evolution of AFOLU information needs wrt GST reporting</a:t>
            </a:r>
            <a:endParaRPr i="1" sz="1800">
              <a:latin typeface="Calibri"/>
              <a:ea typeface="Calibri"/>
              <a:cs typeface="Calibri"/>
              <a:sym typeface="Calibri"/>
            </a:endParaRPr>
          </a:p>
          <a:p>
            <a:pPr indent="-342900" lvl="2" marL="1371600" rtl="0" algn="l">
              <a:lnSpc>
                <a:spcPct val="100000"/>
              </a:lnSpc>
              <a:spcBef>
                <a:spcPts val="0"/>
              </a:spcBef>
              <a:spcAft>
                <a:spcPts val="0"/>
              </a:spcAft>
              <a:buSzPts val="1800"/>
              <a:buFont typeface="Calibri"/>
              <a:buChar char="■"/>
            </a:pPr>
            <a:r>
              <a:rPr i="1" lang="en-GB" sz="1800">
                <a:latin typeface="Calibri"/>
                <a:ea typeface="Calibri"/>
                <a:cs typeface="Calibri"/>
                <a:sym typeface="Calibri"/>
              </a:rPr>
              <a:t>consider policy needs and assumed AFOLU information needs in the 2035 timeframe - input for roadmap</a:t>
            </a:r>
            <a:endParaRPr i="1" sz="1800">
              <a:latin typeface="Calibri"/>
              <a:ea typeface="Calibri"/>
              <a:cs typeface="Calibri"/>
              <a:sym typeface="Calibri"/>
            </a:endParaRPr>
          </a:p>
          <a:p>
            <a:pPr indent="-342900" lvl="2" marL="1371600" rtl="0" algn="l">
              <a:lnSpc>
                <a:spcPct val="100000"/>
              </a:lnSpc>
              <a:spcBef>
                <a:spcPts val="0"/>
              </a:spcBef>
              <a:spcAft>
                <a:spcPts val="0"/>
              </a:spcAft>
              <a:buSzPts val="1800"/>
              <a:buFont typeface="Calibri"/>
              <a:buChar char="■"/>
            </a:pPr>
            <a:r>
              <a:rPr b="1" i="1" lang="en-GB" sz="1800">
                <a:latin typeface="Calibri"/>
                <a:ea typeface="Calibri"/>
                <a:cs typeface="Calibri"/>
                <a:sym typeface="Calibri"/>
              </a:rPr>
              <a:t>Key outcome: Identified workflow for integrating the GHG and AFOLU roadmaps and activities of CEOS, IPCC and WMO for an operational GHG monitoring, reporting and verification (MRV) system</a:t>
            </a:r>
            <a:endParaRPr b="1" i="1" sz="1800">
              <a:latin typeface="Calibri"/>
              <a:ea typeface="Calibri"/>
              <a:cs typeface="Calibri"/>
              <a:sym typeface="Calibri"/>
            </a:endParaRPr>
          </a:p>
          <a:p>
            <a:pPr indent="-342900" lvl="1" marL="914400" rtl="0" algn="l">
              <a:lnSpc>
                <a:spcPct val="100000"/>
              </a:lnSpc>
              <a:spcBef>
                <a:spcPts val="0"/>
              </a:spcBef>
              <a:spcAft>
                <a:spcPts val="0"/>
              </a:spcAft>
              <a:buSzPts val="1800"/>
              <a:buFont typeface="Calibri"/>
              <a:buChar char="➢"/>
            </a:pPr>
            <a:r>
              <a:rPr i="1" lang="en-GB" sz="1800" u="sng">
                <a:latin typeface="Calibri"/>
                <a:ea typeface="Calibri"/>
                <a:cs typeface="Calibri"/>
                <a:sym typeface="Calibri"/>
              </a:rPr>
              <a:t>Revised Roadmap Contents:</a:t>
            </a:r>
            <a:r>
              <a:rPr i="1" lang="en-GB" sz="1800">
                <a:latin typeface="Calibri"/>
                <a:ea typeface="Calibri"/>
                <a:cs typeface="Calibri"/>
                <a:sym typeface="Calibri"/>
              </a:rPr>
              <a:t> Define the 2035 observing system; Consider the technologies and systems needed; Identify stakeholders required for long-term sustainment; Identify technology development programmes and investments needed by space agencies</a:t>
            </a:r>
            <a:endParaRPr i="1" sz="1800">
              <a:latin typeface="Calibri"/>
              <a:ea typeface="Calibri"/>
              <a:cs typeface="Calibri"/>
              <a:sym typeface="Calibri"/>
            </a:endParaRPr>
          </a:p>
          <a:p>
            <a:pPr indent="-342900" lvl="1" marL="914400" rtl="0" algn="l">
              <a:lnSpc>
                <a:spcPct val="100000"/>
              </a:lnSpc>
              <a:spcBef>
                <a:spcPts val="0"/>
              </a:spcBef>
              <a:spcAft>
                <a:spcPts val="0"/>
              </a:spcAft>
              <a:buSzPts val="1800"/>
              <a:buFont typeface="Calibri"/>
              <a:buChar char="➢"/>
            </a:pPr>
            <a:r>
              <a:rPr i="1" lang="en-GB" sz="1800">
                <a:latin typeface="Calibri"/>
                <a:ea typeface="Calibri"/>
                <a:cs typeface="Calibri"/>
                <a:sym typeface="Calibri"/>
              </a:rPr>
              <a:t>Addressing three different dimensions of GHG emissions and removals accounting: Global assessments and syntheses; National climate policy and actions; GHG inventories</a:t>
            </a:r>
            <a:endParaRPr i="1" sz="1800">
              <a:latin typeface="Calibri"/>
              <a:ea typeface="Calibri"/>
              <a:cs typeface="Calibri"/>
              <a:sym typeface="Calibri"/>
            </a:endParaRPr>
          </a:p>
          <a:p>
            <a:pPr indent="-342900" lvl="1" marL="914400" rtl="0" algn="l">
              <a:lnSpc>
                <a:spcPct val="100000"/>
              </a:lnSpc>
              <a:spcBef>
                <a:spcPts val="0"/>
              </a:spcBef>
              <a:spcAft>
                <a:spcPts val="0"/>
              </a:spcAft>
              <a:buSzPts val="1800"/>
              <a:buFont typeface="Calibri"/>
              <a:buChar char="➢"/>
            </a:pPr>
            <a:r>
              <a:rPr i="1" lang="en-GB" sz="1800">
                <a:latin typeface="Calibri"/>
                <a:ea typeface="Calibri"/>
                <a:cs typeface="Calibri"/>
                <a:sym typeface="Calibri"/>
              </a:rPr>
              <a:t>AFOLU Roadmap is a generational challenge that CEOS and public EO programmes must rise to!</a:t>
            </a:r>
            <a:endParaRPr i="1" sz="1800">
              <a:latin typeface="Calibri"/>
              <a:ea typeface="Calibri"/>
              <a:cs typeface="Calibri"/>
              <a:sym typeface="Calibri"/>
            </a:endParaRPr>
          </a:p>
          <a:p>
            <a:pPr indent="-342900" lvl="1" marL="914400" rtl="0" algn="l">
              <a:lnSpc>
                <a:spcPct val="100000"/>
              </a:lnSpc>
              <a:spcBef>
                <a:spcPts val="0"/>
              </a:spcBef>
              <a:spcAft>
                <a:spcPts val="0"/>
              </a:spcAft>
              <a:buSzPts val="1800"/>
              <a:buFont typeface="Calibri"/>
              <a:buChar char="➢"/>
            </a:pPr>
            <a:r>
              <a:rPr i="1" lang="en-GB" sz="1800">
                <a:latin typeface="Calibri"/>
                <a:ea typeface="Calibri"/>
                <a:cs typeface="Calibri"/>
                <a:sym typeface="Calibri"/>
              </a:rPr>
              <a:t>Confirmed horizon of 2035 and interim milestones of GST1, GST2 and GST3.</a:t>
            </a:r>
            <a:endParaRPr i="1" sz="1800">
              <a:latin typeface="Calibri"/>
              <a:ea typeface="Calibri"/>
              <a:cs typeface="Calibri"/>
              <a:sym typeface="Calibri"/>
            </a:endParaRPr>
          </a:p>
          <a:p>
            <a:pPr indent="-342900" lvl="1" marL="914400" rtl="0" algn="l">
              <a:lnSpc>
                <a:spcPct val="100000"/>
              </a:lnSpc>
              <a:spcBef>
                <a:spcPts val="0"/>
              </a:spcBef>
              <a:spcAft>
                <a:spcPts val="0"/>
              </a:spcAft>
              <a:buSzPts val="1800"/>
              <a:buFont typeface="Calibri"/>
              <a:buChar char="➢"/>
            </a:pPr>
            <a:r>
              <a:rPr b="1" i="1" lang="en-GB" sz="1800">
                <a:latin typeface="Calibri"/>
                <a:ea typeface="Calibri"/>
                <a:cs typeface="Calibri"/>
                <a:sym typeface="Calibri"/>
              </a:rPr>
              <a:t>Seeking to re-engage the key agencies and individuals using increased intensity process and individual assignments - ideally under a lead author.</a:t>
            </a:r>
            <a:endParaRPr b="1" i="1" sz="1800">
              <a:latin typeface="Calibri"/>
              <a:ea typeface="Calibri"/>
              <a:cs typeface="Calibri"/>
              <a:sym typeface="Calibri"/>
            </a:endParaRPr>
          </a:p>
          <a:p>
            <a:pPr indent="-342900" lvl="1" marL="914400" rtl="0" algn="l">
              <a:lnSpc>
                <a:spcPct val="100000"/>
              </a:lnSpc>
              <a:spcBef>
                <a:spcPts val="0"/>
              </a:spcBef>
              <a:spcAft>
                <a:spcPts val="0"/>
              </a:spcAft>
              <a:buSzPts val="1800"/>
              <a:buFont typeface="Calibri"/>
              <a:buChar char="➢"/>
            </a:pPr>
            <a:r>
              <a:rPr b="1" i="1" lang="en-GB" sz="1800">
                <a:latin typeface="Calibri"/>
                <a:ea typeface="Calibri"/>
                <a:cs typeface="Calibri"/>
                <a:sym typeface="Calibri"/>
              </a:rPr>
              <a:t>Timing of Roadmap delivery to meet 2023 (GST1)</a:t>
            </a:r>
            <a:endParaRPr b="1" i="1" sz="1800">
              <a:latin typeface="Calibri"/>
              <a:ea typeface="Calibri"/>
              <a:cs typeface="Calibri"/>
              <a:sym typeface="Calibri"/>
            </a:endParaRPr>
          </a:p>
          <a:p>
            <a:pPr indent="-342900" lvl="1" marL="914400" rtl="0" algn="l">
              <a:lnSpc>
                <a:spcPct val="100000"/>
              </a:lnSpc>
              <a:spcBef>
                <a:spcPts val="0"/>
              </a:spcBef>
              <a:spcAft>
                <a:spcPts val="0"/>
              </a:spcAft>
              <a:buSzPts val="1800"/>
              <a:buFont typeface="Calibri"/>
              <a:buChar char="➢"/>
            </a:pPr>
            <a:r>
              <a:rPr b="1" i="1" lang="en-GB" sz="1800">
                <a:latin typeface="Calibri"/>
                <a:ea typeface="Calibri"/>
                <a:cs typeface="Calibri"/>
                <a:sym typeface="Calibri"/>
              </a:rPr>
              <a:t>A step up in capacity needed to realise the ambition now</a:t>
            </a:r>
            <a:endParaRPr b="1" i="1" sz="1800">
              <a:latin typeface="Calibri"/>
              <a:ea typeface="Calibri"/>
              <a:cs typeface="Calibri"/>
              <a:sym typeface="Calibri"/>
            </a:endParaRPr>
          </a:p>
        </p:txBody>
      </p:sp>
      <p:sp>
        <p:nvSpPr>
          <p:cNvPr id="122" name="Google Shape;122;p17"/>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000">
                <a:latin typeface="Calibri"/>
                <a:ea typeface="Calibri"/>
                <a:cs typeface="Calibri"/>
                <a:sym typeface="Calibri"/>
              </a:rPr>
              <a:t>1.10 </a:t>
            </a:r>
            <a:r>
              <a:rPr lang="en-GB" sz="3000">
                <a:latin typeface="Calibri"/>
                <a:ea typeface="Calibri"/>
                <a:cs typeface="Calibri"/>
                <a:sym typeface="Calibri"/>
              </a:rPr>
              <a:t>AFOLU Roadmap</a:t>
            </a:r>
            <a:endParaRPr sz="300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8"/>
          <p:cNvSpPr txBox="1"/>
          <p:nvPr>
            <p:ph idx="1" type="body"/>
          </p:nvPr>
        </p:nvSpPr>
        <p:spPr>
          <a:xfrm>
            <a:off x="324233" y="1177533"/>
            <a:ext cx="11495400" cy="4662900"/>
          </a:xfrm>
          <a:prstGeom prst="rect">
            <a:avLst/>
          </a:prstGeom>
        </p:spPr>
        <p:txBody>
          <a:bodyPr anchorCtr="0" anchor="t" bIns="45700" lIns="91425" spcFirstLastPara="1" rIns="91425" wrap="square" tIns="45700">
            <a:noAutofit/>
          </a:bodyPr>
          <a:lstStyle/>
          <a:p>
            <a:pPr indent="-336550" lvl="1" marL="914400" rtl="0" algn="l">
              <a:lnSpc>
                <a:spcPct val="100000"/>
              </a:lnSpc>
              <a:spcBef>
                <a:spcPts val="500"/>
              </a:spcBef>
              <a:spcAft>
                <a:spcPts val="0"/>
              </a:spcAft>
              <a:buSzPts val="1700"/>
              <a:buFont typeface="Calibri"/>
              <a:buChar char="➢"/>
            </a:pPr>
            <a:r>
              <a:rPr i="1" lang="en-GB" sz="1700">
                <a:latin typeface="Calibri"/>
                <a:ea typeface="Calibri"/>
                <a:cs typeface="Calibri"/>
                <a:sym typeface="Calibri"/>
              </a:rPr>
              <a:t>ESA SIT Chair has continued important CEOS engagement with IMEO</a:t>
            </a:r>
            <a:r>
              <a:rPr i="1" lang="en-GB" sz="1700">
                <a:latin typeface="Calibri"/>
                <a:ea typeface="Calibri"/>
                <a:cs typeface="Calibri"/>
                <a:sym typeface="Calibri"/>
              </a:rPr>
              <a:t>. </a:t>
            </a:r>
            <a:endParaRPr i="1" sz="1700">
              <a:latin typeface="Calibri"/>
              <a:ea typeface="Calibri"/>
              <a:cs typeface="Calibri"/>
              <a:sym typeface="Calibri"/>
            </a:endParaRPr>
          </a:p>
          <a:p>
            <a:pPr indent="-336550" lvl="1" marL="914400" rtl="0" algn="l">
              <a:lnSpc>
                <a:spcPct val="100000"/>
              </a:lnSpc>
              <a:spcBef>
                <a:spcPts val="0"/>
              </a:spcBef>
              <a:spcAft>
                <a:spcPts val="0"/>
              </a:spcAft>
              <a:buSzPts val="1700"/>
              <a:buFont typeface="Calibri"/>
              <a:buChar char="➢"/>
            </a:pPr>
            <a:r>
              <a:rPr i="1" lang="en-GB" sz="1700">
                <a:latin typeface="Calibri"/>
                <a:ea typeface="Calibri"/>
                <a:cs typeface="Calibri"/>
                <a:sym typeface="Calibri"/>
              </a:rPr>
              <a:t>Methane Alert and Response System (MARS) announced at COP-27.</a:t>
            </a:r>
            <a:endParaRPr i="1" sz="1700">
              <a:latin typeface="Calibri"/>
              <a:ea typeface="Calibri"/>
              <a:cs typeface="Calibri"/>
              <a:sym typeface="Calibri"/>
            </a:endParaRPr>
          </a:p>
          <a:p>
            <a:pPr indent="-336550" lvl="2" marL="1371600" rtl="0" algn="l">
              <a:lnSpc>
                <a:spcPct val="100000"/>
              </a:lnSpc>
              <a:spcBef>
                <a:spcPts val="0"/>
              </a:spcBef>
              <a:spcAft>
                <a:spcPts val="0"/>
              </a:spcAft>
              <a:buSzPts val="1700"/>
              <a:buFont typeface="Calibri"/>
              <a:buChar char="■"/>
            </a:pPr>
            <a:r>
              <a:rPr i="1" lang="en-GB" sz="1700">
                <a:latin typeface="Calibri"/>
                <a:ea typeface="Calibri"/>
                <a:cs typeface="Calibri"/>
                <a:sym typeface="Calibri"/>
              </a:rPr>
              <a:t>first phase of MARS: detection and attribution of methane plumes from point-sources (energy sector) and includes notification and mitigation-tracking workflows.</a:t>
            </a:r>
            <a:endParaRPr i="1" sz="1700">
              <a:latin typeface="Calibri"/>
              <a:ea typeface="Calibri"/>
              <a:cs typeface="Calibri"/>
              <a:sym typeface="Calibri"/>
            </a:endParaRPr>
          </a:p>
          <a:p>
            <a:pPr indent="-336550" lvl="2" marL="1371600" rtl="0" algn="l">
              <a:lnSpc>
                <a:spcPct val="100000"/>
              </a:lnSpc>
              <a:spcBef>
                <a:spcPts val="0"/>
              </a:spcBef>
              <a:spcAft>
                <a:spcPts val="0"/>
              </a:spcAft>
              <a:buSzPts val="1700"/>
              <a:buFont typeface="Calibri"/>
              <a:buChar char="■"/>
            </a:pPr>
            <a:r>
              <a:rPr i="1" lang="en-GB" sz="1700">
                <a:latin typeface="Calibri"/>
                <a:ea typeface="Calibri"/>
                <a:cs typeface="Calibri"/>
                <a:sym typeface="Calibri"/>
              </a:rPr>
              <a:t>currently using TROPOMI, GHGSat, PRISMA, EnMAP, EMIT, AHSI, Sentinel-2 and Landsat </a:t>
            </a:r>
            <a:endParaRPr i="1" sz="1700">
              <a:latin typeface="Calibri"/>
              <a:ea typeface="Calibri"/>
              <a:cs typeface="Calibri"/>
              <a:sym typeface="Calibri"/>
            </a:endParaRPr>
          </a:p>
          <a:p>
            <a:pPr indent="-336550" lvl="1" marL="914400" rtl="0" algn="l">
              <a:lnSpc>
                <a:spcPct val="100000"/>
              </a:lnSpc>
              <a:spcBef>
                <a:spcPts val="0"/>
              </a:spcBef>
              <a:spcAft>
                <a:spcPts val="0"/>
              </a:spcAft>
              <a:buSzPts val="1700"/>
              <a:buFont typeface="Calibri"/>
              <a:buChar char="➢"/>
            </a:pPr>
            <a:r>
              <a:rPr i="1" lang="en-GB" sz="1700">
                <a:latin typeface="Calibri"/>
                <a:ea typeface="Calibri"/>
                <a:cs typeface="Calibri"/>
                <a:sym typeface="Calibri"/>
              </a:rPr>
              <a:t>IMEO have made some request to CEOS Agencies through the SIT Chair. SIT Chair sent letter to CEOS agencies regarding: access to hyperspectral imaging, expediting a TROPOMI Near Real Time Methane product, SWIR band selection for global imaging multispectral missions (e.g. Landsat Next and Sentinel-2 series)</a:t>
            </a:r>
            <a:endParaRPr i="1" sz="1700">
              <a:latin typeface="Calibri"/>
              <a:ea typeface="Calibri"/>
              <a:cs typeface="Calibri"/>
              <a:sym typeface="Calibri"/>
            </a:endParaRPr>
          </a:p>
          <a:p>
            <a:pPr indent="-336550" lvl="1" marL="914400" rtl="0" algn="l">
              <a:lnSpc>
                <a:spcPct val="100000"/>
              </a:lnSpc>
              <a:spcBef>
                <a:spcPts val="0"/>
              </a:spcBef>
              <a:spcAft>
                <a:spcPts val="0"/>
              </a:spcAft>
              <a:buSzPts val="1700"/>
              <a:buFont typeface="Calibri"/>
              <a:buChar char="➢"/>
            </a:pPr>
            <a:r>
              <a:rPr i="1" lang="en-GB" sz="1700">
                <a:latin typeface="Calibri"/>
                <a:ea typeface="Calibri"/>
                <a:cs typeface="Calibri"/>
                <a:sym typeface="Calibri"/>
              </a:rPr>
              <a:t>DLR and IMEO discussion around EnMAP data access for MARS support. </a:t>
            </a:r>
            <a:endParaRPr i="1" sz="1700">
              <a:latin typeface="Calibri"/>
              <a:ea typeface="Calibri"/>
              <a:cs typeface="Calibri"/>
              <a:sym typeface="Calibri"/>
            </a:endParaRPr>
          </a:p>
          <a:p>
            <a:pPr indent="-336550" lvl="1" marL="914400" rtl="0" algn="l">
              <a:lnSpc>
                <a:spcPct val="100000"/>
              </a:lnSpc>
              <a:spcBef>
                <a:spcPts val="0"/>
              </a:spcBef>
              <a:spcAft>
                <a:spcPts val="0"/>
              </a:spcAft>
              <a:buSzPts val="1700"/>
              <a:buFont typeface="Calibri"/>
              <a:buChar char="➢"/>
            </a:pPr>
            <a:r>
              <a:rPr i="1" lang="en-GB" sz="1700">
                <a:latin typeface="Calibri"/>
                <a:ea typeface="Calibri"/>
                <a:cs typeface="Calibri"/>
                <a:sym typeface="Calibri"/>
              </a:rPr>
              <a:t>ESA invited &amp; received formal letter from IMEO requesting a TROPOMI near-real time product</a:t>
            </a:r>
            <a:endParaRPr i="1" sz="1700">
              <a:latin typeface="Calibri"/>
              <a:ea typeface="Calibri"/>
              <a:cs typeface="Calibri"/>
              <a:sym typeface="Calibri"/>
            </a:endParaRPr>
          </a:p>
          <a:p>
            <a:pPr indent="-336550" lvl="1" marL="914400" rtl="0" algn="l">
              <a:lnSpc>
                <a:spcPct val="100000"/>
              </a:lnSpc>
              <a:spcBef>
                <a:spcPts val="0"/>
              </a:spcBef>
              <a:spcAft>
                <a:spcPts val="0"/>
              </a:spcAft>
              <a:buSzPts val="1700"/>
              <a:buFont typeface="Calibri"/>
              <a:buChar char="➢"/>
            </a:pPr>
            <a:r>
              <a:rPr b="1" i="1" lang="en-GB" sz="1700">
                <a:latin typeface="Calibri"/>
                <a:ea typeface="Calibri"/>
                <a:cs typeface="Calibri"/>
                <a:sym typeface="Calibri"/>
              </a:rPr>
              <a:t>Discussion on currently heterogeneous nature of data types and whether there is an activity to define an optimal approach to the next generation of observations for IMEO/MARS – CEOS a key potential contributor to defining a more integrated and consistent future solution.</a:t>
            </a:r>
            <a:endParaRPr b="1" i="1" sz="1700">
              <a:latin typeface="Calibri"/>
              <a:ea typeface="Calibri"/>
              <a:cs typeface="Calibri"/>
              <a:sym typeface="Calibri"/>
            </a:endParaRPr>
          </a:p>
          <a:p>
            <a:pPr indent="-336550" lvl="1" marL="914400" rtl="0" algn="l">
              <a:lnSpc>
                <a:spcPct val="100000"/>
              </a:lnSpc>
              <a:spcBef>
                <a:spcPts val="0"/>
              </a:spcBef>
              <a:spcAft>
                <a:spcPts val="0"/>
              </a:spcAft>
              <a:buClr>
                <a:schemeClr val="lt1"/>
              </a:buClr>
              <a:buSzPts val="1700"/>
              <a:buFont typeface="Calibri"/>
              <a:buChar char="➢"/>
            </a:pPr>
            <a:r>
              <a:rPr i="1" lang="en-GB" sz="1700">
                <a:solidFill>
                  <a:schemeClr val="lt1"/>
                </a:solidFill>
                <a:highlight>
                  <a:srgbClr val="1155CC"/>
                </a:highlight>
                <a:latin typeface="Calibri"/>
                <a:ea typeface="Calibri"/>
                <a:cs typeface="Calibri"/>
                <a:sym typeface="Calibri"/>
              </a:rPr>
              <a:t>Action: SIT Chair to raise with IMEO the potential for CEOS involvement in the definition of future observation needs for IMEO/MARS, with a view to a more integrated and consistent set of target observations and an optimal approach to design and </a:t>
            </a:r>
            <a:r>
              <a:rPr i="1" lang="en-GB" sz="1700">
                <a:solidFill>
                  <a:schemeClr val="lt1"/>
                </a:solidFill>
                <a:highlight>
                  <a:srgbClr val="1155CC"/>
                </a:highlight>
                <a:latin typeface="Calibri"/>
                <a:ea typeface="Calibri"/>
                <a:cs typeface="Calibri"/>
                <a:sym typeface="Calibri"/>
              </a:rPr>
              <a:t>development</a:t>
            </a:r>
            <a:r>
              <a:rPr i="1" lang="en-GB" sz="1700">
                <a:solidFill>
                  <a:schemeClr val="lt1"/>
                </a:solidFill>
                <a:highlight>
                  <a:srgbClr val="1155CC"/>
                </a:highlight>
                <a:latin typeface="Calibri"/>
                <a:ea typeface="Calibri"/>
                <a:cs typeface="Calibri"/>
                <a:sym typeface="Calibri"/>
              </a:rPr>
              <a:t> of the next generation of this system. Due: SIT-38?</a:t>
            </a:r>
            <a:endParaRPr sz="2000">
              <a:solidFill>
                <a:schemeClr val="lt1"/>
              </a:solidFill>
              <a:highlight>
                <a:srgbClr val="1155CC"/>
              </a:highlight>
            </a:endParaRPr>
          </a:p>
        </p:txBody>
      </p:sp>
      <p:sp>
        <p:nvSpPr>
          <p:cNvPr id="128" name="Google Shape;128;p18"/>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000">
                <a:latin typeface="Calibri"/>
                <a:ea typeface="Calibri"/>
                <a:cs typeface="Calibri"/>
                <a:sym typeface="Calibri"/>
              </a:rPr>
              <a:t>1.11 </a:t>
            </a:r>
            <a:r>
              <a:rPr lang="en-GB" sz="3000">
                <a:latin typeface="Calibri"/>
                <a:ea typeface="Calibri"/>
                <a:cs typeface="Calibri"/>
                <a:sym typeface="Calibri"/>
              </a:rPr>
              <a:t>CEOS Cooperation with IMEO</a:t>
            </a:r>
            <a:endParaRPr sz="30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9"/>
          <p:cNvSpPr txBox="1"/>
          <p:nvPr>
            <p:ph idx="1" type="body"/>
          </p:nvPr>
        </p:nvSpPr>
        <p:spPr>
          <a:xfrm>
            <a:off x="324225" y="1177524"/>
            <a:ext cx="11495400" cy="5152800"/>
          </a:xfrm>
          <a:prstGeom prst="rect">
            <a:avLst/>
          </a:prstGeom>
        </p:spPr>
        <p:txBody>
          <a:bodyPr anchorCtr="0" anchor="t" bIns="45700" lIns="91425" spcFirstLastPara="1" rIns="91425" wrap="square" tIns="45700">
            <a:noAutofit/>
          </a:bodyPr>
          <a:lstStyle/>
          <a:p>
            <a:pPr indent="-355600" lvl="1" marL="914400" rtl="0" algn="l">
              <a:lnSpc>
                <a:spcPct val="115000"/>
              </a:lnSpc>
              <a:spcBef>
                <a:spcPts val="500"/>
              </a:spcBef>
              <a:spcAft>
                <a:spcPts val="0"/>
              </a:spcAft>
              <a:buSzPts val="2000"/>
              <a:buFont typeface="Calibri"/>
              <a:buChar char="➢"/>
            </a:pPr>
            <a:r>
              <a:rPr lang="en-GB" sz="2000">
                <a:latin typeface="Calibri"/>
                <a:ea typeface="Calibri"/>
                <a:cs typeface="Calibri"/>
                <a:sym typeface="Calibri"/>
              </a:rPr>
              <a:t>GCOS IP produced every 5-6 years. New GCOS IP submitted to COP27 a couple of weeks ago</a:t>
            </a:r>
            <a:r>
              <a:rPr i="1" lang="en-GB" sz="2000">
                <a:latin typeface="Calibri"/>
                <a:ea typeface="Calibri"/>
                <a:cs typeface="Calibri"/>
                <a:sym typeface="Calibri"/>
              </a:rPr>
              <a:t>. </a:t>
            </a:r>
            <a:endParaRPr sz="2000">
              <a:latin typeface="Calibri"/>
              <a:ea typeface="Calibri"/>
              <a:cs typeface="Calibri"/>
              <a:sym typeface="Calibri"/>
            </a:endParaRPr>
          </a:p>
          <a:p>
            <a:pPr indent="-355600" lvl="1" marL="914400" rtl="0" algn="l">
              <a:lnSpc>
                <a:spcPct val="115000"/>
              </a:lnSpc>
              <a:spcBef>
                <a:spcPts val="0"/>
              </a:spcBef>
              <a:spcAft>
                <a:spcPts val="0"/>
              </a:spcAft>
              <a:buSzPts val="2000"/>
              <a:buFont typeface="Calibri"/>
              <a:buChar char="➢"/>
            </a:pPr>
            <a:r>
              <a:rPr lang="en-GB" sz="2000">
                <a:latin typeface="Calibri"/>
                <a:ea typeface="Calibri"/>
                <a:cs typeface="Calibri"/>
                <a:sym typeface="Calibri"/>
              </a:rPr>
              <a:t>New approach, fewer actions, more focused and integrated. Clear identification of stakeholders that are impacted by actions</a:t>
            </a:r>
            <a:r>
              <a:rPr i="1" lang="en-GB" sz="2000">
                <a:latin typeface="Calibri"/>
                <a:ea typeface="Calibri"/>
                <a:cs typeface="Calibri"/>
                <a:sym typeface="Calibri"/>
              </a:rPr>
              <a:t>.</a:t>
            </a:r>
            <a:endParaRPr i="1" sz="2000">
              <a:latin typeface="Calibri"/>
              <a:ea typeface="Calibri"/>
              <a:cs typeface="Calibri"/>
              <a:sym typeface="Calibri"/>
            </a:endParaRPr>
          </a:p>
          <a:p>
            <a:pPr indent="-355600" lvl="1" marL="914400" rtl="0" algn="l">
              <a:lnSpc>
                <a:spcPct val="115000"/>
              </a:lnSpc>
              <a:spcBef>
                <a:spcPts val="0"/>
              </a:spcBef>
              <a:spcAft>
                <a:spcPts val="0"/>
              </a:spcAft>
              <a:buSzPts val="2000"/>
              <a:buFont typeface="Calibri"/>
              <a:buChar char="➢"/>
            </a:pPr>
            <a:r>
              <a:rPr lang="en-GB" sz="2000">
                <a:latin typeface="Calibri"/>
                <a:ea typeface="Calibri"/>
                <a:cs typeface="Calibri"/>
                <a:sym typeface="Calibri"/>
              </a:rPr>
              <a:t>Themes for this IP: Ensuring sustainability; Filling data gaps; Improving data quality, availability, utility, including reprocessing; Managing data; Engaging with countries; Other emerging needs.</a:t>
            </a:r>
            <a:endParaRPr sz="2000">
              <a:latin typeface="Calibri"/>
              <a:ea typeface="Calibri"/>
              <a:cs typeface="Calibri"/>
              <a:sym typeface="Calibri"/>
            </a:endParaRPr>
          </a:p>
          <a:p>
            <a:pPr indent="-355600" lvl="1" marL="914400" rtl="0" algn="l">
              <a:lnSpc>
                <a:spcPct val="115000"/>
              </a:lnSpc>
              <a:spcBef>
                <a:spcPts val="0"/>
              </a:spcBef>
              <a:spcAft>
                <a:spcPts val="0"/>
              </a:spcAft>
              <a:buSzPts val="2000"/>
              <a:buFont typeface="Calibri"/>
              <a:buChar char="➢"/>
            </a:pPr>
            <a:r>
              <a:rPr b="1" lang="en-GB" sz="2000">
                <a:latin typeface="Calibri"/>
                <a:ea typeface="Calibri"/>
                <a:cs typeface="Calibri"/>
                <a:sym typeface="Calibri"/>
              </a:rPr>
              <a:t>Space agencies supplement makes a return, highlight actions relevant to this community. Actions were presented in </a:t>
            </a:r>
            <a:r>
              <a:rPr b="1" lang="en-GB" sz="2000" u="sng">
                <a:solidFill>
                  <a:schemeClr val="hlink"/>
                </a:solidFill>
                <a:latin typeface="Calibri"/>
                <a:ea typeface="Calibri"/>
                <a:cs typeface="Calibri"/>
                <a:sym typeface="Calibri"/>
                <a:hlinkClick r:id="rId3"/>
              </a:rPr>
              <a:t>slides</a:t>
            </a:r>
            <a:r>
              <a:rPr b="1" lang="en-GB" sz="2000">
                <a:latin typeface="Calibri"/>
                <a:ea typeface="Calibri"/>
                <a:cs typeface="Calibri"/>
                <a:sym typeface="Calibri"/>
              </a:rPr>
              <a:t>.</a:t>
            </a:r>
            <a:endParaRPr b="1" sz="2000">
              <a:latin typeface="Calibri"/>
              <a:ea typeface="Calibri"/>
              <a:cs typeface="Calibri"/>
              <a:sym typeface="Calibri"/>
            </a:endParaRPr>
          </a:p>
          <a:p>
            <a:pPr indent="-355600" lvl="1" marL="914400" rtl="0" algn="l">
              <a:lnSpc>
                <a:spcPct val="115000"/>
              </a:lnSpc>
              <a:spcBef>
                <a:spcPts val="0"/>
              </a:spcBef>
              <a:spcAft>
                <a:spcPts val="0"/>
              </a:spcAft>
              <a:buSzPts val="2000"/>
              <a:buFont typeface="Calibri"/>
              <a:buChar char="➢"/>
            </a:pPr>
            <a:r>
              <a:rPr b="1" lang="en-GB" sz="2000">
                <a:latin typeface="Calibri"/>
                <a:ea typeface="Calibri"/>
                <a:cs typeface="Calibri"/>
                <a:sym typeface="Calibri"/>
              </a:rPr>
              <a:t>Formal Decision from COP on implementation of global climate observing system. GCOS IP welcomed and acknowledged by Parties.</a:t>
            </a:r>
            <a:r>
              <a:rPr lang="en-GB" sz="2000">
                <a:latin typeface="Calibri"/>
                <a:ea typeface="Calibri"/>
                <a:cs typeface="Calibri"/>
                <a:sym typeface="Calibri"/>
              </a:rPr>
              <a:t> Systematic Observation community noted.</a:t>
            </a:r>
            <a:endParaRPr sz="2000">
              <a:latin typeface="Calibri"/>
              <a:ea typeface="Calibri"/>
              <a:cs typeface="Calibri"/>
              <a:sym typeface="Calibri"/>
            </a:endParaRPr>
          </a:p>
          <a:p>
            <a:pPr indent="-355600" lvl="1" marL="914400" rtl="0" algn="l">
              <a:lnSpc>
                <a:spcPct val="115000"/>
              </a:lnSpc>
              <a:spcBef>
                <a:spcPts val="0"/>
              </a:spcBef>
              <a:spcAft>
                <a:spcPts val="0"/>
              </a:spcAft>
              <a:buSzPts val="2000"/>
              <a:buFont typeface="Calibri"/>
              <a:buChar char="➢"/>
            </a:pPr>
            <a:r>
              <a:rPr lang="en-GB" sz="2000">
                <a:latin typeface="Calibri"/>
                <a:ea typeface="Calibri"/>
                <a:cs typeface="Calibri"/>
                <a:sym typeface="Calibri"/>
              </a:rPr>
              <a:t>Sharm el-Sheikh Implementation Plan: emphasised needs to address gaps in global climate observing system. Also note reference to early warning.</a:t>
            </a:r>
            <a:endParaRPr sz="2000">
              <a:latin typeface="Calibri"/>
              <a:ea typeface="Calibri"/>
              <a:cs typeface="Calibri"/>
              <a:sym typeface="Calibri"/>
            </a:endParaRPr>
          </a:p>
          <a:p>
            <a:pPr indent="-355600" lvl="1" marL="914400" rtl="0" algn="l">
              <a:lnSpc>
                <a:spcPct val="115000"/>
              </a:lnSpc>
              <a:spcBef>
                <a:spcPts val="0"/>
              </a:spcBef>
              <a:spcAft>
                <a:spcPts val="0"/>
              </a:spcAft>
              <a:buSzPts val="2000"/>
              <a:buFont typeface="Calibri"/>
              <a:buChar char="➢"/>
            </a:pPr>
            <a:r>
              <a:rPr lang="en-GB" sz="2000">
                <a:latin typeface="Calibri"/>
                <a:ea typeface="Calibri"/>
                <a:cs typeface="Calibri"/>
                <a:sym typeface="Calibri"/>
              </a:rPr>
              <a:t>Action F5: </a:t>
            </a:r>
            <a:r>
              <a:rPr i="1" lang="en-GB" sz="2000">
                <a:latin typeface="Calibri"/>
                <a:ea typeface="Calibri"/>
                <a:cs typeface="Calibri"/>
                <a:sym typeface="Calibri"/>
              </a:rPr>
              <a:t>Develop and Integrated Operational Global GHG Monitoring System </a:t>
            </a:r>
            <a:r>
              <a:rPr lang="en-GB" sz="2000">
                <a:latin typeface="Calibri"/>
                <a:ea typeface="Calibri"/>
                <a:cs typeface="Calibri"/>
                <a:sym typeface="Calibri"/>
              </a:rPr>
              <a:t>was highlighted – Noted </a:t>
            </a:r>
            <a:r>
              <a:rPr b="1" lang="en-GB" sz="2000">
                <a:latin typeface="Calibri"/>
                <a:ea typeface="Calibri"/>
                <a:cs typeface="Calibri"/>
                <a:sym typeface="Calibri"/>
              </a:rPr>
              <a:t>WMO symposium 30 January - 1 February 2023 </a:t>
            </a:r>
            <a:r>
              <a:rPr lang="en-GB" sz="2000">
                <a:latin typeface="Calibri"/>
                <a:ea typeface="Calibri"/>
                <a:cs typeface="Calibri"/>
                <a:sym typeface="Calibri"/>
              </a:rPr>
              <a:t>on this topic (</a:t>
            </a:r>
            <a:r>
              <a:rPr lang="en-GB" sz="2000" u="sng">
                <a:solidFill>
                  <a:schemeClr val="hlink"/>
                </a:solidFill>
                <a:latin typeface="Calibri"/>
                <a:ea typeface="Calibri"/>
                <a:cs typeface="Calibri"/>
                <a:sym typeface="Calibri"/>
                <a:hlinkClick r:id="rId4"/>
              </a:rPr>
              <a:t>https://community.wmo.int/meetings/wmo-international-greenhouse-gas-monitoring-symposium</a:t>
            </a:r>
            <a:r>
              <a:rPr lang="en-GB" sz="2000">
                <a:latin typeface="Calibri"/>
                <a:ea typeface="Calibri"/>
                <a:cs typeface="Calibri"/>
                <a:sym typeface="Calibri"/>
              </a:rPr>
              <a:t>) </a:t>
            </a:r>
            <a:endParaRPr sz="2000">
              <a:latin typeface="Calibri"/>
              <a:ea typeface="Calibri"/>
              <a:cs typeface="Calibri"/>
              <a:sym typeface="Calibri"/>
            </a:endParaRPr>
          </a:p>
        </p:txBody>
      </p:sp>
      <p:sp>
        <p:nvSpPr>
          <p:cNvPr id="134" name="Google Shape;134;p19"/>
          <p:cNvSpPr txBox="1"/>
          <p:nvPr>
            <p:ph type="title"/>
          </p:nvPr>
        </p:nvSpPr>
        <p:spPr>
          <a:xfrm>
            <a:off x="176050" y="175950"/>
            <a:ext cx="96822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000">
                <a:latin typeface="Calibri"/>
                <a:ea typeface="Calibri"/>
                <a:cs typeface="Calibri"/>
                <a:sym typeface="Calibri"/>
              </a:rPr>
              <a:t>1.12 </a:t>
            </a:r>
            <a:r>
              <a:rPr lang="en-GB" sz="3000">
                <a:latin typeface="Calibri"/>
                <a:ea typeface="Calibri"/>
                <a:cs typeface="Calibri"/>
                <a:sym typeface="Calibri"/>
              </a:rPr>
              <a:t>New GCOS Implementation Plan and Satellite Supplement</a:t>
            </a:r>
            <a:endParaRPr sz="3000">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0"/>
          <p:cNvSpPr txBox="1"/>
          <p:nvPr>
            <p:ph idx="1" type="body"/>
          </p:nvPr>
        </p:nvSpPr>
        <p:spPr>
          <a:xfrm>
            <a:off x="324233" y="1177533"/>
            <a:ext cx="11495400" cy="4662900"/>
          </a:xfrm>
          <a:prstGeom prst="rect">
            <a:avLst/>
          </a:prstGeom>
        </p:spPr>
        <p:txBody>
          <a:bodyPr anchorCtr="0" anchor="t" bIns="45700" lIns="91425" spcFirstLastPara="1" rIns="91425" wrap="square" tIns="45700">
            <a:noAutofit/>
          </a:bodyPr>
          <a:lstStyle/>
          <a:p>
            <a:pPr indent="-330200" lvl="0" marL="457200" rtl="0" algn="l">
              <a:lnSpc>
                <a:spcPct val="100000"/>
              </a:lnSpc>
              <a:spcBef>
                <a:spcPts val="1000"/>
              </a:spcBef>
              <a:spcAft>
                <a:spcPts val="0"/>
              </a:spcAft>
              <a:buSzPts val="1600"/>
              <a:buFont typeface="Calibri"/>
              <a:buChar char="❖"/>
            </a:pPr>
            <a:r>
              <a:rPr lang="en-GB" sz="1600" u="sng">
                <a:latin typeface="Calibri"/>
                <a:ea typeface="Calibri"/>
                <a:cs typeface="Calibri"/>
                <a:sym typeface="Calibri"/>
              </a:rPr>
              <a:t>COP27: </a:t>
            </a:r>
            <a:r>
              <a:rPr lang="en-GB" sz="1600">
                <a:latin typeface="Calibri"/>
                <a:ea typeface="Calibri"/>
                <a:cs typeface="Calibri"/>
                <a:sym typeface="Calibri"/>
              </a:rPr>
              <a:t>Noted focus this year on finances. CEOS / CGMS statement provided by the French delegation. CEOS/CGMS WGClimate and systematic observation community contributed to various Earth Information Day activities. Draft report/conclusion will be provided for review to current WGClimate chair (open) re-calling the role of the Systematic Observation Community.</a:t>
            </a:r>
            <a:endParaRPr sz="1600">
              <a:latin typeface="Calibri"/>
              <a:ea typeface="Calibri"/>
              <a:cs typeface="Calibri"/>
              <a:sym typeface="Calibri"/>
            </a:endParaRPr>
          </a:p>
          <a:p>
            <a:pPr indent="-330200" lvl="0" marL="457200" rtl="0" algn="l">
              <a:lnSpc>
                <a:spcPct val="100000"/>
              </a:lnSpc>
              <a:spcBef>
                <a:spcPts val="0"/>
              </a:spcBef>
              <a:spcAft>
                <a:spcPts val="0"/>
              </a:spcAft>
              <a:buSzPts val="1600"/>
              <a:buFont typeface="Calibri"/>
              <a:buChar char="❖"/>
            </a:pPr>
            <a:r>
              <a:rPr lang="en-GB" sz="1600" u="sng">
                <a:latin typeface="Calibri"/>
                <a:ea typeface="Calibri"/>
                <a:cs typeface="Calibri"/>
                <a:sym typeface="Calibri"/>
              </a:rPr>
              <a:t>GCOS IP</a:t>
            </a:r>
            <a:endParaRPr sz="1600" u="sng">
              <a:latin typeface="Calibri"/>
              <a:ea typeface="Calibri"/>
              <a:cs typeface="Calibri"/>
              <a:sym typeface="Calibri"/>
            </a:endParaRPr>
          </a:p>
          <a:p>
            <a:pPr indent="-330200" lvl="1" marL="914400" rtl="0" algn="l">
              <a:lnSpc>
                <a:spcPct val="100000"/>
              </a:lnSpc>
              <a:spcBef>
                <a:spcPts val="0"/>
              </a:spcBef>
              <a:spcAft>
                <a:spcPts val="0"/>
              </a:spcAft>
              <a:buSzPts val="1600"/>
              <a:buFont typeface="Calibri"/>
              <a:buChar char="➢"/>
            </a:pPr>
            <a:r>
              <a:rPr lang="en-GB" sz="1600">
                <a:latin typeface="Calibri"/>
                <a:ea typeface="Calibri"/>
                <a:cs typeface="Calibri"/>
                <a:sym typeface="Calibri"/>
              </a:rPr>
              <a:t>WGClimate contributed to GCOS IP reviews. Will now prepare a comprehensive response for CEOS / CGMS based on the satellite supplement, but also on the full IP. </a:t>
            </a:r>
            <a:endParaRPr sz="1600">
              <a:latin typeface="Calibri"/>
              <a:ea typeface="Calibri"/>
              <a:cs typeface="Calibri"/>
              <a:sym typeface="Calibri"/>
            </a:endParaRPr>
          </a:p>
          <a:p>
            <a:pPr indent="-330200" lvl="1" marL="914400" rtl="0" algn="l">
              <a:lnSpc>
                <a:spcPct val="100000"/>
              </a:lnSpc>
              <a:spcBef>
                <a:spcPts val="0"/>
              </a:spcBef>
              <a:spcAft>
                <a:spcPts val="0"/>
              </a:spcAft>
              <a:buSzPts val="1600"/>
              <a:buFont typeface="Calibri"/>
              <a:buChar char="➢"/>
            </a:pPr>
            <a:r>
              <a:rPr lang="en-GB" sz="1600">
                <a:latin typeface="Calibri"/>
                <a:ea typeface="Calibri"/>
                <a:cs typeface="Calibri"/>
                <a:sym typeface="Calibri"/>
              </a:rPr>
              <a:t>WGClimate decision to align the response with the gap analysis workshop outcome in order to be consistent and complete.</a:t>
            </a:r>
            <a:endParaRPr sz="1600">
              <a:latin typeface="Calibri"/>
              <a:ea typeface="Calibri"/>
              <a:cs typeface="Calibri"/>
              <a:sym typeface="Calibri"/>
            </a:endParaRPr>
          </a:p>
          <a:p>
            <a:pPr indent="-330200" lvl="0" marL="457200" rtl="0" algn="l">
              <a:lnSpc>
                <a:spcPct val="100000"/>
              </a:lnSpc>
              <a:spcBef>
                <a:spcPts val="0"/>
              </a:spcBef>
              <a:spcAft>
                <a:spcPts val="0"/>
              </a:spcAft>
              <a:buSzPts val="1600"/>
              <a:buFont typeface="Calibri"/>
              <a:buChar char="❖"/>
            </a:pPr>
            <a:r>
              <a:rPr lang="en-GB" sz="1600">
                <a:latin typeface="Calibri"/>
                <a:ea typeface="Calibri"/>
                <a:cs typeface="Calibri"/>
                <a:sym typeface="Calibri"/>
              </a:rPr>
              <a:t>Publication of the </a:t>
            </a:r>
            <a:r>
              <a:rPr lang="en-GB" sz="1600" u="sng">
                <a:latin typeface="Calibri"/>
                <a:ea typeface="Calibri"/>
                <a:cs typeface="Calibri"/>
                <a:sym typeface="Calibri"/>
              </a:rPr>
              <a:t>ECV Inventory v4.1</a:t>
            </a:r>
            <a:r>
              <a:rPr lang="en-GB" sz="1600">
                <a:latin typeface="Calibri"/>
                <a:ea typeface="Calibri"/>
                <a:cs typeface="Calibri"/>
                <a:sym typeface="Calibri"/>
              </a:rPr>
              <a:t> on 29 November 2022</a:t>
            </a:r>
            <a:endParaRPr sz="1600">
              <a:latin typeface="Calibri"/>
              <a:ea typeface="Calibri"/>
              <a:cs typeface="Calibri"/>
              <a:sym typeface="Calibri"/>
            </a:endParaRPr>
          </a:p>
          <a:p>
            <a:pPr indent="-330200" lvl="0" marL="457200" rtl="0" algn="l">
              <a:lnSpc>
                <a:spcPct val="100000"/>
              </a:lnSpc>
              <a:spcBef>
                <a:spcPts val="0"/>
              </a:spcBef>
              <a:spcAft>
                <a:spcPts val="0"/>
              </a:spcAft>
              <a:buSzPts val="1600"/>
              <a:buFont typeface="Calibri"/>
              <a:buChar char="❖"/>
            </a:pPr>
            <a:r>
              <a:rPr lang="en-GB" sz="1600" u="sng">
                <a:latin typeface="Calibri"/>
                <a:ea typeface="Calibri"/>
                <a:cs typeface="Calibri"/>
                <a:sym typeface="Calibri"/>
              </a:rPr>
              <a:t>Gap analysis workshop</a:t>
            </a:r>
            <a:endParaRPr sz="1600" u="sng">
              <a:latin typeface="Calibri"/>
              <a:ea typeface="Calibri"/>
              <a:cs typeface="Calibri"/>
              <a:sym typeface="Calibri"/>
            </a:endParaRPr>
          </a:p>
          <a:p>
            <a:pPr indent="-330200" lvl="1" marL="914400" rtl="0" algn="l">
              <a:lnSpc>
                <a:spcPct val="100000"/>
              </a:lnSpc>
              <a:spcBef>
                <a:spcPts val="0"/>
              </a:spcBef>
              <a:spcAft>
                <a:spcPts val="0"/>
              </a:spcAft>
              <a:buSzPts val="1600"/>
              <a:buFont typeface="Calibri"/>
              <a:buChar char="➢"/>
            </a:pPr>
            <a:r>
              <a:rPr lang="en-GB" sz="1600">
                <a:latin typeface="Calibri"/>
                <a:ea typeface="Calibri"/>
                <a:cs typeface="Calibri"/>
                <a:sym typeface="Calibri"/>
              </a:rPr>
              <a:t>Gap analysis workshop organized with focus on ECVs driving the Earth’s climate Carbon cycle.</a:t>
            </a:r>
            <a:endParaRPr sz="1600">
              <a:latin typeface="Calibri"/>
              <a:ea typeface="Calibri"/>
              <a:cs typeface="Calibri"/>
              <a:sym typeface="Calibri"/>
            </a:endParaRPr>
          </a:p>
          <a:p>
            <a:pPr indent="-330200" lvl="1" marL="914400" rtl="0" algn="l">
              <a:lnSpc>
                <a:spcPct val="100000"/>
              </a:lnSpc>
              <a:spcBef>
                <a:spcPts val="0"/>
              </a:spcBef>
              <a:spcAft>
                <a:spcPts val="0"/>
              </a:spcAft>
              <a:buSzPts val="1600"/>
              <a:buFont typeface="Calibri"/>
              <a:buChar char="➢"/>
            </a:pPr>
            <a:r>
              <a:rPr lang="en-GB" sz="1600">
                <a:latin typeface="Calibri"/>
                <a:ea typeface="Calibri"/>
                <a:cs typeface="Calibri"/>
                <a:sym typeface="Calibri"/>
              </a:rPr>
              <a:t>Report of gap analysis containing the report of gap analysis carried out in 2019 / 2020 is under draft and will be combined with the CEOS response to GCOS IP (CMRS-22-02)</a:t>
            </a:r>
            <a:endParaRPr sz="1600">
              <a:latin typeface="Calibri"/>
              <a:ea typeface="Calibri"/>
              <a:cs typeface="Calibri"/>
              <a:sym typeface="Calibri"/>
            </a:endParaRPr>
          </a:p>
          <a:p>
            <a:pPr indent="-330200" lvl="0" marL="457200" rtl="0" algn="l">
              <a:lnSpc>
                <a:spcPct val="100000"/>
              </a:lnSpc>
              <a:spcBef>
                <a:spcPts val="0"/>
              </a:spcBef>
              <a:spcAft>
                <a:spcPts val="0"/>
              </a:spcAft>
              <a:buSzPts val="1600"/>
              <a:buFont typeface="Calibri"/>
              <a:buChar char="❖"/>
            </a:pPr>
            <a:r>
              <a:rPr lang="en-GB" sz="1600" u="sng">
                <a:latin typeface="Calibri"/>
                <a:ea typeface="Calibri"/>
                <a:cs typeface="Calibri"/>
                <a:sym typeface="Calibri"/>
              </a:rPr>
              <a:t>Use cases for climate data records</a:t>
            </a:r>
            <a:r>
              <a:rPr lang="en-GB" sz="1600">
                <a:latin typeface="Calibri"/>
                <a:ea typeface="Calibri"/>
                <a:cs typeface="Calibri"/>
                <a:sym typeface="Calibri"/>
              </a:rPr>
              <a:t>: Led by NASA (W. Su) and WMO (Z. Andreeva); NOAA/NCEI supports with tremendous effort wrt publication; Use case gathering tool at the climatemonitoring.info webpage; More than 20 use cases reviewed, continuous publication process.</a:t>
            </a:r>
            <a:endParaRPr sz="1600">
              <a:latin typeface="Calibri"/>
              <a:ea typeface="Calibri"/>
              <a:cs typeface="Calibri"/>
              <a:sym typeface="Calibri"/>
            </a:endParaRPr>
          </a:p>
          <a:p>
            <a:pPr indent="-330200" lvl="0" marL="457200" rtl="0" algn="l">
              <a:lnSpc>
                <a:spcPct val="100000"/>
              </a:lnSpc>
              <a:spcBef>
                <a:spcPts val="0"/>
              </a:spcBef>
              <a:spcAft>
                <a:spcPts val="0"/>
              </a:spcAft>
              <a:buSzPts val="1600"/>
              <a:buFont typeface="Calibri"/>
              <a:buChar char="❖"/>
            </a:pPr>
            <a:r>
              <a:rPr lang="en-GB" sz="1600" u="sng">
                <a:latin typeface="Calibri"/>
                <a:ea typeface="Calibri"/>
                <a:cs typeface="Calibri"/>
                <a:sym typeface="Calibri"/>
              </a:rPr>
              <a:t>Increasing WGClimate collaborations in CEOS: </a:t>
            </a:r>
            <a:r>
              <a:rPr lang="en-GB" sz="1600">
                <a:latin typeface="Calibri"/>
                <a:ea typeface="Calibri"/>
                <a:cs typeface="Calibri"/>
                <a:sym typeface="Calibri"/>
              </a:rPr>
              <a:t>WGCV, WGDisasters, AFOLU Roadmap Team, Ocean Coordination Group</a:t>
            </a:r>
            <a:endParaRPr sz="1600">
              <a:latin typeface="Calibri"/>
              <a:ea typeface="Calibri"/>
              <a:cs typeface="Calibri"/>
              <a:sym typeface="Calibri"/>
            </a:endParaRPr>
          </a:p>
          <a:p>
            <a:pPr indent="-330200" lvl="0" marL="457200" rtl="0" algn="l">
              <a:lnSpc>
                <a:spcPct val="100000"/>
              </a:lnSpc>
              <a:spcBef>
                <a:spcPts val="0"/>
              </a:spcBef>
              <a:spcAft>
                <a:spcPts val="0"/>
              </a:spcAft>
              <a:buSzPts val="1600"/>
              <a:buFont typeface="Calibri"/>
              <a:buChar char="❖"/>
            </a:pPr>
            <a:r>
              <a:rPr b="1" lang="en-GB" sz="1600">
                <a:latin typeface="Calibri"/>
                <a:ea typeface="Calibri"/>
                <a:cs typeface="Calibri"/>
                <a:sym typeface="Calibri"/>
              </a:rPr>
              <a:t>CEOS principals acknowledged the </a:t>
            </a:r>
            <a:r>
              <a:rPr b="1" i="1" lang="en-GB" sz="1600">
                <a:latin typeface="Calibri"/>
                <a:ea typeface="Calibri"/>
                <a:cs typeface="Calibri"/>
                <a:sym typeface="Calibri"/>
              </a:rPr>
              <a:t>“Statement Reporting on Progress by the Committee on Earth Observation Satellites (CEOS) and the Coordination Group for Meteorological Satellites (CGMS) on Coordinated Response to UNFCCC Needs for Global Observations”</a:t>
            </a:r>
            <a:r>
              <a:rPr b="1" lang="en-GB" sz="1600">
                <a:latin typeface="Calibri"/>
                <a:ea typeface="Calibri"/>
                <a:cs typeface="Calibri"/>
                <a:sym typeface="Calibri"/>
              </a:rPr>
              <a:t> which was submitted to the 57</a:t>
            </a:r>
            <a:r>
              <a:rPr b="1" baseline="30000" lang="en-GB" sz="1600">
                <a:latin typeface="Calibri"/>
                <a:ea typeface="Calibri"/>
                <a:cs typeface="Calibri"/>
                <a:sym typeface="Calibri"/>
              </a:rPr>
              <a:t>th</a:t>
            </a:r>
            <a:r>
              <a:rPr b="1" lang="en-GB" sz="1600">
                <a:latin typeface="Calibri"/>
                <a:ea typeface="Calibri"/>
                <a:cs typeface="Calibri"/>
                <a:sym typeface="Calibri"/>
              </a:rPr>
              <a:t> Session of the Subsidiary Body for Science and Technology Advice.</a:t>
            </a:r>
            <a:endParaRPr b="1" sz="1600">
              <a:latin typeface="Calibri"/>
              <a:ea typeface="Calibri"/>
              <a:cs typeface="Calibri"/>
              <a:sym typeface="Calibri"/>
            </a:endParaRPr>
          </a:p>
          <a:p>
            <a:pPr indent="-330200" lvl="0" marL="457200" rtl="0" algn="l">
              <a:lnSpc>
                <a:spcPct val="100000"/>
              </a:lnSpc>
              <a:spcBef>
                <a:spcPts val="0"/>
              </a:spcBef>
              <a:spcAft>
                <a:spcPts val="0"/>
              </a:spcAft>
              <a:buSzPts val="1600"/>
              <a:buFont typeface="Calibri"/>
              <a:buChar char="❖"/>
            </a:pPr>
            <a:r>
              <a:rPr b="1" lang="en-GB" sz="1600">
                <a:latin typeface="Calibri"/>
                <a:ea typeface="Calibri"/>
                <a:cs typeface="Calibri"/>
                <a:sym typeface="Calibri"/>
              </a:rPr>
              <a:t>Jeff Privette of NOAA welcomed as new CEOS-CGMS WGClimate Chair</a:t>
            </a:r>
            <a:endParaRPr b="1" sz="1600">
              <a:latin typeface="Calibri"/>
              <a:ea typeface="Calibri"/>
              <a:cs typeface="Calibri"/>
              <a:sym typeface="Calibri"/>
            </a:endParaRPr>
          </a:p>
          <a:p>
            <a:pPr indent="-330200" lvl="0" marL="457200" rtl="0" algn="l">
              <a:lnSpc>
                <a:spcPct val="100000"/>
              </a:lnSpc>
              <a:spcBef>
                <a:spcPts val="0"/>
              </a:spcBef>
              <a:spcAft>
                <a:spcPts val="0"/>
              </a:spcAft>
              <a:buClr>
                <a:schemeClr val="lt1"/>
              </a:buClr>
              <a:buSzPts val="1600"/>
              <a:buFont typeface="Calibri"/>
              <a:buChar char="❖"/>
            </a:pPr>
            <a:r>
              <a:rPr b="1" lang="en-GB" sz="1600">
                <a:solidFill>
                  <a:schemeClr val="lt1"/>
                </a:solidFill>
                <a:highlight>
                  <a:srgbClr val="38761D"/>
                </a:highlight>
                <a:latin typeface="Calibri"/>
                <a:ea typeface="Calibri"/>
                <a:cs typeface="Calibri"/>
                <a:sym typeface="Calibri"/>
              </a:rPr>
              <a:t>Decision: Plenary endorsed Wenying Su of NASA as WGClimate Vice Chair for 2023-2024, and WGClimate Chair for 2025-2026.</a:t>
            </a:r>
            <a:endParaRPr b="1" sz="1900">
              <a:solidFill>
                <a:schemeClr val="lt1"/>
              </a:solidFill>
              <a:highlight>
                <a:srgbClr val="38761D"/>
              </a:highlight>
              <a:latin typeface="Calibri"/>
              <a:ea typeface="Calibri"/>
              <a:cs typeface="Calibri"/>
              <a:sym typeface="Calibri"/>
            </a:endParaRPr>
          </a:p>
        </p:txBody>
      </p:sp>
      <p:sp>
        <p:nvSpPr>
          <p:cNvPr id="140" name="Google Shape;140;p20"/>
          <p:cNvSpPr txBox="1"/>
          <p:nvPr>
            <p:ph type="title"/>
          </p:nvPr>
        </p:nvSpPr>
        <p:spPr>
          <a:xfrm>
            <a:off x="176050" y="175950"/>
            <a:ext cx="96822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000">
                <a:latin typeface="Calibri"/>
                <a:ea typeface="Calibri"/>
                <a:cs typeface="Calibri"/>
                <a:sym typeface="Calibri"/>
              </a:rPr>
              <a:t>1.13 </a:t>
            </a:r>
            <a:r>
              <a:rPr lang="en-GB" sz="3000">
                <a:latin typeface="Calibri"/>
                <a:ea typeface="Calibri"/>
                <a:cs typeface="Calibri"/>
                <a:sym typeface="Calibri"/>
              </a:rPr>
              <a:t>CEOS/CGMS Working Group on Climate (WGClimate)</a:t>
            </a:r>
            <a:endParaRPr sz="30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1"/>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374650" lvl="1" marL="914400" rtl="0" algn="l">
              <a:spcBef>
                <a:spcPts val="500"/>
              </a:spcBef>
              <a:spcAft>
                <a:spcPts val="0"/>
              </a:spcAft>
              <a:buSzPts val="2300"/>
              <a:buFont typeface="Calibri"/>
              <a:buChar char="➢"/>
            </a:pPr>
            <a:r>
              <a:rPr lang="en-GB" sz="2300">
                <a:latin typeface="Calibri"/>
                <a:ea typeface="Calibri"/>
                <a:cs typeface="Calibri"/>
                <a:sym typeface="Calibri"/>
              </a:rPr>
              <a:t>UNOOSA &amp; UKSA report: </a:t>
            </a:r>
            <a:r>
              <a:rPr i="1" lang="en-GB" sz="2300" u="sng">
                <a:solidFill>
                  <a:schemeClr val="hlink"/>
                </a:solidFill>
                <a:latin typeface="Calibri"/>
                <a:ea typeface="Calibri"/>
                <a:cs typeface="Calibri"/>
                <a:sym typeface="Calibri"/>
                <a:hlinkClick r:id="rId3"/>
              </a:rPr>
              <a:t>International Efforts Using Space for Climate Action</a:t>
            </a:r>
            <a:endParaRPr i="1" sz="2300">
              <a:latin typeface="Calibri"/>
              <a:ea typeface="Calibri"/>
              <a:cs typeface="Calibri"/>
              <a:sym typeface="Calibri"/>
            </a:endParaRPr>
          </a:p>
          <a:p>
            <a:pPr indent="-374650" lvl="1" marL="914400" rtl="0" algn="l">
              <a:spcBef>
                <a:spcPts val="0"/>
              </a:spcBef>
              <a:spcAft>
                <a:spcPts val="0"/>
              </a:spcAft>
              <a:buSzPts val="2300"/>
              <a:buFont typeface="Calibri"/>
              <a:buChar char="➢"/>
            </a:pPr>
            <a:r>
              <a:rPr lang="en-GB" sz="2300">
                <a:latin typeface="Calibri"/>
                <a:ea typeface="Calibri"/>
                <a:cs typeface="Calibri"/>
                <a:sym typeface="Calibri"/>
              </a:rPr>
              <a:t>Strategic mapping exercise on existing international efforts using space technologies and applications to support climate adaptation, mitigation, monitoring and resilience.</a:t>
            </a:r>
            <a:endParaRPr sz="2300">
              <a:latin typeface="Calibri"/>
              <a:ea typeface="Calibri"/>
              <a:cs typeface="Calibri"/>
              <a:sym typeface="Calibri"/>
            </a:endParaRPr>
          </a:p>
          <a:p>
            <a:pPr indent="-374650" lvl="1" marL="914400" rtl="0" algn="l">
              <a:spcBef>
                <a:spcPts val="0"/>
              </a:spcBef>
              <a:spcAft>
                <a:spcPts val="0"/>
              </a:spcAft>
              <a:buSzPts val="2300"/>
              <a:buFont typeface="Calibri"/>
              <a:buChar char="➢"/>
            </a:pPr>
            <a:r>
              <a:rPr lang="en-GB" sz="2300">
                <a:latin typeface="Calibri"/>
                <a:ea typeface="Calibri"/>
                <a:cs typeface="Calibri"/>
                <a:sym typeface="Calibri"/>
              </a:rPr>
              <a:t>The mapping exercise shows that there is a wealth of ongoing and existing initiatives using space technology for climate action.</a:t>
            </a:r>
            <a:endParaRPr sz="2300">
              <a:latin typeface="Calibri"/>
              <a:ea typeface="Calibri"/>
              <a:cs typeface="Calibri"/>
              <a:sym typeface="Calibri"/>
            </a:endParaRPr>
          </a:p>
          <a:p>
            <a:pPr indent="-374650" lvl="1" marL="914400" rtl="0" algn="l">
              <a:spcBef>
                <a:spcPts val="0"/>
              </a:spcBef>
              <a:spcAft>
                <a:spcPts val="0"/>
              </a:spcAft>
              <a:buSzPts val="2300"/>
              <a:buFont typeface="Calibri"/>
              <a:buChar char="➢"/>
            </a:pPr>
            <a:r>
              <a:rPr lang="en-GB" sz="2300">
                <a:latin typeface="Calibri"/>
                <a:ea typeface="Calibri"/>
                <a:cs typeface="Calibri"/>
                <a:sym typeface="Calibri"/>
              </a:rPr>
              <a:t>In the area of climate services or capacity-building, a comparable solid coordination and collaboration structure does not currently exist.</a:t>
            </a:r>
            <a:endParaRPr sz="2600"/>
          </a:p>
        </p:txBody>
      </p:sp>
      <p:sp>
        <p:nvSpPr>
          <p:cNvPr id="146" name="Google Shape;146;p21"/>
          <p:cNvSpPr txBox="1"/>
          <p:nvPr>
            <p:ph type="title"/>
          </p:nvPr>
        </p:nvSpPr>
        <p:spPr>
          <a:xfrm>
            <a:off x="176050" y="175950"/>
            <a:ext cx="96822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000">
                <a:latin typeface="Calibri"/>
                <a:ea typeface="Calibri"/>
                <a:cs typeface="Calibri"/>
                <a:sym typeface="Calibri"/>
              </a:rPr>
              <a:t>1.14: UNOOSA Report: I</a:t>
            </a:r>
            <a:r>
              <a:rPr lang="en-GB" sz="3000">
                <a:latin typeface="Calibri"/>
                <a:ea typeface="Calibri"/>
                <a:cs typeface="Calibri"/>
                <a:sym typeface="Calibri"/>
              </a:rPr>
              <a:t>nternational Efforts Using Space for Climate Action</a:t>
            </a:r>
            <a:endParaRPr sz="300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2"/>
          <p:cNvSpPr txBox="1"/>
          <p:nvPr>
            <p:ph idx="1" type="body"/>
          </p:nvPr>
        </p:nvSpPr>
        <p:spPr>
          <a:xfrm>
            <a:off x="324233" y="1177533"/>
            <a:ext cx="11495400" cy="4662900"/>
          </a:xfrm>
          <a:prstGeom prst="rect">
            <a:avLst/>
          </a:prstGeom>
        </p:spPr>
        <p:txBody>
          <a:bodyPr anchorCtr="0" anchor="t" bIns="45700" lIns="91425" spcFirstLastPara="1" rIns="91425" wrap="square" tIns="45700">
            <a:noAutofit/>
          </a:bodyPr>
          <a:lstStyle/>
          <a:p>
            <a:pPr indent="-336550" lvl="1" marL="914400" rtl="0" algn="l">
              <a:lnSpc>
                <a:spcPct val="100000"/>
              </a:lnSpc>
              <a:spcBef>
                <a:spcPts val="500"/>
              </a:spcBef>
              <a:spcAft>
                <a:spcPts val="0"/>
              </a:spcAft>
              <a:buSzPts val="1700"/>
              <a:buFont typeface="Calibri"/>
              <a:buChar char="➢"/>
            </a:pPr>
            <a:r>
              <a:rPr lang="en-GB" sz="1700">
                <a:latin typeface="Calibri"/>
                <a:ea typeface="Calibri"/>
                <a:cs typeface="Calibri"/>
                <a:sym typeface="Calibri"/>
              </a:rPr>
              <a:t>Jean-Christopher Lambert (BIRA-IASB) was approved as the next Chair of the Atmospheric Composition Subgroup</a:t>
            </a:r>
            <a:r>
              <a:rPr lang="en-GB" sz="1700">
                <a:latin typeface="Calibri"/>
                <a:ea typeface="Calibri"/>
                <a:cs typeface="Calibri"/>
                <a:sym typeface="Calibri"/>
              </a:rPr>
              <a:t>.</a:t>
            </a:r>
            <a:endParaRPr sz="1700">
              <a:latin typeface="Calibri"/>
              <a:ea typeface="Calibri"/>
              <a:cs typeface="Calibri"/>
              <a:sym typeface="Calibri"/>
            </a:endParaRPr>
          </a:p>
          <a:p>
            <a:pPr indent="-336550" lvl="1" marL="914400" rtl="0" algn="l">
              <a:lnSpc>
                <a:spcPct val="100000"/>
              </a:lnSpc>
              <a:spcBef>
                <a:spcPts val="0"/>
              </a:spcBef>
              <a:spcAft>
                <a:spcPts val="0"/>
              </a:spcAft>
              <a:buSzPts val="1700"/>
              <a:buFont typeface="Calibri"/>
              <a:buChar char="➢"/>
            </a:pPr>
            <a:r>
              <a:rPr lang="en-GB" sz="1700">
                <a:latin typeface="Calibri"/>
                <a:ea typeface="Calibri"/>
                <a:cs typeface="Calibri"/>
                <a:sym typeface="Calibri"/>
              </a:rPr>
              <a:t>WGCV Support for CEOS Chair Priority on Calibration: Discussing a new network of instrumented sites dedicated to the radiometric calibration of Earth Observation Thermal IR optical sensors, providing brightness temperature at top of atmosphere for TIR calibration.</a:t>
            </a:r>
            <a:endParaRPr sz="1700">
              <a:latin typeface="Calibri"/>
              <a:ea typeface="Calibri"/>
              <a:cs typeface="Calibri"/>
              <a:sym typeface="Calibri"/>
            </a:endParaRPr>
          </a:p>
          <a:p>
            <a:pPr indent="-336550" lvl="1" marL="914400" rtl="0" algn="l">
              <a:lnSpc>
                <a:spcPct val="100000"/>
              </a:lnSpc>
              <a:spcBef>
                <a:spcPts val="0"/>
              </a:spcBef>
              <a:spcAft>
                <a:spcPts val="0"/>
              </a:spcAft>
              <a:buSzPts val="1700"/>
              <a:buFont typeface="Calibri"/>
              <a:buChar char="➢"/>
            </a:pPr>
            <a:r>
              <a:rPr lang="en-GB" sz="1700">
                <a:latin typeface="Calibri"/>
                <a:ea typeface="Calibri"/>
                <a:cs typeface="Calibri"/>
                <a:sym typeface="Calibri"/>
              </a:rPr>
              <a:t>Discussing potential framework for assessment of Fiducial Reference Measurements (FRM) (documented SI traceability, uncertainty budget, accessible to researchers)</a:t>
            </a:r>
            <a:endParaRPr sz="1700">
              <a:latin typeface="Calibri"/>
              <a:ea typeface="Calibri"/>
              <a:cs typeface="Calibri"/>
              <a:sym typeface="Calibri"/>
            </a:endParaRPr>
          </a:p>
          <a:p>
            <a:pPr indent="-336550" lvl="1" marL="914400" rtl="0" algn="l">
              <a:lnSpc>
                <a:spcPct val="100000"/>
              </a:lnSpc>
              <a:spcBef>
                <a:spcPts val="0"/>
              </a:spcBef>
              <a:spcAft>
                <a:spcPts val="0"/>
              </a:spcAft>
              <a:buSzPts val="1700"/>
              <a:buFont typeface="Calibri"/>
              <a:buChar char="➢"/>
            </a:pPr>
            <a:r>
              <a:rPr lang="en-GB" sz="1700">
                <a:latin typeface="Calibri"/>
                <a:ea typeface="Calibri"/>
                <a:cs typeface="Calibri"/>
                <a:sym typeface="Calibri"/>
              </a:rPr>
              <a:t>Discussing establishment of mechanism/group in WGCV for coordination of SI-Traceable satellite missions and related topics.</a:t>
            </a:r>
            <a:endParaRPr sz="1700">
              <a:latin typeface="Calibri"/>
              <a:ea typeface="Calibri"/>
              <a:cs typeface="Calibri"/>
              <a:sym typeface="Calibri"/>
            </a:endParaRPr>
          </a:p>
          <a:p>
            <a:pPr indent="-336550" lvl="1" marL="914400" rtl="0" algn="l">
              <a:lnSpc>
                <a:spcPct val="100000"/>
              </a:lnSpc>
              <a:spcBef>
                <a:spcPts val="0"/>
              </a:spcBef>
              <a:spcAft>
                <a:spcPts val="0"/>
              </a:spcAft>
              <a:buSzPts val="1700"/>
              <a:buFont typeface="Calibri"/>
              <a:buChar char="➢"/>
            </a:pPr>
            <a:r>
              <a:rPr lang="en-GB" sz="1700">
                <a:latin typeface="Calibri"/>
                <a:ea typeface="Calibri"/>
                <a:cs typeface="Calibri"/>
                <a:sym typeface="Calibri"/>
              </a:rPr>
              <a:t>Progressing Maturity Matrix work with WGISS - incorporating ESA(EDAP)/NASA cal/val maturity matrix measures of quality. Mission managers are a key audience for the WGISS Maturity Matrix. Cal/Val Maturity Matrix is potentially a useful tool for CEOS engagement with the commercial sector and a means for communicating quality needs in a consistent manner. </a:t>
            </a:r>
            <a:endParaRPr sz="1700">
              <a:latin typeface="Calibri"/>
              <a:ea typeface="Calibri"/>
              <a:cs typeface="Calibri"/>
              <a:sym typeface="Calibri"/>
            </a:endParaRPr>
          </a:p>
          <a:p>
            <a:pPr indent="-336550" lvl="1" marL="914400" rtl="0" algn="l">
              <a:lnSpc>
                <a:spcPct val="100000"/>
              </a:lnSpc>
              <a:spcBef>
                <a:spcPts val="0"/>
              </a:spcBef>
              <a:spcAft>
                <a:spcPts val="0"/>
              </a:spcAft>
              <a:buSzPts val="1700"/>
              <a:buFont typeface="Calibri"/>
              <a:buChar char="➢"/>
            </a:pPr>
            <a:r>
              <a:rPr b="1" lang="en-GB" sz="1700">
                <a:latin typeface="Calibri"/>
                <a:ea typeface="Calibri"/>
                <a:cs typeface="Calibri"/>
                <a:sym typeface="Calibri"/>
              </a:rPr>
              <a:t>Phillippe Goryl (ESA) welcomed as next WGCV Chair. </a:t>
            </a:r>
            <a:endParaRPr b="1" sz="1700">
              <a:latin typeface="Calibri"/>
              <a:ea typeface="Calibri"/>
              <a:cs typeface="Calibri"/>
              <a:sym typeface="Calibri"/>
            </a:endParaRPr>
          </a:p>
          <a:p>
            <a:pPr indent="-336550" lvl="1" marL="914400" rtl="0" algn="l">
              <a:lnSpc>
                <a:spcPct val="100000"/>
              </a:lnSpc>
              <a:spcBef>
                <a:spcPts val="0"/>
              </a:spcBef>
              <a:spcAft>
                <a:spcPts val="0"/>
              </a:spcAft>
              <a:buClr>
                <a:schemeClr val="lt1"/>
              </a:buClr>
              <a:buSzPts val="1700"/>
              <a:buFont typeface="Calibri"/>
              <a:buChar char="➢"/>
            </a:pPr>
            <a:r>
              <a:rPr lang="en-GB" sz="1700">
                <a:solidFill>
                  <a:schemeClr val="lt1"/>
                </a:solidFill>
                <a:highlight>
                  <a:srgbClr val="38761D"/>
                </a:highlight>
                <a:latin typeface="Calibri"/>
                <a:ea typeface="Calibri"/>
                <a:cs typeface="Calibri"/>
                <a:sym typeface="Calibri"/>
              </a:rPr>
              <a:t>Decision: Plenary endorsed Cody Anderson of USGS as WGCV Vice Chair for 2023-2024 and WGCV Chair for 2025-2026.</a:t>
            </a:r>
            <a:endParaRPr sz="1700">
              <a:solidFill>
                <a:schemeClr val="lt1"/>
              </a:solidFill>
              <a:highlight>
                <a:srgbClr val="38761D"/>
              </a:highlight>
              <a:latin typeface="Calibri"/>
              <a:ea typeface="Calibri"/>
              <a:cs typeface="Calibri"/>
              <a:sym typeface="Calibri"/>
            </a:endParaRPr>
          </a:p>
          <a:p>
            <a:pPr indent="-336550" lvl="1" marL="914400" rtl="0" algn="l">
              <a:lnSpc>
                <a:spcPct val="100000"/>
              </a:lnSpc>
              <a:spcBef>
                <a:spcPts val="0"/>
              </a:spcBef>
              <a:spcAft>
                <a:spcPts val="0"/>
              </a:spcAft>
              <a:buClr>
                <a:schemeClr val="lt1"/>
              </a:buClr>
              <a:buSzPts val="1700"/>
              <a:buFont typeface="Calibri"/>
              <a:buChar char="➢"/>
            </a:pPr>
            <a:r>
              <a:rPr lang="en-GB" sz="1700">
                <a:solidFill>
                  <a:schemeClr val="lt1"/>
                </a:solidFill>
                <a:highlight>
                  <a:srgbClr val="1155CC"/>
                </a:highlight>
                <a:latin typeface="Calibri"/>
                <a:ea typeface="Calibri"/>
                <a:cs typeface="Calibri"/>
                <a:sym typeface="Calibri"/>
              </a:rPr>
              <a:t>Action: SIT Chair Team to consider a WGCV agenda item for SIT-38 on the application and potential uses of the cal/val maturity matrix for CEOS engagement with the commercial sector / new space, e.g., as a means for communicating data quality needs. Due: SIT-38</a:t>
            </a:r>
            <a:endParaRPr sz="1700">
              <a:solidFill>
                <a:schemeClr val="lt1"/>
              </a:solidFill>
              <a:highlight>
                <a:srgbClr val="1155CC"/>
              </a:highlight>
              <a:latin typeface="Calibri"/>
              <a:ea typeface="Calibri"/>
              <a:cs typeface="Calibri"/>
              <a:sym typeface="Calibri"/>
            </a:endParaRPr>
          </a:p>
          <a:p>
            <a:pPr indent="-336550" lvl="1" marL="914400" rtl="0" algn="l">
              <a:lnSpc>
                <a:spcPct val="100000"/>
              </a:lnSpc>
              <a:spcBef>
                <a:spcPts val="0"/>
              </a:spcBef>
              <a:spcAft>
                <a:spcPts val="0"/>
              </a:spcAft>
              <a:buClr>
                <a:schemeClr val="lt1"/>
              </a:buClr>
              <a:buSzPts val="1700"/>
              <a:buFont typeface="Calibri"/>
              <a:buChar char="➢"/>
            </a:pPr>
            <a:r>
              <a:rPr lang="en-GB" sz="1700">
                <a:solidFill>
                  <a:schemeClr val="lt1"/>
                </a:solidFill>
                <a:highlight>
                  <a:srgbClr val="38761D"/>
                </a:highlight>
                <a:latin typeface="Calibri"/>
                <a:ea typeface="Calibri"/>
                <a:cs typeface="Calibri"/>
                <a:sym typeface="Calibri"/>
              </a:rPr>
              <a:t>Decision: Plenary endorsed the updated WGCV Terms of Reference.</a:t>
            </a:r>
            <a:endParaRPr sz="1700">
              <a:solidFill>
                <a:schemeClr val="lt1"/>
              </a:solidFill>
              <a:highlight>
                <a:srgbClr val="38761D"/>
              </a:highlight>
              <a:latin typeface="Calibri"/>
              <a:ea typeface="Calibri"/>
              <a:cs typeface="Calibri"/>
              <a:sym typeface="Calibri"/>
            </a:endParaRPr>
          </a:p>
        </p:txBody>
      </p:sp>
      <p:sp>
        <p:nvSpPr>
          <p:cNvPr id="152" name="Google Shape;152;p22"/>
          <p:cNvSpPr txBox="1"/>
          <p:nvPr>
            <p:ph type="title"/>
          </p:nvPr>
        </p:nvSpPr>
        <p:spPr>
          <a:xfrm>
            <a:off x="176050" y="175950"/>
            <a:ext cx="96822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000">
                <a:latin typeface="Calibri"/>
                <a:ea typeface="Calibri"/>
                <a:cs typeface="Calibri"/>
                <a:sym typeface="Calibri"/>
              </a:rPr>
              <a:t>1.15 Working Group on Calibration &amp; Validation (WGCV)</a:t>
            </a:r>
            <a:endParaRPr sz="3000">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3"/>
          <p:cNvSpPr txBox="1"/>
          <p:nvPr>
            <p:ph idx="1" type="body"/>
          </p:nvPr>
        </p:nvSpPr>
        <p:spPr>
          <a:xfrm>
            <a:off x="124700" y="1101325"/>
            <a:ext cx="11866500" cy="5330700"/>
          </a:xfrm>
          <a:prstGeom prst="rect">
            <a:avLst/>
          </a:prstGeom>
        </p:spPr>
        <p:txBody>
          <a:bodyPr anchorCtr="0" anchor="t" bIns="45700" lIns="91425" spcFirstLastPara="1" rIns="91425" wrap="square" tIns="45700">
            <a:noAutofit/>
          </a:bodyPr>
          <a:lstStyle/>
          <a:p>
            <a:pPr indent="-342900" lvl="1" marL="914400" rtl="0" algn="l">
              <a:lnSpc>
                <a:spcPct val="115000"/>
              </a:lnSpc>
              <a:spcBef>
                <a:spcPts val="500"/>
              </a:spcBef>
              <a:spcAft>
                <a:spcPts val="0"/>
              </a:spcAft>
              <a:buSzPts val="1800"/>
              <a:buFont typeface="Calibri"/>
              <a:buChar char="➢"/>
            </a:pPr>
            <a:r>
              <a:rPr b="1" lang="en-GB" sz="1800">
                <a:latin typeface="Calibri"/>
                <a:ea typeface="Calibri"/>
                <a:cs typeface="Calibri"/>
                <a:sym typeface="Calibri"/>
              </a:rPr>
              <a:t>An </a:t>
            </a:r>
            <a:r>
              <a:rPr b="1" lang="en-GB" sz="1800">
                <a:latin typeface="Calibri"/>
                <a:ea typeface="Calibri"/>
                <a:cs typeface="Calibri"/>
                <a:sym typeface="Calibri"/>
              </a:rPr>
              <a:t>ISO TC211/OGC liaison report was given in WGISS-54</a:t>
            </a:r>
            <a:r>
              <a:rPr b="1" lang="en-GB" sz="1800">
                <a:latin typeface="Calibri"/>
                <a:ea typeface="Calibri"/>
                <a:cs typeface="Calibri"/>
                <a:sym typeface="Calibri"/>
              </a:rPr>
              <a:t>.</a:t>
            </a:r>
            <a:endParaRPr b="1" sz="1800">
              <a:latin typeface="Calibri"/>
              <a:ea typeface="Calibri"/>
              <a:cs typeface="Calibri"/>
              <a:sym typeface="Calibri"/>
            </a:endParaRPr>
          </a:p>
          <a:p>
            <a:pPr indent="-342900" lvl="1" marL="914400" rtl="0" algn="l">
              <a:lnSpc>
                <a:spcPct val="115000"/>
              </a:lnSpc>
              <a:spcBef>
                <a:spcPts val="0"/>
              </a:spcBef>
              <a:spcAft>
                <a:spcPts val="0"/>
              </a:spcAft>
              <a:buSzPts val="1800"/>
              <a:buFont typeface="Calibri"/>
              <a:buChar char="➢"/>
            </a:pPr>
            <a:r>
              <a:rPr lang="en-GB" sz="1800">
                <a:latin typeface="Calibri"/>
                <a:ea typeface="Calibri"/>
                <a:cs typeface="Calibri"/>
                <a:sym typeface="Calibri"/>
              </a:rPr>
              <a:t>WGISS is also involved in the CEOS ARD Oversight Group, Ocean Coordination Group, and in the proposed LSI-VC CEOS interoperability framework and CEOS engagement with standard organisations</a:t>
            </a:r>
            <a:endParaRPr sz="1800">
              <a:latin typeface="Calibri"/>
              <a:ea typeface="Calibri"/>
              <a:cs typeface="Calibri"/>
              <a:sym typeface="Calibri"/>
            </a:endParaRPr>
          </a:p>
          <a:p>
            <a:pPr indent="-342900" lvl="1" marL="914400" rtl="0" algn="l">
              <a:lnSpc>
                <a:spcPct val="115000"/>
              </a:lnSpc>
              <a:spcBef>
                <a:spcPts val="0"/>
              </a:spcBef>
              <a:spcAft>
                <a:spcPts val="0"/>
              </a:spcAft>
              <a:buSzPts val="1800"/>
              <a:buFont typeface="Calibri"/>
              <a:buChar char="➢"/>
            </a:pPr>
            <a:r>
              <a:rPr lang="en-GB" sz="1800">
                <a:latin typeface="Calibri"/>
                <a:ea typeface="Calibri"/>
                <a:cs typeface="Calibri"/>
                <a:sym typeface="Calibri"/>
              </a:rPr>
              <a:t>CGMS (Working Group-1V) requested a short presentation from WGISS on best practice for “Long Term Data Preservation” during its Working Group Meeting (28-29 April, 2022). Both groups identified common interests on data stewardship and are planning to have joint a symposium in the future.</a:t>
            </a:r>
            <a:endParaRPr sz="1800">
              <a:latin typeface="Calibri"/>
              <a:ea typeface="Calibri"/>
              <a:cs typeface="Calibri"/>
              <a:sym typeface="Calibri"/>
            </a:endParaRPr>
          </a:p>
          <a:p>
            <a:pPr indent="-342900" lvl="1" marL="914400" rtl="0" algn="l">
              <a:lnSpc>
                <a:spcPct val="115000"/>
              </a:lnSpc>
              <a:spcBef>
                <a:spcPts val="0"/>
              </a:spcBef>
              <a:spcAft>
                <a:spcPts val="0"/>
              </a:spcAft>
              <a:buSzPts val="1800"/>
              <a:buFont typeface="Calibri"/>
              <a:buChar char="➢"/>
            </a:pPr>
            <a:r>
              <a:rPr lang="en-GB" sz="1800">
                <a:latin typeface="Calibri"/>
                <a:ea typeface="Calibri"/>
                <a:cs typeface="Calibri"/>
                <a:sym typeface="Calibri"/>
              </a:rPr>
              <a:t>Data Quality Assessment and Indicators and DMSMM Maturity Matrix was discussed in the joint session with WGCV at WGISS-54. </a:t>
            </a:r>
            <a:endParaRPr sz="1800">
              <a:latin typeface="Calibri"/>
              <a:ea typeface="Calibri"/>
              <a:cs typeface="Calibri"/>
              <a:sym typeface="Calibri"/>
            </a:endParaRPr>
          </a:p>
          <a:p>
            <a:pPr indent="-342900" lvl="1" marL="914400" rtl="0" algn="l">
              <a:lnSpc>
                <a:spcPct val="115000"/>
              </a:lnSpc>
              <a:spcBef>
                <a:spcPts val="0"/>
              </a:spcBef>
              <a:spcAft>
                <a:spcPts val="0"/>
              </a:spcAft>
              <a:buSzPts val="1800"/>
              <a:buFont typeface="Calibri"/>
              <a:buChar char="➢"/>
            </a:pPr>
            <a:r>
              <a:rPr b="1" lang="en-GB" sz="1800">
                <a:latin typeface="Calibri"/>
                <a:ea typeface="Calibri"/>
                <a:cs typeface="Calibri"/>
                <a:sym typeface="Calibri"/>
              </a:rPr>
              <a:t>Service Discovery Best Practice will be released soon.</a:t>
            </a:r>
            <a:endParaRPr b="1" sz="1800">
              <a:latin typeface="Calibri"/>
              <a:ea typeface="Calibri"/>
              <a:cs typeface="Calibri"/>
              <a:sym typeface="Calibri"/>
            </a:endParaRPr>
          </a:p>
          <a:p>
            <a:pPr indent="-342900" lvl="1" marL="914400" rtl="0" algn="l">
              <a:lnSpc>
                <a:spcPct val="115000"/>
              </a:lnSpc>
              <a:spcBef>
                <a:spcPts val="0"/>
              </a:spcBef>
              <a:spcAft>
                <a:spcPts val="0"/>
              </a:spcAft>
              <a:buSzPts val="1800"/>
              <a:buFont typeface="Calibri"/>
              <a:buChar char="➢"/>
            </a:pPr>
            <a:r>
              <a:rPr lang="en-GB" sz="1800">
                <a:latin typeface="Calibri"/>
                <a:ea typeface="Calibri"/>
                <a:cs typeface="Calibri"/>
                <a:sym typeface="Calibri"/>
              </a:rPr>
              <a:t>OGC STAC implementation for CMR was proposed and a volunteer from CWIC provider was solicited.</a:t>
            </a:r>
            <a:endParaRPr sz="1800">
              <a:latin typeface="Calibri"/>
              <a:ea typeface="Calibri"/>
              <a:cs typeface="Calibri"/>
              <a:sym typeface="Calibri"/>
            </a:endParaRPr>
          </a:p>
          <a:p>
            <a:pPr indent="-342900" lvl="1" marL="914400" rtl="0" algn="l">
              <a:lnSpc>
                <a:spcPct val="115000"/>
              </a:lnSpc>
              <a:spcBef>
                <a:spcPts val="0"/>
              </a:spcBef>
              <a:spcAft>
                <a:spcPts val="0"/>
              </a:spcAft>
              <a:buSzPts val="1800"/>
              <a:buFont typeface="Calibri"/>
              <a:buChar char="➢"/>
            </a:pPr>
            <a:r>
              <a:rPr lang="en-GB" sz="1800">
                <a:latin typeface="Calibri"/>
                <a:ea typeface="Calibri"/>
                <a:cs typeface="Calibri"/>
                <a:sym typeface="Calibri"/>
              </a:rPr>
              <a:t>The Technology Exploration Interest Group have been working on a Jupyter Notebook initiative as a collaboration with the SEO and WGCapD. The Jupyter Notebook Day was held on 21 October 2022, and a white paper will be issued.</a:t>
            </a:r>
            <a:endParaRPr sz="1800">
              <a:latin typeface="Calibri"/>
              <a:ea typeface="Calibri"/>
              <a:cs typeface="Calibri"/>
              <a:sym typeface="Calibri"/>
            </a:endParaRPr>
          </a:p>
          <a:p>
            <a:pPr indent="-342900" lvl="1" marL="914400" rtl="0" algn="l">
              <a:lnSpc>
                <a:spcPct val="115000"/>
              </a:lnSpc>
              <a:spcBef>
                <a:spcPts val="0"/>
              </a:spcBef>
              <a:spcAft>
                <a:spcPts val="0"/>
              </a:spcAft>
              <a:buSzPts val="1800"/>
              <a:buFont typeface="Calibri"/>
              <a:buChar char="➢"/>
            </a:pPr>
            <a:r>
              <a:rPr lang="en-GB" sz="1800">
                <a:latin typeface="Calibri"/>
                <a:ea typeface="Calibri"/>
                <a:cs typeface="Calibri"/>
                <a:sym typeface="Calibri"/>
              </a:rPr>
              <a:t>AI/ML initiative was proposed at WGISS-54, where EO-related use cases, technologies, platforms, etc., will be surveyed.  The participation from other entities would be welcomed for this activity.</a:t>
            </a:r>
            <a:endParaRPr sz="1800">
              <a:latin typeface="Calibri"/>
              <a:ea typeface="Calibri"/>
              <a:cs typeface="Calibri"/>
              <a:sym typeface="Calibri"/>
            </a:endParaRPr>
          </a:p>
          <a:p>
            <a:pPr indent="-342900" lvl="1" marL="914400" rtl="0" algn="l">
              <a:lnSpc>
                <a:spcPct val="115000"/>
              </a:lnSpc>
              <a:spcBef>
                <a:spcPts val="0"/>
              </a:spcBef>
              <a:spcAft>
                <a:spcPts val="0"/>
              </a:spcAft>
              <a:buSzPts val="1800"/>
              <a:buFont typeface="Calibri"/>
              <a:buChar char="➢"/>
            </a:pPr>
            <a:r>
              <a:rPr b="1" lang="en-GB" sz="1800">
                <a:latin typeface="Calibri"/>
                <a:ea typeface="Calibri"/>
                <a:cs typeface="Calibri"/>
                <a:sym typeface="Calibri"/>
              </a:rPr>
              <a:t>SEO and CSIRO are discussing sustainability of the CEOS Earth Analytics Interoperability Lab, in response to the strong interest from CEOS. Agreed in principle to find a solution.</a:t>
            </a:r>
            <a:endParaRPr b="1" sz="2100"/>
          </a:p>
        </p:txBody>
      </p:sp>
      <p:sp>
        <p:nvSpPr>
          <p:cNvPr id="158" name="Google Shape;158;p23"/>
          <p:cNvSpPr txBox="1"/>
          <p:nvPr>
            <p:ph type="title"/>
          </p:nvPr>
        </p:nvSpPr>
        <p:spPr>
          <a:xfrm>
            <a:off x="176050" y="175950"/>
            <a:ext cx="102582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000">
                <a:latin typeface="Calibri"/>
                <a:ea typeface="Calibri"/>
                <a:cs typeface="Calibri"/>
                <a:sym typeface="Calibri"/>
              </a:rPr>
              <a:t>1.16 </a:t>
            </a:r>
            <a:r>
              <a:rPr lang="en-GB" sz="3000">
                <a:latin typeface="Calibri"/>
                <a:ea typeface="Calibri"/>
                <a:cs typeface="Calibri"/>
                <a:sym typeface="Calibri"/>
              </a:rPr>
              <a:t>Working Group on Information Systems &amp; Services (WGISS)</a:t>
            </a:r>
            <a:endParaRPr sz="3000">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4"/>
          <p:cNvSpPr txBox="1"/>
          <p:nvPr>
            <p:ph idx="1" type="body"/>
          </p:nvPr>
        </p:nvSpPr>
        <p:spPr>
          <a:xfrm>
            <a:off x="324233" y="1329933"/>
            <a:ext cx="11495400" cy="4662900"/>
          </a:xfrm>
          <a:prstGeom prst="rect">
            <a:avLst/>
          </a:prstGeom>
        </p:spPr>
        <p:txBody>
          <a:bodyPr anchorCtr="0" anchor="t" bIns="45700" lIns="91425" spcFirstLastPara="1" rIns="91425" wrap="square" tIns="45700">
            <a:noAutofit/>
          </a:bodyPr>
          <a:lstStyle/>
          <a:p>
            <a:pPr indent="-355600" lvl="1" marL="914400" rtl="0" algn="l">
              <a:lnSpc>
                <a:spcPct val="115000"/>
              </a:lnSpc>
              <a:spcBef>
                <a:spcPts val="500"/>
              </a:spcBef>
              <a:spcAft>
                <a:spcPts val="0"/>
              </a:spcAft>
              <a:buSzPts val="2000"/>
              <a:buFont typeface="Calibri"/>
              <a:buChar char="➢"/>
            </a:pPr>
            <a:r>
              <a:rPr lang="en-GB" sz="2000">
                <a:latin typeface="Calibri"/>
                <a:ea typeface="Calibri"/>
                <a:cs typeface="Calibri"/>
                <a:sym typeface="Calibri"/>
              </a:rPr>
              <a:t>Looking for new Vice Chair between now and Plenary. Making a call today for nominations for WGCapD Vice Chair 2024-2025.</a:t>
            </a:r>
            <a:endParaRPr sz="2000">
              <a:latin typeface="Calibri"/>
              <a:ea typeface="Calibri"/>
              <a:cs typeface="Calibri"/>
              <a:sym typeface="Calibri"/>
            </a:endParaRPr>
          </a:p>
          <a:p>
            <a:pPr indent="-355600" lvl="1" marL="914400" rtl="0" algn="l">
              <a:lnSpc>
                <a:spcPct val="115000"/>
              </a:lnSpc>
              <a:spcBef>
                <a:spcPts val="0"/>
              </a:spcBef>
              <a:spcAft>
                <a:spcPts val="0"/>
              </a:spcAft>
              <a:buSzPts val="2000"/>
              <a:buFont typeface="Calibri"/>
              <a:buChar char="➢"/>
            </a:pPr>
            <a:r>
              <a:rPr lang="en-GB" sz="2000">
                <a:latin typeface="Calibri"/>
                <a:ea typeface="Calibri"/>
                <a:cs typeface="Calibri"/>
                <a:sym typeface="Calibri"/>
              </a:rPr>
              <a:t>The Earth Observation Training, Education, and Capacity Development Network (EOTEC DevNet) plays a unique role in fostering collaboration and eliminating duplication among space-based asset providers and others engaged in EO-related capacity building.</a:t>
            </a:r>
            <a:endParaRPr sz="2000">
              <a:latin typeface="Calibri"/>
              <a:ea typeface="Calibri"/>
              <a:cs typeface="Calibri"/>
              <a:sym typeface="Calibri"/>
            </a:endParaRPr>
          </a:p>
          <a:p>
            <a:pPr indent="-355600" lvl="1" marL="914400" rtl="0" algn="l">
              <a:lnSpc>
                <a:spcPct val="115000"/>
              </a:lnSpc>
              <a:spcBef>
                <a:spcPts val="0"/>
              </a:spcBef>
              <a:spcAft>
                <a:spcPts val="0"/>
              </a:spcAft>
              <a:buSzPts val="2000"/>
              <a:buFont typeface="Calibri"/>
              <a:buChar char="➢"/>
            </a:pPr>
            <a:r>
              <a:rPr lang="en-GB" sz="2000" u="sng">
                <a:solidFill>
                  <a:schemeClr val="hlink"/>
                </a:solidFill>
                <a:latin typeface="Calibri"/>
                <a:ea typeface="Calibri"/>
                <a:cs typeface="Calibri"/>
                <a:sym typeface="Calibri"/>
                <a:hlinkClick r:id="rId3"/>
              </a:rPr>
              <a:t>EOTEC DevNet Sustainability Plan</a:t>
            </a:r>
            <a:r>
              <a:rPr lang="en-GB" sz="2000">
                <a:latin typeface="Calibri"/>
                <a:ea typeface="Calibri"/>
                <a:cs typeface="Calibri"/>
                <a:sym typeface="Calibri"/>
              </a:rPr>
              <a:t> – discussion planned for SIT-38, agencies are asked to become familiar with EOTEC DevNet Sustainability Plan and its implications</a:t>
            </a:r>
            <a:endParaRPr sz="2000">
              <a:latin typeface="Calibri"/>
              <a:ea typeface="Calibri"/>
              <a:cs typeface="Calibri"/>
              <a:sym typeface="Calibri"/>
            </a:endParaRPr>
          </a:p>
          <a:p>
            <a:pPr indent="-355600" lvl="1" marL="914400" rtl="0" algn="l">
              <a:lnSpc>
                <a:spcPct val="115000"/>
              </a:lnSpc>
              <a:spcBef>
                <a:spcPts val="0"/>
              </a:spcBef>
              <a:spcAft>
                <a:spcPts val="0"/>
              </a:spcAft>
              <a:buSzPts val="2000"/>
              <a:buFont typeface="Calibri"/>
              <a:buChar char="➢"/>
            </a:pPr>
            <a:r>
              <a:rPr lang="en-GB" sz="2000">
                <a:latin typeface="Calibri"/>
                <a:ea typeface="Calibri"/>
                <a:cs typeface="Calibri"/>
                <a:sym typeface="Calibri"/>
              </a:rPr>
              <a:t>Pending satisfactory Phase 2 report (will include monitoring and evaluation data, network analysis), CEOS will be asked to endorse EOTEC DevNet initiative at CEOS SIT-38 to continue to Phase 3.</a:t>
            </a:r>
            <a:endParaRPr sz="2000">
              <a:latin typeface="Calibri"/>
              <a:ea typeface="Calibri"/>
              <a:cs typeface="Calibri"/>
              <a:sym typeface="Calibri"/>
            </a:endParaRPr>
          </a:p>
          <a:p>
            <a:pPr indent="-355600" lvl="1" marL="914400" rtl="0" algn="l">
              <a:lnSpc>
                <a:spcPct val="115000"/>
              </a:lnSpc>
              <a:spcBef>
                <a:spcPts val="0"/>
              </a:spcBef>
              <a:spcAft>
                <a:spcPts val="0"/>
              </a:spcAft>
              <a:buClr>
                <a:schemeClr val="lt1"/>
              </a:buClr>
              <a:buSzPts val="2000"/>
              <a:buFont typeface="Calibri"/>
              <a:buChar char="➢"/>
            </a:pPr>
            <a:r>
              <a:rPr lang="en-GB" sz="2000" u="sng">
                <a:solidFill>
                  <a:schemeClr val="lt1"/>
                </a:solidFill>
                <a:highlight>
                  <a:srgbClr val="1155CC"/>
                </a:highlight>
                <a:latin typeface="Calibri"/>
                <a:ea typeface="Calibri"/>
                <a:cs typeface="Calibri"/>
                <a:sym typeface="Calibri"/>
              </a:rPr>
              <a:t>Action:</a:t>
            </a:r>
            <a:r>
              <a:rPr lang="en-GB" sz="2000">
                <a:solidFill>
                  <a:schemeClr val="lt1"/>
                </a:solidFill>
                <a:highlight>
                  <a:srgbClr val="1155CC"/>
                </a:highlight>
                <a:latin typeface="Calibri"/>
                <a:ea typeface="Calibri"/>
                <a:cs typeface="Calibri"/>
                <a:sym typeface="Calibri"/>
              </a:rPr>
              <a:t> CEOS members are asked to review the proposed EOTEC DevNet sustainability plan and consider outlined approaches to staffing, including in-kind support for the part-time positions of regional community of practice coordinators – in anticipation of further discussion at SIT-38. Due: SIT-38</a:t>
            </a:r>
            <a:endParaRPr sz="2300">
              <a:solidFill>
                <a:schemeClr val="lt1"/>
              </a:solidFill>
              <a:highlight>
                <a:srgbClr val="1155CC"/>
              </a:highlight>
            </a:endParaRPr>
          </a:p>
        </p:txBody>
      </p:sp>
      <p:sp>
        <p:nvSpPr>
          <p:cNvPr id="164" name="Google Shape;164;p24"/>
          <p:cNvSpPr txBox="1"/>
          <p:nvPr>
            <p:ph type="title"/>
          </p:nvPr>
        </p:nvSpPr>
        <p:spPr>
          <a:xfrm>
            <a:off x="176050" y="175950"/>
            <a:ext cx="102582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000">
                <a:latin typeface="Calibri"/>
                <a:ea typeface="Calibri"/>
                <a:cs typeface="Calibri"/>
                <a:sym typeface="Calibri"/>
              </a:rPr>
              <a:t>1.17 </a:t>
            </a:r>
            <a:r>
              <a:rPr lang="en-GB" sz="3000">
                <a:latin typeface="Calibri"/>
                <a:ea typeface="Calibri"/>
                <a:cs typeface="Calibri"/>
                <a:sym typeface="Calibri"/>
              </a:rPr>
              <a:t>Working Group on Capacity Building and Data Democracy (WGCapD)</a:t>
            </a:r>
            <a:endParaRPr sz="30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7"/>
          <p:cNvSpPr txBox="1"/>
          <p:nvPr>
            <p:ph type="title"/>
          </p:nvPr>
        </p:nvSpPr>
        <p:spPr>
          <a:xfrm>
            <a:off x="176047" y="175938"/>
            <a:ext cx="6157200" cy="3972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Day 1</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5"/>
          <p:cNvSpPr txBox="1"/>
          <p:nvPr>
            <p:ph idx="1" type="body"/>
          </p:nvPr>
        </p:nvSpPr>
        <p:spPr>
          <a:xfrm>
            <a:off x="324225" y="1101331"/>
            <a:ext cx="11495400" cy="927600"/>
          </a:xfrm>
          <a:prstGeom prst="rect">
            <a:avLst/>
          </a:prstGeom>
        </p:spPr>
        <p:txBody>
          <a:bodyPr anchorCtr="0" anchor="t" bIns="45700" lIns="91425" spcFirstLastPara="1" rIns="91425" wrap="square" tIns="45700">
            <a:noAutofit/>
          </a:bodyPr>
          <a:lstStyle/>
          <a:p>
            <a:pPr indent="0" lvl="0" marL="0" rtl="0" algn="l">
              <a:lnSpc>
                <a:spcPct val="115000"/>
              </a:lnSpc>
              <a:spcBef>
                <a:spcPts val="1000"/>
              </a:spcBef>
              <a:spcAft>
                <a:spcPts val="0"/>
              </a:spcAft>
              <a:buNone/>
            </a:pPr>
            <a:r>
              <a:rPr lang="en-GB" sz="1600">
                <a:latin typeface="Calibri"/>
                <a:ea typeface="Calibri"/>
                <a:cs typeface="Calibri"/>
                <a:sym typeface="Calibri"/>
              </a:rPr>
              <a:t>Focus in 2022 on CNES priority of “Paths to Sustainability” and considered approaches for WGDisasters activities:</a:t>
            </a:r>
            <a:endParaRPr sz="1600">
              <a:latin typeface="Calibri"/>
              <a:ea typeface="Calibri"/>
              <a:cs typeface="Calibri"/>
              <a:sym typeface="Calibri"/>
            </a:endParaRPr>
          </a:p>
          <a:p>
            <a:pPr indent="-330200" lvl="0" marL="457200" rtl="0" algn="l">
              <a:lnSpc>
                <a:spcPct val="115000"/>
              </a:lnSpc>
              <a:spcBef>
                <a:spcPts val="0"/>
              </a:spcBef>
              <a:spcAft>
                <a:spcPts val="0"/>
              </a:spcAft>
              <a:buSzPts val="1600"/>
              <a:buFont typeface="Calibri"/>
              <a:buChar char="❖"/>
            </a:pPr>
            <a:r>
              <a:rPr lang="en-GB" sz="1600" u="sng">
                <a:latin typeface="Calibri"/>
                <a:ea typeface="Calibri"/>
                <a:cs typeface="Calibri"/>
                <a:sym typeface="Calibri"/>
              </a:rPr>
              <a:t>Demonstrators: </a:t>
            </a:r>
            <a:r>
              <a:rPr lang="en-GB" sz="1600">
                <a:latin typeface="Calibri"/>
                <a:ea typeface="Calibri"/>
                <a:cs typeface="Calibri"/>
                <a:sym typeface="Calibri"/>
              </a:rPr>
              <a:t>Continue to demonstrate potential but begin building path to sustainable operations post Demonstrators – stronger ties to international stakeholders but also local actors, Increase focus on capacity building and decision makers awareness in all activities</a:t>
            </a:r>
            <a:endParaRPr sz="1600">
              <a:latin typeface="Calibri"/>
              <a:ea typeface="Calibri"/>
              <a:cs typeface="Calibri"/>
              <a:sym typeface="Calibri"/>
            </a:endParaRPr>
          </a:p>
          <a:p>
            <a:pPr indent="-330200" lvl="0" marL="457200" rtl="0" algn="l">
              <a:lnSpc>
                <a:spcPct val="115000"/>
              </a:lnSpc>
              <a:spcBef>
                <a:spcPts val="0"/>
              </a:spcBef>
              <a:spcAft>
                <a:spcPts val="0"/>
              </a:spcAft>
              <a:buSzPts val="1600"/>
              <a:buFont typeface="Calibri"/>
              <a:buChar char="❖"/>
            </a:pPr>
            <a:r>
              <a:rPr lang="en-GB" sz="1600">
                <a:latin typeface="Calibri"/>
                <a:ea typeface="Calibri"/>
                <a:cs typeface="Calibri"/>
                <a:sym typeface="Calibri"/>
              </a:rPr>
              <a:t>Strengthen ties to GEO WGs through increased visibility and impact of WG Disasters activities within GEO</a:t>
            </a:r>
            <a:endParaRPr sz="1600">
              <a:latin typeface="Calibri"/>
              <a:ea typeface="Calibri"/>
              <a:cs typeface="Calibri"/>
              <a:sym typeface="Calibri"/>
            </a:endParaRPr>
          </a:p>
          <a:p>
            <a:pPr indent="-330200" lvl="0" marL="457200" rtl="0" algn="l">
              <a:lnSpc>
                <a:spcPct val="115000"/>
              </a:lnSpc>
              <a:spcBef>
                <a:spcPts val="0"/>
              </a:spcBef>
              <a:spcAft>
                <a:spcPts val="0"/>
              </a:spcAft>
              <a:buSzPts val="1600"/>
              <a:buFont typeface="Calibri"/>
              <a:buChar char="❖"/>
            </a:pPr>
            <a:r>
              <a:rPr lang="en-GB" sz="1600">
                <a:latin typeface="Calibri"/>
                <a:ea typeface="Calibri"/>
                <a:cs typeface="Calibri"/>
                <a:sym typeface="Calibri"/>
              </a:rPr>
              <a:t>Explore linkages to Climate-related activities, especially through the impact of CC relating to extreme weather events, local impacts and links with WG Climate and SCO</a:t>
            </a:r>
            <a:endParaRPr sz="1600">
              <a:latin typeface="Calibri"/>
              <a:ea typeface="Calibri"/>
              <a:cs typeface="Calibri"/>
              <a:sym typeface="Calibri"/>
            </a:endParaRPr>
          </a:p>
          <a:p>
            <a:pPr indent="-330200" lvl="0" marL="457200" rtl="0" algn="l">
              <a:lnSpc>
                <a:spcPct val="115000"/>
              </a:lnSpc>
              <a:spcBef>
                <a:spcPts val="0"/>
              </a:spcBef>
              <a:spcAft>
                <a:spcPts val="0"/>
              </a:spcAft>
              <a:buSzPts val="1600"/>
              <a:buFont typeface="Calibri"/>
              <a:buChar char="❖"/>
            </a:pPr>
            <a:r>
              <a:rPr lang="en-GB" sz="1600">
                <a:latin typeface="Calibri"/>
                <a:ea typeface="Calibri"/>
                <a:cs typeface="Calibri"/>
                <a:sym typeface="Calibri"/>
              </a:rPr>
              <a:t>Exploit new Technology opportunities (missions, activities, data exploitation techniques…)</a:t>
            </a:r>
            <a:endParaRPr sz="1600">
              <a:latin typeface="Calibri"/>
              <a:ea typeface="Calibri"/>
              <a:cs typeface="Calibri"/>
              <a:sym typeface="Calibri"/>
            </a:endParaRPr>
          </a:p>
          <a:p>
            <a:pPr indent="-330200" lvl="0" marL="457200" rtl="0" algn="l">
              <a:lnSpc>
                <a:spcPct val="115000"/>
              </a:lnSpc>
              <a:spcBef>
                <a:spcPts val="0"/>
              </a:spcBef>
              <a:spcAft>
                <a:spcPts val="0"/>
              </a:spcAft>
              <a:buSzPts val="1600"/>
              <a:buFont typeface="Calibri"/>
              <a:buChar char="❖"/>
            </a:pPr>
            <a:r>
              <a:rPr lang="en-GB" sz="1600" u="sng">
                <a:latin typeface="Calibri"/>
                <a:ea typeface="Calibri"/>
                <a:cs typeface="Calibri"/>
                <a:sym typeface="Calibri"/>
              </a:rPr>
              <a:t>Volcano Demonstrator:</a:t>
            </a:r>
            <a:r>
              <a:rPr lang="en-GB" sz="1600">
                <a:latin typeface="Calibri"/>
                <a:ea typeface="Calibri"/>
                <a:cs typeface="Calibri"/>
                <a:sym typeface="Calibri"/>
              </a:rPr>
              <a:t> Current approach would lead to creation of International Virtual Volcano Observatory by 2024</a:t>
            </a:r>
            <a:endParaRPr sz="1600">
              <a:latin typeface="Calibri"/>
              <a:ea typeface="Calibri"/>
              <a:cs typeface="Calibri"/>
              <a:sym typeface="Calibri"/>
            </a:endParaRPr>
          </a:p>
          <a:p>
            <a:pPr indent="-330200" lvl="0" marL="457200" rtl="0" algn="l">
              <a:lnSpc>
                <a:spcPct val="115000"/>
              </a:lnSpc>
              <a:spcBef>
                <a:spcPts val="0"/>
              </a:spcBef>
              <a:spcAft>
                <a:spcPts val="0"/>
              </a:spcAft>
              <a:buSzPts val="1600"/>
              <a:buFont typeface="Calibri"/>
              <a:buChar char="❖"/>
            </a:pPr>
            <a:r>
              <a:rPr lang="en-GB" sz="1600" u="sng">
                <a:latin typeface="Calibri"/>
                <a:ea typeface="Calibri"/>
                <a:cs typeface="Calibri"/>
                <a:sym typeface="Calibri"/>
              </a:rPr>
              <a:t>Landslides: </a:t>
            </a:r>
            <a:r>
              <a:rPr lang="en-GB" sz="1600">
                <a:latin typeface="Calibri"/>
                <a:ea typeface="Calibri"/>
                <a:cs typeface="Calibri"/>
                <a:sym typeface="Calibri"/>
              </a:rPr>
              <a:t>Current approach would lead to dual path forward: quota to support public good applications and commercial POC in areas where private partners can support.</a:t>
            </a:r>
            <a:endParaRPr sz="1600">
              <a:latin typeface="Calibri"/>
              <a:ea typeface="Calibri"/>
              <a:cs typeface="Calibri"/>
              <a:sym typeface="Calibri"/>
            </a:endParaRPr>
          </a:p>
          <a:p>
            <a:pPr indent="-330200" lvl="0" marL="457200" rtl="0" algn="l">
              <a:lnSpc>
                <a:spcPct val="115000"/>
              </a:lnSpc>
              <a:spcBef>
                <a:spcPts val="0"/>
              </a:spcBef>
              <a:spcAft>
                <a:spcPts val="0"/>
              </a:spcAft>
              <a:buSzPts val="1600"/>
              <a:buFont typeface="Calibri"/>
              <a:buChar char="❖"/>
            </a:pPr>
            <a:r>
              <a:rPr lang="en-GB" sz="1600" u="sng">
                <a:latin typeface="Calibri"/>
                <a:ea typeface="Calibri"/>
                <a:cs typeface="Calibri"/>
                <a:sym typeface="Calibri"/>
              </a:rPr>
              <a:t>Recovery Observatory Demonstrator :</a:t>
            </a:r>
            <a:r>
              <a:rPr lang="en-GB" sz="1600">
                <a:latin typeface="Calibri"/>
                <a:ea typeface="Calibri"/>
                <a:cs typeface="Calibri"/>
                <a:sym typeface="Calibri"/>
              </a:rPr>
              <a:t> Current work on defining scenarios for “Sustainable Recovery Observatory”, allowing operational use of EO for PDNA, Recovery Planning, Monitoring &amp; Evaluation, by international stakeholders in charge. UE, WB/GFDRR and UNDP, Copernicus EMS, UNOSAT and UN-Spider working on this jointly with CEOS agencies.</a:t>
            </a:r>
            <a:endParaRPr sz="1600">
              <a:latin typeface="Calibri"/>
              <a:ea typeface="Calibri"/>
              <a:cs typeface="Calibri"/>
              <a:sym typeface="Calibri"/>
            </a:endParaRPr>
          </a:p>
          <a:p>
            <a:pPr indent="-330200" lvl="0" marL="457200" rtl="0" algn="l">
              <a:lnSpc>
                <a:spcPct val="115000"/>
              </a:lnSpc>
              <a:spcBef>
                <a:spcPts val="0"/>
              </a:spcBef>
              <a:spcAft>
                <a:spcPts val="0"/>
              </a:spcAft>
              <a:buSzPts val="1600"/>
              <a:buFont typeface="Calibri"/>
              <a:buChar char="❖"/>
            </a:pPr>
            <a:r>
              <a:rPr lang="en-GB" sz="1600" u="sng">
                <a:latin typeface="Calibri"/>
                <a:ea typeface="Calibri"/>
                <a:cs typeface="Calibri"/>
                <a:sym typeface="Calibri"/>
              </a:rPr>
              <a:t>Wildfire pilot:</a:t>
            </a:r>
            <a:r>
              <a:rPr lang="en-GB" sz="1600">
                <a:latin typeface="Calibri"/>
                <a:ea typeface="Calibri"/>
                <a:cs typeface="Calibri"/>
                <a:sym typeface="Calibri"/>
              </a:rPr>
              <a:t> Provide a fundamental basis for defining global priorities (active-fire monitoring and characterization), Explore existing gaps in wildfire EO capabilities, Articulate global stakeholders and user requirements for active-fire remote sensing, Provide use case for EO and Machine Learning. Pilot results to inform decisions in global wildfire community.</a:t>
            </a:r>
            <a:endParaRPr sz="1600">
              <a:latin typeface="Calibri"/>
              <a:ea typeface="Calibri"/>
              <a:cs typeface="Calibri"/>
              <a:sym typeface="Calibri"/>
            </a:endParaRPr>
          </a:p>
          <a:p>
            <a:pPr indent="-330200" lvl="0" marL="457200" rtl="0" algn="l">
              <a:lnSpc>
                <a:spcPct val="115000"/>
              </a:lnSpc>
              <a:spcBef>
                <a:spcPts val="0"/>
              </a:spcBef>
              <a:spcAft>
                <a:spcPts val="0"/>
              </a:spcAft>
              <a:buSzPts val="1600"/>
              <a:buFont typeface="Calibri"/>
              <a:buChar char="❖"/>
            </a:pPr>
            <a:r>
              <a:rPr lang="en-GB" sz="1600">
                <a:latin typeface="Calibri"/>
                <a:ea typeface="Calibri"/>
                <a:cs typeface="Calibri"/>
                <a:sym typeface="Calibri"/>
              </a:rPr>
              <a:t>WGDisasters collaborations with WGCapD, WGClimate, WGISS, Ocean Coordination Group, GEO DRR WG – Perspectives : collaborations with new GEO thematic Incubators</a:t>
            </a:r>
            <a:endParaRPr sz="1900"/>
          </a:p>
        </p:txBody>
      </p:sp>
      <p:sp>
        <p:nvSpPr>
          <p:cNvPr id="170" name="Google Shape;170;p25"/>
          <p:cNvSpPr txBox="1"/>
          <p:nvPr>
            <p:ph type="title"/>
          </p:nvPr>
        </p:nvSpPr>
        <p:spPr>
          <a:xfrm>
            <a:off x="176050" y="175950"/>
            <a:ext cx="102582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000">
                <a:latin typeface="Calibri"/>
                <a:ea typeface="Calibri"/>
                <a:cs typeface="Calibri"/>
                <a:sym typeface="Calibri"/>
              </a:rPr>
              <a:t>1.18 </a:t>
            </a:r>
            <a:r>
              <a:rPr lang="en-GB" sz="3000">
                <a:latin typeface="Calibri"/>
                <a:ea typeface="Calibri"/>
                <a:cs typeface="Calibri"/>
                <a:sym typeface="Calibri"/>
              </a:rPr>
              <a:t>Working Group on Disasters (WGDisasters) </a:t>
            </a:r>
            <a:endParaRPr sz="3000">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6"/>
          <p:cNvSpPr txBox="1"/>
          <p:nvPr>
            <p:ph idx="1" type="body"/>
          </p:nvPr>
        </p:nvSpPr>
        <p:spPr>
          <a:xfrm>
            <a:off x="324233" y="1177533"/>
            <a:ext cx="11495400" cy="4662900"/>
          </a:xfrm>
          <a:prstGeom prst="rect">
            <a:avLst/>
          </a:prstGeom>
        </p:spPr>
        <p:txBody>
          <a:bodyPr anchorCtr="0" anchor="t" bIns="45700" lIns="91425" spcFirstLastPara="1" rIns="91425" wrap="square" tIns="45700">
            <a:noAutofit/>
          </a:bodyPr>
          <a:lstStyle/>
          <a:p>
            <a:pPr indent="-336550" lvl="1" marL="914400" rtl="0" algn="l">
              <a:lnSpc>
                <a:spcPct val="115000"/>
              </a:lnSpc>
              <a:spcBef>
                <a:spcPts val="500"/>
              </a:spcBef>
              <a:spcAft>
                <a:spcPts val="0"/>
              </a:spcAft>
              <a:buSzPts val="1700"/>
              <a:buFont typeface="Calibri"/>
              <a:buChar char="➢"/>
            </a:pPr>
            <a:r>
              <a:rPr i="1" lang="en-GB" sz="1700" u="sng">
                <a:latin typeface="Calibri"/>
                <a:ea typeface="Calibri"/>
                <a:cs typeface="Calibri"/>
                <a:sym typeface="Calibri"/>
              </a:rPr>
              <a:t>AC-VC:</a:t>
            </a:r>
            <a:r>
              <a:rPr i="1" lang="en-GB" sz="1700">
                <a:latin typeface="Calibri"/>
                <a:ea typeface="Calibri"/>
                <a:cs typeface="Calibri"/>
                <a:sym typeface="Calibri"/>
              </a:rPr>
              <a:t> Implementation of GHG Roadmap, pilot CO2 and CH4 products (see ceos.org/gst), harmonisation of ozone profile products, new PM2.5 paper, progress on air quality cal/val coordination</a:t>
            </a:r>
            <a:r>
              <a:rPr i="1" lang="en-GB" sz="1700">
                <a:latin typeface="Calibri"/>
                <a:ea typeface="Calibri"/>
                <a:cs typeface="Calibri"/>
                <a:sym typeface="Calibri"/>
              </a:rPr>
              <a:t>.</a:t>
            </a:r>
            <a:endParaRPr i="1" sz="1700">
              <a:latin typeface="Calibri"/>
              <a:ea typeface="Calibri"/>
              <a:cs typeface="Calibri"/>
              <a:sym typeface="Calibri"/>
            </a:endParaRPr>
          </a:p>
          <a:p>
            <a:pPr indent="-336550" lvl="1" marL="914400" rtl="0" algn="l">
              <a:lnSpc>
                <a:spcPct val="115000"/>
              </a:lnSpc>
              <a:spcBef>
                <a:spcPts val="0"/>
              </a:spcBef>
              <a:spcAft>
                <a:spcPts val="0"/>
              </a:spcAft>
              <a:buSzPts val="1700"/>
              <a:buFont typeface="Calibri"/>
              <a:buChar char="➢"/>
            </a:pPr>
            <a:r>
              <a:rPr i="1" lang="en-GB" sz="1700" u="sng">
                <a:latin typeface="Calibri"/>
                <a:ea typeface="Calibri"/>
                <a:cs typeface="Calibri"/>
                <a:sym typeface="Calibri"/>
              </a:rPr>
              <a:t>LSI-VC:</a:t>
            </a:r>
            <a:r>
              <a:rPr i="1" lang="en-GB" sz="1700">
                <a:latin typeface="Calibri"/>
                <a:ea typeface="Calibri"/>
                <a:cs typeface="Calibri"/>
                <a:sym typeface="Calibri"/>
              </a:rPr>
              <a:t> 3 new PFS, 7 CEOS-ARD datasets approved, development of Interoperability Framework, providing input on ARD </a:t>
            </a:r>
            <a:r>
              <a:rPr i="1" lang="en-GB" sz="1700">
                <a:latin typeface="Calibri"/>
                <a:ea typeface="Calibri"/>
                <a:cs typeface="Calibri"/>
                <a:sym typeface="Calibri"/>
              </a:rPr>
              <a:t>standards to OGC and ISO, Forests and Biomass subgroup developing AFOLU Roadmap, GEOGLAM EAV response targeted in future</a:t>
            </a:r>
            <a:r>
              <a:rPr i="1" lang="en-GB" sz="1700">
                <a:latin typeface="Calibri"/>
                <a:ea typeface="Calibri"/>
                <a:cs typeface="Calibri"/>
                <a:sym typeface="Calibri"/>
              </a:rPr>
              <a:t>.</a:t>
            </a:r>
            <a:endParaRPr i="1" sz="1700">
              <a:latin typeface="Calibri"/>
              <a:ea typeface="Calibri"/>
              <a:cs typeface="Calibri"/>
              <a:sym typeface="Calibri"/>
            </a:endParaRPr>
          </a:p>
          <a:p>
            <a:pPr indent="-336550" lvl="1" marL="914400" rtl="0" algn="l">
              <a:lnSpc>
                <a:spcPct val="115000"/>
              </a:lnSpc>
              <a:spcBef>
                <a:spcPts val="0"/>
              </a:spcBef>
              <a:spcAft>
                <a:spcPts val="0"/>
              </a:spcAft>
              <a:buSzPts val="1700"/>
              <a:buFont typeface="Calibri"/>
              <a:buChar char="➢"/>
            </a:pPr>
            <a:r>
              <a:rPr i="1" lang="en-GB" sz="1700" u="sng">
                <a:latin typeface="Calibri"/>
                <a:ea typeface="Calibri"/>
                <a:cs typeface="Calibri"/>
                <a:sym typeface="Calibri"/>
              </a:rPr>
              <a:t>OSVW-VC:</a:t>
            </a:r>
            <a:r>
              <a:rPr i="1" lang="en-GB" sz="1700">
                <a:latin typeface="Calibri"/>
                <a:ea typeface="Calibri"/>
                <a:cs typeface="Calibri"/>
                <a:sym typeface="Calibri"/>
              </a:rPr>
              <a:t> Oceansat-3 launched, ISRO has identified a new co-lead to support OSVW-VC, involved in ocean coordination group activity.</a:t>
            </a:r>
            <a:endParaRPr i="1" sz="1700">
              <a:latin typeface="Calibri"/>
              <a:ea typeface="Calibri"/>
              <a:cs typeface="Calibri"/>
              <a:sym typeface="Calibri"/>
            </a:endParaRPr>
          </a:p>
          <a:p>
            <a:pPr indent="-336550" lvl="1" marL="914400" rtl="0" algn="l">
              <a:lnSpc>
                <a:spcPct val="115000"/>
              </a:lnSpc>
              <a:spcBef>
                <a:spcPts val="0"/>
              </a:spcBef>
              <a:spcAft>
                <a:spcPts val="0"/>
              </a:spcAft>
              <a:buSzPts val="1700"/>
              <a:buFont typeface="Calibri"/>
              <a:buChar char="➢"/>
            </a:pPr>
            <a:r>
              <a:rPr i="1" lang="en-GB" sz="1700" u="sng">
                <a:latin typeface="Calibri"/>
                <a:ea typeface="Calibri"/>
                <a:cs typeface="Calibri"/>
                <a:sym typeface="Calibri"/>
              </a:rPr>
              <a:t>OCR-VC:</a:t>
            </a:r>
            <a:r>
              <a:rPr i="1" lang="en-GB" sz="1700">
                <a:latin typeface="Calibri"/>
                <a:ea typeface="Calibri"/>
                <a:cs typeface="Calibri"/>
                <a:sym typeface="Calibri"/>
              </a:rPr>
              <a:t> Progressing towards a CEOS Aquatic Carbon Roadmap as a complement to GHG and AFOLU Roadmaps; advancing FRMs; contributing to several themes of UN Decade on Ocean Science</a:t>
            </a:r>
            <a:endParaRPr i="1" sz="1700">
              <a:latin typeface="Calibri"/>
              <a:ea typeface="Calibri"/>
              <a:cs typeface="Calibri"/>
              <a:sym typeface="Calibri"/>
            </a:endParaRPr>
          </a:p>
          <a:p>
            <a:pPr indent="-336550" lvl="1" marL="914400" rtl="0" algn="l">
              <a:lnSpc>
                <a:spcPct val="115000"/>
              </a:lnSpc>
              <a:spcBef>
                <a:spcPts val="0"/>
              </a:spcBef>
              <a:spcAft>
                <a:spcPts val="0"/>
              </a:spcAft>
              <a:buSzPts val="1700"/>
              <a:buFont typeface="Calibri"/>
              <a:buChar char="➢"/>
            </a:pPr>
            <a:r>
              <a:rPr i="1" lang="en-GB" sz="1700" u="sng">
                <a:latin typeface="Calibri"/>
                <a:ea typeface="Calibri"/>
                <a:cs typeface="Calibri"/>
                <a:sym typeface="Calibri"/>
              </a:rPr>
              <a:t>OST-VC:</a:t>
            </a:r>
            <a:r>
              <a:rPr i="1" lang="en-GB" sz="1700">
                <a:latin typeface="Calibri"/>
                <a:ea typeface="Calibri"/>
                <a:cs typeface="Calibri"/>
                <a:sym typeface="Calibri"/>
              </a:rPr>
              <a:t> S6-MF has become the reference altimetry mission following Jason-3; SWOT launching 15 December 2022; white paper?</a:t>
            </a:r>
            <a:endParaRPr i="1" sz="1700">
              <a:latin typeface="Calibri"/>
              <a:ea typeface="Calibri"/>
              <a:cs typeface="Calibri"/>
              <a:sym typeface="Calibri"/>
            </a:endParaRPr>
          </a:p>
          <a:p>
            <a:pPr indent="-336550" lvl="1" marL="914400" rtl="0" algn="l">
              <a:lnSpc>
                <a:spcPct val="115000"/>
              </a:lnSpc>
              <a:spcBef>
                <a:spcPts val="0"/>
              </a:spcBef>
              <a:spcAft>
                <a:spcPts val="0"/>
              </a:spcAft>
              <a:buSzPts val="1700"/>
              <a:buFont typeface="Calibri"/>
              <a:buChar char="➢"/>
            </a:pPr>
            <a:r>
              <a:rPr i="1" lang="en-GB" sz="1700" u="sng">
                <a:latin typeface="Calibri"/>
                <a:ea typeface="Calibri"/>
                <a:cs typeface="Calibri"/>
                <a:sym typeface="Calibri"/>
              </a:rPr>
              <a:t>P-VC:</a:t>
            </a:r>
            <a:r>
              <a:rPr i="1" lang="en-GB" sz="1700">
                <a:latin typeface="Calibri"/>
                <a:ea typeface="Calibri"/>
                <a:cs typeface="Calibri"/>
                <a:sym typeface="Calibri"/>
              </a:rPr>
              <a:t> </a:t>
            </a:r>
            <a:r>
              <a:rPr i="1" lang="en-GB" sz="1700">
                <a:latin typeface="Calibri"/>
                <a:ea typeface="Calibri"/>
                <a:cs typeface="Calibri"/>
                <a:sym typeface="Calibri"/>
              </a:rPr>
              <a:t>NASA reprocessing of TRMM/GPM products completed; JAXA new GSMaP version completed; NOAA reprocessing of Snowfall Rate (SFR) and MiRS Rain Rate products; White Paper “The Global Satellite Precipitation Constellation: Current Status and Future Requirements”</a:t>
            </a:r>
            <a:endParaRPr i="1" sz="1700">
              <a:latin typeface="Calibri"/>
              <a:ea typeface="Calibri"/>
              <a:cs typeface="Calibri"/>
              <a:sym typeface="Calibri"/>
            </a:endParaRPr>
          </a:p>
          <a:p>
            <a:pPr indent="-336550" lvl="1" marL="914400" rtl="0" algn="l">
              <a:lnSpc>
                <a:spcPct val="115000"/>
              </a:lnSpc>
              <a:spcBef>
                <a:spcPts val="0"/>
              </a:spcBef>
              <a:spcAft>
                <a:spcPts val="0"/>
              </a:spcAft>
              <a:buSzPts val="1700"/>
              <a:buFont typeface="Calibri"/>
              <a:buChar char="➢"/>
            </a:pPr>
            <a:r>
              <a:rPr i="1" lang="en-GB" sz="1700" u="sng">
                <a:latin typeface="Calibri"/>
                <a:ea typeface="Calibri"/>
                <a:cs typeface="Calibri"/>
                <a:sym typeface="Calibri"/>
              </a:rPr>
              <a:t>SST-VC:</a:t>
            </a:r>
            <a:r>
              <a:rPr i="1" lang="en-GB" sz="1700">
                <a:latin typeface="Calibri"/>
                <a:ea typeface="Calibri"/>
                <a:cs typeface="Calibri"/>
                <a:sym typeface="Calibri"/>
              </a:rPr>
              <a:t>  Contributing to CEOS-ARD OG, working with Ocean Coordination Group, contributing to UN Decade, GHRSST federated discovery and search catalogue prototype; contributing to CEOS COAST and COVERAGE.</a:t>
            </a:r>
            <a:endParaRPr i="1" sz="1700">
              <a:latin typeface="Calibri"/>
              <a:ea typeface="Calibri"/>
              <a:cs typeface="Calibri"/>
              <a:sym typeface="Calibri"/>
            </a:endParaRPr>
          </a:p>
          <a:p>
            <a:pPr indent="-336550" lvl="1" marL="914400" rtl="0" algn="l">
              <a:lnSpc>
                <a:spcPct val="115000"/>
              </a:lnSpc>
              <a:spcBef>
                <a:spcPts val="0"/>
              </a:spcBef>
              <a:spcAft>
                <a:spcPts val="0"/>
              </a:spcAft>
              <a:buSzPts val="1700"/>
              <a:buFont typeface="Calibri"/>
              <a:buChar char="➢"/>
            </a:pPr>
            <a:r>
              <a:rPr i="1" lang="en-GB" sz="1700" u="sng">
                <a:solidFill>
                  <a:schemeClr val="hlink"/>
                </a:solidFill>
                <a:latin typeface="Calibri"/>
                <a:ea typeface="Calibri"/>
                <a:cs typeface="Calibri"/>
                <a:sym typeface="Calibri"/>
                <a:hlinkClick r:id="rId3"/>
              </a:rPr>
              <a:t>https://ceos.org/observations/</a:t>
            </a:r>
            <a:r>
              <a:rPr i="1" lang="en-GB" sz="1700">
                <a:latin typeface="Calibri"/>
                <a:ea typeface="Calibri"/>
                <a:cs typeface="Calibri"/>
                <a:sym typeface="Calibri"/>
              </a:rPr>
              <a:t> updated for 2022</a:t>
            </a:r>
            <a:endParaRPr i="1" sz="1700">
              <a:latin typeface="Calibri"/>
              <a:ea typeface="Calibri"/>
              <a:cs typeface="Calibri"/>
              <a:sym typeface="Calibri"/>
            </a:endParaRPr>
          </a:p>
        </p:txBody>
      </p:sp>
      <p:sp>
        <p:nvSpPr>
          <p:cNvPr id="176" name="Google Shape;176;p26"/>
          <p:cNvSpPr txBox="1"/>
          <p:nvPr>
            <p:ph type="title"/>
          </p:nvPr>
        </p:nvSpPr>
        <p:spPr>
          <a:xfrm>
            <a:off x="176050" y="175950"/>
            <a:ext cx="102582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000">
                <a:latin typeface="Calibri"/>
                <a:ea typeface="Calibri"/>
                <a:cs typeface="Calibri"/>
                <a:sym typeface="Calibri"/>
              </a:rPr>
              <a:t>1.19 </a:t>
            </a:r>
            <a:r>
              <a:rPr lang="en-GB" sz="3000">
                <a:latin typeface="Calibri"/>
                <a:ea typeface="Calibri"/>
                <a:cs typeface="Calibri"/>
                <a:sym typeface="Calibri"/>
              </a:rPr>
              <a:t>Virtual Constellation Synthesis Report </a:t>
            </a:r>
            <a:r>
              <a:rPr lang="en-GB" sz="3000">
                <a:latin typeface="Calibri"/>
                <a:ea typeface="Calibri"/>
                <a:cs typeface="Calibri"/>
                <a:sym typeface="Calibri"/>
              </a:rPr>
              <a:t> </a:t>
            </a:r>
            <a:endParaRPr sz="3000">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7"/>
          <p:cNvSpPr txBox="1"/>
          <p:nvPr>
            <p:ph idx="1" type="body"/>
          </p:nvPr>
        </p:nvSpPr>
        <p:spPr>
          <a:xfrm>
            <a:off x="324233" y="1177533"/>
            <a:ext cx="11495400" cy="4662900"/>
          </a:xfrm>
          <a:prstGeom prst="rect">
            <a:avLst/>
          </a:prstGeom>
        </p:spPr>
        <p:txBody>
          <a:bodyPr anchorCtr="0" anchor="t" bIns="45700" lIns="91425" spcFirstLastPara="1" rIns="91425" wrap="square" tIns="45700">
            <a:noAutofit/>
          </a:bodyPr>
          <a:lstStyle/>
          <a:p>
            <a:pPr indent="-342900" lvl="1" marL="914400" rtl="0" algn="l">
              <a:lnSpc>
                <a:spcPct val="100000"/>
              </a:lnSpc>
              <a:spcBef>
                <a:spcPts val="500"/>
              </a:spcBef>
              <a:spcAft>
                <a:spcPts val="0"/>
              </a:spcAft>
              <a:buSzPts val="1800"/>
              <a:buFont typeface="Calibri"/>
              <a:buChar char="➢"/>
            </a:pPr>
            <a:r>
              <a:rPr lang="en-GB" sz="1800">
                <a:latin typeface="Calibri"/>
                <a:ea typeface="Calibri"/>
                <a:cs typeface="Calibri"/>
                <a:sym typeface="Calibri"/>
              </a:rPr>
              <a:t>Paper aims to Strengthen the role of satellite missions with aerosol observation capabilities in monitoring particulate pollution of air</a:t>
            </a:r>
            <a:r>
              <a:rPr lang="en-GB" sz="1800">
                <a:latin typeface="Calibri"/>
                <a:ea typeface="Calibri"/>
                <a:cs typeface="Calibri"/>
                <a:sym typeface="Calibri"/>
              </a:rPr>
              <a:t>. Suggestion for a collaborative constellation approach.</a:t>
            </a:r>
            <a:endParaRPr sz="1800">
              <a:latin typeface="Calibri"/>
              <a:ea typeface="Calibri"/>
              <a:cs typeface="Calibri"/>
              <a:sym typeface="Calibri"/>
            </a:endParaRPr>
          </a:p>
          <a:p>
            <a:pPr indent="-342900" lvl="1" marL="914400" rtl="0" algn="l">
              <a:lnSpc>
                <a:spcPct val="100000"/>
              </a:lnSpc>
              <a:spcBef>
                <a:spcPts val="0"/>
              </a:spcBef>
              <a:spcAft>
                <a:spcPts val="0"/>
              </a:spcAft>
              <a:buSzPts val="1800"/>
              <a:buFont typeface="Calibri"/>
              <a:buChar char="➢"/>
            </a:pPr>
            <a:r>
              <a:rPr lang="en-GB" sz="1800">
                <a:latin typeface="Calibri"/>
                <a:ea typeface="Calibri"/>
                <a:cs typeface="Calibri"/>
                <a:sym typeface="Calibri"/>
              </a:rPr>
              <a:t>Satellite obs + ground based obs + atmospheric modelling</a:t>
            </a:r>
            <a:endParaRPr sz="1800">
              <a:latin typeface="Calibri"/>
              <a:ea typeface="Calibri"/>
              <a:cs typeface="Calibri"/>
              <a:sym typeface="Calibri"/>
            </a:endParaRPr>
          </a:p>
          <a:p>
            <a:pPr indent="-342900" lvl="1" marL="914400" rtl="0" algn="l">
              <a:lnSpc>
                <a:spcPct val="100000"/>
              </a:lnSpc>
              <a:spcBef>
                <a:spcPts val="0"/>
              </a:spcBef>
              <a:spcAft>
                <a:spcPts val="0"/>
              </a:spcAft>
              <a:buSzPts val="1800"/>
              <a:buFont typeface="Calibri"/>
              <a:buChar char="➢"/>
            </a:pPr>
            <a:r>
              <a:rPr lang="en-GB" sz="1800">
                <a:latin typeface="Calibri"/>
                <a:ea typeface="Calibri"/>
                <a:cs typeface="Calibri"/>
                <a:sym typeface="Calibri"/>
              </a:rPr>
              <a:t>Whitepaper with actionable recommendations circulated for CEOS Plenary </a:t>
            </a:r>
            <a:r>
              <a:rPr lang="en-GB" sz="1800">
                <a:latin typeface="Calibri"/>
                <a:ea typeface="Calibri"/>
                <a:cs typeface="Calibri"/>
                <a:sym typeface="Calibri"/>
              </a:rPr>
              <a:t>endorsement</a:t>
            </a:r>
            <a:r>
              <a:rPr lang="en-GB" sz="1800">
                <a:latin typeface="Calibri"/>
                <a:ea typeface="Calibri"/>
                <a:cs typeface="Calibri"/>
                <a:sym typeface="Calibri"/>
              </a:rPr>
              <a:t>. 16 recommendations.</a:t>
            </a:r>
            <a:endParaRPr sz="1800">
              <a:latin typeface="Calibri"/>
              <a:ea typeface="Calibri"/>
              <a:cs typeface="Calibri"/>
              <a:sym typeface="Calibri"/>
            </a:endParaRPr>
          </a:p>
          <a:p>
            <a:pPr indent="-342900" lvl="1" marL="914400" rtl="0" algn="l">
              <a:lnSpc>
                <a:spcPct val="100000"/>
              </a:lnSpc>
              <a:spcBef>
                <a:spcPts val="0"/>
              </a:spcBef>
              <a:spcAft>
                <a:spcPts val="0"/>
              </a:spcAft>
              <a:buSzPts val="1800"/>
              <a:buFont typeface="Calibri"/>
              <a:buChar char="➢"/>
            </a:pPr>
            <a:r>
              <a:rPr lang="en-GB" sz="1800">
                <a:latin typeface="Calibri"/>
                <a:ea typeface="Calibri"/>
                <a:cs typeface="Calibri"/>
                <a:sym typeface="Calibri"/>
              </a:rPr>
              <a:t>Presented as draft at SIT TW. Incorporated lots of feedback since. Also presented to Joint AEROSAT &amp; AEROCOM Workshop Oct 2022.</a:t>
            </a:r>
            <a:endParaRPr sz="1800">
              <a:latin typeface="Calibri"/>
              <a:ea typeface="Calibri"/>
              <a:cs typeface="Calibri"/>
              <a:sym typeface="Calibri"/>
            </a:endParaRPr>
          </a:p>
          <a:p>
            <a:pPr indent="-342900" lvl="1" marL="914400" rtl="0" algn="l">
              <a:lnSpc>
                <a:spcPct val="100000"/>
              </a:lnSpc>
              <a:spcBef>
                <a:spcPts val="0"/>
              </a:spcBef>
              <a:spcAft>
                <a:spcPts val="0"/>
              </a:spcAft>
              <a:buSzPts val="1800"/>
              <a:buFont typeface="Calibri"/>
              <a:buChar char="➢"/>
            </a:pPr>
            <a:r>
              <a:rPr lang="en-GB" sz="1800">
                <a:latin typeface="Calibri"/>
                <a:ea typeface="Calibri"/>
                <a:cs typeface="Calibri"/>
                <a:sym typeface="Calibri"/>
              </a:rPr>
              <a:t>With endorsement of the report and recommendations, would  like to t</a:t>
            </a:r>
            <a:r>
              <a:rPr lang="en-GB" sz="1800">
                <a:latin typeface="Calibri"/>
                <a:ea typeface="Calibri"/>
                <a:cs typeface="Calibri"/>
                <a:sym typeface="Calibri"/>
              </a:rPr>
              <a:t>rigger and coordinate activities and build use cases. </a:t>
            </a:r>
            <a:endParaRPr sz="1800">
              <a:latin typeface="Calibri"/>
              <a:ea typeface="Calibri"/>
              <a:cs typeface="Calibri"/>
              <a:sym typeface="Calibri"/>
            </a:endParaRPr>
          </a:p>
          <a:p>
            <a:pPr indent="-342900" lvl="1" marL="914400" rtl="0" algn="l">
              <a:lnSpc>
                <a:spcPct val="100000"/>
              </a:lnSpc>
              <a:spcBef>
                <a:spcPts val="0"/>
              </a:spcBef>
              <a:spcAft>
                <a:spcPts val="0"/>
              </a:spcAft>
              <a:buClr>
                <a:schemeClr val="lt1"/>
              </a:buClr>
              <a:buSzPts val="1800"/>
              <a:buFont typeface="Calibri"/>
              <a:buChar char="➢"/>
            </a:pPr>
            <a:r>
              <a:rPr lang="en-GB" sz="1800" u="sng">
                <a:solidFill>
                  <a:schemeClr val="lt1"/>
                </a:solidFill>
                <a:highlight>
                  <a:srgbClr val="38761D"/>
                </a:highlight>
                <a:latin typeface="Calibri"/>
                <a:ea typeface="Calibri"/>
                <a:cs typeface="Calibri"/>
                <a:sym typeface="Calibri"/>
              </a:rPr>
              <a:t>Decision:</a:t>
            </a:r>
            <a:r>
              <a:rPr lang="en-GB" sz="1800">
                <a:solidFill>
                  <a:schemeClr val="lt1"/>
                </a:solidFill>
                <a:highlight>
                  <a:srgbClr val="38761D"/>
                </a:highlight>
                <a:latin typeface="Calibri"/>
                <a:ea typeface="Calibri"/>
                <a:cs typeface="Calibri"/>
                <a:sym typeface="Calibri"/>
              </a:rPr>
              <a:t> ​​Plenary endorsed the AC-VC whitepaper “Monitoring Surface PM2.5: An International Constellation Approach to Enhancing the Role of Satellite Observations” and acknowledged its recommendations. The paper is endorsed understanding that specific actions in response to the recommendations are not yet identified or resourced and further action will require an identification of specific actions in a roadmap / implementation plan.</a:t>
            </a:r>
            <a:endParaRPr sz="1800">
              <a:solidFill>
                <a:schemeClr val="lt1"/>
              </a:solidFill>
              <a:highlight>
                <a:srgbClr val="38761D"/>
              </a:highlight>
              <a:latin typeface="Calibri"/>
              <a:ea typeface="Calibri"/>
              <a:cs typeface="Calibri"/>
              <a:sym typeface="Calibri"/>
            </a:endParaRPr>
          </a:p>
          <a:p>
            <a:pPr indent="-342900" lvl="1" marL="914400" rtl="0" algn="l">
              <a:lnSpc>
                <a:spcPct val="100000"/>
              </a:lnSpc>
              <a:spcBef>
                <a:spcPts val="0"/>
              </a:spcBef>
              <a:spcAft>
                <a:spcPts val="0"/>
              </a:spcAft>
              <a:buClr>
                <a:srgbClr val="FFFFFF"/>
              </a:buClr>
              <a:buSzPts val="1800"/>
              <a:buFont typeface="Calibri"/>
              <a:buChar char="➢"/>
            </a:pPr>
            <a:r>
              <a:rPr lang="en-GB" sz="1800">
                <a:solidFill>
                  <a:srgbClr val="FFFFFF"/>
                </a:solidFill>
                <a:highlight>
                  <a:srgbClr val="1155CC"/>
                </a:highlight>
                <a:latin typeface="Calibri"/>
                <a:ea typeface="Calibri"/>
                <a:cs typeface="Calibri"/>
                <a:sym typeface="Calibri"/>
              </a:rPr>
              <a:t>Action: AC-VC to lead the development of an implementation roadmap to address the recommendations from the “Monitoring Surface PM2.5: An International Constellation Approach to Enhancing the Role of Satellite Observations” paper endorsed by CEOS. The goal will be to identify specific actions and actionees. Due: TBD</a:t>
            </a:r>
            <a:endParaRPr sz="2100">
              <a:solidFill>
                <a:srgbClr val="FFFFFF"/>
              </a:solidFill>
              <a:highlight>
                <a:srgbClr val="1155CC"/>
              </a:highlight>
            </a:endParaRPr>
          </a:p>
        </p:txBody>
      </p:sp>
      <p:sp>
        <p:nvSpPr>
          <p:cNvPr id="182" name="Google Shape;182;p27"/>
          <p:cNvSpPr txBox="1"/>
          <p:nvPr>
            <p:ph type="title"/>
          </p:nvPr>
        </p:nvSpPr>
        <p:spPr>
          <a:xfrm>
            <a:off x="176050" y="175950"/>
            <a:ext cx="102582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000">
                <a:latin typeface="Calibri"/>
                <a:ea typeface="Calibri"/>
                <a:cs typeface="Calibri"/>
                <a:sym typeface="Calibri"/>
              </a:rPr>
              <a:t>1.20 </a:t>
            </a:r>
            <a:r>
              <a:rPr lang="en-GB" sz="3000">
                <a:latin typeface="Calibri"/>
                <a:ea typeface="Calibri"/>
                <a:cs typeface="Calibri"/>
                <a:sym typeface="Calibri"/>
              </a:rPr>
              <a:t>Atmospheric Composition Virtual Constellation (AC-VC)</a:t>
            </a:r>
            <a:r>
              <a:rPr lang="en-GB" sz="3000">
                <a:latin typeface="Calibri"/>
                <a:ea typeface="Calibri"/>
                <a:cs typeface="Calibri"/>
                <a:sym typeface="Calibri"/>
              </a:rPr>
              <a:t>  </a:t>
            </a:r>
            <a:endParaRPr sz="3000">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8"/>
          <p:cNvSpPr txBox="1"/>
          <p:nvPr>
            <p:ph type="title"/>
          </p:nvPr>
        </p:nvSpPr>
        <p:spPr>
          <a:xfrm>
            <a:off x="176047" y="175938"/>
            <a:ext cx="6157200" cy="3972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Day 2</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9"/>
          <p:cNvSpPr txBox="1"/>
          <p:nvPr>
            <p:ph idx="1" type="body"/>
          </p:nvPr>
        </p:nvSpPr>
        <p:spPr>
          <a:xfrm>
            <a:off x="324233" y="1177533"/>
            <a:ext cx="11495400" cy="4662900"/>
          </a:xfrm>
          <a:prstGeom prst="rect">
            <a:avLst/>
          </a:prstGeom>
        </p:spPr>
        <p:txBody>
          <a:bodyPr anchorCtr="0" anchor="t" bIns="45700" lIns="91425" spcFirstLastPara="1" rIns="91425" wrap="square" tIns="45700">
            <a:noAutofit/>
          </a:bodyPr>
          <a:lstStyle/>
          <a:p>
            <a:pPr indent="-361950" lvl="0" marL="457200" rtl="0" algn="l">
              <a:lnSpc>
                <a:spcPct val="115000"/>
              </a:lnSpc>
              <a:spcBef>
                <a:spcPts val="1000"/>
              </a:spcBef>
              <a:spcAft>
                <a:spcPts val="0"/>
              </a:spcAft>
              <a:buSzPts val="2100"/>
              <a:buFont typeface="Calibri"/>
              <a:buChar char="●"/>
            </a:pPr>
            <a:r>
              <a:rPr lang="en-GB" sz="2100">
                <a:latin typeface="Calibri"/>
                <a:ea typeface="Calibri"/>
                <a:cs typeface="Calibri"/>
                <a:sym typeface="Calibri"/>
              </a:rPr>
              <a:t>SIT Chair identified the need for CEOS to discuss the changing composition of the EO space, governmental and commercial roles up and down the entire value chain.</a:t>
            </a:r>
            <a:endParaRPr sz="2100">
              <a:latin typeface="Calibri"/>
              <a:ea typeface="Calibri"/>
              <a:cs typeface="Calibri"/>
              <a:sym typeface="Calibri"/>
            </a:endParaRPr>
          </a:p>
          <a:p>
            <a:pPr indent="-361950" lvl="0" marL="457200" rtl="0" algn="l">
              <a:lnSpc>
                <a:spcPct val="115000"/>
              </a:lnSpc>
              <a:spcBef>
                <a:spcPts val="0"/>
              </a:spcBef>
              <a:spcAft>
                <a:spcPts val="0"/>
              </a:spcAft>
              <a:buSzPts val="2100"/>
              <a:buFont typeface="Calibri"/>
              <a:buChar char="●"/>
            </a:pPr>
            <a:r>
              <a:rPr lang="en-GB" sz="2100">
                <a:latin typeface="Calibri"/>
                <a:ea typeface="Calibri"/>
                <a:cs typeface="Calibri"/>
                <a:sym typeface="Calibri"/>
              </a:rPr>
              <a:t>SIT-37 and SIT TW sessions used to gather experiences of CEOS Agencies (USGS, ESA, GISTDA, NASA, CSA, CNES, COM, NOAA) and activities (ARD, WGCV) to inform CEOS response</a:t>
            </a:r>
            <a:endParaRPr sz="2100">
              <a:latin typeface="Calibri"/>
              <a:ea typeface="Calibri"/>
              <a:cs typeface="Calibri"/>
              <a:sym typeface="Calibri"/>
            </a:endParaRPr>
          </a:p>
          <a:p>
            <a:pPr indent="-361950" lvl="0" marL="457200" rtl="0" algn="l">
              <a:lnSpc>
                <a:spcPct val="115000"/>
              </a:lnSpc>
              <a:spcBef>
                <a:spcPts val="0"/>
              </a:spcBef>
              <a:spcAft>
                <a:spcPts val="0"/>
              </a:spcAft>
              <a:buSzPts val="2100"/>
              <a:buFont typeface="Calibri"/>
              <a:buChar char="●"/>
            </a:pPr>
            <a:r>
              <a:rPr lang="en-GB" sz="2100" u="sng">
                <a:latin typeface="Calibri"/>
                <a:ea typeface="Calibri"/>
                <a:cs typeface="Calibri"/>
                <a:sym typeface="Calibri"/>
              </a:rPr>
              <a:t>Key findings:</a:t>
            </a:r>
            <a:r>
              <a:rPr lang="en-GB" sz="2100">
                <a:latin typeface="Calibri"/>
                <a:ea typeface="Calibri"/>
                <a:cs typeface="Calibri"/>
                <a:sym typeface="Calibri"/>
              </a:rPr>
              <a:t> Public-Private Partnerships key &amp; underpin market sustainability; CEOS ‘standardisation’ and cal/val efforts are an important contribution; smallsat constellations to improve agility, resilience and cost reduction; complementarity of commercial data; EO a small fraction of commercial space market; most EO purchases from governments; Copernicus is an enabler of EO New Space in Europe.</a:t>
            </a:r>
            <a:endParaRPr sz="2100">
              <a:latin typeface="Calibri"/>
              <a:ea typeface="Calibri"/>
              <a:cs typeface="Calibri"/>
              <a:sym typeface="Calibri"/>
            </a:endParaRPr>
          </a:p>
          <a:p>
            <a:pPr indent="-361950" lvl="0" marL="457200" rtl="0" algn="l">
              <a:lnSpc>
                <a:spcPct val="115000"/>
              </a:lnSpc>
              <a:spcBef>
                <a:spcPts val="0"/>
              </a:spcBef>
              <a:spcAft>
                <a:spcPts val="0"/>
              </a:spcAft>
              <a:buSzPts val="2100"/>
              <a:buFont typeface="Calibri"/>
              <a:buChar char="●"/>
            </a:pPr>
            <a:r>
              <a:rPr lang="en-GB" sz="2100">
                <a:latin typeface="Calibri"/>
                <a:ea typeface="Calibri"/>
                <a:cs typeface="Calibri"/>
                <a:sym typeface="Calibri"/>
              </a:rPr>
              <a:t>Proposal for a </a:t>
            </a:r>
            <a:r>
              <a:rPr b="1" lang="en-GB" sz="2100">
                <a:latin typeface="Calibri"/>
                <a:ea typeface="Calibri"/>
                <a:cs typeface="Calibri"/>
                <a:sym typeface="Calibri"/>
              </a:rPr>
              <a:t>New Space Task team that would explore the principle of shared value between public and private commercial space services in delivering public benefit</a:t>
            </a:r>
            <a:endParaRPr b="1" sz="2100">
              <a:latin typeface="Calibri"/>
              <a:ea typeface="Calibri"/>
              <a:cs typeface="Calibri"/>
              <a:sym typeface="Calibri"/>
            </a:endParaRPr>
          </a:p>
          <a:p>
            <a:pPr indent="-361950" lvl="0" marL="457200" rtl="0" algn="l">
              <a:lnSpc>
                <a:spcPct val="115000"/>
              </a:lnSpc>
              <a:spcBef>
                <a:spcPts val="0"/>
              </a:spcBef>
              <a:spcAft>
                <a:spcPts val="0"/>
              </a:spcAft>
              <a:buSzPts val="2100"/>
              <a:buFont typeface="Calibri"/>
              <a:buChar char="●"/>
            </a:pPr>
            <a:r>
              <a:rPr b="1" lang="en-GB" sz="2100">
                <a:latin typeface="Calibri"/>
                <a:ea typeface="Calibri"/>
                <a:cs typeface="Calibri"/>
                <a:sym typeface="Calibri"/>
              </a:rPr>
              <a:t>ToRs for a New Space Task Team developed and presented to Plenary for endorsement (item 2.3)</a:t>
            </a:r>
            <a:endParaRPr b="1" sz="2100">
              <a:latin typeface="Calibri"/>
              <a:ea typeface="Calibri"/>
              <a:cs typeface="Calibri"/>
              <a:sym typeface="Calibri"/>
            </a:endParaRPr>
          </a:p>
        </p:txBody>
      </p:sp>
      <p:sp>
        <p:nvSpPr>
          <p:cNvPr id="193" name="Google Shape;193;p29"/>
          <p:cNvSpPr txBox="1"/>
          <p:nvPr>
            <p:ph type="title"/>
          </p:nvPr>
        </p:nvSpPr>
        <p:spPr>
          <a:xfrm>
            <a:off x="176050" y="175950"/>
            <a:ext cx="102582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000">
                <a:latin typeface="Calibri"/>
                <a:ea typeface="Calibri"/>
                <a:cs typeface="Calibri"/>
                <a:sym typeface="Calibri"/>
              </a:rPr>
              <a:t>2.1</a:t>
            </a:r>
            <a:r>
              <a:rPr lang="en-GB" sz="3000">
                <a:latin typeface="Calibri"/>
                <a:ea typeface="Calibri"/>
                <a:cs typeface="Calibri"/>
                <a:sym typeface="Calibri"/>
              </a:rPr>
              <a:t> </a:t>
            </a:r>
            <a:r>
              <a:rPr lang="en-GB" sz="3000">
                <a:latin typeface="Calibri"/>
                <a:ea typeface="Calibri"/>
                <a:cs typeface="Calibri"/>
                <a:sym typeface="Calibri"/>
              </a:rPr>
              <a:t>SIT Chair ‘New Space’ Synthesis Report</a:t>
            </a:r>
            <a:r>
              <a:rPr lang="en-GB" sz="3000">
                <a:latin typeface="Calibri"/>
                <a:ea typeface="Calibri"/>
                <a:cs typeface="Calibri"/>
                <a:sym typeface="Calibri"/>
              </a:rPr>
              <a:t>  </a:t>
            </a:r>
            <a:endParaRPr sz="3000">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0"/>
          <p:cNvSpPr txBox="1"/>
          <p:nvPr>
            <p:ph type="title"/>
          </p:nvPr>
        </p:nvSpPr>
        <p:spPr>
          <a:xfrm>
            <a:off x="176050" y="175950"/>
            <a:ext cx="102582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000">
                <a:latin typeface="Calibri"/>
                <a:ea typeface="Calibri"/>
                <a:cs typeface="Calibri"/>
                <a:sym typeface="Calibri"/>
              </a:rPr>
              <a:t>2.2 </a:t>
            </a:r>
            <a:r>
              <a:rPr lang="en-GB" sz="3000">
                <a:latin typeface="Calibri"/>
                <a:ea typeface="Calibri"/>
                <a:cs typeface="Calibri"/>
                <a:sym typeface="Calibri"/>
              </a:rPr>
              <a:t>SEO Report on the SatSummit 2022 Conference</a:t>
            </a:r>
            <a:endParaRPr sz="3000">
              <a:latin typeface="Calibri"/>
              <a:ea typeface="Calibri"/>
              <a:cs typeface="Calibri"/>
              <a:sym typeface="Calibri"/>
            </a:endParaRPr>
          </a:p>
        </p:txBody>
      </p:sp>
      <p:sp>
        <p:nvSpPr>
          <p:cNvPr id="199" name="Google Shape;199;p30"/>
          <p:cNvSpPr txBox="1"/>
          <p:nvPr>
            <p:ph idx="1" type="body"/>
          </p:nvPr>
        </p:nvSpPr>
        <p:spPr>
          <a:xfrm>
            <a:off x="176050" y="1025125"/>
            <a:ext cx="11928300" cy="4662900"/>
          </a:xfrm>
          <a:prstGeom prst="rect">
            <a:avLst/>
          </a:prstGeom>
        </p:spPr>
        <p:txBody>
          <a:bodyPr anchorCtr="0" anchor="t" bIns="45700" lIns="91425" spcFirstLastPara="1" rIns="91425" wrap="square" tIns="45700">
            <a:noAutofit/>
          </a:bodyPr>
          <a:lstStyle/>
          <a:p>
            <a:pPr indent="0" lvl="0" marL="0" rtl="0" algn="l">
              <a:lnSpc>
                <a:spcPct val="100000"/>
              </a:lnSpc>
              <a:spcBef>
                <a:spcPts val="1000"/>
              </a:spcBef>
              <a:spcAft>
                <a:spcPts val="0"/>
              </a:spcAft>
              <a:buNone/>
            </a:pPr>
            <a:r>
              <a:rPr lang="en-GB" sz="1400">
                <a:latin typeface="Calibri"/>
                <a:ea typeface="Calibri"/>
                <a:cs typeface="Calibri"/>
                <a:sym typeface="Calibri"/>
              </a:rPr>
              <a:t>SatSummit2022</a:t>
            </a:r>
            <a:endParaRPr sz="1400">
              <a:latin typeface="Calibri"/>
              <a:ea typeface="Calibri"/>
              <a:cs typeface="Calibri"/>
              <a:sym typeface="Calibri"/>
            </a:endParaRPr>
          </a:p>
          <a:p>
            <a:pPr indent="-317500" lvl="0" marL="457200" rtl="0" algn="l">
              <a:lnSpc>
                <a:spcPct val="100000"/>
              </a:lnSpc>
              <a:spcBef>
                <a:spcPts val="1000"/>
              </a:spcBef>
              <a:spcAft>
                <a:spcPts val="0"/>
              </a:spcAft>
              <a:buSzPts val="1400"/>
              <a:buFont typeface="Calibri"/>
              <a:buChar char="●"/>
            </a:pPr>
            <a:r>
              <a:rPr lang="en-GB" sz="1400">
                <a:latin typeface="Calibri"/>
                <a:ea typeface="Calibri"/>
                <a:cs typeface="Calibri"/>
                <a:sym typeface="Calibri"/>
              </a:rPr>
              <a:t>SEO attended SatSummit 2022, strong New Space industry and startup attendance / focus</a:t>
            </a:r>
            <a:endParaRPr sz="1400">
              <a:latin typeface="Calibri"/>
              <a:ea typeface="Calibri"/>
              <a:cs typeface="Calibri"/>
              <a:sym typeface="Calibri"/>
            </a:endParaRPr>
          </a:p>
          <a:p>
            <a:pPr indent="-317500" lvl="0" marL="457200" rtl="0" algn="l">
              <a:lnSpc>
                <a:spcPct val="100000"/>
              </a:lnSpc>
              <a:spcBef>
                <a:spcPts val="0"/>
              </a:spcBef>
              <a:spcAft>
                <a:spcPts val="0"/>
              </a:spcAft>
              <a:buSzPts val="1400"/>
              <a:buFont typeface="Calibri"/>
              <a:buChar char="●"/>
            </a:pPr>
            <a:r>
              <a:rPr lang="en-GB" sz="1400">
                <a:latin typeface="Calibri"/>
                <a:ea typeface="Calibri"/>
                <a:cs typeface="Calibri"/>
                <a:sym typeface="Calibri"/>
              </a:rPr>
              <a:t>Interest in data combination, e.g., IoT, drone data, etc.</a:t>
            </a:r>
            <a:endParaRPr sz="1400">
              <a:latin typeface="Calibri"/>
              <a:ea typeface="Calibri"/>
              <a:cs typeface="Calibri"/>
              <a:sym typeface="Calibri"/>
            </a:endParaRPr>
          </a:p>
          <a:p>
            <a:pPr indent="0" lvl="0" marL="0" rtl="0" algn="l">
              <a:lnSpc>
                <a:spcPct val="100000"/>
              </a:lnSpc>
              <a:spcBef>
                <a:spcPts val="1000"/>
              </a:spcBef>
              <a:spcAft>
                <a:spcPts val="0"/>
              </a:spcAft>
              <a:buNone/>
            </a:pPr>
            <a:r>
              <a:rPr lang="en-GB" sz="1400">
                <a:latin typeface="Calibri"/>
                <a:ea typeface="Calibri"/>
                <a:cs typeface="Calibri"/>
                <a:sym typeface="Calibri"/>
              </a:rPr>
              <a:t>Common New Space Themes </a:t>
            </a:r>
            <a:endParaRPr sz="1400">
              <a:latin typeface="Calibri"/>
              <a:ea typeface="Calibri"/>
              <a:cs typeface="Calibri"/>
              <a:sym typeface="Calibri"/>
            </a:endParaRPr>
          </a:p>
          <a:p>
            <a:pPr indent="-317500" lvl="0" marL="457200" rtl="0" algn="l">
              <a:lnSpc>
                <a:spcPct val="100000"/>
              </a:lnSpc>
              <a:spcBef>
                <a:spcPts val="1000"/>
              </a:spcBef>
              <a:spcAft>
                <a:spcPts val="0"/>
              </a:spcAft>
              <a:buSzPts val="1400"/>
              <a:buFont typeface="Calibri"/>
              <a:buChar char="●"/>
            </a:pPr>
            <a:r>
              <a:rPr lang="en-GB" sz="1400">
                <a:latin typeface="Calibri"/>
                <a:ea typeface="Calibri"/>
                <a:cs typeface="Calibri"/>
                <a:sym typeface="Calibri"/>
              </a:rPr>
              <a:t>Impression that New Space are keen to collaborate and learn from CEOS Agencies</a:t>
            </a:r>
            <a:endParaRPr sz="1400">
              <a:latin typeface="Calibri"/>
              <a:ea typeface="Calibri"/>
              <a:cs typeface="Calibri"/>
              <a:sym typeface="Calibri"/>
            </a:endParaRPr>
          </a:p>
          <a:p>
            <a:pPr indent="-317500" lvl="0" marL="457200" rtl="0" algn="l">
              <a:lnSpc>
                <a:spcPct val="100000"/>
              </a:lnSpc>
              <a:spcBef>
                <a:spcPts val="0"/>
              </a:spcBef>
              <a:spcAft>
                <a:spcPts val="0"/>
              </a:spcAft>
              <a:buSzPts val="1400"/>
              <a:buFont typeface="Calibri"/>
              <a:buChar char="●"/>
            </a:pPr>
            <a:r>
              <a:rPr lang="en-GB" sz="1400">
                <a:latin typeface="Calibri"/>
                <a:ea typeface="Calibri"/>
                <a:cs typeface="Calibri"/>
                <a:sym typeface="Calibri"/>
              </a:rPr>
              <a:t>Value propositions are distinct but also parallel and some synergies exist</a:t>
            </a:r>
            <a:endParaRPr sz="1400">
              <a:latin typeface="Calibri"/>
              <a:ea typeface="Calibri"/>
              <a:cs typeface="Calibri"/>
              <a:sym typeface="Calibri"/>
            </a:endParaRPr>
          </a:p>
          <a:p>
            <a:pPr indent="-317500" lvl="0" marL="457200" rtl="0" algn="l">
              <a:lnSpc>
                <a:spcPct val="100000"/>
              </a:lnSpc>
              <a:spcBef>
                <a:spcPts val="0"/>
              </a:spcBef>
              <a:spcAft>
                <a:spcPts val="0"/>
              </a:spcAft>
              <a:buSzPts val="1400"/>
              <a:buFont typeface="Calibri"/>
              <a:buChar char="●"/>
            </a:pPr>
            <a:r>
              <a:rPr lang="en-GB" sz="1400">
                <a:latin typeface="Calibri"/>
                <a:ea typeface="Calibri"/>
                <a:cs typeface="Calibri"/>
                <a:sym typeface="Calibri"/>
              </a:rPr>
              <a:t>Licensing is complicate - opportunity for mutual benefit by working on this</a:t>
            </a:r>
            <a:endParaRPr sz="1400">
              <a:latin typeface="Calibri"/>
              <a:ea typeface="Calibri"/>
              <a:cs typeface="Calibri"/>
              <a:sym typeface="Calibri"/>
            </a:endParaRPr>
          </a:p>
          <a:p>
            <a:pPr indent="-317500" lvl="0" marL="457200" rtl="0" algn="l">
              <a:lnSpc>
                <a:spcPct val="100000"/>
              </a:lnSpc>
              <a:spcBef>
                <a:spcPts val="0"/>
              </a:spcBef>
              <a:spcAft>
                <a:spcPts val="0"/>
              </a:spcAft>
              <a:buSzPts val="1400"/>
              <a:buFont typeface="Calibri"/>
              <a:buChar char="●"/>
            </a:pPr>
            <a:r>
              <a:rPr lang="en-GB" sz="1400">
                <a:latin typeface="Calibri"/>
                <a:ea typeface="Calibri"/>
                <a:cs typeface="Calibri"/>
                <a:sym typeface="Calibri"/>
              </a:rPr>
              <a:t>Analysis Ready Data: if CEOS doesn’t lead this, they will. Getting data into the most useable format. Need to avoid situation where community diverges from CEOS. Need to work with them.</a:t>
            </a:r>
            <a:endParaRPr sz="1400">
              <a:latin typeface="Calibri"/>
              <a:ea typeface="Calibri"/>
              <a:cs typeface="Calibri"/>
              <a:sym typeface="Calibri"/>
            </a:endParaRPr>
          </a:p>
          <a:p>
            <a:pPr indent="-317500" lvl="0" marL="457200" rtl="0" algn="l">
              <a:lnSpc>
                <a:spcPct val="100000"/>
              </a:lnSpc>
              <a:spcBef>
                <a:spcPts val="0"/>
              </a:spcBef>
              <a:spcAft>
                <a:spcPts val="0"/>
              </a:spcAft>
              <a:buSzPts val="1400"/>
              <a:buFont typeface="Calibri"/>
              <a:buChar char="●"/>
            </a:pPr>
            <a:r>
              <a:rPr lang="en-GB" sz="1400">
                <a:latin typeface="Calibri"/>
                <a:ea typeface="Calibri"/>
                <a:cs typeface="Calibri"/>
                <a:sym typeface="Calibri"/>
              </a:rPr>
              <a:t>Cloud computing: The only way forward. Not downloading data. Need to embrace cloud fully.</a:t>
            </a:r>
            <a:endParaRPr sz="1400">
              <a:latin typeface="Calibri"/>
              <a:ea typeface="Calibri"/>
              <a:cs typeface="Calibri"/>
              <a:sym typeface="Calibri"/>
            </a:endParaRPr>
          </a:p>
          <a:p>
            <a:pPr indent="-317500" lvl="0" marL="457200" rtl="0" algn="l">
              <a:lnSpc>
                <a:spcPct val="100000"/>
              </a:lnSpc>
              <a:spcBef>
                <a:spcPts val="0"/>
              </a:spcBef>
              <a:spcAft>
                <a:spcPts val="0"/>
              </a:spcAft>
              <a:buSzPts val="1400"/>
              <a:buFont typeface="Calibri"/>
              <a:buChar char="●"/>
            </a:pPr>
            <a:r>
              <a:rPr lang="en-GB" sz="1400">
                <a:latin typeface="Calibri"/>
                <a:ea typeface="Calibri"/>
                <a:cs typeface="Calibri"/>
                <a:sym typeface="Calibri"/>
              </a:rPr>
              <a:t>End user analyses: heavy representation of Jupyter Notebooks</a:t>
            </a:r>
            <a:endParaRPr sz="1400">
              <a:latin typeface="Calibri"/>
              <a:ea typeface="Calibri"/>
              <a:cs typeface="Calibri"/>
              <a:sym typeface="Calibri"/>
            </a:endParaRPr>
          </a:p>
          <a:p>
            <a:pPr indent="-317500" lvl="0" marL="457200" rtl="0" algn="l">
              <a:lnSpc>
                <a:spcPct val="100000"/>
              </a:lnSpc>
              <a:spcBef>
                <a:spcPts val="0"/>
              </a:spcBef>
              <a:spcAft>
                <a:spcPts val="0"/>
              </a:spcAft>
              <a:buSzPts val="1400"/>
              <a:buFont typeface="Calibri"/>
              <a:buChar char="●"/>
            </a:pPr>
            <a:r>
              <a:rPr lang="en-GB" sz="1400">
                <a:latin typeface="Calibri"/>
                <a:ea typeface="Calibri"/>
                <a:cs typeface="Calibri"/>
                <a:sym typeface="Calibri"/>
              </a:rPr>
              <a:t>ESG (Environmental, Social, Governance) a key driver for commercial community – analogous to SDGs in our community.</a:t>
            </a:r>
            <a:endParaRPr sz="1400">
              <a:latin typeface="Calibri"/>
              <a:ea typeface="Calibri"/>
              <a:cs typeface="Calibri"/>
              <a:sym typeface="Calibri"/>
            </a:endParaRPr>
          </a:p>
          <a:p>
            <a:pPr indent="0" lvl="0" marL="0" rtl="0" algn="l">
              <a:lnSpc>
                <a:spcPct val="100000"/>
              </a:lnSpc>
              <a:spcBef>
                <a:spcPts val="1000"/>
              </a:spcBef>
              <a:spcAft>
                <a:spcPts val="0"/>
              </a:spcAft>
              <a:buNone/>
            </a:pPr>
            <a:r>
              <a:rPr lang="en-GB" sz="1400">
                <a:latin typeface="Calibri"/>
                <a:ea typeface="Calibri"/>
                <a:cs typeface="Calibri"/>
                <a:sym typeface="Calibri"/>
              </a:rPr>
              <a:t>Closing</a:t>
            </a:r>
            <a:endParaRPr sz="1400">
              <a:latin typeface="Calibri"/>
              <a:ea typeface="Calibri"/>
              <a:cs typeface="Calibri"/>
              <a:sym typeface="Calibri"/>
            </a:endParaRPr>
          </a:p>
          <a:p>
            <a:pPr indent="-317500" lvl="0" marL="457200" rtl="0" algn="l">
              <a:lnSpc>
                <a:spcPct val="100000"/>
              </a:lnSpc>
              <a:spcBef>
                <a:spcPts val="1000"/>
              </a:spcBef>
              <a:spcAft>
                <a:spcPts val="0"/>
              </a:spcAft>
              <a:buSzPts val="1400"/>
              <a:buFont typeface="Calibri"/>
              <a:buChar char="●"/>
            </a:pPr>
            <a:r>
              <a:rPr lang="en-GB" sz="1400">
                <a:latin typeface="Calibri"/>
                <a:ea typeface="Calibri"/>
                <a:cs typeface="Calibri"/>
                <a:sym typeface="Calibri"/>
              </a:rPr>
              <a:t>Need to understand how CEOS data connects with data from new space</a:t>
            </a:r>
            <a:endParaRPr sz="1400">
              <a:latin typeface="Calibri"/>
              <a:ea typeface="Calibri"/>
              <a:cs typeface="Calibri"/>
              <a:sym typeface="Calibri"/>
            </a:endParaRPr>
          </a:p>
          <a:p>
            <a:pPr indent="-317500" lvl="0" marL="457200" rtl="0" algn="l">
              <a:lnSpc>
                <a:spcPct val="100000"/>
              </a:lnSpc>
              <a:spcBef>
                <a:spcPts val="0"/>
              </a:spcBef>
              <a:spcAft>
                <a:spcPts val="0"/>
              </a:spcAft>
              <a:buSzPts val="1400"/>
              <a:buFont typeface="Calibri"/>
              <a:buChar char="●"/>
            </a:pPr>
            <a:r>
              <a:rPr lang="en-GB" sz="1400">
                <a:latin typeface="Calibri"/>
                <a:ea typeface="Calibri"/>
                <a:cs typeface="Calibri"/>
                <a:sym typeface="Calibri"/>
              </a:rPr>
              <a:t>Confirm what we see from space - CEOS can help</a:t>
            </a:r>
            <a:endParaRPr sz="1400">
              <a:latin typeface="Calibri"/>
              <a:ea typeface="Calibri"/>
              <a:cs typeface="Calibri"/>
              <a:sym typeface="Calibri"/>
            </a:endParaRPr>
          </a:p>
          <a:p>
            <a:pPr indent="-317500" lvl="0" marL="457200" rtl="0" algn="l">
              <a:lnSpc>
                <a:spcPct val="100000"/>
              </a:lnSpc>
              <a:spcBef>
                <a:spcPts val="0"/>
              </a:spcBef>
              <a:spcAft>
                <a:spcPts val="0"/>
              </a:spcAft>
              <a:buSzPts val="1400"/>
              <a:buFont typeface="Calibri"/>
              <a:buChar char="●"/>
            </a:pPr>
            <a:r>
              <a:rPr lang="en-GB" sz="1400">
                <a:latin typeface="Calibri"/>
                <a:ea typeface="Calibri"/>
                <a:cs typeface="Calibri"/>
                <a:sym typeface="Calibri"/>
              </a:rPr>
              <a:t>Need to be part of the AI/ML movement – “the future is forecasting”</a:t>
            </a:r>
            <a:endParaRPr sz="1400">
              <a:latin typeface="Calibri"/>
              <a:ea typeface="Calibri"/>
              <a:cs typeface="Calibri"/>
              <a:sym typeface="Calibri"/>
            </a:endParaRPr>
          </a:p>
          <a:p>
            <a:pPr indent="-317500" lvl="0" marL="457200" rtl="0" algn="l">
              <a:lnSpc>
                <a:spcPct val="100000"/>
              </a:lnSpc>
              <a:spcBef>
                <a:spcPts val="0"/>
              </a:spcBef>
              <a:spcAft>
                <a:spcPts val="0"/>
              </a:spcAft>
              <a:buSzPts val="1400"/>
              <a:buFont typeface="Calibri"/>
              <a:buChar char="●"/>
            </a:pPr>
            <a:r>
              <a:rPr lang="en-GB" sz="1400">
                <a:latin typeface="Calibri"/>
                <a:ea typeface="Calibri"/>
                <a:cs typeface="Calibri"/>
                <a:sym typeface="Calibri"/>
              </a:rPr>
              <a:t>Landscape a bit chaotic, rapid data growth, but should look at this as an opportunity for CEOS to be a leader, to connect data together, and to </a:t>
            </a:r>
            <a:r>
              <a:rPr lang="en-GB" sz="1400">
                <a:latin typeface="Calibri"/>
                <a:ea typeface="Calibri"/>
                <a:cs typeface="Calibri"/>
                <a:sym typeface="Calibri"/>
              </a:rPr>
              <a:t>pursue new things with the new space world.</a:t>
            </a:r>
            <a:endParaRPr sz="1400">
              <a:latin typeface="Calibri"/>
              <a:ea typeface="Calibri"/>
              <a:cs typeface="Calibri"/>
              <a:sym typeface="Calibri"/>
            </a:endParaRPr>
          </a:p>
          <a:p>
            <a:pPr indent="0" lvl="0" marL="0" rtl="0" algn="l">
              <a:lnSpc>
                <a:spcPct val="100000"/>
              </a:lnSpc>
              <a:spcBef>
                <a:spcPts val="1000"/>
              </a:spcBef>
              <a:spcAft>
                <a:spcPts val="0"/>
              </a:spcAft>
              <a:buNone/>
            </a:pPr>
            <a:r>
              <a:rPr b="1" lang="en-GB" sz="1400">
                <a:latin typeface="Calibri"/>
                <a:ea typeface="Calibri"/>
                <a:cs typeface="Calibri"/>
                <a:sym typeface="Calibri"/>
              </a:rPr>
              <a:t>CEOS perhaps has a role to help negotiate new types of data access agreements, in collaboration with GEO (pixel-by-pixel, on demand) to support end users. CEOS/GEO could set guidelines and standards that would help this mechanism on behalf of public users.</a:t>
            </a:r>
            <a:endParaRPr b="1" sz="1400">
              <a:latin typeface="Calibri"/>
              <a:ea typeface="Calibri"/>
              <a:cs typeface="Calibri"/>
              <a:sym typeface="Calibri"/>
            </a:endParaRPr>
          </a:p>
          <a:p>
            <a:pPr indent="0" lvl="0" marL="0" rtl="0" algn="l">
              <a:lnSpc>
                <a:spcPct val="100000"/>
              </a:lnSpc>
              <a:spcBef>
                <a:spcPts val="1000"/>
              </a:spcBef>
              <a:spcAft>
                <a:spcPts val="0"/>
              </a:spcAft>
              <a:buNone/>
            </a:pPr>
            <a:r>
              <a:rPr b="1" lang="en-GB" sz="1400">
                <a:latin typeface="Calibri"/>
                <a:ea typeface="Calibri"/>
                <a:cs typeface="Calibri"/>
                <a:sym typeface="Calibri"/>
              </a:rPr>
              <a:t>New Space is a priority for GISTDA in 2023 for CEOS Chair year – willing to continue facilitating discussions, perhaps via a workshop</a:t>
            </a:r>
            <a:endParaRPr b="1" sz="1400">
              <a:latin typeface="Calibri"/>
              <a:ea typeface="Calibri"/>
              <a:cs typeface="Calibri"/>
              <a:sym typeface="Calibri"/>
            </a:endParaRPr>
          </a:p>
          <a:p>
            <a:pPr indent="0" lvl="0" marL="0" rtl="0" algn="l">
              <a:lnSpc>
                <a:spcPct val="100000"/>
              </a:lnSpc>
              <a:spcBef>
                <a:spcPts val="1000"/>
              </a:spcBef>
              <a:spcAft>
                <a:spcPts val="0"/>
              </a:spcAft>
              <a:buNone/>
            </a:pPr>
            <a:r>
              <a:rPr b="1" lang="en-GB" sz="1400">
                <a:solidFill>
                  <a:schemeClr val="lt1"/>
                </a:solidFill>
                <a:highlight>
                  <a:srgbClr val="1155CC"/>
                </a:highlight>
                <a:latin typeface="Calibri"/>
                <a:ea typeface="Calibri"/>
                <a:cs typeface="Calibri"/>
                <a:sym typeface="Calibri"/>
              </a:rPr>
              <a:t>Action: USGS to share outputs from Pecora and International Workshop as input to New Space Task Team information gathering.</a:t>
            </a:r>
            <a:endParaRPr b="1" sz="1400">
              <a:solidFill>
                <a:schemeClr val="lt1"/>
              </a:solidFill>
              <a:highlight>
                <a:srgbClr val="1155CC"/>
              </a:highlight>
              <a:latin typeface="Calibri"/>
              <a:ea typeface="Calibri"/>
              <a:cs typeface="Calibri"/>
              <a:sym typeface="Calibri"/>
            </a:endParaRPr>
          </a:p>
          <a:p>
            <a:pPr indent="0" lvl="0" marL="0" rtl="0" algn="l">
              <a:lnSpc>
                <a:spcPct val="100000"/>
              </a:lnSpc>
              <a:spcBef>
                <a:spcPts val="1000"/>
              </a:spcBef>
              <a:spcAft>
                <a:spcPts val="0"/>
              </a:spcAft>
              <a:buNone/>
            </a:pPr>
            <a:r>
              <a:rPr b="1" lang="en-GB" sz="1400">
                <a:latin typeface="Calibri"/>
                <a:ea typeface="Calibri"/>
                <a:cs typeface="Calibri"/>
                <a:sym typeface="Calibri"/>
              </a:rPr>
              <a:t> </a:t>
            </a:r>
            <a:endParaRPr b="1" sz="1400">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1"/>
          <p:cNvSpPr txBox="1"/>
          <p:nvPr>
            <p:ph type="title"/>
          </p:nvPr>
        </p:nvSpPr>
        <p:spPr>
          <a:xfrm>
            <a:off x="176050" y="175950"/>
            <a:ext cx="102582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000">
                <a:latin typeface="Calibri"/>
                <a:ea typeface="Calibri"/>
                <a:cs typeface="Calibri"/>
                <a:sym typeface="Calibri"/>
              </a:rPr>
              <a:t>2.3 </a:t>
            </a:r>
            <a:r>
              <a:rPr lang="en-GB" sz="3000">
                <a:latin typeface="Calibri"/>
                <a:ea typeface="Calibri"/>
                <a:cs typeface="Calibri"/>
                <a:sym typeface="Calibri"/>
              </a:rPr>
              <a:t>Proposal for a ‘New Space’ Task Team</a:t>
            </a:r>
            <a:endParaRPr sz="3000">
              <a:latin typeface="Calibri"/>
              <a:ea typeface="Calibri"/>
              <a:cs typeface="Calibri"/>
              <a:sym typeface="Calibri"/>
            </a:endParaRPr>
          </a:p>
        </p:txBody>
      </p:sp>
      <p:sp>
        <p:nvSpPr>
          <p:cNvPr id="205" name="Google Shape;205;p31"/>
          <p:cNvSpPr txBox="1"/>
          <p:nvPr>
            <p:ph idx="1" type="body"/>
          </p:nvPr>
        </p:nvSpPr>
        <p:spPr>
          <a:xfrm>
            <a:off x="324233" y="948933"/>
            <a:ext cx="11495400" cy="4662900"/>
          </a:xfrm>
          <a:prstGeom prst="rect">
            <a:avLst/>
          </a:prstGeom>
        </p:spPr>
        <p:txBody>
          <a:bodyPr anchorCtr="0" anchor="t" bIns="45700" lIns="91425" spcFirstLastPara="1" rIns="91425" wrap="square" tIns="45700">
            <a:noAutofit/>
          </a:bodyPr>
          <a:lstStyle/>
          <a:p>
            <a:pPr indent="-317500" lvl="0" marL="457200" rtl="0" algn="l">
              <a:lnSpc>
                <a:spcPct val="115000"/>
              </a:lnSpc>
              <a:spcBef>
                <a:spcPts val="1000"/>
              </a:spcBef>
              <a:spcAft>
                <a:spcPts val="0"/>
              </a:spcAft>
              <a:buSzPts val="1400"/>
              <a:buFont typeface="Calibri"/>
              <a:buChar char="●"/>
            </a:pPr>
            <a:r>
              <a:rPr lang="en-GB" sz="1400">
                <a:latin typeface="Calibri"/>
                <a:ea typeface="Calibri"/>
                <a:cs typeface="Calibri"/>
                <a:sym typeface="Calibri"/>
              </a:rPr>
              <a:t>New Space Task Team will explore collaboration opportunities in relation to New Space that bring mutual benefit to all parties, including the identification of concrete initiatives that will drive the agenda forward</a:t>
            </a:r>
            <a:endParaRPr sz="1400">
              <a:latin typeface="Calibri"/>
              <a:ea typeface="Calibri"/>
              <a:cs typeface="Calibri"/>
              <a:sym typeface="Calibri"/>
            </a:endParaRPr>
          </a:p>
          <a:p>
            <a:pPr indent="-317500" lvl="1" marL="914400" rtl="0" algn="l">
              <a:lnSpc>
                <a:spcPct val="115000"/>
              </a:lnSpc>
              <a:spcBef>
                <a:spcPts val="0"/>
              </a:spcBef>
              <a:spcAft>
                <a:spcPts val="0"/>
              </a:spcAft>
              <a:buSzPts val="1400"/>
              <a:buFont typeface="Calibri"/>
              <a:buChar char="○"/>
            </a:pPr>
            <a:r>
              <a:rPr lang="en-GB" sz="1400">
                <a:latin typeface="Calibri"/>
                <a:ea typeface="Calibri"/>
                <a:cs typeface="Calibri"/>
                <a:sym typeface="Calibri"/>
              </a:rPr>
              <a:t>Define and propose actions within the CEOS framework that aim to enhance the outcomes of CEOS entities (WGs, VCs, AHTs) enabling new opportunities with New Space companies</a:t>
            </a:r>
            <a:endParaRPr sz="1400">
              <a:latin typeface="Calibri"/>
              <a:ea typeface="Calibri"/>
              <a:cs typeface="Calibri"/>
              <a:sym typeface="Calibri"/>
            </a:endParaRPr>
          </a:p>
          <a:p>
            <a:pPr indent="-317500" lvl="2" marL="1371600" rtl="0" algn="l">
              <a:lnSpc>
                <a:spcPct val="115000"/>
              </a:lnSpc>
              <a:spcBef>
                <a:spcPts val="0"/>
              </a:spcBef>
              <a:spcAft>
                <a:spcPts val="0"/>
              </a:spcAft>
              <a:buSzPts val="1400"/>
              <a:buFont typeface="Calibri"/>
              <a:buChar char="■"/>
            </a:pPr>
            <a:r>
              <a:rPr lang="en-GB" sz="1400">
                <a:latin typeface="Calibri"/>
                <a:ea typeface="Calibri"/>
                <a:cs typeface="Calibri"/>
                <a:sym typeface="Calibri"/>
              </a:rPr>
              <a:t>Assess common areas, issue white paper, develop objectives and activities that will guide CEOS in fostering the combined use of public and private EO New Space capabilities, both upstream and downstream</a:t>
            </a:r>
            <a:endParaRPr sz="1400">
              <a:latin typeface="Calibri"/>
              <a:ea typeface="Calibri"/>
              <a:cs typeface="Calibri"/>
              <a:sym typeface="Calibri"/>
            </a:endParaRPr>
          </a:p>
          <a:p>
            <a:pPr indent="-317500" lvl="0" marL="457200" rtl="0" algn="l">
              <a:lnSpc>
                <a:spcPct val="115000"/>
              </a:lnSpc>
              <a:spcBef>
                <a:spcPts val="0"/>
              </a:spcBef>
              <a:spcAft>
                <a:spcPts val="0"/>
              </a:spcAft>
              <a:buSzPts val="1400"/>
              <a:buFont typeface="Calibri"/>
              <a:buChar char="●"/>
            </a:pPr>
            <a:r>
              <a:rPr lang="en-GB" sz="1400">
                <a:latin typeface="Calibri"/>
                <a:ea typeface="Calibri"/>
                <a:cs typeface="Calibri"/>
                <a:sym typeface="Calibri"/>
              </a:rPr>
              <a:t>Lead: SIT Chair; Members: All CEOS Agencies and Leads of CEOS entities (WGs, VCs, AHTs).</a:t>
            </a:r>
            <a:endParaRPr sz="1400">
              <a:latin typeface="Calibri"/>
              <a:ea typeface="Calibri"/>
              <a:cs typeface="Calibri"/>
              <a:sym typeface="Calibri"/>
            </a:endParaRPr>
          </a:p>
          <a:p>
            <a:pPr indent="-317500" lvl="0" marL="457200" rtl="0" algn="l">
              <a:lnSpc>
                <a:spcPct val="115000"/>
              </a:lnSpc>
              <a:spcBef>
                <a:spcPts val="0"/>
              </a:spcBef>
              <a:spcAft>
                <a:spcPts val="0"/>
              </a:spcAft>
              <a:buSzPts val="1400"/>
              <a:buFont typeface="Calibri"/>
              <a:buChar char="●"/>
            </a:pPr>
            <a:r>
              <a:rPr lang="en-GB" sz="1400">
                <a:latin typeface="Calibri"/>
                <a:ea typeface="Calibri"/>
                <a:cs typeface="Calibri"/>
                <a:sym typeface="Calibri"/>
              </a:rPr>
              <a:t>Initially established for a period of one year, until the 2023 CEOS Plenary</a:t>
            </a:r>
            <a:endParaRPr sz="1400">
              <a:latin typeface="Calibri"/>
              <a:ea typeface="Calibri"/>
              <a:cs typeface="Calibri"/>
              <a:sym typeface="Calibri"/>
            </a:endParaRPr>
          </a:p>
          <a:p>
            <a:pPr indent="-317500" lvl="0" marL="457200" rtl="0" algn="l">
              <a:lnSpc>
                <a:spcPct val="115000"/>
              </a:lnSpc>
              <a:spcBef>
                <a:spcPts val="0"/>
              </a:spcBef>
              <a:spcAft>
                <a:spcPts val="0"/>
              </a:spcAft>
              <a:buSzPts val="1400"/>
              <a:buFont typeface="Calibri"/>
              <a:buChar char="●"/>
            </a:pPr>
            <a:r>
              <a:rPr lang="en-GB" sz="1400">
                <a:latin typeface="Calibri"/>
                <a:ea typeface="Calibri"/>
                <a:cs typeface="Calibri"/>
                <a:sym typeface="Calibri"/>
              </a:rPr>
              <a:t>After CEOS plenary:</a:t>
            </a:r>
            <a:endParaRPr sz="1400">
              <a:latin typeface="Calibri"/>
              <a:ea typeface="Calibri"/>
              <a:cs typeface="Calibri"/>
              <a:sym typeface="Calibri"/>
            </a:endParaRPr>
          </a:p>
          <a:p>
            <a:pPr indent="-317500" lvl="1" marL="914400" rtl="0" algn="l">
              <a:lnSpc>
                <a:spcPct val="115000"/>
              </a:lnSpc>
              <a:spcBef>
                <a:spcPts val="0"/>
              </a:spcBef>
              <a:spcAft>
                <a:spcPts val="0"/>
              </a:spcAft>
              <a:buSzPts val="1400"/>
              <a:buFont typeface="Calibri"/>
              <a:buChar char="○"/>
            </a:pPr>
            <a:r>
              <a:rPr lang="en-GB" sz="1400">
                <a:latin typeface="Calibri"/>
                <a:ea typeface="Calibri"/>
                <a:cs typeface="Calibri"/>
                <a:sym typeface="Calibri"/>
              </a:rPr>
              <a:t>Will make a call to CEOS Agencies for participation in Task Team </a:t>
            </a:r>
            <a:endParaRPr sz="1400">
              <a:latin typeface="Calibri"/>
              <a:ea typeface="Calibri"/>
              <a:cs typeface="Calibri"/>
              <a:sym typeface="Calibri"/>
            </a:endParaRPr>
          </a:p>
          <a:p>
            <a:pPr indent="-317500" lvl="1" marL="914400" rtl="0" algn="l">
              <a:lnSpc>
                <a:spcPct val="115000"/>
              </a:lnSpc>
              <a:spcBef>
                <a:spcPts val="0"/>
              </a:spcBef>
              <a:spcAft>
                <a:spcPts val="0"/>
              </a:spcAft>
              <a:buSzPts val="1400"/>
              <a:buFont typeface="Calibri"/>
              <a:buChar char="○"/>
            </a:pPr>
            <a:r>
              <a:rPr lang="en-GB" sz="1400">
                <a:latin typeface="Calibri"/>
                <a:ea typeface="Calibri"/>
                <a:cs typeface="Calibri"/>
                <a:sym typeface="Calibri"/>
              </a:rPr>
              <a:t>Survey all CEOS entities and Task Team members to collect ideas of activities to be undertaken within CEOS framework and that can benefit all New Space companies such as ARD, Cal/val in support to smallsats, Maturity index, SDGs, IMEO, GST, etc.</a:t>
            </a:r>
            <a:endParaRPr sz="1400">
              <a:latin typeface="Calibri"/>
              <a:ea typeface="Calibri"/>
              <a:cs typeface="Calibri"/>
              <a:sym typeface="Calibri"/>
            </a:endParaRPr>
          </a:p>
          <a:p>
            <a:pPr indent="-317500" lvl="1" marL="914400" rtl="0" algn="l">
              <a:lnSpc>
                <a:spcPct val="115000"/>
              </a:lnSpc>
              <a:spcBef>
                <a:spcPts val="0"/>
              </a:spcBef>
              <a:spcAft>
                <a:spcPts val="0"/>
              </a:spcAft>
              <a:buSzPts val="1400"/>
              <a:buFont typeface="Calibri"/>
              <a:buChar char="○"/>
            </a:pPr>
            <a:r>
              <a:rPr lang="en-GB" sz="1400">
                <a:latin typeface="Calibri"/>
                <a:ea typeface="Calibri"/>
                <a:cs typeface="Calibri"/>
                <a:sym typeface="Calibri"/>
              </a:rPr>
              <a:t>Presentation of proposed activities at SIT-38.</a:t>
            </a:r>
            <a:endParaRPr sz="1400">
              <a:latin typeface="Calibri"/>
              <a:ea typeface="Calibri"/>
              <a:cs typeface="Calibri"/>
              <a:sym typeface="Calibri"/>
            </a:endParaRPr>
          </a:p>
          <a:p>
            <a:pPr indent="-317500" lvl="1" marL="914400" rtl="0" algn="l">
              <a:lnSpc>
                <a:spcPct val="115000"/>
              </a:lnSpc>
              <a:spcBef>
                <a:spcPts val="0"/>
              </a:spcBef>
              <a:spcAft>
                <a:spcPts val="0"/>
              </a:spcAft>
              <a:buSzPts val="1400"/>
              <a:buFont typeface="Calibri"/>
              <a:buChar char="○"/>
            </a:pPr>
            <a:r>
              <a:rPr lang="en-GB" sz="1400">
                <a:latin typeface="Calibri"/>
                <a:ea typeface="Calibri"/>
                <a:cs typeface="Calibri"/>
                <a:sym typeface="Calibri"/>
              </a:rPr>
              <a:t>At SIT-38, continue agency sharing of experience from SIT-37 and TW, but shift the focus to defining actions</a:t>
            </a:r>
            <a:endParaRPr sz="1400">
              <a:latin typeface="Calibri"/>
              <a:ea typeface="Calibri"/>
              <a:cs typeface="Calibri"/>
              <a:sym typeface="Calibri"/>
            </a:endParaRPr>
          </a:p>
          <a:p>
            <a:pPr indent="-317500" lvl="1" marL="914400" rtl="0" algn="l">
              <a:lnSpc>
                <a:spcPct val="115000"/>
              </a:lnSpc>
              <a:spcBef>
                <a:spcPts val="0"/>
              </a:spcBef>
              <a:spcAft>
                <a:spcPts val="0"/>
              </a:spcAft>
              <a:buSzPts val="1400"/>
              <a:buFont typeface="Calibri"/>
              <a:buChar char="○"/>
            </a:pPr>
            <a:r>
              <a:rPr lang="en-GB" sz="1400">
                <a:latin typeface="Calibri"/>
                <a:ea typeface="Calibri"/>
                <a:cs typeface="Calibri"/>
                <a:sym typeface="Calibri"/>
              </a:rPr>
              <a:t>Desired Outcomes: Discussion and potential resources for agreed CEOS actions around support to New Space companies</a:t>
            </a:r>
            <a:endParaRPr sz="1400">
              <a:latin typeface="Calibri"/>
              <a:ea typeface="Calibri"/>
              <a:cs typeface="Calibri"/>
              <a:sym typeface="Calibri"/>
            </a:endParaRPr>
          </a:p>
          <a:p>
            <a:pPr indent="-317500" lvl="0" marL="457200" rtl="0" algn="l">
              <a:lnSpc>
                <a:spcPct val="115000"/>
              </a:lnSpc>
              <a:spcBef>
                <a:spcPts val="0"/>
              </a:spcBef>
              <a:spcAft>
                <a:spcPts val="0"/>
              </a:spcAft>
              <a:buSzPts val="1400"/>
              <a:buFont typeface="Calibri"/>
              <a:buChar char="●"/>
            </a:pPr>
            <a:r>
              <a:rPr lang="en-GB" sz="1400">
                <a:latin typeface="Calibri"/>
                <a:ea typeface="Calibri"/>
                <a:cs typeface="Calibri"/>
                <a:sym typeface="Calibri"/>
              </a:rPr>
              <a:t>Task Team will be the principal interface for the definition of CEOS initiatives in New Space</a:t>
            </a:r>
            <a:endParaRPr sz="1400">
              <a:latin typeface="Calibri"/>
              <a:ea typeface="Calibri"/>
              <a:cs typeface="Calibri"/>
              <a:sym typeface="Calibri"/>
            </a:endParaRPr>
          </a:p>
          <a:p>
            <a:pPr indent="-317500" lvl="0" marL="457200" rtl="0" algn="l">
              <a:lnSpc>
                <a:spcPct val="115000"/>
              </a:lnSpc>
              <a:spcBef>
                <a:spcPts val="0"/>
              </a:spcBef>
              <a:spcAft>
                <a:spcPts val="0"/>
              </a:spcAft>
              <a:buSzPts val="1400"/>
              <a:buFont typeface="Calibri"/>
              <a:buChar char="●"/>
            </a:pPr>
            <a:r>
              <a:rPr lang="en-GB" sz="1400">
                <a:latin typeface="Calibri"/>
                <a:ea typeface="Calibri"/>
                <a:cs typeface="Calibri"/>
                <a:sym typeface="Calibri"/>
              </a:rPr>
              <a:t>Report at every CEOS Secretariat teleconference, at CEOS Plenary, SIT meeting and the SIT Technical Workshop, including on matters requiring discussion or decision by CEOS Principals and ensure that there is Principal support for all new initiatives</a:t>
            </a:r>
            <a:endParaRPr sz="1400">
              <a:latin typeface="Calibri"/>
              <a:ea typeface="Calibri"/>
              <a:cs typeface="Calibri"/>
              <a:sym typeface="Calibri"/>
            </a:endParaRPr>
          </a:p>
          <a:p>
            <a:pPr indent="0" lvl="0" marL="0" rtl="0" algn="l">
              <a:lnSpc>
                <a:spcPct val="115000"/>
              </a:lnSpc>
              <a:spcBef>
                <a:spcPts val="1000"/>
              </a:spcBef>
              <a:spcAft>
                <a:spcPts val="0"/>
              </a:spcAft>
              <a:buNone/>
            </a:pPr>
            <a:r>
              <a:rPr lang="en-GB" sz="1400">
                <a:solidFill>
                  <a:schemeClr val="lt1"/>
                </a:solidFill>
                <a:highlight>
                  <a:srgbClr val="38761D"/>
                </a:highlight>
                <a:latin typeface="Calibri"/>
                <a:ea typeface="Calibri"/>
                <a:cs typeface="Calibri"/>
                <a:sym typeface="Calibri"/>
              </a:rPr>
              <a:t>Decision: Plenary endorsed the Terms of Reference for the CEOS ‘New Space’ Task Team.</a:t>
            </a:r>
            <a:endParaRPr sz="1400">
              <a:solidFill>
                <a:schemeClr val="lt1"/>
              </a:solidFill>
              <a:highlight>
                <a:srgbClr val="38761D"/>
              </a:highlight>
              <a:latin typeface="Calibri"/>
              <a:ea typeface="Calibri"/>
              <a:cs typeface="Calibri"/>
              <a:sym typeface="Calibri"/>
            </a:endParaRPr>
          </a:p>
          <a:p>
            <a:pPr indent="0" lvl="0" marL="0" rtl="0" algn="l">
              <a:lnSpc>
                <a:spcPct val="115000"/>
              </a:lnSpc>
              <a:spcBef>
                <a:spcPts val="1000"/>
              </a:spcBef>
              <a:spcAft>
                <a:spcPts val="0"/>
              </a:spcAft>
              <a:buNone/>
            </a:pPr>
            <a:r>
              <a:rPr lang="en-GB" sz="1400">
                <a:solidFill>
                  <a:schemeClr val="lt1"/>
                </a:solidFill>
                <a:highlight>
                  <a:srgbClr val="1155CC"/>
                </a:highlight>
                <a:latin typeface="Calibri"/>
                <a:ea typeface="Calibri"/>
                <a:cs typeface="Calibri"/>
                <a:sym typeface="Calibri"/>
              </a:rPr>
              <a:t>Action: All CEOS Agencies and entities to flag interest in participation in the New Space Task Team to the SIT Chair Team. Due: December 2022?</a:t>
            </a:r>
            <a:endParaRPr sz="1400">
              <a:solidFill>
                <a:schemeClr val="lt1"/>
              </a:solidFill>
              <a:highlight>
                <a:srgbClr val="1155CC"/>
              </a:highlight>
              <a:latin typeface="Calibri"/>
              <a:ea typeface="Calibri"/>
              <a:cs typeface="Calibri"/>
              <a:sym typeface="Calibri"/>
            </a:endParaRPr>
          </a:p>
          <a:p>
            <a:pPr indent="0" lvl="0" marL="0" rtl="0" algn="l">
              <a:lnSpc>
                <a:spcPct val="115000"/>
              </a:lnSpc>
              <a:spcBef>
                <a:spcPts val="1000"/>
              </a:spcBef>
              <a:spcAft>
                <a:spcPts val="0"/>
              </a:spcAft>
              <a:buNone/>
            </a:pPr>
            <a:r>
              <a:rPr lang="en-GB" sz="1400">
                <a:solidFill>
                  <a:schemeClr val="lt1"/>
                </a:solidFill>
                <a:highlight>
                  <a:srgbClr val="1155CC"/>
                </a:highlight>
                <a:latin typeface="Calibri"/>
                <a:ea typeface="Calibri"/>
                <a:cs typeface="Calibri"/>
                <a:sym typeface="Calibri"/>
              </a:rPr>
              <a:t>Action: SIT Chair Team to survey the CEOS Working Groups, Virtual Constellations and other working teams regarding activities which could become a focus of the New Space Task Team. Due: December 2022?.</a:t>
            </a:r>
            <a:endParaRPr sz="1400">
              <a:solidFill>
                <a:schemeClr val="lt1"/>
              </a:solidFill>
              <a:highlight>
                <a:srgbClr val="1155CC"/>
              </a:highlight>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2"/>
          <p:cNvSpPr txBox="1"/>
          <p:nvPr>
            <p:ph type="title"/>
          </p:nvPr>
        </p:nvSpPr>
        <p:spPr>
          <a:xfrm>
            <a:off x="176050" y="175950"/>
            <a:ext cx="102582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000">
                <a:latin typeface="Calibri"/>
                <a:ea typeface="Calibri"/>
                <a:cs typeface="Calibri"/>
                <a:sym typeface="Calibri"/>
              </a:rPr>
              <a:t>2.4 </a:t>
            </a:r>
            <a:r>
              <a:rPr lang="en-GB" sz="3000">
                <a:latin typeface="Calibri"/>
                <a:ea typeface="Calibri"/>
                <a:cs typeface="Calibri"/>
                <a:sym typeface="Calibri"/>
              </a:rPr>
              <a:t>CEOS Standards Organisation Engagement</a:t>
            </a:r>
            <a:endParaRPr sz="3000">
              <a:latin typeface="Calibri"/>
              <a:ea typeface="Calibri"/>
              <a:cs typeface="Calibri"/>
              <a:sym typeface="Calibri"/>
            </a:endParaRPr>
          </a:p>
        </p:txBody>
      </p:sp>
      <p:sp>
        <p:nvSpPr>
          <p:cNvPr id="211" name="Google Shape;211;p32"/>
          <p:cNvSpPr txBox="1"/>
          <p:nvPr>
            <p:ph idx="1" type="body"/>
          </p:nvPr>
        </p:nvSpPr>
        <p:spPr>
          <a:xfrm>
            <a:off x="324233" y="1177533"/>
            <a:ext cx="11495400" cy="4662900"/>
          </a:xfrm>
          <a:prstGeom prst="rect">
            <a:avLst/>
          </a:prstGeom>
        </p:spPr>
        <p:txBody>
          <a:bodyPr anchorCtr="0" anchor="t" bIns="45700" lIns="91425" spcFirstLastPara="1" rIns="91425" wrap="square" tIns="45700">
            <a:noAutofit/>
          </a:bodyPr>
          <a:lstStyle/>
          <a:p>
            <a:pPr indent="-336550" lvl="0" marL="457200" rtl="0" algn="l">
              <a:lnSpc>
                <a:spcPct val="115000"/>
              </a:lnSpc>
              <a:spcBef>
                <a:spcPts val="1000"/>
              </a:spcBef>
              <a:spcAft>
                <a:spcPts val="0"/>
              </a:spcAft>
              <a:buSzPts val="1700"/>
              <a:buFont typeface="Calibri"/>
              <a:buChar char="●"/>
            </a:pPr>
            <a:r>
              <a:rPr lang="en-GB" sz="1700">
                <a:latin typeface="Calibri"/>
                <a:ea typeface="Calibri"/>
                <a:cs typeface="Calibri"/>
                <a:sym typeface="Calibri"/>
              </a:rPr>
              <a:t>CEOS through its member agencies has representation in numerous standards body discussions, but this is seemingly in an ad hoc fashion</a:t>
            </a:r>
            <a:endParaRPr sz="1700">
              <a:latin typeface="Calibri"/>
              <a:ea typeface="Calibri"/>
              <a:cs typeface="Calibri"/>
              <a:sym typeface="Calibri"/>
            </a:endParaRPr>
          </a:p>
          <a:p>
            <a:pPr indent="-336550" lvl="0" marL="457200" rtl="0" algn="l">
              <a:lnSpc>
                <a:spcPct val="115000"/>
              </a:lnSpc>
              <a:spcBef>
                <a:spcPts val="0"/>
              </a:spcBef>
              <a:spcAft>
                <a:spcPts val="0"/>
              </a:spcAft>
              <a:buSzPts val="1700"/>
              <a:buFont typeface="Calibri"/>
              <a:buChar char="●"/>
            </a:pPr>
            <a:r>
              <a:rPr lang="en-GB" sz="1700">
                <a:latin typeface="Calibri"/>
                <a:ea typeface="Calibri"/>
                <a:cs typeface="Calibri"/>
                <a:sym typeface="Calibri"/>
              </a:rPr>
              <a:t>Broad consultation with the CEOS community (LSI-VC, CEOS-ARD OG, WGCV, WGISS), including at a 2022 SIT Technical Workshop side meeting – agreed that more coordination on the engagement of CEOS with standards organisations would be beneficial.</a:t>
            </a:r>
            <a:endParaRPr sz="1700">
              <a:latin typeface="Calibri"/>
              <a:ea typeface="Calibri"/>
              <a:cs typeface="Calibri"/>
              <a:sym typeface="Calibri"/>
            </a:endParaRPr>
          </a:p>
          <a:p>
            <a:pPr indent="-336550" lvl="0" marL="457200" rtl="0" algn="l">
              <a:lnSpc>
                <a:spcPct val="115000"/>
              </a:lnSpc>
              <a:spcBef>
                <a:spcPts val="0"/>
              </a:spcBef>
              <a:spcAft>
                <a:spcPts val="0"/>
              </a:spcAft>
              <a:buSzPts val="1700"/>
              <a:buFont typeface="Calibri"/>
              <a:buChar char="●"/>
            </a:pPr>
            <a:r>
              <a:rPr lang="en-GB" sz="1700">
                <a:latin typeface="Calibri"/>
                <a:ea typeface="Calibri"/>
                <a:cs typeface="Calibri"/>
                <a:sym typeface="Calibri"/>
              </a:rPr>
              <a:t>CEOS coordinated approach benefits: Consistent messages and positions across CEOS, Clarity on the status of CEOS Agency engagement, Possibility for a coordinated CEOS input, Clarify CEOS resourcing, Avoiding duplication of effort, Give CEOS Principals visibility over the breadth of CEOS representation to these bodies, Ensures a CEOS position is formulated and heard in all relevant fields.</a:t>
            </a:r>
            <a:endParaRPr sz="1700">
              <a:latin typeface="Calibri"/>
              <a:ea typeface="Calibri"/>
              <a:cs typeface="Calibri"/>
              <a:sym typeface="Calibri"/>
            </a:endParaRPr>
          </a:p>
          <a:p>
            <a:pPr indent="-336550" lvl="0" marL="457200" rtl="0" algn="l">
              <a:lnSpc>
                <a:spcPct val="115000"/>
              </a:lnSpc>
              <a:spcBef>
                <a:spcPts val="0"/>
              </a:spcBef>
              <a:spcAft>
                <a:spcPts val="0"/>
              </a:spcAft>
              <a:buSzPts val="1700"/>
              <a:buFont typeface="Calibri"/>
              <a:buChar char="●"/>
            </a:pPr>
            <a:r>
              <a:rPr lang="en-GB" sz="1700">
                <a:latin typeface="Calibri"/>
                <a:ea typeface="Calibri"/>
                <a:cs typeface="Calibri"/>
                <a:sym typeface="Calibri"/>
              </a:rPr>
              <a:t>Possible approach shared, consistent with SIT TW action.</a:t>
            </a:r>
            <a:endParaRPr sz="1700">
              <a:latin typeface="Calibri"/>
              <a:ea typeface="Calibri"/>
              <a:cs typeface="Calibri"/>
              <a:sym typeface="Calibri"/>
            </a:endParaRPr>
          </a:p>
          <a:p>
            <a:pPr indent="-336550" lvl="0" marL="457200" rtl="0" algn="l">
              <a:lnSpc>
                <a:spcPct val="115000"/>
              </a:lnSpc>
              <a:spcBef>
                <a:spcPts val="0"/>
              </a:spcBef>
              <a:spcAft>
                <a:spcPts val="0"/>
              </a:spcAft>
              <a:buSzPts val="1700"/>
              <a:buFont typeface="Calibri"/>
              <a:buChar char="●"/>
            </a:pPr>
            <a:r>
              <a:rPr lang="en-GB" sz="1700">
                <a:latin typeface="Calibri"/>
                <a:ea typeface="Calibri"/>
                <a:cs typeface="Calibri"/>
                <a:sym typeface="Calibri"/>
              </a:rPr>
              <a:t>While this discussion was catalysed by LSI-VC, such an activity is much broader and any next steps needs an interested ‘cross-cutting’ approach.</a:t>
            </a:r>
            <a:endParaRPr sz="1700">
              <a:latin typeface="Calibri"/>
              <a:ea typeface="Calibri"/>
              <a:cs typeface="Calibri"/>
              <a:sym typeface="Calibri"/>
            </a:endParaRPr>
          </a:p>
          <a:p>
            <a:pPr indent="-336550" lvl="0" marL="457200" rtl="0" algn="l">
              <a:lnSpc>
                <a:spcPct val="115000"/>
              </a:lnSpc>
              <a:spcBef>
                <a:spcPts val="0"/>
              </a:spcBef>
              <a:spcAft>
                <a:spcPts val="0"/>
              </a:spcAft>
              <a:buSzPts val="1700"/>
              <a:buFont typeface="Calibri"/>
              <a:buChar char="●"/>
            </a:pPr>
            <a:r>
              <a:rPr lang="en-GB" sz="1700">
                <a:latin typeface="Calibri"/>
                <a:ea typeface="Calibri"/>
                <a:cs typeface="Calibri"/>
                <a:sym typeface="Calibri"/>
              </a:rPr>
              <a:t>ISO/OGC have initiated a defined process to define ARD standards. Using CEOS-ARD as a basis. CEOS representatives identified to participate in OGC ARD Standards Working Group Charter and ISO New Work Item.</a:t>
            </a:r>
            <a:endParaRPr sz="1700">
              <a:latin typeface="Calibri"/>
              <a:ea typeface="Calibri"/>
              <a:cs typeface="Calibri"/>
              <a:sym typeface="Calibri"/>
            </a:endParaRPr>
          </a:p>
          <a:p>
            <a:pPr indent="-336550" lvl="0" marL="457200" rtl="0" algn="l">
              <a:lnSpc>
                <a:spcPct val="115000"/>
              </a:lnSpc>
              <a:spcBef>
                <a:spcPts val="0"/>
              </a:spcBef>
              <a:spcAft>
                <a:spcPts val="0"/>
              </a:spcAft>
              <a:buClr>
                <a:srgbClr val="FFFFFF"/>
              </a:buClr>
              <a:buSzPts val="1700"/>
              <a:buFont typeface="Calibri"/>
              <a:buChar char="●"/>
            </a:pPr>
            <a:r>
              <a:rPr lang="en-GB" sz="1700">
                <a:solidFill>
                  <a:schemeClr val="lt1"/>
                </a:solidFill>
                <a:highlight>
                  <a:srgbClr val="38761D"/>
                </a:highlight>
                <a:latin typeface="Calibri"/>
                <a:ea typeface="Calibri"/>
                <a:cs typeface="Calibri"/>
                <a:sym typeface="Calibri"/>
              </a:rPr>
              <a:t>Decision: CEOS Principals decide that coordination with standardization bodies remains at the level of the CEOS groups in their field of expertise.</a:t>
            </a:r>
            <a:endParaRPr sz="1700">
              <a:solidFill>
                <a:schemeClr val="lt1"/>
              </a:solidFill>
              <a:highlight>
                <a:srgbClr val="38761D"/>
              </a:highlight>
              <a:latin typeface="Calibri"/>
              <a:ea typeface="Calibri"/>
              <a:cs typeface="Calibri"/>
              <a:sym typeface="Calibri"/>
            </a:endParaRPr>
          </a:p>
          <a:p>
            <a:pPr indent="-336550" lvl="0" marL="457200" rtl="0" algn="l">
              <a:lnSpc>
                <a:spcPct val="115000"/>
              </a:lnSpc>
              <a:spcBef>
                <a:spcPts val="0"/>
              </a:spcBef>
              <a:spcAft>
                <a:spcPts val="0"/>
              </a:spcAft>
              <a:buClr>
                <a:schemeClr val="lt1"/>
              </a:buClr>
              <a:buSzPts val="1700"/>
              <a:buFont typeface="Calibri"/>
              <a:buChar char="●"/>
            </a:pPr>
            <a:r>
              <a:rPr lang="en-GB" sz="1700">
                <a:solidFill>
                  <a:schemeClr val="lt1"/>
                </a:solidFill>
                <a:highlight>
                  <a:srgbClr val="1155CC"/>
                </a:highlight>
                <a:latin typeface="Calibri"/>
                <a:ea typeface="Calibri"/>
                <a:cs typeface="Calibri"/>
                <a:sym typeface="Calibri"/>
              </a:rPr>
              <a:t>Action: SIT Chair to organize a dedicated session on this topic at SIT 38 to invite all CEOS entities to present their engagement with standards bodies, with the aim of creating a snapshot inventory.</a:t>
            </a:r>
            <a:endParaRPr sz="1700">
              <a:highlight>
                <a:srgbClr val="1155CC"/>
              </a:highlight>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3"/>
          <p:cNvSpPr txBox="1"/>
          <p:nvPr>
            <p:ph type="title"/>
          </p:nvPr>
        </p:nvSpPr>
        <p:spPr>
          <a:xfrm>
            <a:off x="176050" y="175950"/>
            <a:ext cx="102582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000">
                <a:latin typeface="Calibri"/>
                <a:ea typeface="Calibri"/>
                <a:cs typeface="Calibri"/>
                <a:sym typeface="Calibri"/>
              </a:rPr>
              <a:t>2.5 </a:t>
            </a:r>
            <a:r>
              <a:rPr lang="en-GB" sz="3000">
                <a:latin typeface="Calibri"/>
                <a:ea typeface="Calibri"/>
                <a:cs typeface="Calibri"/>
                <a:sym typeface="Calibri"/>
              </a:rPr>
              <a:t>CEOS Interoperability Framework</a:t>
            </a:r>
            <a:endParaRPr sz="3000">
              <a:latin typeface="Calibri"/>
              <a:ea typeface="Calibri"/>
              <a:cs typeface="Calibri"/>
              <a:sym typeface="Calibri"/>
            </a:endParaRPr>
          </a:p>
        </p:txBody>
      </p:sp>
      <p:sp>
        <p:nvSpPr>
          <p:cNvPr id="217" name="Google Shape;217;p33"/>
          <p:cNvSpPr txBox="1"/>
          <p:nvPr>
            <p:ph idx="1" type="body"/>
          </p:nvPr>
        </p:nvSpPr>
        <p:spPr>
          <a:xfrm>
            <a:off x="324233" y="1177533"/>
            <a:ext cx="11495400" cy="4662900"/>
          </a:xfrm>
          <a:prstGeom prst="rect">
            <a:avLst/>
          </a:prstGeom>
        </p:spPr>
        <p:txBody>
          <a:bodyPr anchorCtr="0" anchor="t" bIns="45700" lIns="91425" spcFirstLastPara="1" rIns="91425" wrap="square" tIns="45700">
            <a:noAutofit/>
          </a:bodyPr>
          <a:lstStyle/>
          <a:p>
            <a:pPr indent="-330200" lvl="0" marL="457200" rtl="0" algn="l">
              <a:lnSpc>
                <a:spcPct val="115000"/>
              </a:lnSpc>
              <a:spcBef>
                <a:spcPts val="1000"/>
              </a:spcBef>
              <a:spcAft>
                <a:spcPts val="0"/>
              </a:spcAft>
              <a:buSzPts val="1600"/>
              <a:buFont typeface="Calibri"/>
              <a:buChar char="●"/>
            </a:pPr>
            <a:r>
              <a:rPr lang="en-GB" sz="1600">
                <a:latin typeface="Calibri"/>
                <a:ea typeface="Calibri"/>
                <a:cs typeface="Calibri"/>
                <a:sym typeface="Calibri"/>
              </a:rPr>
              <a:t>Given the scope of the EO data interoperability problem, with numerous components distributed across many CEOS groups (e.g., LSI-VC, WGISS, WGCV, etc.), it is proposed that a robust framework and coordination mechanisms are needed to address the problem in a systematic and comprehensive manner.</a:t>
            </a:r>
            <a:endParaRPr sz="1600">
              <a:latin typeface="Calibri"/>
              <a:ea typeface="Calibri"/>
              <a:cs typeface="Calibri"/>
              <a:sym typeface="Calibri"/>
            </a:endParaRPr>
          </a:p>
          <a:p>
            <a:pPr indent="-330200" lvl="0" marL="457200" rtl="0" algn="l">
              <a:lnSpc>
                <a:spcPct val="115000"/>
              </a:lnSpc>
              <a:spcBef>
                <a:spcPts val="0"/>
              </a:spcBef>
              <a:spcAft>
                <a:spcPts val="0"/>
              </a:spcAft>
              <a:buSzPts val="1600"/>
              <a:buFont typeface="Calibri"/>
              <a:buChar char="●"/>
            </a:pPr>
            <a:r>
              <a:rPr lang="en-GB" sz="1600">
                <a:latin typeface="Calibri"/>
                <a:ea typeface="Calibri"/>
                <a:cs typeface="Calibri"/>
                <a:sym typeface="Calibri"/>
              </a:rPr>
              <a:t>CEOS-ARD is a first step on the interoperability spectrum, but only covers a subset of what needs to be considered.</a:t>
            </a:r>
            <a:endParaRPr sz="1600">
              <a:latin typeface="Calibri"/>
              <a:ea typeface="Calibri"/>
              <a:cs typeface="Calibri"/>
              <a:sym typeface="Calibri"/>
            </a:endParaRPr>
          </a:p>
          <a:p>
            <a:pPr indent="-330200" lvl="0" marL="457200" rtl="0" algn="l">
              <a:lnSpc>
                <a:spcPct val="115000"/>
              </a:lnSpc>
              <a:spcBef>
                <a:spcPts val="0"/>
              </a:spcBef>
              <a:spcAft>
                <a:spcPts val="0"/>
              </a:spcAft>
              <a:buSzPts val="1600"/>
              <a:buFont typeface="Calibri"/>
              <a:buChar char="●"/>
            </a:pPr>
            <a:r>
              <a:rPr lang="en-GB" sz="1600">
                <a:latin typeface="Calibri"/>
                <a:ea typeface="Calibri"/>
                <a:cs typeface="Calibri"/>
                <a:sym typeface="Calibri"/>
              </a:rPr>
              <a:t>Possible Framework Components: Terminology / Semantics / Data Context; Structural / Data Architecture; Common References: Grids, DEM, GCP; Formats / Syntactic / Data Language (COG / Cloud-enabling); Accessibility / System / Data Presentation (STAC, Cross-cloud data access and discovery)</a:t>
            </a:r>
            <a:endParaRPr sz="1600">
              <a:latin typeface="Calibri"/>
              <a:ea typeface="Calibri"/>
              <a:cs typeface="Calibri"/>
              <a:sym typeface="Calibri"/>
            </a:endParaRPr>
          </a:p>
          <a:p>
            <a:pPr indent="-330200" lvl="0" marL="457200" rtl="0" algn="l">
              <a:lnSpc>
                <a:spcPct val="115000"/>
              </a:lnSpc>
              <a:spcBef>
                <a:spcPts val="0"/>
              </a:spcBef>
              <a:spcAft>
                <a:spcPts val="0"/>
              </a:spcAft>
              <a:buSzPts val="1600"/>
              <a:buFont typeface="Calibri"/>
              <a:buChar char="●"/>
            </a:pPr>
            <a:r>
              <a:rPr lang="en-GB" sz="1600">
                <a:latin typeface="Calibri"/>
                <a:ea typeface="Calibri"/>
                <a:cs typeface="Calibri"/>
                <a:sym typeface="Calibri"/>
              </a:rPr>
              <a:t>Propose team to work on identifying framework components for SIT-38 consideration and make an initial mapping to existing CEOS work.</a:t>
            </a:r>
            <a:endParaRPr sz="1600">
              <a:latin typeface="Calibri"/>
              <a:ea typeface="Calibri"/>
              <a:cs typeface="Calibri"/>
              <a:sym typeface="Calibri"/>
            </a:endParaRPr>
          </a:p>
          <a:p>
            <a:pPr indent="-330200" lvl="0" marL="457200" rtl="0" algn="l">
              <a:lnSpc>
                <a:spcPct val="115000"/>
              </a:lnSpc>
              <a:spcBef>
                <a:spcPts val="0"/>
              </a:spcBef>
              <a:spcAft>
                <a:spcPts val="0"/>
              </a:spcAft>
              <a:buSzPts val="1600"/>
              <a:buFont typeface="Calibri"/>
              <a:buChar char="●"/>
            </a:pPr>
            <a:r>
              <a:rPr lang="en-GB" sz="1600">
                <a:latin typeface="Calibri"/>
                <a:ea typeface="Calibri"/>
                <a:cs typeface="Calibri"/>
                <a:sym typeface="Calibri"/>
              </a:rPr>
              <a:t>SIT-38 then to consider actioning activity on blocks (+ agree ongoing coordination mechanism)</a:t>
            </a:r>
            <a:endParaRPr sz="1600">
              <a:latin typeface="Calibri"/>
              <a:ea typeface="Calibri"/>
              <a:cs typeface="Calibri"/>
              <a:sym typeface="Calibri"/>
            </a:endParaRPr>
          </a:p>
          <a:p>
            <a:pPr indent="-330200" lvl="0" marL="457200" rtl="0" algn="l">
              <a:lnSpc>
                <a:spcPct val="115000"/>
              </a:lnSpc>
              <a:spcBef>
                <a:spcPts val="0"/>
              </a:spcBef>
              <a:spcAft>
                <a:spcPts val="0"/>
              </a:spcAft>
              <a:buSzPts val="1600"/>
              <a:buFont typeface="Calibri"/>
              <a:buChar char="●"/>
            </a:pPr>
            <a:r>
              <a:rPr lang="en-GB" sz="1600">
                <a:latin typeface="Calibri"/>
                <a:ea typeface="Calibri"/>
                <a:cs typeface="Calibri"/>
                <a:sym typeface="Calibri"/>
              </a:rPr>
              <a:t>One component is clear…Terminology! Terminology and consistency across CEOS and the interoperability components is critical – Underpins the whole framework</a:t>
            </a:r>
            <a:endParaRPr sz="1600">
              <a:latin typeface="Calibri"/>
              <a:ea typeface="Calibri"/>
              <a:cs typeface="Calibri"/>
              <a:sym typeface="Calibri"/>
            </a:endParaRPr>
          </a:p>
          <a:p>
            <a:pPr indent="-330200" lvl="1" marL="914400" rtl="0" algn="l">
              <a:lnSpc>
                <a:spcPct val="115000"/>
              </a:lnSpc>
              <a:spcBef>
                <a:spcPts val="0"/>
              </a:spcBef>
              <a:spcAft>
                <a:spcPts val="0"/>
              </a:spcAft>
              <a:buSzPts val="1600"/>
              <a:buFont typeface="Calibri"/>
              <a:buChar char="○"/>
            </a:pPr>
            <a:r>
              <a:rPr lang="en-GB" sz="1600">
                <a:latin typeface="Calibri"/>
                <a:ea typeface="Calibri"/>
                <a:cs typeface="Calibri"/>
                <a:sym typeface="Calibri"/>
              </a:rPr>
              <a:t>Suggestion that CEOS Principals resource additional people to contribute to this activity already underway (a joint WGCV-WGISS-LSI activity)</a:t>
            </a:r>
            <a:endParaRPr sz="1600">
              <a:latin typeface="Calibri"/>
              <a:ea typeface="Calibri"/>
              <a:cs typeface="Calibri"/>
              <a:sym typeface="Calibri"/>
            </a:endParaRPr>
          </a:p>
          <a:p>
            <a:pPr indent="-330200" lvl="0" marL="457200" rtl="0" algn="l">
              <a:lnSpc>
                <a:spcPct val="115000"/>
              </a:lnSpc>
              <a:spcBef>
                <a:spcPts val="0"/>
              </a:spcBef>
              <a:spcAft>
                <a:spcPts val="0"/>
              </a:spcAft>
              <a:buClr>
                <a:schemeClr val="lt1"/>
              </a:buClr>
              <a:buSzPts val="1600"/>
              <a:buFont typeface="Calibri"/>
              <a:buChar char="●"/>
            </a:pPr>
            <a:r>
              <a:rPr lang="en-GB" sz="1600">
                <a:solidFill>
                  <a:schemeClr val="lt1"/>
                </a:solidFill>
                <a:highlight>
                  <a:srgbClr val="38761D"/>
                </a:highlight>
                <a:latin typeface="Calibri"/>
                <a:ea typeface="Calibri"/>
                <a:cs typeface="Calibri"/>
                <a:sym typeface="Calibri"/>
              </a:rPr>
              <a:t>Decision: CEOS Principals confirm that coordination of interoperability related work remains within the WGISS perimeter.</a:t>
            </a:r>
            <a:endParaRPr sz="1600">
              <a:solidFill>
                <a:schemeClr val="lt1"/>
              </a:solidFill>
              <a:highlight>
                <a:srgbClr val="38761D"/>
              </a:highlight>
              <a:latin typeface="Calibri"/>
              <a:ea typeface="Calibri"/>
              <a:cs typeface="Calibri"/>
              <a:sym typeface="Calibri"/>
            </a:endParaRPr>
          </a:p>
          <a:p>
            <a:pPr indent="-330200" lvl="0" marL="457200" rtl="0" algn="l">
              <a:lnSpc>
                <a:spcPct val="115000"/>
              </a:lnSpc>
              <a:spcBef>
                <a:spcPts val="0"/>
              </a:spcBef>
              <a:spcAft>
                <a:spcPts val="0"/>
              </a:spcAft>
              <a:buClr>
                <a:srgbClr val="FFFFFF"/>
              </a:buClr>
              <a:buSzPts val="1600"/>
              <a:buFont typeface="Calibri"/>
              <a:buChar char="●"/>
            </a:pPr>
            <a:r>
              <a:rPr lang="en-GB" sz="1600">
                <a:solidFill>
                  <a:srgbClr val="FFFFFF"/>
                </a:solidFill>
                <a:highlight>
                  <a:srgbClr val="1155CC"/>
                </a:highlight>
                <a:latin typeface="Calibri"/>
                <a:ea typeface="Calibri"/>
                <a:cs typeface="Calibri"/>
                <a:sym typeface="Calibri"/>
              </a:rPr>
              <a:t>Action: WGISS invited to propose an interoperability roadmap at SIT 38. Any other CEOS group/VC which wants to contribute is invited to contact WGISS.</a:t>
            </a:r>
            <a:endParaRPr sz="1600">
              <a:solidFill>
                <a:srgbClr val="FFFFFF"/>
              </a:solidFill>
              <a:highlight>
                <a:srgbClr val="1155CC"/>
              </a:highlight>
              <a:latin typeface="Calibri"/>
              <a:ea typeface="Calibri"/>
              <a:cs typeface="Calibri"/>
              <a:sym typeface="Calibri"/>
            </a:endParaRPr>
          </a:p>
          <a:p>
            <a:pPr indent="-330200" lvl="0" marL="457200" rtl="0" algn="l">
              <a:lnSpc>
                <a:spcPct val="115000"/>
              </a:lnSpc>
              <a:spcBef>
                <a:spcPts val="0"/>
              </a:spcBef>
              <a:spcAft>
                <a:spcPts val="0"/>
              </a:spcAft>
              <a:buClr>
                <a:srgbClr val="FFFFFF"/>
              </a:buClr>
              <a:buSzPts val="1600"/>
              <a:buFont typeface="Calibri"/>
              <a:buChar char="●"/>
            </a:pPr>
            <a:r>
              <a:rPr lang="en-GB" sz="1600">
                <a:solidFill>
                  <a:srgbClr val="FFFFFF"/>
                </a:solidFill>
                <a:highlight>
                  <a:srgbClr val="1155CC"/>
                </a:highlight>
                <a:latin typeface="Calibri"/>
                <a:ea typeface="Calibri"/>
                <a:cs typeface="Calibri"/>
                <a:sym typeface="Calibri"/>
              </a:rPr>
              <a:t>Action: CEOS Agencies to consider nominating individuals to the ongoing WGCV / WGISS / LSI-VC effort to define a CEOS common dictionary of terms.</a:t>
            </a:r>
            <a:endParaRPr sz="1600">
              <a:solidFill>
                <a:srgbClr val="FFFFFF"/>
              </a:solidFill>
              <a:highlight>
                <a:srgbClr val="1155CC"/>
              </a:highlight>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4"/>
          <p:cNvSpPr txBox="1"/>
          <p:nvPr>
            <p:ph type="title"/>
          </p:nvPr>
        </p:nvSpPr>
        <p:spPr>
          <a:xfrm>
            <a:off x="176050" y="175950"/>
            <a:ext cx="102582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000">
                <a:latin typeface="Calibri"/>
                <a:ea typeface="Calibri"/>
                <a:cs typeface="Calibri"/>
                <a:sym typeface="Calibri"/>
              </a:rPr>
              <a:t>2.6 </a:t>
            </a:r>
            <a:r>
              <a:rPr lang="en-GB" sz="3000">
                <a:latin typeface="Calibri"/>
                <a:ea typeface="Calibri"/>
                <a:cs typeface="Calibri"/>
                <a:sym typeface="Calibri"/>
              </a:rPr>
              <a:t>CEOS Sustainable Development Goals (SDG) Coordination Team</a:t>
            </a:r>
            <a:endParaRPr sz="3000">
              <a:latin typeface="Calibri"/>
              <a:ea typeface="Calibri"/>
              <a:cs typeface="Calibri"/>
              <a:sym typeface="Calibri"/>
            </a:endParaRPr>
          </a:p>
        </p:txBody>
      </p:sp>
      <p:sp>
        <p:nvSpPr>
          <p:cNvPr id="223" name="Google Shape;223;p34"/>
          <p:cNvSpPr txBox="1"/>
          <p:nvPr>
            <p:ph idx="1" type="body"/>
          </p:nvPr>
        </p:nvSpPr>
        <p:spPr>
          <a:xfrm>
            <a:off x="84075" y="1177525"/>
            <a:ext cx="12108000" cy="4662900"/>
          </a:xfrm>
          <a:prstGeom prst="rect">
            <a:avLst/>
          </a:prstGeom>
        </p:spPr>
        <p:txBody>
          <a:bodyPr anchorCtr="0" anchor="t" bIns="45700" lIns="91425" spcFirstLastPara="1" rIns="91425" wrap="square" tIns="45700">
            <a:noAutofit/>
          </a:bodyPr>
          <a:lstStyle/>
          <a:p>
            <a:pPr indent="-342900" lvl="0" marL="457200" rtl="0" algn="l">
              <a:lnSpc>
                <a:spcPct val="115000"/>
              </a:lnSpc>
              <a:spcBef>
                <a:spcPts val="1000"/>
              </a:spcBef>
              <a:spcAft>
                <a:spcPts val="0"/>
              </a:spcAft>
              <a:buSzPts val="1800"/>
              <a:buFont typeface="Calibri"/>
              <a:buChar char="●"/>
            </a:pPr>
            <a:r>
              <a:rPr lang="en-GB" sz="1800">
                <a:latin typeface="Calibri"/>
                <a:ea typeface="Calibri"/>
                <a:cs typeface="Calibri"/>
                <a:sym typeface="Calibri"/>
              </a:rPr>
              <a:t>The SDG Coordination Group has met monthly, making excellent progress on the planned deliverables (8 of 9 complete).</a:t>
            </a:r>
            <a:endParaRPr sz="1800">
              <a:latin typeface="Calibri"/>
              <a:ea typeface="Calibri"/>
              <a:cs typeface="Calibri"/>
              <a:sym typeface="Calibri"/>
            </a:endParaRPr>
          </a:p>
          <a:p>
            <a:pPr indent="-342900" lvl="0" marL="457200" rtl="0" algn="l">
              <a:lnSpc>
                <a:spcPct val="115000"/>
              </a:lnSpc>
              <a:spcBef>
                <a:spcPts val="0"/>
              </a:spcBef>
              <a:spcAft>
                <a:spcPts val="0"/>
              </a:spcAft>
              <a:buSzPts val="1800"/>
              <a:buFont typeface="Calibri"/>
              <a:buChar char="●"/>
            </a:pPr>
            <a:r>
              <a:rPr lang="en-GB" sz="1800">
                <a:latin typeface="Calibri"/>
                <a:ea typeface="Calibri"/>
                <a:cs typeface="Calibri"/>
                <a:sym typeface="Calibri"/>
              </a:rPr>
              <a:t>The communications with GEO have been reassessed, and close collaborations with GEO through various activities have been established.</a:t>
            </a:r>
            <a:endParaRPr sz="1800">
              <a:latin typeface="Calibri"/>
              <a:ea typeface="Calibri"/>
              <a:cs typeface="Calibri"/>
              <a:sym typeface="Calibri"/>
            </a:endParaRPr>
          </a:p>
          <a:p>
            <a:pPr indent="-342900" lvl="0" marL="457200" rtl="0" algn="l">
              <a:lnSpc>
                <a:spcPct val="115000"/>
              </a:lnSpc>
              <a:spcBef>
                <a:spcPts val="0"/>
              </a:spcBef>
              <a:spcAft>
                <a:spcPts val="0"/>
              </a:spcAft>
              <a:buSzPts val="1800"/>
              <a:buFont typeface="Calibri"/>
              <a:buChar char="●"/>
            </a:pPr>
            <a:r>
              <a:rPr lang="en-GB" sz="1800">
                <a:latin typeface="Calibri"/>
                <a:ea typeface="Calibri"/>
                <a:cs typeface="Calibri"/>
                <a:sym typeface="Calibri"/>
              </a:rPr>
              <a:t>Two face-to-face side-meetings at SIT-TW and CEOS Plenary have been held, and the group have agreed on new and impactful deliverables for 2023 and beyond.</a:t>
            </a:r>
            <a:endParaRPr sz="1800">
              <a:latin typeface="Calibri"/>
              <a:ea typeface="Calibri"/>
              <a:cs typeface="Calibri"/>
              <a:sym typeface="Calibri"/>
            </a:endParaRPr>
          </a:p>
          <a:p>
            <a:pPr indent="-342900" lvl="0" marL="457200" rtl="0" algn="l">
              <a:lnSpc>
                <a:spcPct val="115000"/>
              </a:lnSpc>
              <a:spcBef>
                <a:spcPts val="0"/>
              </a:spcBef>
              <a:spcAft>
                <a:spcPts val="0"/>
              </a:spcAft>
              <a:buSzPts val="1800"/>
              <a:buFont typeface="Calibri"/>
              <a:buChar char="●"/>
            </a:pPr>
            <a:r>
              <a:rPr lang="en-GB" sz="1800">
                <a:latin typeface="Calibri"/>
                <a:ea typeface="Calibri"/>
                <a:cs typeface="Calibri"/>
                <a:sym typeface="Calibri"/>
              </a:rPr>
              <a:t>The SDG Team heard from Stuart Crane (UNEP) at the Plenary side meeting regarding their Freshwater Ecosystem Explorer: www.sdg661.app, which is used by UN Members Countries for reporting.</a:t>
            </a:r>
            <a:endParaRPr sz="1800">
              <a:latin typeface="Calibri"/>
              <a:ea typeface="Calibri"/>
              <a:cs typeface="Calibri"/>
              <a:sym typeface="Calibri"/>
            </a:endParaRPr>
          </a:p>
          <a:p>
            <a:pPr indent="-342900" lvl="0" marL="457200" rtl="0" algn="l">
              <a:lnSpc>
                <a:spcPct val="115000"/>
              </a:lnSpc>
              <a:spcBef>
                <a:spcPts val="0"/>
              </a:spcBef>
              <a:spcAft>
                <a:spcPts val="0"/>
              </a:spcAft>
              <a:buSzPts val="1800"/>
              <a:buFont typeface="Calibri"/>
              <a:buChar char="●"/>
            </a:pPr>
            <a:r>
              <a:rPr lang="en-GB" sz="1800">
                <a:latin typeface="Calibri"/>
                <a:ea typeface="Calibri"/>
                <a:cs typeface="Calibri"/>
                <a:sym typeface="Calibri"/>
              </a:rPr>
              <a:t>Four EO Support Sheets have been published over 2022, on Water, Coastal Eutrophication, Land Degradation and Urbanisation. </a:t>
            </a:r>
            <a:endParaRPr sz="1800">
              <a:latin typeface="Calibri"/>
              <a:ea typeface="Calibri"/>
              <a:cs typeface="Calibri"/>
              <a:sym typeface="Calibri"/>
            </a:endParaRPr>
          </a:p>
          <a:p>
            <a:pPr indent="-342900" lvl="0" marL="457200" rtl="0" algn="l">
              <a:lnSpc>
                <a:spcPct val="115000"/>
              </a:lnSpc>
              <a:spcBef>
                <a:spcPts val="0"/>
              </a:spcBef>
              <a:spcAft>
                <a:spcPts val="0"/>
              </a:spcAft>
              <a:buSzPts val="1800"/>
              <a:buFont typeface="Calibri"/>
              <a:buChar char="●"/>
            </a:pPr>
            <a:r>
              <a:rPr lang="en-GB" sz="1800">
                <a:latin typeface="Calibri"/>
                <a:ea typeface="Calibri"/>
                <a:cs typeface="Calibri"/>
                <a:sym typeface="Calibri"/>
              </a:rPr>
              <a:t>Six new deliverables for 2023 were proposed:</a:t>
            </a:r>
            <a:endParaRPr sz="1800">
              <a:latin typeface="Calibri"/>
              <a:ea typeface="Calibri"/>
              <a:cs typeface="Calibri"/>
              <a:sym typeface="Calibri"/>
            </a:endParaRPr>
          </a:p>
          <a:p>
            <a:pPr indent="-330200" lvl="1" marL="914400" rtl="0" algn="l">
              <a:lnSpc>
                <a:spcPct val="115000"/>
              </a:lnSpc>
              <a:spcBef>
                <a:spcPts val="0"/>
              </a:spcBef>
              <a:spcAft>
                <a:spcPts val="0"/>
              </a:spcAft>
              <a:buSzPts val="1600"/>
              <a:buFont typeface="Calibri"/>
              <a:buChar char="○"/>
            </a:pPr>
            <a:r>
              <a:rPr lang="en-GB" sz="1600">
                <a:latin typeface="Calibri"/>
                <a:ea typeface="Calibri"/>
                <a:cs typeface="Calibri"/>
                <a:sym typeface="Calibri"/>
              </a:rPr>
              <a:t>Land Degradation Neutrality, sponsored by Neil Sims (CSIRO) and CEOS SEO</a:t>
            </a:r>
            <a:endParaRPr sz="1600">
              <a:latin typeface="Calibri"/>
              <a:ea typeface="Calibri"/>
              <a:cs typeface="Calibri"/>
              <a:sym typeface="Calibri"/>
            </a:endParaRPr>
          </a:p>
          <a:p>
            <a:pPr indent="-330200" lvl="1" marL="914400" rtl="0" algn="l">
              <a:lnSpc>
                <a:spcPct val="115000"/>
              </a:lnSpc>
              <a:spcBef>
                <a:spcPts val="0"/>
              </a:spcBef>
              <a:spcAft>
                <a:spcPts val="0"/>
              </a:spcAft>
              <a:buSzPts val="1600"/>
              <a:buFont typeface="Calibri"/>
              <a:buChar char="○"/>
            </a:pPr>
            <a:r>
              <a:rPr lang="en-GB" sz="1600">
                <a:latin typeface="Calibri"/>
                <a:ea typeface="Calibri"/>
                <a:cs typeface="Calibri"/>
                <a:sym typeface="Calibri"/>
              </a:rPr>
              <a:t>COAST Bathymetry Project, sponsored by Emily Smail (NOAA)</a:t>
            </a:r>
            <a:endParaRPr sz="1600">
              <a:latin typeface="Calibri"/>
              <a:ea typeface="Calibri"/>
              <a:cs typeface="Calibri"/>
              <a:sym typeface="Calibri"/>
            </a:endParaRPr>
          </a:p>
          <a:p>
            <a:pPr indent="-330200" lvl="1" marL="914400" rtl="0" algn="l">
              <a:lnSpc>
                <a:spcPct val="115000"/>
              </a:lnSpc>
              <a:spcBef>
                <a:spcPts val="0"/>
              </a:spcBef>
              <a:spcAft>
                <a:spcPts val="0"/>
              </a:spcAft>
              <a:buSzPts val="1600"/>
              <a:buFont typeface="Calibri"/>
              <a:buChar char="○"/>
            </a:pPr>
            <a:r>
              <a:rPr lang="en-GB" sz="1600">
                <a:latin typeface="Calibri"/>
                <a:ea typeface="Calibri"/>
                <a:cs typeface="Calibri"/>
                <a:sym typeface="Calibri"/>
              </a:rPr>
              <a:t>Wetland Ecosystem Extent Demonstration, sponsored by Gary Geller (NASA) and working with the new Ecosystem Extent Task Team</a:t>
            </a:r>
            <a:endParaRPr sz="1600">
              <a:latin typeface="Calibri"/>
              <a:ea typeface="Calibri"/>
              <a:cs typeface="Calibri"/>
              <a:sym typeface="Calibri"/>
            </a:endParaRPr>
          </a:p>
          <a:p>
            <a:pPr indent="-330200" lvl="1" marL="914400" rtl="0" algn="l">
              <a:lnSpc>
                <a:spcPct val="115000"/>
              </a:lnSpc>
              <a:spcBef>
                <a:spcPts val="0"/>
              </a:spcBef>
              <a:spcAft>
                <a:spcPts val="0"/>
              </a:spcAft>
              <a:buSzPts val="1600"/>
              <a:buFont typeface="Calibri"/>
              <a:buChar char="○"/>
            </a:pPr>
            <a:r>
              <a:rPr lang="en-GB" sz="1600">
                <a:latin typeface="Calibri"/>
                <a:ea typeface="Calibri"/>
                <a:cs typeface="Calibri"/>
                <a:sym typeface="Calibri"/>
              </a:rPr>
              <a:t>Open Data Cube Applications, sponsored by Brian Killough (CEOS SEO)  </a:t>
            </a:r>
            <a:endParaRPr sz="1600">
              <a:latin typeface="Calibri"/>
              <a:ea typeface="Calibri"/>
              <a:cs typeface="Calibri"/>
              <a:sym typeface="Calibri"/>
            </a:endParaRPr>
          </a:p>
          <a:p>
            <a:pPr indent="-330200" lvl="1" marL="914400" rtl="0" algn="l">
              <a:lnSpc>
                <a:spcPct val="115000"/>
              </a:lnSpc>
              <a:spcBef>
                <a:spcPts val="0"/>
              </a:spcBef>
              <a:spcAft>
                <a:spcPts val="0"/>
              </a:spcAft>
              <a:buSzPts val="1600"/>
              <a:buFont typeface="Calibri"/>
              <a:buChar char="○"/>
            </a:pPr>
            <a:r>
              <a:rPr lang="en-GB" sz="1600">
                <a:latin typeface="Calibri"/>
                <a:ea typeface="Calibri"/>
                <a:cs typeface="Calibri"/>
                <a:sym typeface="Calibri"/>
              </a:rPr>
              <a:t>Wetlands’ Inventories, sponsored by Marc Paganini (ESA) </a:t>
            </a:r>
            <a:endParaRPr sz="1600">
              <a:latin typeface="Calibri"/>
              <a:ea typeface="Calibri"/>
              <a:cs typeface="Calibri"/>
              <a:sym typeface="Calibri"/>
            </a:endParaRPr>
          </a:p>
          <a:p>
            <a:pPr indent="-330200" lvl="1" marL="914400" rtl="0" algn="l">
              <a:lnSpc>
                <a:spcPct val="115000"/>
              </a:lnSpc>
              <a:spcBef>
                <a:spcPts val="0"/>
              </a:spcBef>
              <a:spcAft>
                <a:spcPts val="0"/>
              </a:spcAft>
              <a:buSzPts val="1600"/>
              <a:buFont typeface="Calibri"/>
              <a:buChar char="○"/>
            </a:pPr>
            <a:r>
              <a:rPr lang="en-GB" sz="1600">
                <a:latin typeface="Calibri"/>
                <a:ea typeface="Calibri"/>
                <a:cs typeface="Calibri"/>
                <a:sym typeface="Calibri"/>
              </a:rPr>
              <a:t>SDG Dashboard, sponsored by Marc Paganini (ESA)</a:t>
            </a:r>
            <a:endParaRPr sz="1600">
              <a:latin typeface="Calibri"/>
              <a:ea typeface="Calibri"/>
              <a:cs typeface="Calibri"/>
              <a:sym typeface="Calibri"/>
            </a:endParaRPr>
          </a:p>
          <a:p>
            <a:pPr indent="-330200" lvl="0" marL="457200" rtl="0" algn="l">
              <a:lnSpc>
                <a:spcPct val="115000"/>
              </a:lnSpc>
              <a:spcBef>
                <a:spcPts val="0"/>
              </a:spcBef>
              <a:spcAft>
                <a:spcPts val="0"/>
              </a:spcAft>
              <a:buClr>
                <a:schemeClr val="lt1"/>
              </a:buClr>
              <a:buSzPts val="1600"/>
              <a:buFont typeface="Calibri"/>
              <a:buChar char="●"/>
            </a:pPr>
            <a:r>
              <a:rPr lang="en-GB" sz="1600">
                <a:solidFill>
                  <a:schemeClr val="lt1"/>
                </a:solidFill>
                <a:highlight>
                  <a:srgbClr val="1155CC"/>
                </a:highlight>
                <a:latin typeface="Calibri"/>
                <a:ea typeface="Calibri"/>
                <a:cs typeface="Calibri"/>
                <a:sym typeface="Calibri"/>
              </a:rPr>
              <a:t>Action: WGCapD Chair and SEO to discuss training and capacity development opportunities for the CEOS SDG work in the context of EOTEC DevNet. Due: TBD</a:t>
            </a:r>
            <a:endParaRPr sz="1600">
              <a:solidFill>
                <a:schemeClr val="lt1"/>
              </a:solidFill>
              <a:highlight>
                <a:srgbClr val="1155CC"/>
              </a:highlight>
              <a:latin typeface="Calibri"/>
              <a:ea typeface="Calibri"/>
              <a:cs typeface="Calibri"/>
              <a:sym typeface="Calibri"/>
            </a:endParaRPr>
          </a:p>
          <a:p>
            <a:pPr indent="0" lvl="0" marL="0" rtl="0" algn="l">
              <a:lnSpc>
                <a:spcPct val="115000"/>
              </a:lnSpc>
              <a:spcBef>
                <a:spcPts val="1000"/>
              </a:spcBef>
              <a:spcAft>
                <a:spcPts val="0"/>
              </a:spcAft>
              <a:buNone/>
            </a:pPr>
            <a:r>
              <a:t/>
            </a:r>
            <a:endParaRPr sz="15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5" name="Shape 65"/>
        <p:cNvGrpSpPr/>
        <p:nvPr/>
      </p:nvGrpSpPr>
      <p:grpSpPr>
        <a:xfrm>
          <a:off x="0" y="0"/>
          <a:ext cx="0" cy="0"/>
          <a:chOff x="0" y="0"/>
          <a:chExt cx="0" cy="0"/>
        </a:xfrm>
      </p:grpSpPr>
      <p:sp>
        <p:nvSpPr>
          <p:cNvPr id="66" name="Google Shape;66;p8"/>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393700" lvl="0" marL="457200" rtl="0" algn="l">
              <a:spcBef>
                <a:spcPts val="1000"/>
              </a:spcBef>
              <a:spcAft>
                <a:spcPts val="0"/>
              </a:spcAft>
              <a:buSzPts val="2600"/>
              <a:buFont typeface="Calibri"/>
              <a:buChar char="❖"/>
            </a:pPr>
            <a:r>
              <a:rPr b="1" lang="en-GB" sz="2600" u="sng">
                <a:latin typeface="Calibri"/>
                <a:ea typeface="Calibri"/>
                <a:cs typeface="Calibri"/>
                <a:sym typeface="Calibri"/>
              </a:rPr>
              <a:t>Highlights</a:t>
            </a:r>
            <a:endParaRPr b="1" sz="2600" u="sng">
              <a:latin typeface="Calibri"/>
              <a:ea typeface="Calibri"/>
              <a:cs typeface="Calibri"/>
              <a:sym typeface="Calibri"/>
            </a:endParaRPr>
          </a:p>
          <a:p>
            <a:pPr indent="-393700" lvl="1" marL="914400" rtl="0" algn="l">
              <a:spcBef>
                <a:spcPts val="0"/>
              </a:spcBef>
              <a:spcAft>
                <a:spcPts val="0"/>
              </a:spcAft>
              <a:buSzPts val="2600"/>
              <a:buFont typeface="Calibri"/>
              <a:buChar char="➢"/>
            </a:pPr>
            <a:r>
              <a:rPr lang="en-GB" sz="2600">
                <a:latin typeface="Calibri"/>
                <a:ea typeface="Calibri"/>
                <a:cs typeface="Calibri"/>
                <a:sym typeface="Calibri"/>
              </a:rPr>
              <a:t>Welcome and </a:t>
            </a:r>
            <a:r>
              <a:rPr i="1" lang="en-GB" sz="2600">
                <a:latin typeface="Calibri"/>
                <a:ea typeface="Calibri"/>
                <a:cs typeface="Calibri"/>
                <a:sym typeface="Calibri"/>
              </a:rPr>
              <a:t>tour de table</a:t>
            </a:r>
            <a:r>
              <a:rPr lang="en-GB" sz="2600">
                <a:latin typeface="Calibri"/>
                <a:ea typeface="Calibri"/>
                <a:cs typeface="Calibri"/>
                <a:sym typeface="Calibri"/>
              </a:rPr>
              <a:t>.</a:t>
            </a:r>
            <a:endParaRPr sz="2600">
              <a:latin typeface="Calibri"/>
              <a:ea typeface="Calibri"/>
              <a:cs typeface="Calibri"/>
              <a:sym typeface="Calibri"/>
            </a:endParaRPr>
          </a:p>
          <a:p>
            <a:pPr indent="-393700" lvl="1" marL="914400" rtl="0" algn="l">
              <a:spcBef>
                <a:spcPts val="0"/>
              </a:spcBef>
              <a:spcAft>
                <a:spcPts val="0"/>
              </a:spcAft>
              <a:buSzPts val="2600"/>
              <a:buFont typeface="Calibri"/>
              <a:buChar char="➢"/>
            </a:pPr>
            <a:r>
              <a:rPr lang="en-GB" sz="2600">
                <a:latin typeface="Calibri"/>
                <a:ea typeface="Calibri"/>
                <a:cs typeface="Calibri"/>
                <a:sym typeface="Calibri"/>
              </a:rPr>
              <a:t>Review of meeting objectives.</a:t>
            </a:r>
            <a:endParaRPr sz="2600">
              <a:latin typeface="Calibri"/>
              <a:ea typeface="Calibri"/>
              <a:cs typeface="Calibri"/>
              <a:sym typeface="Calibri"/>
            </a:endParaRPr>
          </a:p>
        </p:txBody>
      </p:sp>
      <p:sp>
        <p:nvSpPr>
          <p:cNvPr id="67" name="Google Shape;67;p8"/>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000">
                <a:latin typeface="Calibri"/>
                <a:ea typeface="Calibri"/>
                <a:cs typeface="Calibri"/>
                <a:sym typeface="Calibri"/>
              </a:rPr>
              <a:t>1.1 Welcome, Opening Remarks, Agency Introductions, and Summary of Objectives</a:t>
            </a:r>
            <a:endParaRPr sz="3000">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5"/>
          <p:cNvSpPr txBox="1"/>
          <p:nvPr>
            <p:ph type="title"/>
          </p:nvPr>
        </p:nvSpPr>
        <p:spPr>
          <a:xfrm>
            <a:off x="176050" y="175950"/>
            <a:ext cx="102582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000">
                <a:latin typeface="Calibri"/>
                <a:ea typeface="Calibri"/>
                <a:cs typeface="Calibri"/>
                <a:sym typeface="Calibri"/>
              </a:rPr>
              <a:t>2.7 </a:t>
            </a:r>
            <a:r>
              <a:rPr lang="en-GB" sz="3000">
                <a:latin typeface="Calibri"/>
                <a:ea typeface="Calibri"/>
                <a:cs typeface="Calibri"/>
                <a:sym typeface="Calibri"/>
              </a:rPr>
              <a:t>CEOS &amp; Biodiversity</a:t>
            </a:r>
            <a:endParaRPr sz="3000">
              <a:latin typeface="Calibri"/>
              <a:ea typeface="Calibri"/>
              <a:cs typeface="Calibri"/>
              <a:sym typeface="Calibri"/>
            </a:endParaRPr>
          </a:p>
        </p:txBody>
      </p:sp>
      <p:sp>
        <p:nvSpPr>
          <p:cNvPr id="229" name="Google Shape;229;p35"/>
          <p:cNvSpPr txBox="1"/>
          <p:nvPr>
            <p:ph idx="1" type="body"/>
          </p:nvPr>
        </p:nvSpPr>
        <p:spPr>
          <a:xfrm>
            <a:off x="324233" y="1177533"/>
            <a:ext cx="11495400" cy="4662900"/>
          </a:xfrm>
          <a:prstGeom prst="rect">
            <a:avLst/>
          </a:prstGeom>
        </p:spPr>
        <p:txBody>
          <a:bodyPr anchorCtr="0" anchor="t" bIns="45700" lIns="91425" spcFirstLastPara="1" rIns="91425" wrap="square" tIns="45700">
            <a:noAutofit/>
          </a:bodyPr>
          <a:lstStyle/>
          <a:p>
            <a:pPr indent="-355600" lvl="0" marL="457200" rtl="0" algn="l">
              <a:lnSpc>
                <a:spcPct val="115000"/>
              </a:lnSpc>
              <a:spcBef>
                <a:spcPts val="1000"/>
              </a:spcBef>
              <a:spcAft>
                <a:spcPts val="0"/>
              </a:spcAft>
              <a:buSzPts val="2000"/>
              <a:buFont typeface="Calibri"/>
              <a:buChar char="●"/>
            </a:pPr>
            <a:r>
              <a:rPr lang="en-GB" sz="2000">
                <a:latin typeface="Calibri"/>
                <a:ea typeface="Calibri"/>
                <a:cs typeface="Calibri"/>
                <a:sym typeface="Calibri"/>
              </a:rPr>
              <a:t>The Task Team’s purpose is to assess the utility for mapping Ecosystem Extent using current and new space-based observations that will become available in the next 10 years</a:t>
            </a:r>
            <a:endParaRPr sz="2000">
              <a:latin typeface="Calibri"/>
              <a:ea typeface="Calibri"/>
              <a:cs typeface="Calibri"/>
              <a:sym typeface="Calibri"/>
            </a:endParaRPr>
          </a:p>
          <a:p>
            <a:pPr indent="-355600" lvl="0" marL="457200" rtl="0" algn="l">
              <a:lnSpc>
                <a:spcPct val="115000"/>
              </a:lnSpc>
              <a:spcBef>
                <a:spcPts val="0"/>
              </a:spcBef>
              <a:spcAft>
                <a:spcPts val="0"/>
              </a:spcAft>
              <a:buSzPts val="2000"/>
              <a:buFont typeface="Calibri"/>
              <a:buChar char="●"/>
            </a:pPr>
            <a:r>
              <a:rPr lang="en-GB" sz="2000">
                <a:latin typeface="Calibri"/>
                <a:ea typeface="Calibri"/>
                <a:cs typeface="Calibri"/>
                <a:sym typeface="Calibri"/>
              </a:rPr>
              <a:t>The Task Team will first aim to:</a:t>
            </a:r>
            <a:endParaRPr sz="2000">
              <a:latin typeface="Calibri"/>
              <a:ea typeface="Calibri"/>
              <a:cs typeface="Calibri"/>
              <a:sym typeface="Calibri"/>
            </a:endParaRPr>
          </a:p>
          <a:p>
            <a:pPr indent="-355600" lvl="1" marL="914400" rtl="0" algn="l">
              <a:lnSpc>
                <a:spcPct val="115000"/>
              </a:lnSpc>
              <a:spcBef>
                <a:spcPts val="0"/>
              </a:spcBef>
              <a:spcAft>
                <a:spcPts val="0"/>
              </a:spcAft>
              <a:buSzPts val="2000"/>
              <a:buFont typeface="Calibri"/>
              <a:buChar char="○"/>
            </a:pPr>
            <a:r>
              <a:rPr lang="en-GB" sz="2000">
                <a:latin typeface="Calibri"/>
                <a:ea typeface="Calibri"/>
                <a:cs typeface="Calibri"/>
                <a:sym typeface="Calibri"/>
              </a:rPr>
              <a:t>Develop a white paper that will provide an integrated international perspective on how space-based Earth observations can be used to support ecosystem mapping and monitoring with a focus on ecosystem extent.  </a:t>
            </a:r>
            <a:endParaRPr sz="2000">
              <a:latin typeface="Calibri"/>
              <a:ea typeface="Calibri"/>
              <a:cs typeface="Calibri"/>
              <a:sym typeface="Calibri"/>
            </a:endParaRPr>
          </a:p>
          <a:p>
            <a:pPr indent="-355600" lvl="1" marL="914400" rtl="0" algn="l">
              <a:lnSpc>
                <a:spcPct val="115000"/>
              </a:lnSpc>
              <a:spcBef>
                <a:spcPts val="0"/>
              </a:spcBef>
              <a:spcAft>
                <a:spcPts val="0"/>
              </a:spcAft>
              <a:buSzPts val="2000"/>
              <a:buFont typeface="Calibri"/>
              <a:buChar char="○"/>
            </a:pPr>
            <a:r>
              <a:rPr lang="en-GB" sz="2000">
                <a:latin typeface="Calibri"/>
                <a:ea typeface="Calibri"/>
                <a:cs typeface="Calibri"/>
                <a:sym typeface="Calibri"/>
              </a:rPr>
              <a:t>Explore and propose an initiative to demonstrate the use of EO for ecosystem extent mapping and monitoring.</a:t>
            </a:r>
            <a:endParaRPr sz="2000">
              <a:latin typeface="Calibri"/>
              <a:ea typeface="Calibri"/>
              <a:cs typeface="Calibri"/>
              <a:sym typeface="Calibri"/>
            </a:endParaRPr>
          </a:p>
          <a:p>
            <a:pPr indent="-355600" lvl="0" marL="457200" rtl="0" algn="l">
              <a:lnSpc>
                <a:spcPct val="115000"/>
              </a:lnSpc>
              <a:spcBef>
                <a:spcPts val="0"/>
              </a:spcBef>
              <a:spcAft>
                <a:spcPts val="0"/>
              </a:spcAft>
              <a:buSzPts val="2000"/>
              <a:buFont typeface="Calibri"/>
              <a:buChar char="●"/>
            </a:pPr>
            <a:r>
              <a:rPr lang="en-GB" sz="2000">
                <a:latin typeface="Calibri"/>
                <a:ea typeface="Calibri"/>
                <a:cs typeface="Calibri"/>
                <a:sym typeface="Calibri"/>
              </a:rPr>
              <a:t>The group will be led by two to three co-leads, with the first two being Gary Geller (NASA/JPL) and Marie-Josée Bourassa (CSA).</a:t>
            </a:r>
            <a:endParaRPr sz="2000">
              <a:latin typeface="Calibri"/>
              <a:ea typeface="Calibri"/>
              <a:cs typeface="Calibri"/>
              <a:sym typeface="Calibri"/>
            </a:endParaRPr>
          </a:p>
          <a:p>
            <a:pPr indent="-355600" lvl="0" marL="457200" rtl="0" algn="l">
              <a:lnSpc>
                <a:spcPct val="115000"/>
              </a:lnSpc>
              <a:spcBef>
                <a:spcPts val="0"/>
              </a:spcBef>
              <a:spcAft>
                <a:spcPts val="0"/>
              </a:spcAft>
              <a:buSzPts val="2000"/>
              <a:buFont typeface="Calibri"/>
              <a:buChar char="●"/>
            </a:pPr>
            <a:r>
              <a:rPr lang="en-GB" sz="2000">
                <a:latin typeface="Calibri"/>
                <a:ea typeface="Calibri"/>
                <a:cs typeface="Calibri"/>
                <a:sym typeface="Calibri"/>
              </a:rPr>
              <a:t>CSA offered to support the secretariat of the Ecosystem Extent Task Team</a:t>
            </a:r>
            <a:endParaRPr sz="2000">
              <a:latin typeface="Calibri"/>
              <a:ea typeface="Calibri"/>
              <a:cs typeface="Calibri"/>
              <a:sym typeface="Calibri"/>
            </a:endParaRPr>
          </a:p>
          <a:p>
            <a:pPr indent="-355600" lvl="0" marL="457200" rtl="0" algn="l">
              <a:lnSpc>
                <a:spcPct val="115000"/>
              </a:lnSpc>
              <a:spcBef>
                <a:spcPts val="0"/>
              </a:spcBef>
              <a:spcAft>
                <a:spcPts val="0"/>
              </a:spcAft>
              <a:buClr>
                <a:schemeClr val="lt1"/>
              </a:buClr>
              <a:buSzPts val="2000"/>
              <a:buFont typeface="Calibri"/>
              <a:buChar char="●"/>
            </a:pPr>
            <a:r>
              <a:rPr lang="en-GB" sz="2000">
                <a:solidFill>
                  <a:schemeClr val="lt1"/>
                </a:solidFill>
                <a:highlight>
                  <a:srgbClr val="1155CC"/>
                </a:highlight>
                <a:latin typeface="Calibri"/>
                <a:ea typeface="Calibri"/>
                <a:cs typeface="Calibri"/>
                <a:sym typeface="Calibri"/>
              </a:rPr>
              <a:t>Action: Biodiversity leads to communicate to CEOS the currently identified membership of the Task Team so that agencies can identify leads and inform nominations, including for the third co-lead position.</a:t>
            </a:r>
            <a:endParaRPr sz="2000">
              <a:solidFill>
                <a:schemeClr val="lt1"/>
              </a:solidFill>
              <a:highlight>
                <a:srgbClr val="1155CC"/>
              </a:highlight>
              <a:latin typeface="Calibri"/>
              <a:ea typeface="Calibri"/>
              <a:cs typeface="Calibri"/>
              <a:sym typeface="Calibri"/>
            </a:endParaRPr>
          </a:p>
          <a:p>
            <a:pPr indent="-355600" lvl="0" marL="457200" rtl="0" algn="l">
              <a:lnSpc>
                <a:spcPct val="115000"/>
              </a:lnSpc>
              <a:spcBef>
                <a:spcPts val="0"/>
              </a:spcBef>
              <a:spcAft>
                <a:spcPts val="0"/>
              </a:spcAft>
              <a:buClr>
                <a:schemeClr val="lt1"/>
              </a:buClr>
              <a:buSzPts val="2000"/>
              <a:buFont typeface="Calibri"/>
              <a:buChar char="●"/>
            </a:pPr>
            <a:r>
              <a:rPr lang="en-GB" sz="2000">
                <a:solidFill>
                  <a:schemeClr val="lt1"/>
                </a:solidFill>
                <a:highlight>
                  <a:srgbClr val="38761D"/>
                </a:highlight>
                <a:latin typeface="Calibri"/>
                <a:ea typeface="Calibri"/>
                <a:cs typeface="Calibri"/>
                <a:sym typeface="Calibri"/>
              </a:rPr>
              <a:t>Decision: Plenary endorsed the Ecosystem Extent Task Team Terms of Reference.</a:t>
            </a:r>
            <a:endParaRPr sz="2000">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6"/>
          <p:cNvSpPr txBox="1"/>
          <p:nvPr>
            <p:ph type="title"/>
          </p:nvPr>
        </p:nvSpPr>
        <p:spPr>
          <a:xfrm>
            <a:off x="176050" y="175950"/>
            <a:ext cx="102582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000">
                <a:latin typeface="Calibri"/>
                <a:ea typeface="Calibri"/>
                <a:cs typeface="Calibri"/>
                <a:sym typeface="Calibri"/>
              </a:rPr>
              <a:t>2.8 </a:t>
            </a:r>
            <a:r>
              <a:rPr lang="en-GB" sz="3000">
                <a:latin typeface="Calibri"/>
                <a:ea typeface="Calibri"/>
                <a:cs typeface="Calibri"/>
                <a:sym typeface="Calibri"/>
              </a:rPr>
              <a:t>Coordination of CEOS Ocean-related Activities</a:t>
            </a:r>
            <a:endParaRPr sz="3000">
              <a:latin typeface="Calibri"/>
              <a:ea typeface="Calibri"/>
              <a:cs typeface="Calibri"/>
              <a:sym typeface="Calibri"/>
            </a:endParaRPr>
          </a:p>
        </p:txBody>
      </p:sp>
      <p:sp>
        <p:nvSpPr>
          <p:cNvPr id="235" name="Google Shape;235;p36"/>
          <p:cNvSpPr txBox="1"/>
          <p:nvPr>
            <p:ph idx="1" type="body"/>
          </p:nvPr>
        </p:nvSpPr>
        <p:spPr>
          <a:xfrm>
            <a:off x="176050" y="1205625"/>
            <a:ext cx="12060000" cy="4662900"/>
          </a:xfrm>
          <a:prstGeom prst="rect">
            <a:avLst/>
          </a:prstGeom>
        </p:spPr>
        <p:txBody>
          <a:bodyPr anchorCtr="0" anchor="t" bIns="45700" lIns="91425" spcFirstLastPara="1" rIns="91425" wrap="square" tIns="45700">
            <a:noAutofit/>
          </a:bodyPr>
          <a:lstStyle/>
          <a:p>
            <a:pPr indent="-349250" lvl="0" marL="457200" rtl="0" algn="l">
              <a:lnSpc>
                <a:spcPct val="115000"/>
              </a:lnSpc>
              <a:spcBef>
                <a:spcPts val="1000"/>
              </a:spcBef>
              <a:spcAft>
                <a:spcPts val="0"/>
              </a:spcAft>
              <a:buSzPts val="1900"/>
              <a:buFont typeface="Calibri"/>
              <a:buChar char="●"/>
            </a:pPr>
            <a:r>
              <a:rPr lang="en-GB" sz="1900">
                <a:latin typeface="Calibri"/>
                <a:ea typeface="Calibri"/>
                <a:cs typeface="Calibri"/>
                <a:sym typeface="Calibri"/>
              </a:rPr>
              <a:t>The Ocean Coordination Group has good membership from across CEOS ocean-related activities, with five Coordination Group calls, and a side meeting at SIT Technical Workshop 2022 </a:t>
            </a:r>
            <a:endParaRPr sz="1900">
              <a:latin typeface="Calibri"/>
              <a:ea typeface="Calibri"/>
              <a:cs typeface="Calibri"/>
              <a:sym typeface="Calibri"/>
            </a:endParaRPr>
          </a:p>
          <a:p>
            <a:pPr indent="-349250" lvl="0" marL="457200" rtl="0" algn="l">
              <a:lnSpc>
                <a:spcPct val="115000"/>
              </a:lnSpc>
              <a:spcBef>
                <a:spcPts val="0"/>
              </a:spcBef>
              <a:spcAft>
                <a:spcPts val="0"/>
              </a:spcAft>
              <a:buSzPts val="1900"/>
              <a:buFont typeface="Calibri"/>
              <a:buChar char="●"/>
            </a:pPr>
            <a:r>
              <a:rPr lang="en-GB" sz="1900">
                <a:latin typeface="Calibri"/>
                <a:ea typeface="Calibri"/>
                <a:cs typeface="Calibri"/>
                <a:sym typeface="Calibri"/>
              </a:rPr>
              <a:t>Information gathering exercise has been conducted across CEOS ocean-related activities, converging to the main focus of coordinating CEOS efforts to support ‘the UN Decade’ and the 2023 and 2028 Global Stocktakes (GST).</a:t>
            </a:r>
            <a:endParaRPr sz="1900">
              <a:latin typeface="Calibri"/>
              <a:ea typeface="Calibri"/>
              <a:cs typeface="Calibri"/>
              <a:sym typeface="Calibri"/>
            </a:endParaRPr>
          </a:p>
          <a:p>
            <a:pPr indent="-349250" lvl="0" marL="457200" rtl="0" algn="l">
              <a:lnSpc>
                <a:spcPct val="115000"/>
              </a:lnSpc>
              <a:spcBef>
                <a:spcPts val="0"/>
              </a:spcBef>
              <a:spcAft>
                <a:spcPts val="0"/>
              </a:spcAft>
              <a:buSzPts val="1900"/>
              <a:buFont typeface="Calibri"/>
              <a:buChar char="●"/>
            </a:pPr>
            <a:r>
              <a:rPr lang="en-GB" sz="1900">
                <a:latin typeface="Calibri"/>
                <a:ea typeface="Calibri"/>
                <a:cs typeface="Calibri"/>
                <a:sym typeface="Calibri"/>
              </a:rPr>
              <a:t>The Ocean Coordination Team recommends continuing the efforts for another 6-12 months, reporting recommendations back to SIT-38.</a:t>
            </a:r>
            <a:endParaRPr sz="1900">
              <a:latin typeface="Calibri"/>
              <a:ea typeface="Calibri"/>
              <a:cs typeface="Calibri"/>
              <a:sym typeface="Calibri"/>
            </a:endParaRPr>
          </a:p>
          <a:p>
            <a:pPr indent="-349250" lvl="0" marL="457200" rtl="0" algn="l">
              <a:lnSpc>
                <a:spcPct val="115000"/>
              </a:lnSpc>
              <a:spcBef>
                <a:spcPts val="0"/>
              </a:spcBef>
              <a:spcAft>
                <a:spcPts val="0"/>
              </a:spcAft>
              <a:buSzPts val="1900"/>
              <a:buFont typeface="Calibri"/>
              <a:buChar char="●"/>
            </a:pPr>
            <a:r>
              <a:rPr lang="en-GB" sz="1900">
                <a:latin typeface="Calibri"/>
                <a:ea typeface="Calibri"/>
                <a:cs typeface="Calibri"/>
                <a:sym typeface="Calibri"/>
              </a:rPr>
              <a:t>The main objectives of this extension would be to:</a:t>
            </a:r>
            <a:endParaRPr sz="1900">
              <a:latin typeface="Calibri"/>
              <a:ea typeface="Calibri"/>
              <a:cs typeface="Calibri"/>
              <a:sym typeface="Calibri"/>
            </a:endParaRPr>
          </a:p>
          <a:p>
            <a:pPr indent="-349250" lvl="1" marL="914400" rtl="0" algn="l">
              <a:lnSpc>
                <a:spcPct val="115000"/>
              </a:lnSpc>
              <a:spcBef>
                <a:spcPts val="0"/>
              </a:spcBef>
              <a:spcAft>
                <a:spcPts val="0"/>
              </a:spcAft>
              <a:buSzPts val="1900"/>
              <a:buFont typeface="Calibri"/>
              <a:buChar char="○"/>
            </a:pPr>
            <a:r>
              <a:rPr lang="en-GB" sz="1900">
                <a:latin typeface="Calibri"/>
                <a:ea typeface="Calibri"/>
                <a:cs typeface="Calibri"/>
                <a:sym typeface="Calibri"/>
              </a:rPr>
              <a:t>Establish the necessary mechanism and leadership to coordinate existing CEOS ocean-related activities addressing the United Nations Decade of Ocean Science for Sustainable Development and the Global Stocktakes.</a:t>
            </a:r>
            <a:endParaRPr sz="1900">
              <a:latin typeface="Calibri"/>
              <a:ea typeface="Calibri"/>
              <a:cs typeface="Calibri"/>
              <a:sym typeface="Calibri"/>
            </a:endParaRPr>
          </a:p>
          <a:p>
            <a:pPr indent="-349250" lvl="1" marL="914400" rtl="0" algn="l">
              <a:lnSpc>
                <a:spcPct val="115000"/>
              </a:lnSpc>
              <a:spcBef>
                <a:spcPts val="0"/>
              </a:spcBef>
              <a:spcAft>
                <a:spcPts val="0"/>
              </a:spcAft>
              <a:buSzPts val="1900"/>
              <a:buFont typeface="Calibri"/>
              <a:buChar char="○"/>
            </a:pPr>
            <a:r>
              <a:rPr lang="en-GB" sz="1900">
                <a:latin typeface="Calibri"/>
                <a:ea typeface="Calibri"/>
                <a:cs typeface="Calibri"/>
                <a:sym typeface="Calibri"/>
              </a:rPr>
              <a:t>Serve as a study team to initiate the case towards a more formal solution within the CEOS structure, e.g. Working Group or other.</a:t>
            </a:r>
            <a:endParaRPr sz="1900">
              <a:latin typeface="Calibri"/>
              <a:ea typeface="Calibri"/>
              <a:cs typeface="Calibri"/>
              <a:sym typeface="Calibri"/>
            </a:endParaRPr>
          </a:p>
          <a:p>
            <a:pPr indent="-349250" lvl="0" marL="457200" rtl="0" algn="l">
              <a:lnSpc>
                <a:spcPct val="115000"/>
              </a:lnSpc>
              <a:spcBef>
                <a:spcPts val="0"/>
              </a:spcBef>
              <a:spcAft>
                <a:spcPts val="0"/>
              </a:spcAft>
              <a:buSzPts val="1900"/>
              <a:buFont typeface="Calibri"/>
              <a:buChar char="●"/>
            </a:pPr>
            <a:r>
              <a:rPr lang="en-GB" sz="1900">
                <a:latin typeface="Calibri"/>
                <a:ea typeface="Calibri"/>
                <a:cs typeface="Calibri"/>
                <a:sym typeface="Calibri"/>
              </a:rPr>
              <a:t>Paul DiGiacomo (COAST Lead, NOAA) has agreed to lead the Ocean Coordination Team beyond CEOS Plenary 2022.</a:t>
            </a:r>
            <a:endParaRPr sz="1900">
              <a:latin typeface="Calibri"/>
              <a:ea typeface="Calibri"/>
              <a:cs typeface="Calibri"/>
              <a:sym typeface="Calibri"/>
            </a:endParaRPr>
          </a:p>
          <a:p>
            <a:pPr indent="-349250" lvl="0" marL="457200" rtl="0" algn="l">
              <a:lnSpc>
                <a:spcPct val="115000"/>
              </a:lnSpc>
              <a:spcBef>
                <a:spcPts val="0"/>
              </a:spcBef>
              <a:spcAft>
                <a:spcPts val="0"/>
              </a:spcAft>
              <a:buSzPts val="1900"/>
              <a:buFont typeface="Calibri"/>
              <a:buChar char="●"/>
            </a:pPr>
            <a:r>
              <a:rPr lang="en-GB" sz="1900">
                <a:solidFill>
                  <a:schemeClr val="lt1"/>
                </a:solidFill>
                <a:highlight>
                  <a:srgbClr val="38761D"/>
                </a:highlight>
                <a:latin typeface="Calibri"/>
                <a:ea typeface="Calibri"/>
                <a:cs typeface="Calibri"/>
                <a:sym typeface="Calibri"/>
              </a:rPr>
              <a:t>Decision: Plenary endorsed the extension of the Ocean Coordination Group for another 6 months, to be revisited again at SIT-38.</a:t>
            </a:r>
            <a:r>
              <a:rPr lang="en-GB" sz="1900">
                <a:latin typeface="Calibri"/>
                <a:ea typeface="Calibri"/>
                <a:cs typeface="Calibri"/>
                <a:sym typeface="Calibri"/>
              </a:rPr>
              <a:t> </a:t>
            </a:r>
            <a:endParaRPr sz="1900">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7"/>
          <p:cNvSpPr txBox="1"/>
          <p:nvPr>
            <p:ph type="title"/>
          </p:nvPr>
        </p:nvSpPr>
        <p:spPr>
          <a:xfrm>
            <a:off x="176050" y="175950"/>
            <a:ext cx="102582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000">
                <a:latin typeface="Calibri"/>
                <a:ea typeface="Calibri"/>
                <a:cs typeface="Calibri"/>
                <a:sym typeface="Calibri"/>
              </a:rPr>
              <a:t>2.9 </a:t>
            </a:r>
            <a:r>
              <a:rPr lang="en-GB" sz="3000">
                <a:latin typeface="Calibri"/>
                <a:ea typeface="Calibri"/>
                <a:cs typeface="Calibri"/>
                <a:sym typeface="Calibri"/>
              </a:rPr>
              <a:t>COVERAGE </a:t>
            </a:r>
            <a:endParaRPr sz="3000">
              <a:latin typeface="Calibri"/>
              <a:ea typeface="Calibri"/>
              <a:cs typeface="Calibri"/>
              <a:sym typeface="Calibri"/>
            </a:endParaRPr>
          </a:p>
        </p:txBody>
      </p:sp>
      <p:sp>
        <p:nvSpPr>
          <p:cNvPr id="241" name="Google Shape;241;p37"/>
          <p:cNvSpPr txBox="1"/>
          <p:nvPr>
            <p:ph idx="1" type="body"/>
          </p:nvPr>
        </p:nvSpPr>
        <p:spPr>
          <a:xfrm>
            <a:off x="324233" y="1177533"/>
            <a:ext cx="11495400" cy="4662900"/>
          </a:xfrm>
          <a:prstGeom prst="rect">
            <a:avLst/>
          </a:prstGeom>
        </p:spPr>
        <p:txBody>
          <a:bodyPr anchorCtr="0" anchor="t" bIns="45700" lIns="91425" spcFirstLastPara="1" rIns="91425" wrap="square" tIns="45700">
            <a:noAutofit/>
          </a:bodyPr>
          <a:lstStyle/>
          <a:p>
            <a:pPr indent="-336550" lvl="0" marL="457200" rtl="0" algn="l">
              <a:lnSpc>
                <a:spcPct val="115000"/>
              </a:lnSpc>
              <a:spcBef>
                <a:spcPts val="1000"/>
              </a:spcBef>
              <a:spcAft>
                <a:spcPts val="0"/>
              </a:spcAft>
              <a:buSzPts val="1700"/>
              <a:buFont typeface="Calibri"/>
              <a:buChar char="●"/>
            </a:pPr>
            <a:r>
              <a:rPr lang="en-GB" sz="1700">
                <a:latin typeface="Calibri"/>
                <a:ea typeface="Calibri"/>
                <a:cs typeface="Calibri"/>
                <a:sym typeface="Calibri"/>
              </a:rPr>
              <a:t>COVERAGE is a unique, cross-cutting initiative touching upon/supporting several CEOS program areas</a:t>
            </a:r>
            <a:endParaRPr sz="1700">
              <a:latin typeface="Calibri"/>
              <a:ea typeface="Calibri"/>
              <a:cs typeface="Calibri"/>
              <a:sym typeface="Calibri"/>
            </a:endParaRPr>
          </a:p>
          <a:p>
            <a:pPr indent="-336550" lvl="0" marL="457200" rtl="0" algn="l">
              <a:lnSpc>
                <a:spcPct val="115000"/>
              </a:lnSpc>
              <a:spcBef>
                <a:spcPts val="0"/>
              </a:spcBef>
              <a:spcAft>
                <a:spcPts val="0"/>
              </a:spcAft>
              <a:buSzPts val="1700"/>
              <a:buFont typeface="Calibri"/>
              <a:buChar char="●"/>
            </a:pPr>
            <a:r>
              <a:rPr lang="en-GB" sz="1700">
                <a:latin typeface="Calibri"/>
                <a:ea typeface="Calibri"/>
                <a:cs typeface="Calibri"/>
                <a:sym typeface="Calibri"/>
              </a:rPr>
              <a:t>A reusable, open source software platform and architecture with core capabilities &amp; data has been assembled, capable of supporting interdisciplinary marine applications and promoting Open Science.  This can be extended further to support specific application use cases.</a:t>
            </a:r>
            <a:endParaRPr sz="1700">
              <a:latin typeface="Calibri"/>
              <a:ea typeface="Calibri"/>
              <a:cs typeface="Calibri"/>
              <a:sym typeface="Calibri"/>
            </a:endParaRPr>
          </a:p>
          <a:p>
            <a:pPr indent="-336550" lvl="0" marL="457200" rtl="0" algn="l">
              <a:lnSpc>
                <a:spcPct val="115000"/>
              </a:lnSpc>
              <a:spcBef>
                <a:spcPts val="0"/>
              </a:spcBef>
              <a:spcAft>
                <a:spcPts val="0"/>
              </a:spcAft>
              <a:buSzPts val="1700"/>
              <a:buFont typeface="Calibri"/>
              <a:buChar char="●"/>
            </a:pPr>
            <a:r>
              <a:rPr lang="en-GB" sz="1700">
                <a:latin typeface="Calibri"/>
                <a:ea typeface="Calibri"/>
                <a:cs typeface="Calibri"/>
                <a:sym typeface="Calibri"/>
              </a:rPr>
              <a:t>Integrates a range of key interagency satellite Ocean datasets and select value-added EO products with support also for in-situ and ecological data.</a:t>
            </a:r>
            <a:endParaRPr sz="1700">
              <a:latin typeface="Calibri"/>
              <a:ea typeface="Calibri"/>
              <a:cs typeface="Calibri"/>
              <a:sym typeface="Calibri"/>
            </a:endParaRPr>
          </a:p>
          <a:p>
            <a:pPr indent="-336550" lvl="0" marL="457200" rtl="0" algn="l">
              <a:lnSpc>
                <a:spcPct val="115000"/>
              </a:lnSpc>
              <a:spcBef>
                <a:spcPts val="0"/>
              </a:spcBef>
              <a:spcAft>
                <a:spcPts val="0"/>
              </a:spcAft>
              <a:buSzPts val="1700"/>
              <a:buFont typeface="Calibri"/>
              <a:buChar char="●"/>
            </a:pPr>
            <a:r>
              <a:rPr lang="en-GB" sz="1700">
                <a:latin typeface="Calibri"/>
                <a:ea typeface="Calibri"/>
                <a:cs typeface="Calibri"/>
                <a:sym typeface="Calibri"/>
              </a:rPr>
              <a:t>Ongoing UN Decade program engagement on behalf of CEOS and successful Ocean Shot concept.</a:t>
            </a:r>
            <a:endParaRPr sz="1700">
              <a:latin typeface="Calibri"/>
              <a:ea typeface="Calibri"/>
              <a:cs typeface="Calibri"/>
              <a:sym typeface="Calibri"/>
            </a:endParaRPr>
          </a:p>
          <a:p>
            <a:pPr indent="-336550" lvl="0" marL="457200" rtl="0" algn="l">
              <a:lnSpc>
                <a:spcPct val="115000"/>
              </a:lnSpc>
              <a:spcBef>
                <a:spcPts val="0"/>
              </a:spcBef>
              <a:spcAft>
                <a:spcPts val="0"/>
              </a:spcAft>
              <a:buSzPts val="1700"/>
              <a:buFont typeface="Calibri"/>
              <a:buChar char="●"/>
            </a:pPr>
            <a:r>
              <a:rPr lang="en-GB" sz="1700">
                <a:latin typeface="Calibri"/>
                <a:ea typeface="Calibri"/>
                <a:cs typeface="Calibri"/>
                <a:sym typeface="Calibri"/>
              </a:rPr>
              <a:t>COVERAGE is partnering with 2 Intergovernmental agencies (SSC and IATTC) to support emerging ecosystem-based management approaches that include remotely sensed environmental data in assessment frameworks.</a:t>
            </a:r>
            <a:endParaRPr sz="1700">
              <a:latin typeface="Calibri"/>
              <a:ea typeface="Calibri"/>
              <a:cs typeface="Calibri"/>
              <a:sym typeface="Calibri"/>
            </a:endParaRPr>
          </a:p>
          <a:p>
            <a:pPr indent="-336550" lvl="0" marL="457200" rtl="0" algn="l">
              <a:lnSpc>
                <a:spcPct val="115000"/>
              </a:lnSpc>
              <a:spcBef>
                <a:spcPts val="0"/>
              </a:spcBef>
              <a:spcAft>
                <a:spcPts val="0"/>
              </a:spcAft>
              <a:buSzPts val="1700"/>
              <a:buFont typeface="Calibri"/>
              <a:buChar char="●"/>
            </a:pPr>
            <a:r>
              <a:rPr lang="en-GB" sz="1700">
                <a:latin typeface="Calibri"/>
                <a:ea typeface="Calibri"/>
                <a:cs typeface="Calibri"/>
                <a:sym typeface="Calibri"/>
              </a:rPr>
              <a:t>Strong endorsements received for COVERAGE continuation by SSC and community interest in novel technical capabilities.</a:t>
            </a:r>
            <a:endParaRPr sz="1700">
              <a:latin typeface="Calibri"/>
              <a:ea typeface="Calibri"/>
              <a:cs typeface="Calibri"/>
              <a:sym typeface="Calibri"/>
            </a:endParaRPr>
          </a:p>
          <a:p>
            <a:pPr indent="-336550" lvl="0" marL="457200" rtl="0" algn="l">
              <a:lnSpc>
                <a:spcPct val="115000"/>
              </a:lnSpc>
              <a:spcBef>
                <a:spcPts val="0"/>
              </a:spcBef>
              <a:spcAft>
                <a:spcPts val="0"/>
              </a:spcAft>
              <a:buSzPts val="1700"/>
              <a:buFont typeface="Calibri"/>
              <a:buChar char="●"/>
            </a:pPr>
            <a:r>
              <a:rPr b="1" lang="en-GB" sz="1700">
                <a:latin typeface="Calibri"/>
                <a:ea typeface="Calibri"/>
                <a:cs typeface="Calibri"/>
                <a:sym typeface="Calibri"/>
              </a:rPr>
              <a:t>Strong endorsements received for COVERAGE continuation by SSC and community interest in novel technical capabilities.</a:t>
            </a:r>
            <a:endParaRPr b="1" sz="1700">
              <a:latin typeface="Calibri"/>
              <a:ea typeface="Calibri"/>
              <a:cs typeface="Calibri"/>
              <a:sym typeface="Calibri"/>
            </a:endParaRPr>
          </a:p>
          <a:p>
            <a:pPr indent="-336550" lvl="0" marL="457200" rtl="0" algn="l">
              <a:lnSpc>
                <a:spcPct val="115000"/>
              </a:lnSpc>
              <a:spcBef>
                <a:spcPts val="0"/>
              </a:spcBef>
              <a:spcAft>
                <a:spcPts val="0"/>
              </a:spcAft>
              <a:buSzPts val="1700"/>
              <a:buFont typeface="Calibri"/>
              <a:buChar char="●"/>
            </a:pPr>
            <a:r>
              <a:rPr b="1" lang="en-GB" sz="1700">
                <a:latin typeface="Calibri"/>
                <a:ea typeface="Calibri"/>
                <a:cs typeface="Calibri"/>
                <a:sym typeface="Calibri"/>
              </a:rPr>
              <a:t>Initiate discussion on possible future evolution for consideration at next CEOS-SIT meeting</a:t>
            </a:r>
            <a:endParaRPr b="1" sz="1700">
              <a:latin typeface="Calibri"/>
              <a:ea typeface="Calibri"/>
              <a:cs typeface="Calibri"/>
              <a:sym typeface="Calibri"/>
            </a:endParaRPr>
          </a:p>
          <a:p>
            <a:pPr indent="-336550" lvl="1" marL="914400" rtl="0" algn="l">
              <a:lnSpc>
                <a:spcPct val="115000"/>
              </a:lnSpc>
              <a:spcBef>
                <a:spcPts val="0"/>
              </a:spcBef>
              <a:spcAft>
                <a:spcPts val="0"/>
              </a:spcAft>
              <a:buSzPts val="1700"/>
              <a:buFont typeface="Calibri"/>
              <a:buChar char="○"/>
            </a:pPr>
            <a:r>
              <a:rPr lang="en-GB" sz="1700">
                <a:latin typeface="Calibri"/>
                <a:ea typeface="Calibri"/>
                <a:cs typeface="Calibri"/>
                <a:sym typeface="Calibri"/>
              </a:rPr>
              <a:t>Interest and options for further co-development of COVERAGE within CEOS</a:t>
            </a:r>
            <a:endParaRPr sz="1700">
              <a:latin typeface="Calibri"/>
              <a:ea typeface="Calibri"/>
              <a:cs typeface="Calibri"/>
              <a:sym typeface="Calibri"/>
            </a:endParaRPr>
          </a:p>
          <a:p>
            <a:pPr indent="-336550" lvl="1" marL="914400" rtl="0" algn="l">
              <a:lnSpc>
                <a:spcPct val="115000"/>
              </a:lnSpc>
              <a:spcBef>
                <a:spcPts val="0"/>
              </a:spcBef>
              <a:spcAft>
                <a:spcPts val="0"/>
              </a:spcAft>
              <a:buSzPts val="1700"/>
              <a:buFont typeface="Calibri"/>
              <a:buChar char="○"/>
            </a:pPr>
            <a:r>
              <a:rPr lang="en-GB" sz="1700">
                <a:latin typeface="Calibri"/>
                <a:ea typeface="Calibri"/>
                <a:cs typeface="Calibri"/>
                <a:sym typeface="Calibri"/>
              </a:rPr>
              <a:t>Strategy for possible longer-term sustainability of COVERAGE </a:t>
            </a:r>
            <a:endParaRPr sz="1700">
              <a:latin typeface="Calibri"/>
              <a:ea typeface="Calibri"/>
              <a:cs typeface="Calibri"/>
              <a:sym typeface="Calibri"/>
            </a:endParaRPr>
          </a:p>
          <a:p>
            <a:pPr indent="-336550" lvl="0" marL="457200" rtl="0" algn="l">
              <a:lnSpc>
                <a:spcPct val="115000"/>
              </a:lnSpc>
              <a:spcBef>
                <a:spcPts val="0"/>
              </a:spcBef>
              <a:spcAft>
                <a:spcPts val="0"/>
              </a:spcAft>
              <a:buSzPts val="1700"/>
              <a:buFont typeface="Calibri"/>
              <a:buChar char="●"/>
            </a:pPr>
            <a:r>
              <a:rPr b="1" lang="en-GB" sz="1700">
                <a:latin typeface="Calibri"/>
                <a:ea typeface="Calibri"/>
                <a:cs typeface="Calibri"/>
                <a:sym typeface="Calibri"/>
              </a:rPr>
              <a:t>COVERAGE needs to be involved in collective effort to address CEOS way forward on ocean coordination.</a:t>
            </a:r>
            <a:endParaRPr b="1" sz="1700">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8"/>
          <p:cNvSpPr txBox="1"/>
          <p:nvPr>
            <p:ph type="title"/>
          </p:nvPr>
        </p:nvSpPr>
        <p:spPr>
          <a:xfrm>
            <a:off x="176050" y="175950"/>
            <a:ext cx="102582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000">
                <a:latin typeface="Calibri"/>
                <a:ea typeface="Calibri"/>
                <a:cs typeface="Calibri"/>
                <a:sym typeface="Calibri"/>
              </a:rPr>
              <a:t>2.10 Coastal Observations Applications Services and Tools (COAST) Ad Hoc Team</a:t>
            </a:r>
            <a:endParaRPr sz="3000">
              <a:latin typeface="Calibri"/>
              <a:ea typeface="Calibri"/>
              <a:cs typeface="Calibri"/>
              <a:sym typeface="Calibri"/>
            </a:endParaRPr>
          </a:p>
        </p:txBody>
      </p:sp>
      <p:sp>
        <p:nvSpPr>
          <p:cNvPr id="247" name="Google Shape;247;p38"/>
          <p:cNvSpPr txBox="1"/>
          <p:nvPr>
            <p:ph idx="1" type="body"/>
          </p:nvPr>
        </p:nvSpPr>
        <p:spPr>
          <a:xfrm>
            <a:off x="324233" y="1177533"/>
            <a:ext cx="11495400" cy="4662900"/>
          </a:xfrm>
          <a:prstGeom prst="rect">
            <a:avLst/>
          </a:prstGeom>
        </p:spPr>
        <p:txBody>
          <a:bodyPr anchorCtr="0" anchor="t" bIns="45700" lIns="91425" spcFirstLastPara="1" rIns="91425" wrap="square" tIns="45700">
            <a:noAutofit/>
          </a:bodyPr>
          <a:lstStyle/>
          <a:p>
            <a:pPr indent="-361950" lvl="0" marL="457200" rtl="0" algn="l">
              <a:lnSpc>
                <a:spcPct val="115000"/>
              </a:lnSpc>
              <a:spcBef>
                <a:spcPts val="1000"/>
              </a:spcBef>
              <a:spcAft>
                <a:spcPts val="0"/>
              </a:spcAft>
              <a:buSzPts val="2100"/>
              <a:buFont typeface="Calibri"/>
              <a:buChar char="●"/>
            </a:pPr>
            <a:r>
              <a:rPr lang="en-GB" sz="2100">
                <a:latin typeface="Calibri"/>
                <a:ea typeface="Calibri"/>
                <a:cs typeface="Calibri"/>
                <a:sym typeface="Calibri"/>
              </a:rPr>
              <a:t>Request that Plenary grant CEOS-COAST a one year extension for a third year as an Ad Hoc Team, based on evidence provided in supplied paper.</a:t>
            </a:r>
            <a:endParaRPr sz="2100">
              <a:latin typeface="Calibri"/>
              <a:ea typeface="Calibri"/>
              <a:cs typeface="Calibri"/>
              <a:sym typeface="Calibri"/>
            </a:endParaRPr>
          </a:p>
          <a:p>
            <a:pPr indent="-361950" lvl="0" marL="457200" rtl="0" algn="l">
              <a:lnSpc>
                <a:spcPct val="115000"/>
              </a:lnSpc>
              <a:spcBef>
                <a:spcPts val="0"/>
              </a:spcBef>
              <a:spcAft>
                <a:spcPts val="0"/>
              </a:spcAft>
              <a:buSzPts val="2100"/>
              <a:buFont typeface="Calibri"/>
              <a:buChar char="●"/>
            </a:pPr>
            <a:r>
              <a:rPr lang="en-GB" sz="2100">
                <a:latin typeface="Calibri"/>
                <a:ea typeface="Calibri"/>
                <a:cs typeface="Calibri"/>
                <a:sym typeface="Calibri"/>
              </a:rPr>
              <a:t>During 2023, the Oceans Coordination Team, led by Paul DiGiacomo, will identify a governance framework best suited to COAST and other CEOS ocean-related work activities</a:t>
            </a:r>
            <a:endParaRPr sz="2100">
              <a:latin typeface="Calibri"/>
              <a:ea typeface="Calibri"/>
              <a:cs typeface="Calibri"/>
              <a:sym typeface="Calibri"/>
            </a:endParaRPr>
          </a:p>
          <a:p>
            <a:pPr indent="-361950" lvl="0" marL="457200" rtl="0" algn="l">
              <a:lnSpc>
                <a:spcPct val="115000"/>
              </a:lnSpc>
              <a:spcBef>
                <a:spcPts val="0"/>
              </a:spcBef>
              <a:spcAft>
                <a:spcPts val="0"/>
              </a:spcAft>
              <a:buSzPts val="2100"/>
              <a:buFont typeface="Calibri"/>
              <a:buChar char="●"/>
            </a:pPr>
            <a:r>
              <a:rPr lang="en-GB" sz="2100">
                <a:latin typeface="Calibri"/>
                <a:ea typeface="Calibri"/>
                <a:cs typeface="Calibri"/>
                <a:sym typeface="Calibri"/>
              </a:rPr>
              <a:t>At SIT-38 propose a governance solution to sustain CEOS-COAST (and possibly other) activities for consideration at Plenary 2023</a:t>
            </a:r>
            <a:endParaRPr sz="2100">
              <a:latin typeface="Calibri"/>
              <a:ea typeface="Calibri"/>
              <a:cs typeface="Calibri"/>
              <a:sym typeface="Calibri"/>
            </a:endParaRPr>
          </a:p>
          <a:p>
            <a:pPr indent="-361950" lvl="0" marL="457200" rtl="0" algn="l">
              <a:lnSpc>
                <a:spcPct val="115000"/>
              </a:lnSpc>
              <a:spcBef>
                <a:spcPts val="0"/>
              </a:spcBef>
              <a:spcAft>
                <a:spcPts val="0"/>
              </a:spcAft>
              <a:buClr>
                <a:schemeClr val="lt1"/>
              </a:buClr>
              <a:buSzPts val="2100"/>
              <a:buFont typeface="Calibri"/>
              <a:buChar char="●"/>
            </a:pPr>
            <a:r>
              <a:rPr lang="en-GB" sz="2100">
                <a:solidFill>
                  <a:schemeClr val="lt1"/>
                </a:solidFill>
                <a:highlight>
                  <a:srgbClr val="38761D"/>
                </a:highlight>
                <a:latin typeface="Calibri"/>
                <a:ea typeface="Calibri"/>
                <a:cs typeface="Calibri"/>
                <a:sym typeface="Calibri"/>
              </a:rPr>
              <a:t>Decision: Plenary endorsed the 1-year extension of the COAST Ad Hoc Team, with the understanding that the COAST AHT will bring to SIT-38 a set of clear, quantifiable recommendations for conclusion of the activity.</a:t>
            </a:r>
            <a:endParaRPr sz="2100">
              <a:solidFill>
                <a:schemeClr val="lt1"/>
              </a:solidFill>
              <a:highlight>
                <a:srgbClr val="38761D"/>
              </a:highlight>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51" name="Shape 251"/>
        <p:cNvGrpSpPr/>
        <p:nvPr/>
      </p:nvGrpSpPr>
      <p:grpSpPr>
        <a:xfrm>
          <a:off x="0" y="0"/>
          <a:ext cx="0" cy="0"/>
          <a:chOff x="0" y="0"/>
          <a:chExt cx="0" cy="0"/>
        </a:xfrm>
      </p:grpSpPr>
      <p:sp>
        <p:nvSpPr>
          <p:cNvPr id="252" name="Google Shape;252;p39"/>
          <p:cNvSpPr txBox="1"/>
          <p:nvPr>
            <p:ph type="title"/>
          </p:nvPr>
        </p:nvSpPr>
        <p:spPr>
          <a:xfrm>
            <a:off x="176050" y="175950"/>
            <a:ext cx="102582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000">
                <a:latin typeface="Calibri"/>
                <a:ea typeface="Calibri"/>
                <a:cs typeface="Calibri"/>
                <a:sym typeface="Calibri"/>
              </a:rPr>
              <a:t>2.12 </a:t>
            </a:r>
            <a:r>
              <a:rPr lang="en-GB" sz="3000">
                <a:latin typeface="Calibri"/>
                <a:ea typeface="Calibri"/>
                <a:cs typeface="Calibri"/>
                <a:sym typeface="Calibri"/>
              </a:rPr>
              <a:t>2022 CEOS Chair Priorities – Report on Outcomes</a:t>
            </a:r>
            <a:endParaRPr sz="3000">
              <a:latin typeface="Calibri"/>
              <a:ea typeface="Calibri"/>
              <a:cs typeface="Calibri"/>
              <a:sym typeface="Calibri"/>
            </a:endParaRPr>
          </a:p>
        </p:txBody>
      </p:sp>
      <p:sp>
        <p:nvSpPr>
          <p:cNvPr id="253" name="Google Shape;253;p39"/>
          <p:cNvSpPr txBox="1"/>
          <p:nvPr>
            <p:ph idx="1" type="body"/>
          </p:nvPr>
        </p:nvSpPr>
        <p:spPr>
          <a:xfrm>
            <a:off x="0" y="1177525"/>
            <a:ext cx="12192000" cy="5187900"/>
          </a:xfrm>
          <a:prstGeom prst="rect">
            <a:avLst/>
          </a:prstGeom>
        </p:spPr>
        <p:txBody>
          <a:bodyPr anchorCtr="0" anchor="t" bIns="45700" lIns="91425" spcFirstLastPara="1" rIns="91425" wrap="square" tIns="45700">
            <a:noAutofit/>
          </a:bodyPr>
          <a:lstStyle/>
          <a:p>
            <a:pPr indent="-349250" lvl="0" marL="457200" rtl="0" algn="l">
              <a:lnSpc>
                <a:spcPct val="115000"/>
              </a:lnSpc>
              <a:spcBef>
                <a:spcPts val="1000"/>
              </a:spcBef>
              <a:spcAft>
                <a:spcPts val="0"/>
              </a:spcAft>
              <a:buSzPts val="1900"/>
              <a:buFont typeface="Calibri"/>
              <a:buChar char="●"/>
            </a:pPr>
            <a:r>
              <a:rPr lang="en-GB" sz="1900">
                <a:latin typeface="Calibri"/>
                <a:ea typeface="Calibri"/>
                <a:cs typeface="Calibri"/>
                <a:sym typeface="Calibri"/>
              </a:rPr>
              <a:t>The CNES CEOS Chair chose to focus on the theme </a:t>
            </a:r>
            <a:r>
              <a:rPr i="1" lang="en-GB" sz="1900">
                <a:latin typeface="Calibri"/>
                <a:ea typeface="Calibri"/>
                <a:cs typeface="Calibri"/>
                <a:sym typeface="Calibri"/>
              </a:rPr>
              <a:t>“Paths to Sustainability: from Strategy to Practical Measures”</a:t>
            </a:r>
            <a:r>
              <a:rPr lang="en-GB" sz="1900">
                <a:latin typeface="Calibri"/>
                <a:ea typeface="Calibri"/>
                <a:cs typeface="Calibri"/>
                <a:sym typeface="Calibri"/>
              </a:rPr>
              <a:t>.</a:t>
            </a:r>
            <a:endParaRPr sz="1900">
              <a:latin typeface="Calibri"/>
              <a:ea typeface="Calibri"/>
              <a:cs typeface="Calibri"/>
              <a:sym typeface="Calibri"/>
            </a:endParaRPr>
          </a:p>
          <a:p>
            <a:pPr indent="-349250" lvl="0" marL="457200" rtl="0" algn="l">
              <a:lnSpc>
                <a:spcPct val="115000"/>
              </a:lnSpc>
              <a:spcBef>
                <a:spcPts val="0"/>
              </a:spcBef>
              <a:spcAft>
                <a:spcPts val="0"/>
              </a:spcAft>
              <a:buSzPts val="1900"/>
              <a:buFont typeface="Calibri"/>
              <a:buChar char="●"/>
            </a:pPr>
            <a:r>
              <a:rPr lang="en-GB" sz="1900">
                <a:latin typeface="Calibri"/>
                <a:ea typeface="Calibri"/>
                <a:cs typeface="Calibri"/>
                <a:sym typeface="Calibri"/>
              </a:rPr>
              <a:t>Priority #1: </a:t>
            </a:r>
            <a:r>
              <a:rPr lang="en-GB" sz="1900" u="sng">
                <a:latin typeface="Calibri"/>
                <a:ea typeface="Calibri"/>
                <a:cs typeface="Calibri"/>
                <a:sym typeface="Calibri"/>
              </a:rPr>
              <a:t>Ensuring Long-term Sustainability of CEOS Strategies</a:t>
            </a:r>
            <a:endParaRPr sz="1900" u="sng">
              <a:latin typeface="Calibri"/>
              <a:ea typeface="Calibri"/>
              <a:cs typeface="Calibri"/>
              <a:sym typeface="Calibri"/>
            </a:endParaRPr>
          </a:p>
          <a:p>
            <a:pPr indent="-349250" lvl="1" marL="914400" rtl="0" algn="l">
              <a:lnSpc>
                <a:spcPct val="115000"/>
              </a:lnSpc>
              <a:spcBef>
                <a:spcPts val="0"/>
              </a:spcBef>
              <a:spcAft>
                <a:spcPts val="0"/>
              </a:spcAft>
              <a:buSzPts val="1900"/>
              <a:buFont typeface="Calibri"/>
              <a:buChar char="○"/>
            </a:pPr>
            <a:r>
              <a:rPr lang="en-GB" sz="1900">
                <a:latin typeface="Calibri"/>
                <a:ea typeface="Calibri"/>
                <a:cs typeface="Calibri"/>
                <a:sym typeface="Calibri"/>
              </a:rPr>
              <a:t>The WGDisasters Recovery Observation (RO) was cited in the Space2030 Agenda of the UN, with the RO sustainability sub-group established at WGDisasters-17 in March.</a:t>
            </a:r>
            <a:endParaRPr sz="1900">
              <a:latin typeface="Calibri"/>
              <a:ea typeface="Calibri"/>
              <a:cs typeface="Calibri"/>
              <a:sym typeface="Calibri"/>
            </a:endParaRPr>
          </a:p>
          <a:p>
            <a:pPr indent="-349250" lvl="0" marL="457200" rtl="0" algn="l">
              <a:lnSpc>
                <a:spcPct val="115000"/>
              </a:lnSpc>
              <a:spcBef>
                <a:spcPts val="0"/>
              </a:spcBef>
              <a:spcAft>
                <a:spcPts val="0"/>
              </a:spcAft>
              <a:buSzPts val="1900"/>
              <a:buFont typeface="Calibri"/>
              <a:buChar char="●"/>
            </a:pPr>
            <a:r>
              <a:rPr lang="en-GB" sz="1900">
                <a:latin typeface="Calibri"/>
                <a:ea typeface="Calibri"/>
                <a:cs typeface="Calibri"/>
                <a:sym typeface="Calibri"/>
              </a:rPr>
              <a:t>Priority #2: </a:t>
            </a:r>
            <a:r>
              <a:rPr lang="en-GB" sz="1900" u="sng">
                <a:latin typeface="Calibri"/>
                <a:ea typeface="Calibri"/>
                <a:cs typeface="Calibri"/>
                <a:sym typeface="Calibri"/>
              </a:rPr>
              <a:t>CEOS Support to the UNFCCC Global Stocktake</a:t>
            </a:r>
            <a:endParaRPr sz="1900" u="sng">
              <a:latin typeface="Calibri"/>
              <a:ea typeface="Calibri"/>
              <a:cs typeface="Calibri"/>
              <a:sym typeface="Calibri"/>
            </a:endParaRPr>
          </a:p>
          <a:p>
            <a:pPr indent="-349250" lvl="1" marL="914400" rtl="0" algn="l">
              <a:lnSpc>
                <a:spcPct val="115000"/>
              </a:lnSpc>
              <a:spcBef>
                <a:spcPts val="0"/>
              </a:spcBef>
              <a:spcAft>
                <a:spcPts val="0"/>
              </a:spcAft>
              <a:buSzPts val="1900"/>
              <a:buFont typeface="Calibri"/>
              <a:buChar char="○"/>
            </a:pPr>
            <a:r>
              <a:rPr lang="en-GB" sz="1900">
                <a:latin typeface="Calibri"/>
                <a:ea typeface="Calibri"/>
                <a:cs typeface="Calibri"/>
                <a:sym typeface="Calibri"/>
              </a:rPr>
              <a:t>The Biomass mission will be launched between Q3 2023 and Q1 2024. </a:t>
            </a:r>
            <a:endParaRPr sz="1900">
              <a:latin typeface="Calibri"/>
              <a:ea typeface="Calibri"/>
              <a:cs typeface="Calibri"/>
              <a:sym typeface="Calibri"/>
            </a:endParaRPr>
          </a:p>
          <a:p>
            <a:pPr indent="-349250" lvl="1" marL="914400" rtl="0" algn="l">
              <a:lnSpc>
                <a:spcPct val="115000"/>
              </a:lnSpc>
              <a:spcBef>
                <a:spcPts val="0"/>
              </a:spcBef>
              <a:spcAft>
                <a:spcPts val="0"/>
              </a:spcAft>
              <a:buSzPts val="1900"/>
              <a:buFont typeface="Calibri"/>
              <a:buChar char="○"/>
            </a:pPr>
            <a:r>
              <a:rPr lang="en-GB" sz="1900">
                <a:latin typeface="Calibri"/>
                <a:ea typeface="Calibri"/>
                <a:cs typeface="Calibri"/>
                <a:sym typeface="Calibri"/>
              </a:rPr>
              <a:t>CNES will use its position as GEOTREES Sec to work in particular on the governance of the project and ensuring links with CEOS.</a:t>
            </a:r>
            <a:endParaRPr sz="1900">
              <a:latin typeface="Calibri"/>
              <a:ea typeface="Calibri"/>
              <a:cs typeface="Calibri"/>
              <a:sym typeface="Calibri"/>
            </a:endParaRPr>
          </a:p>
          <a:p>
            <a:pPr indent="-349250" lvl="1" marL="914400" rtl="0" algn="l">
              <a:lnSpc>
                <a:spcPct val="115000"/>
              </a:lnSpc>
              <a:spcBef>
                <a:spcPts val="0"/>
              </a:spcBef>
              <a:spcAft>
                <a:spcPts val="0"/>
              </a:spcAft>
              <a:buSzPts val="1900"/>
              <a:buFont typeface="Calibri"/>
              <a:buChar char="○"/>
            </a:pPr>
            <a:r>
              <a:rPr lang="en-GB" sz="1900">
                <a:latin typeface="Calibri"/>
                <a:ea typeface="Calibri"/>
                <a:cs typeface="Calibri"/>
                <a:sym typeface="Calibri"/>
              </a:rPr>
              <a:t>The Space for Climate Observatory (SCO) is part of the wider EO global community as a GEO participating organization. CNES is providing an in-depth analysis of possible ties for SCO with different CEOS Working Groups.</a:t>
            </a:r>
            <a:endParaRPr sz="1900">
              <a:latin typeface="Calibri"/>
              <a:ea typeface="Calibri"/>
              <a:cs typeface="Calibri"/>
              <a:sym typeface="Calibri"/>
            </a:endParaRPr>
          </a:p>
          <a:p>
            <a:pPr indent="-349250" lvl="0" marL="457200" rtl="0" algn="l">
              <a:lnSpc>
                <a:spcPct val="115000"/>
              </a:lnSpc>
              <a:spcBef>
                <a:spcPts val="0"/>
              </a:spcBef>
              <a:spcAft>
                <a:spcPts val="0"/>
              </a:spcAft>
              <a:buSzPts val="1900"/>
              <a:buFont typeface="Calibri"/>
              <a:buChar char="●"/>
            </a:pPr>
            <a:r>
              <a:rPr lang="en-GB" sz="1900">
                <a:latin typeface="Calibri"/>
                <a:ea typeface="Calibri"/>
                <a:cs typeface="Calibri"/>
                <a:sym typeface="Calibri"/>
              </a:rPr>
              <a:t>Priority #3: Support to CEOS Cal-Val Initiatives</a:t>
            </a:r>
            <a:endParaRPr sz="1900">
              <a:latin typeface="Calibri"/>
              <a:ea typeface="Calibri"/>
              <a:cs typeface="Calibri"/>
              <a:sym typeface="Calibri"/>
            </a:endParaRPr>
          </a:p>
          <a:p>
            <a:pPr indent="-349250" lvl="1" marL="914400" rtl="0" algn="l">
              <a:lnSpc>
                <a:spcPct val="115000"/>
              </a:lnSpc>
              <a:spcBef>
                <a:spcPts val="0"/>
              </a:spcBef>
              <a:spcAft>
                <a:spcPts val="0"/>
              </a:spcAft>
              <a:buSzPts val="1900"/>
              <a:buFont typeface="Calibri"/>
              <a:buChar char="○"/>
            </a:pPr>
            <a:r>
              <a:rPr lang="en-GB" sz="1900">
                <a:latin typeface="Calibri"/>
                <a:ea typeface="Calibri"/>
                <a:cs typeface="Calibri"/>
                <a:sym typeface="Calibri"/>
              </a:rPr>
              <a:t>There has been strong interest in the upcoming Land Product Validation (LPV) and Infrared and Visible Optical Sensors (IVOS) subgroups that will focus on the development of a network of calibration sites.</a:t>
            </a:r>
            <a:endParaRPr sz="1900">
              <a:latin typeface="Calibri"/>
              <a:ea typeface="Calibri"/>
              <a:cs typeface="Calibri"/>
              <a:sym typeface="Calibri"/>
            </a:endParaRPr>
          </a:p>
          <a:p>
            <a:pPr indent="-349250" lvl="1" marL="914400" rtl="0" algn="l">
              <a:lnSpc>
                <a:spcPct val="115000"/>
              </a:lnSpc>
              <a:spcBef>
                <a:spcPts val="0"/>
              </a:spcBef>
              <a:spcAft>
                <a:spcPts val="0"/>
              </a:spcAft>
              <a:buSzPts val="1900"/>
              <a:buFont typeface="Calibri"/>
              <a:buChar char="○"/>
            </a:pPr>
            <a:r>
              <a:rPr lang="en-GB" sz="1900">
                <a:latin typeface="Calibri"/>
                <a:ea typeface="Calibri"/>
                <a:cs typeface="Calibri"/>
                <a:sym typeface="Calibri"/>
              </a:rPr>
              <a:t>LPV and IVOS subgroups would also represent an interesting perspective for Thermal Infrared sensors, with the upcoming TRISHNA missing being a focus for CNES.</a:t>
            </a:r>
            <a:endParaRPr sz="1900">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57" name="Shape 257"/>
        <p:cNvGrpSpPr/>
        <p:nvPr/>
      </p:nvGrpSpPr>
      <p:grpSpPr>
        <a:xfrm>
          <a:off x="0" y="0"/>
          <a:ext cx="0" cy="0"/>
          <a:chOff x="0" y="0"/>
          <a:chExt cx="0" cy="0"/>
        </a:xfrm>
      </p:grpSpPr>
      <p:sp>
        <p:nvSpPr>
          <p:cNvPr id="258" name="Google Shape;258;p40"/>
          <p:cNvSpPr txBox="1"/>
          <p:nvPr>
            <p:ph type="title"/>
          </p:nvPr>
        </p:nvSpPr>
        <p:spPr>
          <a:xfrm>
            <a:off x="176050" y="175950"/>
            <a:ext cx="102582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000">
                <a:latin typeface="Calibri"/>
                <a:ea typeface="Calibri"/>
                <a:cs typeface="Calibri"/>
                <a:sym typeface="Calibri"/>
              </a:rPr>
              <a:t>2.13 </a:t>
            </a:r>
            <a:r>
              <a:rPr lang="en-GB" sz="3000">
                <a:latin typeface="Calibri"/>
                <a:ea typeface="Calibri"/>
                <a:cs typeface="Calibri"/>
                <a:sym typeface="Calibri"/>
              </a:rPr>
              <a:t>CEOS Systems Engineering Office (SEO) Annual Report </a:t>
            </a:r>
            <a:endParaRPr sz="3000">
              <a:latin typeface="Calibri"/>
              <a:ea typeface="Calibri"/>
              <a:cs typeface="Calibri"/>
              <a:sym typeface="Calibri"/>
            </a:endParaRPr>
          </a:p>
        </p:txBody>
      </p:sp>
      <p:sp>
        <p:nvSpPr>
          <p:cNvPr id="259" name="Google Shape;259;p40"/>
          <p:cNvSpPr txBox="1"/>
          <p:nvPr>
            <p:ph idx="1" type="body"/>
          </p:nvPr>
        </p:nvSpPr>
        <p:spPr>
          <a:xfrm>
            <a:off x="324233" y="1177533"/>
            <a:ext cx="11495400" cy="4662900"/>
          </a:xfrm>
          <a:prstGeom prst="rect">
            <a:avLst/>
          </a:prstGeom>
        </p:spPr>
        <p:txBody>
          <a:bodyPr anchorCtr="0" anchor="t" bIns="45700" lIns="91425" spcFirstLastPara="1" rIns="91425" wrap="square" tIns="45700">
            <a:noAutofit/>
          </a:bodyPr>
          <a:lstStyle/>
          <a:p>
            <a:pPr indent="-361950" lvl="0" marL="457200" rtl="0" algn="l">
              <a:lnSpc>
                <a:spcPct val="115000"/>
              </a:lnSpc>
              <a:spcBef>
                <a:spcPts val="1000"/>
              </a:spcBef>
              <a:spcAft>
                <a:spcPts val="0"/>
              </a:spcAft>
              <a:buSzPts val="2100"/>
              <a:buFont typeface="Calibri"/>
              <a:buChar char="●"/>
            </a:pPr>
            <a:r>
              <a:rPr lang="en-GB" sz="2100">
                <a:latin typeface="Calibri"/>
                <a:ea typeface="Calibri"/>
                <a:cs typeface="Calibri"/>
                <a:sym typeface="Calibri"/>
              </a:rPr>
              <a:t>Cloud computing investigation to understand CEOS agency data availability, tech capabilities, etc. Trials with GEE, AWS, Azure, etc. – all have different datasets and capabilities</a:t>
            </a:r>
            <a:endParaRPr sz="2100">
              <a:latin typeface="Calibri"/>
              <a:ea typeface="Calibri"/>
              <a:cs typeface="Calibri"/>
              <a:sym typeface="Calibri"/>
            </a:endParaRPr>
          </a:p>
          <a:p>
            <a:pPr indent="-361950" lvl="1" marL="914400" rtl="0" algn="l">
              <a:lnSpc>
                <a:spcPct val="115000"/>
              </a:lnSpc>
              <a:spcBef>
                <a:spcPts val="0"/>
              </a:spcBef>
              <a:spcAft>
                <a:spcPts val="0"/>
              </a:spcAft>
              <a:buSzPts val="2100"/>
              <a:buFont typeface="Calibri"/>
              <a:buChar char="○"/>
            </a:pPr>
            <a:r>
              <a:rPr lang="en-GB" sz="2100">
                <a:latin typeface="Calibri"/>
                <a:ea typeface="Calibri"/>
                <a:cs typeface="Calibri"/>
                <a:sym typeface="Calibri"/>
              </a:rPr>
              <a:t>Preparing summary report for CEOS</a:t>
            </a:r>
            <a:endParaRPr sz="2100">
              <a:latin typeface="Calibri"/>
              <a:ea typeface="Calibri"/>
              <a:cs typeface="Calibri"/>
              <a:sym typeface="Calibri"/>
            </a:endParaRPr>
          </a:p>
          <a:p>
            <a:pPr indent="-361950" lvl="0" marL="457200" rtl="0" algn="l">
              <a:lnSpc>
                <a:spcPct val="115000"/>
              </a:lnSpc>
              <a:spcBef>
                <a:spcPts val="0"/>
              </a:spcBef>
              <a:spcAft>
                <a:spcPts val="0"/>
              </a:spcAft>
              <a:buSzPts val="2100"/>
              <a:buFont typeface="Calibri"/>
              <a:buChar char="●"/>
            </a:pPr>
            <a:r>
              <a:rPr lang="en-GB" sz="2100">
                <a:latin typeface="Calibri"/>
                <a:ea typeface="Calibri"/>
                <a:cs typeface="Calibri"/>
                <a:sym typeface="Calibri"/>
              </a:rPr>
              <a:t>Regional Data Cubes: DE Africa, Pacific, Americas. DE Africa recently transferred to SANSA as per ultimate sustainability plan – was started by the SEO as the African Regional Data Cube in 2018. </a:t>
            </a:r>
            <a:endParaRPr sz="2100">
              <a:latin typeface="Calibri"/>
              <a:ea typeface="Calibri"/>
              <a:cs typeface="Calibri"/>
              <a:sym typeface="Calibri"/>
            </a:endParaRPr>
          </a:p>
          <a:p>
            <a:pPr indent="-361950" lvl="0" marL="457200" rtl="0" algn="l">
              <a:lnSpc>
                <a:spcPct val="115000"/>
              </a:lnSpc>
              <a:spcBef>
                <a:spcPts val="0"/>
              </a:spcBef>
              <a:spcAft>
                <a:spcPts val="0"/>
              </a:spcAft>
              <a:buSzPts val="2100"/>
              <a:buFont typeface="Calibri"/>
              <a:buChar char="●"/>
            </a:pPr>
            <a:r>
              <a:rPr lang="en-GB" sz="2100">
                <a:latin typeface="Calibri"/>
                <a:ea typeface="Calibri"/>
                <a:cs typeface="Calibri"/>
                <a:sym typeface="Calibri"/>
              </a:rPr>
              <a:t>Notebook development has been a priority, particular focus on SDG applications</a:t>
            </a:r>
            <a:endParaRPr sz="2100">
              <a:latin typeface="Calibri"/>
              <a:ea typeface="Calibri"/>
              <a:cs typeface="Calibri"/>
              <a:sym typeface="Calibri"/>
            </a:endParaRPr>
          </a:p>
          <a:p>
            <a:pPr indent="-361950" lvl="0" marL="457200" rtl="0" algn="l">
              <a:lnSpc>
                <a:spcPct val="115000"/>
              </a:lnSpc>
              <a:spcBef>
                <a:spcPts val="0"/>
              </a:spcBef>
              <a:spcAft>
                <a:spcPts val="0"/>
              </a:spcAft>
              <a:buSzPts val="2100"/>
              <a:buFont typeface="Calibri"/>
              <a:buChar char="●"/>
            </a:pPr>
            <a:r>
              <a:rPr lang="en-GB" sz="2100">
                <a:latin typeface="Calibri"/>
                <a:ea typeface="Calibri"/>
                <a:cs typeface="Calibri"/>
                <a:sym typeface="Calibri"/>
              </a:rPr>
              <a:t>ARD - led development of Nighttime lights ARD spec</a:t>
            </a:r>
            <a:endParaRPr sz="2100">
              <a:latin typeface="Calibri"/>
              <a:ea typeface="Calibri"/>
              <a:cs typeface="Calibri"/>
              <a:sym typeface="Calibri"/>
            </a:endParaRPr>
          </a:p>
          <a:p>
            <a:pPr indent="-361950" lvl="0" marL="457200" rtl="0" algn="l">
              <a:lnSpc>
                <a:spcPct val="115000"/>
              </a:lnSpc>
              <a:spcBef>
                <a:spcPts val="0"/>
              </a:spcBef>
              <a:spcAft>
                <a:spcPts val="0"/>
              </a:spcAft>
              <a:buSzPts val="2100"/>
              <a:buFont typeface="Calibri"/>
              <a:buChar char="●"/>
            </a:pPr>
            <a:r>
              <a:rPr lang="en-GB" sz="2100">
                <a:latin typeface="Calibri"/>
                <a:ea typeface="Calibri"/>
                <a:cs typeface="Calibri"/>
                <a:sym typeface="Calibri"/>
              </a:rPr>
              <a:t>Led SDG coordination team</a:t>
            </a:r>
            <a:endParaRPr sz="2100">
              <a:latin typeface="Calibri"/>
              <a:ea typeface="Calibri"/>
              <a:cs typeface="Calibri"/>
              <a:sym typeface="Calibri"/>
            </a:endParaRPr>
          </a:p>
          <a:p>
            <a:pPr indent="-361950" lvl="0" marL="457200" rtl="0" algn="l">
              <a:lnSpc>
                <a:spcPct val="115000"/>
              </a:lnSpc>
              <a:spcBef>
                <a:spcPts val="0"/>
              </a:spcBef>
              <a:spcAft>
                <a:spcPts val="0"/>
              </a:spcAft>
              <a:buSzPts val="2100"/>
              <a:buFont typeface="Calibri"/>
              <a:buChar char="●"/>
            </a:pPr>
            <a:r>
              <a:rPr lang="en-GB" sz="2100">
                <a:latin typeface="Calibri"/>
                <a:ea typeface="Calibri"/>
                <a:cs typeface="Calibri"/>
                <a:sym typeface="Calibri"/>
              </a:rPr>
              <a:t>CEOS EAIL: Continuing running prototypes. Discussing long term sustainability.</a:t>
            </a:r>
            <a:endParaRPr sz="2100">
              <a:latin typeface="Calibri"/>
              <a:ea typeface="Calibri"/>
              <a:cs typeface="Calibri"/>
              <a:sym typeface="Calibri"/>
            </a:endParaRPr>
          </a:p>
          <a:p>
            <a:pPr indent="-361950" lvl="0" marL="457200" rtl="0" algn="l">
              <a:lnSpc>
                <a:spcPct val="115000"/>
              </a:lnSpc>
              <a:spcBef>
                <a:spcPts val="0"/>
              </a:spcBef>
              <a:spcAft>
                <a:spcPts val="0"/>
              </a:spcAft>
              <a:buSzPts val="2100"/>
              <a:buFont typeface="Calibri"/>
              <a:buChar char="●"/>
            </a:pPr>
            <a:r>
              <a:rPr lang="en-GB" sz="2100">
                <a:latin typeface="Calibri"/>
                <a:ea typeface="Calibri"/>
                <a:cs typeface="Calibri"/>
                <a:sym typeface="Calibri"/>
              </a:rPr>
              <a:t>COVE Tool updates and maintenance</a:t>
            </a:r>
            <a:endParaRPr sz="2100">
              <a:latin typeface="Calibri"/>
              <a:ea typeface="Calibri"/>
              <a:cs typeface="Calibri"/>
              <a:sym typeface="Calibri"/>
            </a:endParaRPr>
          </a:p>
          <a:p>
            <a:pPr indent="-361950" lvl="0" marL="457200" rtl="0" algn="l">
              <a:lnSpc>
                <a:spcPct val="115000"/>
              </a:lnSpc>
              <a:spcBef>
                <a:spcPts val="0"/>
              </a:spcBef>
              <a:spcAft>
                <a:spcPts val="0"/>
              </a:spcAft>
              <a:buSzPts val="2100"/>
              <a:buFont typeface="Calibri"/>
              <a:buChar char="●"/>
            </a:pPr>
            <a:r>
              <a:rPr lang="en-GB" sz="2100">
                <a:latin typeface="Calibri"/>
                <a:ea typeface="Calibri"/>
                <a:cs typeface="Calibri"/>
                <a:sym typeface="Calibri"/>
              </a:rPr>
              <a:t>CEOS Comms have been very active - creating new content for the website, videos, newsletter, social media, GEO booth, etc.</a:t>
            </a:r>
            <a:endParaRPr sz="2100">
              <a:latin typeface="Calibri"/>
              <a:ea typeface="Calibri"/>
              <a:cs typeface="Calibri"/>
              <a:sym typeface="Calibri"/>
            </a:endParaRPr>
          </a:p>
          <a:p>
            <a:pPr indent="-361950" lvl="0" marL="457200" rtl="0" algn="l">
              <a:lnSpc>
                <a:spcPct val="115000"/>
              </a:lnSpc>
              <a:spcBef>
                <a:spcPts val="0"/>
              </a:spcBef>
              <a:spcAft>
                <a:spcPts val="0"/>
              </a:spcAft>
              <a:buSzPts val="2100"/>
              <a:buFont typeface="Calibri"/>
              <a:buChar char="●"/>
            </a:pPr>
            <a:r>
              <a:rPr lang="en-GB" sz="2100">
                <a:latin typeface="Calibri"/>
                <a:ea typeface="Calibri"/>
                <a:cs typeface="Calibri"/>
                <a:sym typeface="Calibri"/>
              </a:rPr>
              <a:t>Future SEO leadership: Dave Borges taking over as lead </a:t>
            </a:r>
            <a:endParaRPr sz="2100">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63" name="Shape 263"/>
        <p:cNvGrpSpPr/>
        <p:nvPr/>
      </p:nvGrpSpPr>
      <p:grpSpPr>
        <a:xfrm>
          <a:off x="0" y="0"/>
          <a:ext cx="0" cy="0"/>
          <a:chOff x="0" y="0"/>
          <a:chExt cx="0" cy="0"/>
        </a:xfrm>
      </p:grpSpPr>
      <p:sp>
        <p:nvSpPr>
          <p:cNvPr id="264" name="Google Shape;264;p41"/>
          <p:cNvSpPr txBox="1"/>
          <p:nvPr>
            <p:ph type="title"/>
          </p:nvPr>
        </p:nvSpPr>
        <p:spPr>
          <a:xfrm>
            <a:off x="176050" y="175950"/>
            <a:ext cx="102582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000">
                <a:latin typeface="Calibri"/>
                <a:ea typeface="Calibri"/>
                <a:cs typeface="Calibri"/>
                <a:sym typeface="Calibri"/>
              </a:rPr>
              <a:t>2.14 </a:t>
            </a:r>
            <a:r>
              <a:rPr lang="en-GB" sz="3000">
                <a:latin typeface="Calibri"/>
                <a:ea typeface="Calibri"/>
                <a:cs typeface="Calibri"/>
                <a:sym typeface="Calibri"/>
              </a:rPr>
              <a:t>CEOS Missions, Instruments and Measurements (MIM) Database Report</a:t>
            </a:r>
            <a:endParaRPr sz="3000">
              <a:latin typeface="Calibri"/>
              <a:ea typeface="Calibri"/>
              <a:cs typeface="Calibri"/>
              <a:sym typeface="Calibri"/>
            </a:endParaRPr>
          </a:p>
        </p:txBody>
      </p:sp>
      <p:sp>
        <p:nvSpPr>
          <p:cNvPr id="265" name="Google Shape;265;p41"/>
          <p:cNvSpPr txBox="1"/>
          <p:nvPr>
            <p:ph idx="1" type="body"/>
          </p:nvPr>
        </p:nvSpPr>
        <p:spPr>
          <a:xfrm>
            <a:off x="288183" y="1261608"/>
            <a:ext cx="11495400" cy="4662900"/>
          </a:xfrm>
          <a:prstGeom prst="rect">
            <a:avLst/>
          </a:prstGeom>
        </p:spPr>
        <p:txBody>
          <a:bodyPr anchorCtr="0" anchor="t" bIns="45700" lIns="91425" spcFirstLastPara="1" rIns="91425" wrap="square" tIns="45700">
            <a:noAutofit/>
          </a:bodyPr>
          <a:lstStyle/>
          <a:p>
            <a:pPr indent="-361950" lvl="0" marL="457200" rtl="0" algn="l">
              <a:lnSpc>
                <a:spcPct val="115000"/>
              </a:lnSpc>
              <a:spcBef>
                <a:spcPts val="1000"/>
              </a:spcBef>
              <a:spcAft>
                <a:spcPts val="0"/>
              </a:spcAft>
              <a:buSzPts val="2100"/>
              <a:buFont typeface="Calibri"/>
              <a:buChar char="●"/>
            </a:pPr>
            <a:r>
              <a:rPr lang="en-GB" sz="2100">
                <a:latin typeface="Calibri"/>
                <a:ea typeface="Calibri"/>
                <a:cs typeface="Calibri"/>
                <a:sym typeface="Calibri"/>
              </a:rPr>
              <a:t>The CEOS MIM (Missions, Instruments, Measurements) remains a key ‘connective tissue’ across the CEOS community </a:t>
            </a:r>
            <a:endParaRPr sz="2100">
              <a:latin typeface="Calibri"/>
              <a:ea typeface="Calibri"/>
              <a:cs typeface="Calibri"/>
              <a:sym typeface="Calibri"/>
            </a:endParaRPr>
          </a:p>
          <a:p>
            <a:pPr indent="-361950" lvl="0" marL="457200" rtl="0" algn="l">
              <a:lnSpc>
                <a:spcPct val="115000"/>
              </a:lnSpc>
              <a:spcBef>
                <a:spcPts val="0"/>
              </a:spcBef>
              <a:spcAft>
                <a:spcPts val="0"/>
              </a:spcAft>
              <a:buSzPts val="2100"/>
              <a:buFont typeface="Calibri"/>
              <a:buChar char="●"/>
            </a:pPr>
            <a:r>
              <a:rPr lang="en-GB" sz="2100">
                <a:latin typeface="Calibri"/>
                <a:ea typeface="Calibri"/>
                <a:cs typeface="Calibri"/>
                <a:sym typeface="Calibri"/>
              </a:rPr>
              <a:t>2022 update survey completed with 36 new missions and 47 new instruments</a:t>
            </a:r>
            <a:endParaRPr sz="2100">
              <a:latin typeface="Calibri"/>
              <a:ea typeface="Calibri"/>
              <a:cs typeface="Calibri"/>
              <a:sym typeface="Calibri"/>
            </a:endParaRPr>
          </a:p>
          <a:p>
            <a:pPr indent="-361950" lvl="0" marL="457200" rtl="0" algn="l">
              <a:lnSpc>
                <a:spcPct val="115000"/>
              </a:lnSpc>
              <a:spcBef>
                <a:spcPts val="0"/>
              </a:spcBef>
              <a:spcAft>
                <a:spcPts val="0"/>
              </a:spcAft>
              <a:buSzPts val="2100"/>
              <a:buFont typeface="Calibri"/>
              <a:buChar char="●"/>
            </a:pPr>
            <a:r>
              <a:rPr lang="en-GB" sz="2100">
                <a:latin typeface="Calibri"/>
                <a:ea typeface="Calibri"/>
                <a:cs typeface="Calibri"/>
                <a:sym typeface="Calibri"/>
              </a:rPr>
              <a:t>The publication of quarterly reports continues</a:t>
            </a:r>
            <a:endParaRPr sz="2100">
              <a:latin typeface="Calibri"/>
              <a:ea typeface="Calibri"/>
              <a:cs typeface="Calibri"/>
              <a:sym typeface="Calibri"/>
            </a:endParaRPr>
          </a:p>
          <a:p>
            <a:pPr indent="-361950" lvl="0" marL="457200" rtl="0" algn="l">
              <a:lnSpc>
                <a:spcPct val="115000"/>
              </a:lnSpc>
              <a:spcBef>
                <a:spcPts val="0"/>
              </a:spcBef>
              <a:spcAft>
                <a:spcPts val="0"/>
              </a:spcAft>
              <a:buSzPts val="2100"/>
              <a:buFont typeface="Calibri"/>
              <a:buChar char="●"/>
            </a:pPr>
            <a:r>
              <a:rPr lang="en-GB" sz="2100">
                <a:latin typeface="Calibri"/>
                <a:ea typeface="Calibri"/>
                <a:cs typeface="Calibri"/>
                <a:sym typeface="Calibri"/>
              </a:rPr>
              <a:t>The quarterly reports and key tables for 2023 can be found at ceos.org/mim-report-archive</a:t>
            </a:r>
            <a:endParaRPr sz="2100">
              <a:latin typeface="Calibri"/>
              <a:ea typeface="Calibri"/>
              <a:cs typeface="Calibri"/>
              <a:sym typeface="Calibri"/>
            </a:endParaRPr>
          </a:p>
          <a:p>
            <a:pPr indent="-361950" lvl="0" marL="457200" rtl="0" algn="l">
              <a:lnSpc>
                <a:spcPct val="115000"/>
              </a:lnSpc>
              <a:spcBef>
                <a:spcPts val="0"/>
              </a:spcBef>
              <a:spcAft>
                <a:spcPts val="0"/>
              </a:spcAft>
              <a:buSzPts val="2100"/>
              <a:buFont typeface="Calibri"/>
              <a:buChar char="●"/>
            </a:pPr>
            <a:r>
              <a:rPr lang="en-GB" sz="2100">
                <a:latin typeface="Calibri"/>
                <a:ea typeface="Calibri"/>
                <a:cs typeface="Calibri"/>
                <a:sym typeface="Calibri"/>
              </a:rPr>
              <a:t>An improved link between the CEOS database and the EO Portal has been implemented from August 2022 - has resulted in a 168% growth in traffic to the CEOS Database, increasing awareness of CEOS agency activities</a:t>
            </a:r>
            <a:endParaRPr sz="2100">
              <a:latin typeface="Calibri"/>
              <a:ea typeface="Calibri"/>
              <a:cs typeface="Calibri"/>
              <a:sym typeface="Calibri"/>
            </a:endParaRPr>
          </a:p>
          <a:p>
            <a:pPr indent="-361950" lvl="0" marL="457200" rtl="0" algn="l">
              <a:lnSpc>
                <a:spcPct val="115000"/>
              </a:lnSpc>
              <a:spcBef>
                <a:spcPts val="0"/>
              </a:spcBef>
              <a:spcAft>
                <a:spcPts val="0"/>
              </a:spcAft>
              <a:buSzPts val="2100"/>
              <a:buFont typeface="Calibri"/>
              <a:buChar char="●"/>
            </a:pPr>
            <a:r>
              <a:rPr lang="en-GB" sz="2100">
                <a:latin typeface="Calibri"/>
                <a:ea typeface="Calibri"/>
                <a:cs typeface="Calibri"/>
                <a:sym typeface="Calibri"/>
              </a:rPr>
              <a:t>In a collaboration between CEOS Database and SEO teams, an initial set of analysis tools for the CEOS Database have been released. These tools could be built on further, and adding more users.</a:t>
            </a:r>
            <a:endParaRPr sz="2100">
              <a:latin typeface="Calibri"/>
              <a:ea typeface="Calibri"/>
              <a:cs typeface="Calibri"/>
              <a:sym typeface="Calibri"/>
            </a:endParaRPr>
          </a:p>
          <a:p>
            <a:pPr indent="-361950" lvl="0" marL="457200" rtl="0" algn="l">
              <a:lnSpc>
                <a:spcPct val="115000"/>
              </a:lnSpc>
              <a:spcBef>
                <a:spcPts val="0"/>
              </a:spcBef>
              <a:spcAft>
                <a:spcPts val="0"/>
              </a:spcAft>
              <a:buSzPts val="2100"/>
              <a:buFont typeface="Calibri"/>
              <a:buChar char="●"/>
            </a:pPr>
            <a:r>
              <a:rPr lang="en-GB" sz="2100">
                <a:latin typeface="Calibri"/>
                <a:ea typeface="Calibri"/>
                <a:cs typeface="Calibri"/>
                <a:sym typeface="Calibri"/>
              </a:rPr>
              <a:t>11 CEOS missions have launched since the last Plenary, with SWOT and the first Meteosat Third Generation satellite expected to launch before the end of the year. </a:t>
            </a:r>
            <a:endParaRPr sz="2100">
              <a:latin typeface="Calibri"/>
              <a:ea typeface="Calibri"/>
              <a:cs typeface="Calibri"/>
              <a:sym typeface="Calibri"/>
            </a:endParaRPr>
          </a:p>
          <a:p>
            <a:pPr indent="0" lvl="0" marL="0" rtl="0" algn="l">
              <a:lnSpc>
                <a:spcPct val="115000"/>
              </a:lnSpc>
              <a:spcBef>
                <a:spcPts val="1000"/>
              </a:spcBef>
              <a:spcAft>
                <a:spcPts val="0"/>
              </a:spcAft>
              <a:buNone/>
            </a:pPr>
            <a:r>
              <a:t/>
            </a:r>
            <a:endParaRPr sz="2100">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69" name="Shape 269"/>
        <p:cNvGrpSpPr/>
        <p:nvPr/>
      </p:nvGrpSpPr>
      <p:grpSpPr>
        <a:xfrm>
          <a:off x="0" y="0"/>
          <a:ext cx="0" cy="0"/>
          <a:chOff x="0" y="0"/>
          <a:chExt cx="0" cy="0"/>
        </a:xfrm>
      </p:grpSpPr>
      <p:sp>
        <p:nvSpPr>
          <p:cNvPr id="270" name="Google Shape;270;p42"/>
          <p:cNvSpPr txBox="1"/>
          <p:nvPr>
            <p:ph type="title"/>
          </p:nvPr>
        </p:nvSpPr>
        <p:spPr>
          <a:xfrm>
            <a:off x="176050" y="175950"/>
            <a:ext cx="102582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000">
                <a:latin typeface="Calibri"/>
                <a:ea typeface="Calibri"/>
                <a:cs typeface="Calibri"/>
                <a:sym typeface="Calibri"/>
              </a:rPr>
              <a:t>2.15 </a:t>
            </a:r>
            <a:r>
              <a:rPr lang="en-GB" sz="3000">
                <a:latin typeface="Calibri"/>
                <a:ea typeface="Calibri"/>
                <a:cs typeface="Calibri"/>
                <a:sym typeface="Calibri"/>
              </a:rPr>
              <a:t>CEOS Chair Transition</a:t>
            </a:r>
            <a:endParaRPr sz="3000">
              <a:latin typeface="Calibri"/>
              <a:ea typeface="Calibri"/>
              <a:cs typeface="Calibri"/>
              <a:sym typeface="Calibri"/>
            </a:endParaRPr>
          </a:p>
        </p:txBody>
      </p:sp>
      <p:sp>
        <p:nvSpPr>
          <p:cNvPr id="271" name="Google Shape;271;p42"/>
          <p:cNvSpPr txBox="1"/>
          <p:nvPr>
            <p:ph idx="1" type="body"/>
          </p:nvPr>
        </p:nvSpPr>
        <p:spPr>
          <a:xfrm>
            <a:off x="324233" y="1177533"/>
            <a:ext cx="11495400" cy="4662900"/>
          </a:xfrm>
          <a:prstGeom prst="rect">
            <a:avLst/>
          </a:prstGeom>
        </p:spPr>
        <p:txBody>
          <a:bodyPr anchorCtr="0" anchor="t" bIns="45700" lIns="91425" spcFirstLastPara="1" rIns="91425" wrap="square" tIns="45700">
            <a:noAutofit/>
          </a:bodyPr>
          <a:lstStyle/>
          <a:p>
            <a:pPr indent="-361950" lvl="0" marL="457200" rtl="0" algn="l">
              <a:lnSpc>
                <a:spcPct val="115000"/>
              </a:lnSpc>
              <a:spcBef>
                <a:spcPts val="1000"/>
              </a:spcBef>
              <a:spcAft>
                <a:spcPts val="0"/>
              </a:spcAft>
              <a:buSzPts val="2100"/>
              <a:buFont typeface="Calibri"/>
              <a:buChar char="●"/>
            </a:pPr>
            <a:r>
              <a:rPr lang="en-GB" sz="2100">
                <a:latin typeface="Calibri"/>
                <a:ea typeface="Calibri"/>
                <a:cs typeface="Calibri"/>
                <a:sym typeface="Calibri"/>
              </a:rPr>
              <a:t>Welcomed GISTDA as CEOS Chair for 2023</a:t>
            </a:r>
            <a:endParaRPr sz="2100">
              <a:latin typeface="Calibri"/>
              <a:ea typeface="Calibri"/>
              <a:cs typeface="Calibri"/>
              <a:sym typeface="Calibri"/>
            </a:endParaRPr>
          </a:p>
          <a:p>
            <a:pPr indent="-361950" lvl="0" marL="457200" rtl="0" algn="l">
              <a:lnSpc>
                <a:spcPct val="115000"/>
              </a:lnSpc>
              <a:spcBef>
                <a:spcPts val="0"/>
              </a:spcBef>
              <a:spcAft>
                <a:spcPts val="0"/>
              </a:spcAft>
              <a:buSzPts val="2100"/>
              <a:buFont typeface="Calibri"/>
              <a:buChar char="●"/>
            </a:pPr>
            <a:r>
              <a:rPr lang="en-GB" sz="2100">
                <a:latin typeface="Calibri"/>
                <a:ea typeface="Calibri"/>
                <a:cs typeface="Calibri"/>
                <a:sym typeface="Calibri"/>
              </a:rPr>
              <a:t>Handed over plaque and gavel!</a:t>
            </a:r>
            <a:endParaRPr sz="2100">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75" name="Shape 275"/>
        <p:cNvGrpSpPr/>
        <p:nvPr/>
      </p:nvGrpSpPr>
      <p:grpSpPr>
        <a:xfrm>
          <a:off x="0" y="0"/>
          <a:ext cx="0" cy="0"/>
          <a:chOff x="0" y="0"/>
          <a:chExt cx="0" cy="0"/>
        </a:xfrm>
      </p:grpSpPr>
      <p:sp>
        <p:nvSpPr>
          <p:cNvPr id="276" name="Google Shape;276;p43"/>
          <p:cNvSpPr txBox="1"/>
          <p:nvPr>
            <p:ph type="title"/>
          </p:nvPr>
        </p:nvSpPr>
        <p:spPr>
          <a:xfrm>
            <a:off x="176050" y="175950"/>
            <a:ext cx="102582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000">
                <a:latin typeface="Calibri"/>
                <a:ea typeface="Calibri"/>
                <a:cs typeface="Calibri"/>
                <a:sym typeface="Calibri"/>
              </a:rPr>
              <a:t>2.16 </a:t>
            </a:r>
            <a:r>
              <a:rPr lang="en-GB" sz="3000">
                <a:latin typeface="Calibri"/>
                <a:ea typeface="Calibri"/>
                <a:cs typeface="Calibri"/>
                <a:sym typeface="Calibri"/>
              </a:rPr>
              <a:t>GISTDA 2023 CEOS Chair Presentation</a:t>
            </a:r>
            <a:endParaRPr sz="3000">
              <a:latin typeface="Calibri"/>
              <a:ea typeface="Calibri"/>
              <a:cs typeface="Calibri"/>
              <a:sym typeface="Calibri"/>
            </a:endParaRPr>
          </a:p>
        </p:txBody>
      </p:sp>
      <p:sp>
        <p:nvSpPr>
          <p:cNvPr id="277" name="Google Shape;277;p43"/>
          <p:cNvSpPr txBox="1"/>
          <p:nvPr>
            <p:ph idx="1" type="body"/>
          </p:nvPr>
        </p:nvSpPr>
        <p:spPr>
          <a:xfrm>
            <a:off x="324233" y="1177533"/>
            <a:ext cx="11495400" cy="4662900"/>
          </a:xfrm>
          <a:prstGeom prst="rect">
            <a:avLst/>
          </a:prstGeom>
        </p:spPr>
        <p:txBody>
          <a:bodyPr anchorCtr="0" anchor="t" bIns="45700" lIns="91425" spcFirstLastPara="1" rIns="91425" wrap="square" tIns="45700">
            <a:noAutofit/>
          </a:bodyPr>
          <a:lstStyle/>
          <a:p>
            <a:pPr indent="-361950" lvl="0" marL="457200" rtl="0" algn="l">
              <a:lnSpc>
                <a:spcPct val="115000"/>
              </a:lnSpc>
              <a:spcBef>
                <a:spcPts val="1000"/>
              </a:spcBef>
              <a:spcAft>
                <a:spcPts val="0"/>
              </a:spcAft>
              <a:buSzPts val="2100"/>
              <a:buFont typeface="Calibri"/>
              <a:buChar char="●"/>
            </a:pPr>
            <a:r>
              <a:t/>
            </a:r>
            <a:endParaRPr sz="21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9"/>
          <p:cNvSpPr txBox="1"/>
          <p:nvPr>
            <p:ph idx="1" type="body"/>
          </p:nvPr>
        </p:nvSpPr>
        <p:spPr>
          <a:xfrm>
            <a:off x="324225" y="1177524"/>
            <a:ext cx="11495400" cy="5108100"/>
          </a:xfrm>
          <a:prstGeom prst="rect">
            <a:avLst/>
          </a:prstGeom>
        </p:spPr>
        <p:txBody>
          <a:bodyPr anchorCtr="0" anchor="t" bIns="45700" lIns="91425" spcFirstLastPara="1" rIns="91425" wrap="square" tIns="45700">
            <a:noAutofit/>
          </a:bodyPr>
          <a:lstStyle/>
          <a:p>
            <a:pPr indent="-355600" lvl="0" marL="457200" rtl="0" algn="l">
              <a:lnSpc>
                <a:spcPct val="100000"/>
              </a:lnSpc>
              <a:spcBef>
                <a:spcPts val="300"/>
              </a:spcBef>
              <a:spcAft>
                <a:spcPts val="0"/>
              </a:spcAft>
              <a:buSzPts val="2000"/>
              <a:buFont typeface="Calibri"/>
              <a:buChar char="❖"/>
            </a:pPr>
            <a:r>
              <a:rPr b="1" lang="en-GB" sz="2000" u="sng">
                <a:latin typeface="Calibri"/>
                <a:ea typeface="Calibri"/>
                <a:cs typeface="Calibri"/>
                <a:sym typeface="Calibri"/>
              </a:rPr>
              <a:t>Highlights</a:t>
            </a:r>
            <a:endParaRPr b="1" sz="2000" u="sng">
              <a:latin typeface="Calibri"/>
              <a:ea typeface="Calibri"/>
              <a:cs typeface="Calibri"/>
              <a:sym typeface="Calibri"/>
            </a:endParaRPr>
          </a:p>
          <a:p>
            <a:pPr indent="-355600" lvl="1" marL="914400" rtl="0" algn="l">
              <a:lnSpc>
                <a:spcPct val="100000"/>
              </a:lnSpc>
              <a:spcBef>
                <a:spcPts val="300"/>
              </a:spcBef>
              <a:spcAft>
                <a:spcPts val="0"/>
              </a:spcAft>
              <a:buSzPts val="2000"/>
              <a:buFont typeface="Calibri"/>
              <a:buChar char="➢"/>
            </a:pPr>
            <a:r>
              <a:rPr lang="en-GB" sz="2000">
                <a:latin typeface="Calibri"/>
                <a:ea typeface="Calibri"/>
                <a:cs typeface="Calibri"/>
                <a:sym typeface="Calibri"/>
              </a:rPr>
              <a:t>NASA and CNES led mission to monitor all surface water on planet, revealing information on Earth’s water cycle, ocean energy and heat transport, and to inform climate understanding.</a:t>
            </a:r>
            <a:endParaRPr sz="2000">
              <a:latin typeface="Calibri"/>
              <a:ea typeface="Calibri"/>
              <a:cs typeface="Calibri"/>
              <a:sym typeface="Calibri"/>
            </a:endParaRPr>
          </a:p>
          <a:p>
            <a:pPr indent="-355600" lvl="1" marL="914400" rtl="0" algn="l">
              <a:lnSpc>
                <a:spcPct val="100000"/>
              </a:lnSpc>
              <a:spcBef>
                <a:spcPts val="300"/>
              </a:spcBef>
              <a:spcAft>
                <a:spcPts val="0"/>
              </a:spcAft>
              <a:buSzPts val="2000"/>
              <a:buFont typeface="Calibri"/>
              <a:buChar char="➢"/>
            </a:pPr>
            <a:r>
              <a:rPr lang="en-GB" sz="2000">
                <a:latin typeface="Calibri"/>
                <a:ea typeface="Calibri"/>
                <a:cs typeface="Calibri"/>
                <a:sym typeface="Calibri"/>
              </a:rPr>
              <a:t>The mission marks a number of global achievements, including: First global observations of Earth’s water resources using SAR-interferometry, First estimate of the flows of all rivers wider than 50-100 m, Complete inventory of lakes, reservoirs and floodplains greater than 250m</a:t>
            </a:r>
            <a:r>
              <a:rPr baseline="30000" lang="en-GB" sz="2000">
                <a:latin typeface="Calibri"/>
                <a:ea typeface="Calibri"/>
                <a:cs typeface="Calibri"/>
                <a:sym typeface="Calibri"/>
              </a:rPr>
              <a:t>2</a:t>
            </a:r>
            <a:r>
              <a:rPr lang="en-GB" sz="2000">
                <a:latin typeface="Calibri"/>
                <a:ea typeface="Calibri"/>
                <a:cs typeface="Calibri"/>
                <a:sym typeface="Calibri"/>
              </a:rPr>
              <a:t> and their spatio-temporal dynamics, First observations of the 2D ocean circulation at fine scale (10 km), and their interactions with tides</a:t>
            </a:r>
            <a:endParaRPr sz="2000">
              <a:latin typeface="Calibri"/>
              <a:ea typeface="Calibri"/>
              <a:cs typeface="Calibri"/>
              <a:sym typeface="Calibri"/>
            </a:endParaRPr>
          </a:p>
          <a:p>
            <a:pPr indent="-355600" lvl="1" marL="914400" rtl="0" algn="l">
              <a:lnSpc>
                <a:spcPct val="100000"/>
              </a:lnSpc>
              <a:spcBef>
                <a:spcPts val="300"/>
              </a:spcBef>
              <a:spcAft>
                <a:spcPts val="0"/>
              </a:spcAft>
              <a:buSzPts val="2000"/>
              <a:buFont typeface="Calibri"/>
              <a:buChar char="➢"/>
            </a:pPr>
            <a:r>
              <a:rPr lang="en-GB" sz="2000">
                <a:latin typeface="Calibri"/>
                <a:ea typeface="Calibri"/>
                <a:cs typeface="Calibri"/>
                <a:sym typeface="Calibri"/>
              </a:rPr>
              <a:t>Ka-band SAR interferometry, 2 antennas + Jason-class nadir altimeter.</a:t>
            </a:r>
            <a:endParaRPr sz="2000">
              <a:latin typeface="Calibri"/>
              <a:ea typeface="Calibri"/>
              <a:cs typeface="Calibri"/>
              <a:sym typeface="Calibri"/>
            </a:endParaRPr>
          </a:p>
          <a:p>
            <a:pPr indent="-355600" lvl="1" marL="914400" rtl="0" algn="l">
              <a:lnSpc>
                <a:spcPct val="100000"/>
              </a:lnSpc>
              <a:spcBef>
                <a:spcPts val="300"/>
              </a:spcBef>
              <a:spcAft>
                <a:spcPts val="0"/>
              </a:spcAft>
              <a:buSzPts val="2000"/>
              <a:buFont typeface="Calibri"/>
              <a:buChar char="➢"/>
            </a:pPr>
            <a:r>
              <a:rPr lang="en-GB" sz="2000">
                <a:latin typeface="Calibri"/>
                <a:ea typeface="Calibri"/>
                <a:cs typeface="Calibri"/>
                <a:sym typeface="Calibri"/>
              </a:rPr>
              <a:t>Wide swath and high resolution.</a:t>
            </a:r>
            <a:endParaRPr sz="2000">
              <a:latin typeface="Calibri"/>
              <a:ea typeface="Calibri"/>
              <a:cs typeface="Calibri"/>
              <a:sym typeface="Calibri"/>
            </a:endParaRPr>
          </a:p>
          <a:p>
            <a:pPr indent="-355600" lvl="1" marL="914400" rtl="0" algn="l">
              <a:lnSpc>
                <a:spcPct val="100000"/>
              </a:lnSpc>
              <a:spcBef>
                <a:spcPts val="300"/>
              </a:spcBef>
              <a:spcAft>
                <a:spcPts val="0"/>
              </a:spcAft>
              <a:buSzPts val="2000"/>
              <a:buFont typeface="Calibri"/>
              <a:buChar char="➢"/>
            </a:pPr>
            <a:r>
              <a:rPr lang="en-GB" sz="2000">
                <a:latin typeface="Calibri"/>
                <a:ea typeface="Calibri"/>
                <a:cs typeface="Calibri"/>
                <a:sym typeface="Calibri"/>
              </a:rPr>
              <a:t>Consistent measurements across oceans, coasts and inland.</a:t>
            </a:r>
            <a:endParaRPr sz="2000">
              <a:latin typeface="Calibri"/>
              <a:ea typeface="Calibri"/>
              <a:cs typeface="Calibri"/>
              <a:sym typeface="Calibri"/>
            </a:endParaRPr>
          </a:p>
          <a:p>
            <a:pPr indent="-355600" lvl="1" marL="914400" rtl="0" algn="l">
              <a:lnSpc>
                <a:spcPct val="100000"/>
              </a:lnSpc>
              <a:spcBef>
                <a:spcPts val="300"/>
              </a:spcBef>
              <a:spcAft>
                <a:spcPts val="0"/>
              </a:spcAft>
              <a:buSzPts val="2000"/>
              <a:buFont typeface="Calibri"/>
              <a:buChar char="➢"/>
            </a:pPr>
            <a:r>
              <a:rPr lang="en-GB" sz="2000">
                <a:latin typeface="Calibri"/>
                <a:ea typeface="Calibri"/>
                <a:cs typeface="Calibri"/>
                <a:sym typeface="Calibri"/>
              </a:rPr>
              <a:t>Enabled by strong multi-national partnership. Key contribution to OST-VC.</a:t>
            </a:r>
            <a:endParaRPr sz="2000">
              <a:latin typeface="Calibri"/>
              <a:ea typeface="Calibri"/>
              <a:cs typeface="Calibri"/>
              <a:sym typeface="Calibri"/>
            </a:endParaRPr>
          </a:p>
          <a:p>
            <a:pPr indent="-355600" lvl="1" marL="914400" rtl="0" algn="l">
              <a:lnSpc>
                <a:spcPct val="100000"/>
              </a:lnSpc>
              <a:spcBef>
                <a:spcPts val="300"/>
              </a:spcBef>
              <a:spcAft>
                <a:spcPts val="0"/>
              </a:spcAft>
              <a:buSzPts val="2000"/>
              <a:buFont typeface="Calibri"/>
              <a:buChar char="➢"/>
            </a:pPr>
            <a:r>
              <a:rPr lang="en-GB" sz="2000">
                <a:latin typeface="Calibri"/>
                <a:ea typeface="Calibri"/>
                <a:cs typeface="Calibri"/>
                <a:sym typeface="Calibri"/>
              </a:rPr>
              <a:t>Planned for launch December 15, 2022.</a:t>
            </a:r>
            <a:endParaRPr sz="2000">
              <a:latin typeface="Calibri"/>
              <a:ea typeface="Calibri"/>
              <a:cs typeface="Calibri"/>
              <a:sym typeface="Calibri"/>
            </a:endParaRPr>
          </a:p>
          <a:p>
            <a:pPr indent="-355600" lvl="1" marL="914400" rtl="0" algn="l">
              <a:lnSpc>
                <a:spcPct val="100000"/>
              </a:lnSpc>
              <a:spcBef>
                <a:spcPts val="300"/>
              </a:spcBef>
              <a:spcAft>
                <a:spcPts val="0"/>
              </a:spcAft>
              <a:buSzPts val="2000"/>
              <a:buFont typeface="Calibri"/>
              <a:buChar char="➢"/>
            </a:pPr>
            <a:r>
              <a:rPr lang="en-GB" sz="2000">
                <a:latin typeface="Calibri"/>
                <a:ea typeface="Calibri"/>
                <a:cs typeface="Calibri"/>
                <a:sym typeface="Calibri"/>
              </a:rPr>
              <a:t>Now investigation into 2030+ wide swath altimetry building on SWOT. SWOT as baseline for S3 Next Generation.</a:t>
            </a:r>
            <a:endParaRPr sz="2000">
              <a:latin typeface="Calibri"/>
              <a:ea typeface="Calibri"/>
              <a:cs typeface="Calibri"/>
              <a:sym typeface="Calibri"/>
            </a:endParaRPr>
          </a:p>
        </p:txBody>
      </p:sp>
      <p:sp>
        <p:nvSpPr>
          <p:cNvPr id="73" name="Google Shape;73;p9"/>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000">
                <a:latin typeface="Calibri"/>
                <a:ea typeface="Calibri"/>
                <a:cs typeface="Calibri"/>
                <a:sym typeface="Calibri"/>
              </a:rPr>
              <a:t>1.2 </a:t>
            </a:r>
            <a:r>
              <a:rPr lang="en-GB" sz="3000">
                <a:latin typeface="Calibri"/>
                <a:ea typeface="Calibri"/>
                <a:cs typeface="Calibri"/>
                <a:sym typeface="Calibri"/>
              </a:rPr>
              <a:t>Surface Water and Ocean Topography (SWOT) Mission Pre-Launch Update</a:t>
            </a:r>
            <a:endParaRPr sz="30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7" name="Shape 77"/>
        <p:cNvGrpSpPr/>
        <p:nvPr/>
      </p:nvGrpSpPr>
      <p:grpSpPr>
        <a:xfrm>
          <a:off x="0" y="0"/>
          <a:ext cx="0" cy="0"/>
          <a:chOff x="0" y="0"/>
          <a:chExt cx="0" cy="0"/>
        </a:xfrm>
      </p:grpSpPr>
      <p:sp>
        <p:nvSpPr>
          <p:cNvPr id="78" name="Google Shape;78;p10"/>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374650" lvl="0" marL="457200" rtl="0" algn="l">
              <a:spcBef>
                <a:spcPts val="1000"/>
              </a:spcBef>
              <a:spcAft>
                <a:spcPts val="0"/>
              </a:spcAft>
              <a:buSzPts val="2300"/>
              <a:buFont typeface="Calibri"/>
              <a:buChar char="❖"/>
            </a:pPr>
            <a:r>
              <a:rPr b="1" lang="en-GB" sz="2300" u="sng">
                <a:latin typeface="Calibri"/>
                <a:ea typeface="Calibri"/>
                <a:cs typeface="Calibri"/>
                <a:sym typeface="Calibri"/>
              </a:rPr>
              <a:t>Highlights</a:t>
            </a:r>
            <a:endParaRPr b="1" sz="2300" u="sng">
              <a:latin typeface="Calibri"/>
              <a:ea typeface="Calibri"/>
              <a:cs typeface="Calibri"/>
              <a:sym typeface="Calibri"/>
            </a:endParaRPr>
          </a:p>
          <a:p>
            <a:pPr indent="-374650" lvl="1" marL="914400" rtl="0" algn="l">
              <a:spcBef>
                <a:spcPts val="0"/>
              </a:spcBef>
              <a:spcAft>
                <a:spcPts val="0"/>
              </a:spcAft>
              <a:buSzPts val="2300"/>
              <a:buFont typeface="Calibri"/>
              <a:buChar char="➢"/>
            </a:pPr>
            <a:r>
              <a:rPr lang="en-GB" sz="2300">
                <a:latin typeface="Calibri"/>
                <a:ea typeface="Calibri"/>
                <a:cs typeface="Calibri"/>
                <a:sym typeface="Calibri"/>
              </a:rPr>
              <a:t>Reviewed matters for decision / endorsement.</a:t>
            </a:r>
            <a:endParaRPr sz="2600">
              <a:latin typeface="Calibri"/>
              <a:ea typeface="Calibri"/>
              <a:cs typeface="Calibri"/>
              <a:sym typeface="Calibri"/>
            </a:endParaRPr>
          </a:p>
        </p:txBody>
      </p:sp>
      <p:sp>
        <p:nvSpPr>
          <p:cNvPr id="79" name="Google Shape;79;p10"/>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000">
                <a:latin typeface="Calibri"/>
                <a:ea typeface="Calibri"/>
                <a:cs typeface="Calibri"/>
                <a:sym typeface="Calibri"/>
              </a:rPr>
              <a:t>1.3 </a:t>
            </a:r>
            <a:r>
              <a:rPr lang="en-GB" sz="3000">
                <a:latin typeface="Calibri"/>
                <a:ea typeface="Calibri"/>
                <a:cs typeface="Calibri"/>
                <a:sym typeface="Calibri"/>
              </a:rPr>
              <a:t>CEOS Chair Team Review of Matters for Decision or Endorsement</a:t>
            </a:r>
            <a:endParaRPr sz="30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1"/>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368300" lvl="0" marL="457200" rtl="0" algn="l">
              <a:spcBef>
                <a:spcPts val="1000"/>
              </a:spcBef>
              <a:spcAft>
                <a:spcPts val="0"/>
              </a:spcAft>
              <a:buSzPts val="2200"/>
              <a:buFont typeface="Calibri"/>
              <a:buChar char="❖"/>
            </a:pPr>
            <a:r>
              <a:rPr b="1" lang="en-GB" sz="2200" u="sng">
                <a:latin typeface="Calibri"/>
                <a:ea typeface="Calibri"/>
                <a:cs typeface="Calibri"/>
                <a:sym typeface="Calibri"/>
              </a:rPr>
              <a:t>Highlights</a:t>
            </a:r>
            <a:endParaRPr b="1" sz="2200" u="sng">
              <a:latin typeface="Calibri"/>
              <a:ea typeface="Calibri"/>
              <a:cs typeface="Calibri"/>
              <a:sym typeface="Calibri"/>
            </a:endParaRPr>
          </a:p>
          <a:p>
            <a:pPr indent="-368300" lvl="1" marL="914400" rtl="0" algn="l">
              <a:spcBef>
                <a:spcPts val="0"/>
              </a:spcBef>
              <a:spcAft>
                <a:spcPts val="0"/>
              </a:spcAft>
              <a:buSzPts val="2200"/>
              <a:buFont typeface="Calibri"/>
              <a:buChar char="➢"/>
            </a:pPr>
            <a:r>
              <a:rPr lang="en-GB" sz="2200">
                <a:latin typeface="Calibri"/>
                <a:ea typeface="Calibri"/>
                <a:cs typeface="Calibri"/>
                <a:sym typeface="Calibri"/>
              </a:rPr>
              <a:t>CSA wishes to renew its appreciation of the work of the organisation as the primary forum for international coordination of space-based Earth observation</a:t>
            </a:r>
            <a:endParaRPr sz="2200">
              <a:latin typeface="Calibri"/>
              <a:ea typeface="Calibri"/>
              <a:cs typeface="Calibri"/>
              <a:sym typeface="Calibri"/>
            </a:endParaRPr>
          </a:p>
          <a:p>
            <a:pPr indent="-368300" lvl="1" marL="914400" rtl="0" algn="l">
              <a:spcBef>
                <a:spcPts val="0"/>
              </a:spcBef>
              <a:spcAft>
                <a:spcPts val="0"/>
              </a:spcAft>
              <a:buSzPts val="2200"/>
              <a:buFont typeface="Calibri"/>
              <a:buChar char="➢"/>
            </a:pPr>
            <a:r>
              <a:rPr lang="en-GB" sz="2200">
                <a:latin typeface="Calibri"/>
                <a:ea typeface="Calibri"/>
                <a:cs typeface="Calibri"/>
                <a:sym typeface="Calibri"/>
              </a:rPr>
              <a:t>CSA would be honoured to take on position as CEOS Chair 2024 and</a:t>
            </a:r>
            <a:r>
              <a:rPr lang="en-GB" sz="2200">
                <a:latin typeface="Calibri"/>
                <a:ea typeface="Calibri"/>
                <a:cs typeface="Calibri"/>
                <a:sym typeface="Calibri"/>
              </a:rPr>
              <a:t> looks forward to taking on this important leadership role.</a:t>
            </a:r>
            <a:endParaRPr sz="2200">
              <a:latin typeface="Calibri"/>
              <a:ea typeface="Calibri"/>
              <a:cs typeface="Calibri"/>
              <a:sym typeface="Calibri"/>
            </a:endParaRPr>
          </a:p>
          <a:p>
            <a:pPr indent="-368300" lvl="0" marL="457200" rtl="0" algn="l">
              <a:spcBef>
                <a:spcPts val="0"/>
              </a:spcBef>
              <a:spcAft>
                <a:spcPts val="0"/>
              </a:spcAft>
              <a:buSzPts val="2200"/>
              <a:buFont typeface="Calibri"/>
              <a:buChar char="❖"/>
            </a:pPr>
            <a:r>
              <a:rPr b="1" lang="en-GB" sz="2200" u="sng">
                <a:latin typeface="Calibri"/>
                <a:ea typeface="Calibri"/>
                <a:cs typeface="Calibri"/>
                <a:sym typeface="Calibri"/>
              </a:rPr>
              <a:t>Decision recorded:</a:t>
            </a:r>
            <a:endParaRPr b="1" sz="2200" u="sng">
              <a:latin typeface="Calibri"/>
              <a:ea typeface="Calibri"/>
              <a:cs typeface="Calibri"/>
              <a:sym typeface="Calibri"/>
            </a:endParaRPr>
          </a:p>
          <a:p>
            <a:pPr indent="-368300" lvl="1" marL="914400" rtl="0" algn="l">
              <a:spcBef>
                <a:spcPts val="0"/>
              </a:spcBef>
              <a:spcAft>
                <a:spcPts val="0"/>
              </a:spcAft>
              <a:buClr>
                <a:schemeClr val="lt1"/>
              </a:buClr>
              <a:buSzPts val="2200"/>
              <a:buFont typeface="Calibri"/>
              <a:buChar char="➢"/>
            </a:pPr>
            <a:r>
              <a:rPr b="1" lang="en-GB" sz="2200">
                <a:solidFill>
                  <a:schemeClr val="lt1"/>
                </a:solidFill>
                <a:highlight>
                  <a:srgbClr val="38761D"/>
                </a:highlight>
                <a:latin typeface="Calibri"/>
                <a:ea typeface="Calibri"/>
                <a:cs typeface="Calibri"/>
                <a:sym typeface="Calibri"/>
              </a:rPr>
              <a:t>Decision: </a:t>
            </a:r>
            <a:r>
              <a:rPr b="1" lang="en-GB" sz="2200">
                <a:solidFill>
                  <a:schemeClr val="lt1"/>
                </a:solidFill>
                <a:highlight>
                  <a:srgbClr val="38761D"/>
                </a:highlight>
                <a:latin typeface="Calibri"/>
                <a:ea typeface="Calibri"/>
                <a:cs typeface="Calibri"/>
                <a:sym typeface="Calibri"/>
              </a:rPr>
              <a:t>Plenary endorsed the Canadian Space Agency (CSA) as 2024 CEOS Chair.</a:t>
            </a:r>
            <a:endParaRPr sz="2200">
              <a:solidFill>
                <a:schemeClr val="lt1"/>
              </a:solidFill>
              <a:highlight>
                <a:srgbClr val="38761D"/>
              </a:highlight>
              <a:latin typeface="Calibri"/>
              <a:ea typeface="Calibri"/>
              <a:cs typeface="Calibri"/>
              <a:sym typeface="Calibri"/>
            </a:endParaRPr>
          </a:p>
        </p:txBody>
      </p:sp>
      <p:sp>
        <p:nvSpPr>
          <p:cNvPr id="85" name="Google Shape;85;p11"/>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000">
                <a:latin typeface="Calibri"/>
                <a:ea typeface="Calibri"/>
                <a:cs typeface="Calibri"/>
                <a:sym typeface="Calibri"/>
              </a:rPr>
              <a:t>1.4 </a:t>
            </a:r>
            <a:r>
              <a:rPr lang="en-GB" sz="3000">
                <a:latin typeface="Calibri"/>
                <a:ea typeface="Calibri"/>
                <a:cs typeface="Calibri"/>
                <a:sym typeface="Calibri"/>
              </a:rPr>
              <a:t>Agency Nomination for 2024 CEOS Chair </a:t>
            </a:r>
            <a:endParaRPr sz="30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2"/>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374650" lvl="0" marL="457200" rtl="0" algn="l">
              <a:spcBef>
                <a:spcPts val="1000"/>
              </a:spcBef>
              <a:spcAft>
                <a:spcPts val="0"/>
              </a:spcAft>
              <a:buSzPts val="2300"/>
              <a:buFont typeface="Calibri"/>
              <a:buChar char="❖"/>
            </a:pPr>
            <a:r>
              <a:rPr b="1" i="1" lang="en-GB" sz="2300" u="sng">
                <a:latin typeface="Calibri"/>
                <a:ea typeface="Calibri"/>
                <a:cs typeface="Calibri"/>
                <a:sym typeface="Calibri"/>
              </a:rPr>
              <a:t>Highlights</a:t>
            </a:r>
            <a:endParaRPr b="1" i="1" sz="2300" u="sng">
              <a:latin typeface="Calibri"/>
              <a:ea typeface="Calibri"/>
              <a:cs typeface="Calibri"/>
              <a:sym typeface="Calibri"/>
            </a:endParaRPr>
          </a:p>
          <a:p>
            <a:pPr indent="-374650" lvl="1" marL="914400" rtl="0" algn="l">
              <a:spcBef>
                <a:spcPts val="0"/>
              </a:spcBef>
              <a:spcAft>
                <a:spcPts val="0"/>
              </a:spcAft>
              <a:buSzPts val="2300"/>
              <a:buFont typeface="Calibri"/>
              <a:buChar char="➢"/>
            </a:pPr>
            <a:r>
              <a:rPr i="1" lang="en-GB" sz="2300">
                <a:latin typeface="Calibri"/>
                <a:ea typeface="Calibri"/>
                <a:cs typeface="Calibri"/>
                <a:sym typeface="Calibri"/>
              </a:rPr>
              <a:t>Marie-Claire is coming to the end of her second year as CEOS Executive Officer and has been extended for a further year (2023) thanks to the support of NASA and NOAA.</a:t>
            </a:r>
            <a:endParaRPr i="1" sz="2300">
              <a:latin typeface="Calibri"/>
              <a:ea typeface="Calibri"/>
              <a:cs typeface="Calibri"/>
              <a:sym typeface="Calibri"/>
            </a:endParaRPr>
          </a:p>
          <a:p>
            <a:pPr indent="-374650" lvl="1" marL="914400" rtl="0" algn="l">
              <a:spcBef>
                <a:spcPts val="0"/>
              </a:spcBef>
              <a:spcAft>
                <a:spcPts val="0"/>
              </a:spcAft>
              <a:buSzPts val="2300"/>
              <a:buFont typeface="Calibri"/>
              <a:buChar char="➢"/>
            </a:pPr>
            <a:r>
              <a:rPr i="1" lang="en-GB" sz="2300">
                <a:latin typeface="Calibri"/>
                <a:ea typeface="Calibri"/>
                <a:cs typeface="Calibri"/>
                <a:sym typeface="Calibri"/>
              </a:rPr>
              <a:t>Presented the CEOS work plan for 2022-2024, noting that the deliverables outlines in the workplan are tracked using the online </a:t>
            </a:r>
            <a:r>
              <a:rPr i="1" lang="en-GB" sz="2300" u="sng">
                <a:solidFill>
                  <a:schemeClr val="hlink"/>
                </a:solidFill>
                <a:latin typeface="Calibri"/>
                <a:ea typeface="Calibri"/>
                <a:cs typeface="Calibri"/>
                <a:sym typeface="Calibri"/>
                <a:hlinkClick r:id="rId3"/>
              </a:rPr>
              <a:t>CEOS deliverable tracking tool</a:t>
            </a:r>
            <a:r>
              <a:rPr i="1" lang="en-GB" sz="2300">
                <a:latin typeface="Calibri"/>
                <a:ea typeface="Calibri"/>
                <a:cs typeface="Calibri"/>
                <a:sym typeface="Calibri"/>
              </a:rPr>
              <a:t>.</a:t>
            </a:r>
            <a:endParaRPr i="1" sz="2300">
              <a:latin typeface="Calibri"/>
              <a:ea typeface="Calibri"/>
              <a:cs typeface="Calibri"/>
              <a:sym typeface="Calibri"/>
            </a:endParaRPr>
          </a:p>
          <a:p>
            <a:pPr indent="-374650" lvl="1" marL="914400" rtl="0" algn="l">
              <a:spcBef>
                <a:spcPts val="0"/>
              </a:spcBef>
              <a:spcAft>
                <a:spcPts val="0"/>
              </a:spcAft>
              <a:buSzPts val="2300"/>
              <a:buFont typeface="Calibri"/>
              <a:buChar char="➢"/>
            </a:pPr>
            <a:r>
              <a:rPr i="1" lang="en-GB" sz="2300">
                <a:latin typeface="Calibri"/>
                <a:ea typeface="Calibri"/>
                <a:cs typeface="Calibri"/>
                <a:sym typeface="Calibri"/>
              </a:rPr>
              <a:t>CEOS Groups have closed 28 deliverables this year, with 8 overdue and 31 due by the end of 2022. 49 are due in 2023, and 13 due in 2024 and beyond.</a:t>
            </a:r>
            <a:endParaRPr i="1" sz="2300">
              <a:latin typeface="Calibri"/>
              <a:ea typeface="Calibri"/>
              <a:cs typeface="Calibri"/>
              <a:sym typeface="Calibri"/>
            </a:endParaRPr>
          </a:p>
          <a:p>
            <a:pPr indent="-374650" lvl="2" marL="1371600" rtl="0" algn="l">
              <a:spcBef>
                <a:spcPts val="0"/>
              </a:spcBef>
              <a:spcAft>
                <a:spcPts val="0"/>
              </a:spcAft>
              <a:buSzPts val="2300"/>
              <a:buFont typeface="Calibri"/>
              <a:buChar char="■"/>
            </a:pPr>
            <a:r>
              <a:rPr i="1" lang="en-GB" sz="2300">
                <a:latin typeface="Calibri"/>
                <a:ea typeface="Calibri"/>
                <a:cs typeface="Calibri"/>
                <a:sym typeface="Calibri"/>
              </a:rPr>
              <a:t>Thanks to everyone for their work and updates.</a:t>
            </a:r>
            <a:endParaRPr i="1" sz="2300">
              <a:latin typeface="Calibri"/>
              <a:ea typeface="Calibri"/>
              <a:cs typeface="Calibri"/>
              <a:sym typeface="Calibri"/>
            </a:endParaRPr>
          </a:p>
        </p:txBody>
      </p:sp>
      <p:sp>
        <p:nvSpPr>
          <p:cNvPr id="91" name="Google Shape;91;p12"/>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000">
                <a:latin typeface="Calibri"/>
                <a:ea typeface="Calibri"/>
                <a:cs typeface="Calibri"/>
                <a:sym typeface="Calibri"/>
              </a:rPr>
              <a:t>1.5 </a:t>
            </a:r>
            <a:r>
              <a:rPr lang="en-GB" sz="3000">
                <a:latin typeface="Calibri"/>
                <a:ea typeface="Calibri"/>
                <a:cs typeface="Calibri"/>
                <a:sym typeface="Calibri"/>
              </a:rPr>
              <a:t>CEOS Executive Officer (CEO) Report</a:t>
            </a:r>
            <a:r>
              <a:rPr lang="en-GB" sz="3000">
                <a:latin typeface="Calibri"/>
                <a:ea typeface="Calibri"/>
                <a:cs typeface="Calibri"/>
                <a:sym typeface="Calibri"/>
              </a:rPr>
              <a:t> </a:t>
            </a:r>
            <a:endParaRPr sz="300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3"/>
          <p:cNvSpPr txBox="1"/>
          <p:nvPr>
            <p:ph idx="1" type="body"/>
          </p:nvPr>
        </p:nvSpPr>
        <p:spPr>
          <a:xfrm>
            <a:off x="348308" y="1168058"/>
            <a:ext cx="11495400" cy="4662900"/>
          </a:xfrm>
          <a:prstGeom prst="rect">
            <a:avLst/>
          </a:prstGeom>
        </p:spPr>
        <p:txBody>
          <a:bodyPr anchorCtr="0" anchor="t" bIns="45700" lIns="91425" spcFirstLastPara="1" rIns="91425" wrap="square" tIns="45700">
            <a:noAutofit/>
          </a:bodyPr>
          <a:lstStyle/>
          <a:p>
            <a:pPr indent="-330200" lvl="1" marL="914400" rtl="0" algn="l">
              <a:lnSpc>
                <a:spcPct val="100000"/>
              </a:lnSpc>
              <a:spcBef>
                <a:spcPts val="500"/>
              </a:spcBef>
              <a:spcAft>
                <a:spcPts val="0"/>
              </a:spcAft>
              <a:buSzPts val="1600"/>
              <a:buFont typeface="Calibri"/>
              <a:buChar char="➢"/>
            </a:pPr>
            <a:r>
              <a:rPr lang="en-GB" sz="1600">
                <a:latin typeface="Calibri"/>
                <a:ea typeface="Calibri"/>
                <a:cs typeface="Calibri"/>
                <a:sym typeface="Calibri"/>
              </a:rPr>
              <a:t>More and more difficult to convince CEOS Agencies to nominate candidates for the CEOS Executive Officer function</a:t>
            </a:r>
            <a:endParaRPr sz="1600">
              <a:latin typeface="Calibri"/>
              <a:ea typeface="Calibri"/>
              <a:cs typeface="Calibri"/>
              <a:sym typeface="Calibri"/>
            </a:endParaRPr>
          </a:p>
          <a:p>
            <a:pPr indent="-330200" lvl="1" marL="914400" rtl="0" algn="l">
              <a:lnSpc>
                <a:spcPct val="100000"/>
              </a:lnSpc>
              <a:spcBef>
                <a:spcPts val="0"/>
              </a:spcBef>
              <a:spcAft>
                <a:spcPts val="0"/>
              </a:spcAft>
              <a:buSzPts val="1600"/>
              <a:buFont typeface="Calibri"/>
              <a:buChar char="➢"/>
            </a:pPr>
            <a:r>
              <a:rPr lang="en-GB" sz="1600">
                <a:latin typeface="Calibri"/>
                <a:ea typeface="Calibri"/>
                <a:cs typeface="Calibri"/>
                <a:sym typeface="Calibri"/>
              </a:rPr>
              <a:t>Ensuring the continuity of this function was identified as a priority by the 2022 CEOS Chair, which led an informal working group involving the 5 permanent SEC Agencies : ESA, Eumetsat, JAXA, NASA, NOAA</a:t>
            </a:r>
            <a:endParaRPr sz="1600">
              <a:latin typeface="Calibri"/>
              <a:ea typeface="Calibri"/>
              <a:cs typeface="Calibri"/>
              <a:sym typeface="Calibri"/>
            </a:endParaRPr>
          </a:p>
          <a:p>
            <a:pPr indent="-330200" lvl="1" marL="914400" rtl="0" algn="l">
              <a:lnSpc>
                <a:spcPct val="100000"/>
              </a:lnSpc>
              <a:spcBef>
                <a:spcPts val="0"/>
              </a:spcBef>
              <a:spcAft>
                <a:spcPts val="0"/>
              </a:spcAft>
              <a:buSzPts val="1600"/>
              <a:buFont typeface="Calibri"/>
              <a:buChar char="➢"/>
            </a:pPr>
            <a:r>
              <a:rPr lang="en-GB" sz="1600">
                <a:latin typeface="Calibri"/>
                <a:ea typeface="Calibri"/>
                <a:cs typeface="Calibri"/>
                <a:sym typeface="Calibri"/>
              </a:rPr>
              <a:t>Main driver of the proposed long-term scenario : ensure continuity via the support of the SEC permanent agencies, while encouraging all CEOS agencies to nominate a candidate in order to build capacity among individuals to serve in the role</a:t>
            </a:r>
            <a:endParaRPr sz="1600">
              <a:latin typeface="Calibri"/>
              <a:ea typeface="Calibri"/>
              <a:cs typeface="Calibri"/>
              <a:sym typeface="Calibri"/>
            </a:endParaRPr>
          </a:p>
          <a:p>
            <a:pPr indent="-330200" lvl="1" marL="914400" rtl="0" algn="l">
              <a:lnSpc>
                <a:spcPct val="100000"/>
              </a:lnSpc>
              <a:spcBef>
                <a:spcPts val="0"/>
              </a:spcBef>
              <a:spcAft>
                <a:spcPts val="0"/>
              </a:spcAft>
              <a:buSzPts val="1600"/>
              <a:buFont typeface="Calibri"/>
              <a:buChar char="➢"/>
            </a:pPr>
            <a:r>
              <a:rPr lang="en-GB" sz="1600">
                <a:latin typeface="Calibri"/>
                <a:ea typeface="Calibri"/>
                <a:cs typeface="Calibri"/>
                <a:sym typeface="Calibri"/>
              </a:rPr>
              <a:t>Continuity is planning to be ensured via a rotation of responsibilities among the 5 SEC agencies, with slots reserved for Non-SEC agencies</a:t>
            </a:r>
            <a:r>
              <a:rPr lang="en-GB" sz="1600">
                <a:latin typeface="Calibri"/>
                <a:ea typeface="Calibri"/>
                <a:cs typeface="Calibri"/>
                <a:sym typeface="Calibri"/>
              </a:rPr>
              <a:t>.</a:t>
            </a:r>
            <a:endParaRPr sz="1600">
              <a:latin typeface="Calibri"/>
              <a:ea typeface="Calibri"/>
              <a:cs typeface="Calibri"/>
              <a:sym typeface="Calibri"/>
            </a:endParaRPr>
          </a:p>
          <a:p>
            <a:pPr indent="-330200" lvl="2" marL="1371600" rtl="0" algn="l">
              <a:lnSpc>
                <a:spcPct val="100000"/>
              </a:lnSpc>
              <a:spcBef>
                <a:spcPts val="0"/>
              </a:spcBef>
              <a:spcAft>
                <a:spcPts val="0"/>
              </a:spcAft>
              <a:buSzPts val="1600"/>
              <a:buFont typeface="Calibri"/>
              <a:buChar char="■"/>
            </a:pPr>
            <a:r>
              <a:rPr lang="en-GB" sz="1600">
                <a:latin typeface="Calibri"/>
                <a:ea typeface="Calibri"/>
                <a:cs typeface="Calibri"/>
                <a:sym typeface="Calibri"/>
              </a:rPr>
              <a:t>NASA and NOAA have announced that they will extend and jointly fund the existing contract by one year (2023)</a:t>
            </a:r>
            <a:endParaRPr sz="1600">
              <a:latin typeface="Calibri"/>
              <a:ea typeface="Calibri"/>
              <a:cs typeface="Calibri"/>
              <a:sym typeface="Calibri"/>
            </a:endParaRPr>
          </a:p>
          <a:p>
            <a:pPr indent="-330200" lvl="2" marL="1371600" rtl="0" algn="l">
              <a:lnSpc>
                <a:spcPct val="100000"/>
              </a:lnSpc>
              <a:spcBef>
                <a:spcPts val="0"/>
              </a:spcBef>
              <a:spcAft>
                <a:spcPts val="0"/>
              </a:spcAft>
              <a:buSzPts val="1600"/>
              <a:buFont typeface="Calibri"/>
              <a:buChar char="■"/>
            </a:pPr>
            <a:r>
              <a:rPr lang="en-GB" sz="1600">
                <a:latin typeface="Calibri"/>
                <a:ea typeface="Calibri"/>
                <a:cs typeface="Calibri"/>
                <a:sym typeface="Calibri"/>
              </a:rPr>
              <a:t>Eumetsat and ESA will coordinate their efforts to lead a European consortium covering the period 2024/2027 – Contributions from European agencies are necessary</a:t>
            </a:r>
            <a:endParaRPr sz="1600">
              <a:latin typeface="Calibri"/>
              <a:ea typeface="Calibri"/>
              <a:cs typeface="Calibri"/>
              <a:sym typeface="Calibri"/>
            </a:endParaRPr>
          </a:p>
          <a:p>
            <a:pPr indent="-330200" lvl="1" marL="914400" rtl="0" algn="l">
              <a:lnSpc>
                <a:spcPct val="100000"/>
              </a:lnSpc>
              <a:spcBef>
                <a:spcPts val="0"/>
              </a:spcBef>
              <a:spcAft>
                <a:spcPts val="0"/>
              </a:spcAft>
              <a:buSzPts val="1600"/>
              <a:buFont typeface="Calibri"/>
              <a:buChar char="➢"/>
            </a:pPr>
            <a:r>
              <a:rPr b="1" lang="en-GB" sz="1600">
                <a:latin typeface="Calibri"/>
                <a:ea typeface="Calibri"/>
                <a:cs typeface="Calibri"/>
                <a:sym typeface="Calibri"/>
              </a:rPr>
              <a:t>Recognised the importance of the DCEO role and opportunity to learn from the existing CEO</a:t>
            </a:r>
            <a:endParaRPr b="1" sz="1600">
              <a:latin typeface="Calibri"/>
              <a:ea typeface="Calibri"/>
              <a:cs typeface="Calibri"/>
              <a:sym typeface="Calibri"/>
            </a:endParaRPr>
          </a:p>
          <a:p>
            <a:pPr indent="-330200" lvl="1" marL="914400" rtl="0" algn="l">
              <a:lnSpc>
                <a:spcPct val="100000"/>
              </a:lnSpc>
              <a:spcBef>
                <a:spcPts val="0"/>
              </a:spcBef>
              <a:spcAft>
                <a:spcPts val="0"/>
              </a:spcAft>
              <a:buClr>
                <a:schemeClr val="lt1"/>
              </a:buClr>
              <a:buSzPts val="1600"/>
              <a:buFont typeface="Calibri"/>
              <a:buChar char="➢"/>
            </a:pPr>
            <a:r>
              <a:rPr b="1" lang="en-GB" sz="1600">
                <a:solidFill>
                  <a:schemeClr val="lt1"/>
                </a:solidFill>
                <a:highlight>
                  <a:srgbClr val="38761D"/>
                </a:highlight>
                <a:latin typeface="Calibri"/>
                <a:ea typeface="Calibri"/>
                <a:cs typeface="Calibri"/>
                <a:sym typeface="Calibri"/>
              </a:rPr>
              <a:t>Decision: Plenary endorsed the long-term and equitable plan for CEOS Executive Officer continuity presented by the CEOS Chair Team</a:t>
            </a:r>
            <a:endParaRPr b="1" sz="1600">
              <a:solidFill>
                <a:schemeClr val="lt1"/>
              </a:solidFill>
              <a:highlight>
                <a:srgbClr val="38761D"/>
              </a:highlight>
              <a:latin typeface="Calibri"/>
              <a:ea typeface="Calibri"/>
              <a:cs typeface="Calibri"/>
              <a:sym typeface="Calibri"/>
            </a:endParaRPr>
          </a:p>
          <a:p>
            <a:pPr indent="-330200" lvl="1" marL="914400" rtl="0" algn="l">
              <a:lnSpc>
                <a:spcPct val="100000"/>
              </a:lnSpc>
              <a:spcBef>
                <a:spcPts val="0"/>
              </a:spcBef>
              <a:spcAft>
                <a:spcPts val="0"/>
              </a:spcAft>
              <a:buClr>
                <a:schemeClr val="lt1"/>
              </a:buClr>
              <a:buSzPts val="1600"/>
              <a:buFont typeface="Calibri"/>
              <a:buChar char="➢"/>
            </a:pPr>
            <a:r>
              <a:rPr b="1" lang="en-GB" sz="1600">
                <a:solidFill>
                  <a:schemeClr val="lt1"/>
                </a:solidFill>
                <a:highlight>
                  <a:srgbClr val="1155CC"/>
                </a:highlight>
                <a:latin typeface="Calibri"/>
                <a:ea typeface="Calibri"/>
                <a:cs typeface="Calibri"/>
                <a:sym typeface="Calibri"/>
              </a:rPr>
              <a:t>Action: All CEOS European members who have not yet confirmed their contribution : inform Eumetsat and ESA about your commitment to participate in the 2024/2027 consortium led by Eumetsat and ESA, and confirm the amount of your contribution. Due : Dec. 31, 2022</a:t>
            </a:r>
            <a:endParaRPr b="1" sz="1600">
              <a:solidFill>
                <a:schemeClr val="lt1"/>
              </a:solidFill>
              <a:highlight>
                <a:srgbClr val="1155CC"/>
              </a:highlight>
              <a:latin typeface="Calibri"/>
              <a:ea typeface="Calibri"/>
              <a:cs typeface="Calibri"/>
              <a:sym typeface="Calibri"/>
            </a:endParaRPr>
          </a:p>
          <a:p>
            <a:pPr indent="0" lvl="0" marL="0" rtl="0" algn="l">
              <a:lnSpc>
                <a:spcPct val="100000"/>
              </a:lnSpc>
              <a:spcBef>
                <a:spcPts val="1000"/>
              </a:spcBef>
              <a:spcAft>
                <a:spcPts val="0"/>
              </a:spcAft>
              <a:buNone/>
            </a:pPr>
            <a:r>
              <a:t/>
            </a:r>
            <a:endParaRPr i="1" sz="1600">
              <a:solidFill>
                <a:schemeClr val="lt1"/>
              </a:solidFill>
              <a:highlight>
                <a:srgbClr val="38761D"/>
              </a:highlight>
              <a:latin typeface="Calibri"/>
              <a:ea typeface="Calibri"/>
              <a:cs typeface="Calibri"/>
              <a:sym typeface="Calibri"/>
            </a:endParaRPr>
          </a:p>
        </p:txBody>
      </p:sp>
      <p:sp>
        <p:nvSpPr>
          <p:cNvPr id="97" name="Google Shape;97;p13"/>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000">
                <a:latin typeface="Calibri"/>
                <a:ea typeface="Calibri"/>
                <a:cs typeface="Calibri"/>
                <a:sym typeface="Calibri"/>
              </a:rPr>
              <a:t>1.6 </a:t>
            </a:r>
            <a:r>
              <a:rPr lang="en-GB" sz="3000">
                <a:latin typeface="Calibri"/>
                <a:ea typeface="Calibri"/>
                <a:cs typeface="Calibri"/>
                <a:sym typeface="Calibri"/>
              </a:rPr>
              <a:t>CEOS Executive Officer Continuity</a:t>
            </a:r>
            <a:endParaRPr sz="3000">
              <a:latin typeface="Calibri"/>
              <a:ea typeface="Calibri"/>
              <a:cs typeface="Calibri"/>
              <a:sym typeface="Calibri"/>
            </a:endParaRPr>
          </a:p>
        </p:txBody>
      </p:sp>
      <p:pic>
        <p:nvPicPr>
          <p:cNvPr id="98" name="Google Shape;98;p13"/>
          <p:cNvPicPr preferRelativeResize="0"/>
          <p:nvPr/>
        </p:nvPicPr>
        <p:blipFill rotWithShape="1">
          <a:blip r:embed="rId3">
            <a:alphaModFix/>
          </a:blip>
          <a:srcRect b="6773" l="0" r="0" t="11713"/>
          <a:stretch/>
        </p:blipFill>
        <p:spPr>
          <a:xfrm>
            <a:off x="1138750" y="5288850"/>
            <a:ext cx="9914527" cy="136935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4"/>
          <p:cNvSpPr txBox="1"/>
          <p:nvPr>
            <p:ph idx="1" type="body"/>
          </p:nvPr>
        </p:nvSpPr>
        <p:spPr>
          <a:xfrm>
            <a:off x="176050" y="1324450"/>
            <a:ext cx="11643600" cy="4896900"/>
          </a:xfrm>
          <a:prstGeom prst="rect">
            <a:avLst/>
          </a:prstGeom>
        </p:spPr>
        <p:txBody>
          <a:bodyPr anchorCtr="0" anchor="t" bIns="45700" lIns="91425" spcFirstLastPara="1" rIns="91425" wrap="square" tIns="45700">
            <a:noAutofit/>
          </a:bodyPr>
          <a:lstStyle/>
          <a:p>
            <a:pPr indent="-330200" lvl="1" marL="914400" rtl="0" algn="l">
              <a:lnSpc>
                <a:spcPct val="115000"/>
              </a:lnSpc>
              <a:spcBef>
                <a:spcPts val="500"/>
              </a:spcBef>
              <a:spcAft>
                <a:spcPts val="0"/>
              </a:spcAft>
              <a:buSzPts val="1600"/>
              <a:buFont typeface="Calibri"/>
              <a:buChar char="➢"/>
            </a:pPr>
            <a:r>
              <a:rPr i="1" lang="en-GB" sz="1600">
                <a:latin typeface="Calibri"/>
                <a:ea typeface="Calibri"/>
                <a:cs typeface="Calibri"/>
                <a:sym typeface="Calibri"/>
              </a:rPr>
              <a:t>“Global Action for Local Impact”</a:t>
            </a:r>
            <a:endParaRPr i="1" sz="1600">
              <a:latin typeface="Calibri"/>
              <a:ea typeface="Calibri"/>
              <a:cs typeface="Calibri"/>
              <a:sym typeface="Calibri"/>
            </a:endParaRPr>
          </a:p>
          <a:p>
            <a:pPr indent="-330200" lvl="1" marL="914400" rtl="0" algn="l">
              <a:lnSpc>
                <a:spcPct val="115000"/>
              </a:lnSpc>
              <a:spcBef>
                <a:spcPts val="0"/>
              </a:spcBef>
              <a:spcAft>
                <a:spcPts val="0"/>
              </a:spcAft>
              <a:buSzPts val="1600"/>
              <a:buFont typeface="Calibri"/>
              <a:buChar char="➢"/>
            </a:pPr>
            <a:r>
              <a:rPr i="1" lang="en-GB" sz="1600" u="sng">
                <a:latin typeface="Calibri"/>
                <a:ea typeface="Calibri"/>
                <a:cs typeface="Calibri"/>
                <a:sym typeface="Calibri"/>
              </a:rPr>
              <a:t>GEO-CEOS 2022 Collaboration Orientations</a:t>
            </a:r>
            <a:r>
              <a:rPr i="1" lang="en-GB" sz="1600">
                <a:latin typeface="Calibri"/>
                <a:ea typeface="Calibri"/>
                <a:cs typeface="Calibri"/>
                <a:sym typeface="Calibri"/>
              </a:rPr>
              <a:t>:</a:t>
            </a:r>
            <a:endParaRPr i="1" sz="1600">
              <a:latin typeface="Calibri"/>
              <a:ea typeface="Calibri"/>
              <a:cs typeface="Calibri"/>
              <a:sym typeface="Calibri"/>
            </a:endParaRPr>
          </a:p>
          <a:p>
            <a:pPr indent="-330200" lvl="2" marL="1371600" rtl="0" algn="l">
              <a:lnSpc>
                <a:spcPct val="115000"/>
              </a:lnSpc>
              <a:spcBef>
                <a:spcPts val="0"/>
              </a:spcBef>
              <a:spcAft>
                <a:spcPts val="0"/>
              </a:spcAft>
              <a:buSzPts val="1600"/>
              <a:buFont typeface="Calibri"/>
              <a:buChar char="■"/>
            </a:pPr>
            <a:r>
              <a:rPr i="1" lang="en-GB" sz="1600">
                <a:latin typeface="Calibri"/>
                <a:ea typeface="Calibri"/>
                <a:cs typeface="Calibri"/>
                <a:sym typeface="Calibri"/>
              </a:rPr>
              <a:t>Continue to support GEO engagement priorities of the 2030 Agenda for Sustainable Development, the Paris Agreement and the Sendai Framework for DRR</a:t>
            </a:r>
            <a:endParaRPr i="1" sz="1600">
              <a:latin typeface="Calibri"/>
              <a:ea typeface="Calibri"/>
              <a:cs typeface="Calibri"/>
              <a:sym typeface="Calibri"/>
            </a:endParaRPr>
          </a:p>
          <a:p>
            <a:pPr indent="-330200" lvl="2" marL="1371600" rtl="0" algn="l">
              <a:lnSpc>
                <a:spcPct val="115000"/>
              </a:lnSpc>
              <a:spcBef>
                <a:spcPts val="0"/>
              </a:spcBef>
              <a:spcAft>
                <a:spcPts val="0"/>
              </a:spcAft>
              <a:buSzPts val="1600"/>
              <a:buFont typeface="Calibri"/>
              <a:buChar char="■"/>
            </a:pPr>
            <a:r>
              <a:rPr i="1" lang="en-GB" sz="1600">
                <a:latin typeface="Calibri"/>
                <a:ea typeface="Calibri"/>
                <a:cs typeface="Calibri"/>
                <a:sym typeface="Calibri"/>
              </a:rPr>
              <a:t>Support the new engagement priority on Urban Resilience</a:t>
            </a:r>
            <a:endParaRPr i="1" sz="1600">
              <a:latin typeface="Calibri"/>
              <a:ea typeface="Calibri"/>
              <a:cs typeface="Calibri"/>
              <a:sym typeface="Calibri"/>
            </a:endParaRPr>
          </a:p>
          <a:p>
            <a:pPr indent="-330200" lvl="2" marL="1371600" rtl="0" algn="l">
              <a:lnSpc>
                <a:spcPct val="115000"/>
              </a:lnSpc>
              <a:spcBef>
                <a:spcPts val="0"/>
              </a:spcBef>
              <a:spcAft>
                <a:spcPts val="0"/>
              </a:spcAft>
              <a:buSzPts val="1600"/>
              <a:buFont typeface="Calibri"/>
              <a:buChar char="■"/>
            </a:pPr>
            <a:r>
              <a:rPr i="1" lang="en-GB" sz="1600">
                <a:latin typeface="Calibri"/>
                <a:ea typeface="Calibri"/>
                <a:cs typeface="Calibri"/>
                <a:sym typeface="Calibri"/>
              </a:rPr>
              <a:t>Improve integration of CEOS projects and GEO WP activities</a:t>
            </a:r>
            <a:endParaRPr i="1" sz="1600">
              <a:latin typeface="Calibri"/>
              <a:ea typeface="Calibri"/>
              <a:cs typeface="Calibri"/>
              <a:sym typeface="Calibri"/>
            </a:endParaRPr>
          </a:p>
          <a:p>
            <a:pPr indent="-330200" lvl="2" marL="1371600" rtl="0" algn="l">
              <a:lnSpc>
                <a:spcPct val="115000"/>
              </a:lnSpc>
              <a:spcBef>
                <a:spcPts val="0"/>
              </a:spcBef>
              <a:spcAft>
                <a:spcPts val="0"/>
              </a:spcAft>
              <a:buSzPts val="1600"/>
              <a:buFont typeface="Calibri"/>
              <a:buChar char="■"/>
            </a:pPr>
            <a:r>
              <a:rPr i="1" lang="en-GB" sz="1600">
                <a:latin typeface="Calibri"/>
                <a:ea typeface="Calibri"/>
                <a:cs typeface="Calibri"/>
                <a:sym typeface="Calibri"/>
              </a:rPr>
              <a:t>Extend impacts of CEOS-GEO collaboration to identified synergy opportunities </a:t>
            </a:r>
            <a:endParaRPr i="1" sz="1600">
              <a:latin typeface="Calibri"/>
              <a:ea typeface="Calibri"/>
              <a:cs typeface="Calibri"/>
              <a:sym typeface="Calibri"/>
            </a:endParaRPr>
          </a:p>
          <a:p>
            <a:pPr indent="-330200" lvl="2" marL="1371600" rtl="0" algn="l">
              <a:lnSpc>
                <a:spcPct val="115000"/>
              </a:lnSpc>
              <a:spcBef>
                <a:spcPts val="0"/>
              </a:spcBef>
              <a:spcAft>
                <a:spcPts val="0"/>
              </a:spcAft>
              <a:buSzPts val="1600"/>
              <a:buFont typeface="Calibri"/>
              <a:buChar char="■"/>
            </a:pPr>
            <a:r>
              <a:rPr i="1" lang="en-GB" sz="1600">
                <a:latin typeface="Calibri"/>
                <a:ea typeface="Calibri"/>
                <a:cs typeface="Calibri"/>
                <a:sym typeface="Calibri"/>
              </a:rPr>
              <a:t>Move from R&amp;D and demonstration activities to applications and services</a:t>
            </a:r>
            <a:endParaRPr i="1" sz="1600">
              <a:latin typeface="Calibri"/>
              <a:ea typeface="Calibri"/>
              <a:cs typeface="Calibri"/>
              <a:sym typeface="Calibri"/>
            </a:endParaRPr>
          </a:p>
          <a:p>
            <a:pPr indent="-330200" lvl="2" marL="1371600" rtl="0" algn="l">
              <a:lnSpc>
                <a:spcPct val="115000"/>
              </a:lnSpc>
              <a:spcBef>
                <a:spcPts val="0"/>
              </a:spcBef>
              <a:spcAft>
                <a:spcPts val="0"/>
              </a:spcAft>
              <a:buSzPts val="1600"/>
              <a:buFont typeface="Calibri"/>
              <a:buChar char="■"/>
            </a:pPr>
            <a:r>
              <a:rPr i="1" lang="en-GB" sz="1600">
                <a:latin typeface="Calibri"/>
                <a:ea typeface="Calibri"/>
                <a:cs typeface="Calibri"/>
                <a:sym typeface="Calibri"/>
              </a:rPr>
              <a:t>Capacity development for the use of EO data to solve identified needs by stakeholders</a:t>
            </a:r>
            <a:endParaRPr i="1" sz="1600">
              <a:latin typeface="Calibri"/>
              <a:ea typeface="Calibri"/>
              <a:cs typeface="Calibri"/>
              <a:sym typeface="Calibri"/>
            </a:endParaRPr>
          </a:p>
          <a:p>
            <a:pPr indent="-330200" lvl="2" marL="1371600" rtl="0" algn="l">
              <a:lnSpc>
                <a:spcPct val="115000"/>
              </a:lnSpc>
              <a:spcBef>
                <a:spcPts val="0"/>
              </a:spcBef>
              <a:spcAft>
                <a:spcPts val="0"/>
              </a:spcAft>
              <a:buSzPts val="1600"/>
              <a:buFont typeface="Calibri"/>
              <a:buChar char="■"/>
            </a:pPr>
            <a:r>
              <a:rPr i="1" lang="en-GB" sz="1600">
                <a:latin typeface="Calibri"/>
                <a:ea typeface="Calibri"/>
                <a:cs typeface="Calibri"/>
                <a:sym typeface="Calibri"/>
              </a:rPr>
              <a:t>Participation of CEOS to the GEO post-2025 strategy and incubators</a:t>
            </a:r>
            <a:endParaRPr i="1" sz="1600">
              <a:latin typeface="Calibri"/>
              <a:ea typeface="Calibri"/>
              <a:cs typeface="Calibri"/>
              <a:sym typeface="Calibri"/>
            </a:endParaRPr>
          </a:p>
          <a:p>
            <a:pPr indent="-330200" lvl="1" marL="914400" rtl="0" algn="l">
              <a:lnSpc>
                <a:spcPct val="115000"/>
              </a:lnSpc>
              <a:spcBef>
                <a:spcPts val="0"/>
              </a:spcBef>
              <a:spcAft>
                <a:spcPts val="0"/>
              </a:spcAft>
              <a:buSzPts val="1600"/>
              <a:buFont typeface="Calibri"/>
              <a:buChar char="➢"/>
            </a:pPr>
            <a:r>
              <a:rPr i="1" lang="en-GB" sz="1600" u="sng">
                <a:latin typeface="Calibri"/>
                <a:ea typeface="Calibri"/>
                <a:cs typeface="Calibri"/>
                <a:sym typeface="Calibri"/>
              </a:rPr>
              <a:t>GEO Wetlands Initiative revival </a:t>
            </a:r>
            <a:r>
              <a:rPr i="1" lang="en-GB" sz="1600">
                <a:latin typeface="Calibri"/>
                <a:ea typeface="Calibri"/>
                <a:cs typeface="Calibri"/>
                <a:sym typeface="Calibri"/>
              </a:rPr>
              <a:t>: A model of Collaboration success between GEO and CEOS Space Agencies. Good representation to Ramsar COP. Showing how EO is needed by this Convention.</a:t>
            </a:r>
            <a:endParaRPr i="1" sz="1600">
              <a:latin typeface="Calibri"/>
              <a:ea typeface="Calibri"/>
              <a:cs typeface="Calibri"/>
              <a:sym typeface="Calibri"/>
            </a:endParaRPr>
          </a:p>
          <a:p>
            <a:pPr indent="-330200" lvl="1" marL="914400" rtl="0" algn="l">
              <a:lnSpc>
                <a:spcPct val="115000"/>
              </a:lnSpc>
              <a:spcBef>
                <a:spcPts val="0"/>
              </a:spcBef>
              <a:spcAft>
                <a:spcPts val="0"/>
              </a:spcAft>
              <a:buSzPts val="1600"/>
              <a:buFont typeface="Calibri"/>
              <a:buChar char="➢"/>
            </a:pPr>
            <a:r>
              <a:rPr i="1" lang="en-GB" sz="1600" u="sng">
                <a:latin typeface="Calibri"/>
                <a:ea typeface="Calibri"/>
                <a:cs typeface="Calibri"/>
                <a:sym typeface="Calibri"/>
              </a:rPr>
              <a:t>GEO Global Ecosystem Atlas:</a:t>
            </a:r>
            <a:r>
              <a:rPr i="1" lang="en-GB" sz="1600">
                <a:latin typeface="Calibri"/>
                <a:ea typeface="Calibri"/>
                <a:cs typeface="Calibri"/>
                <a:sym typeface="Calibri"/>
              </a:rPr>
              <a:t> Linkage to proposed CEOS Ecosystem Extent Task Team. Supporting a 3 phase programme proposal: Phase I: Mapping Global Ecosystems (2023-2024) , Phase II: Developing and Accessing the Atlas (2024-2025), Phase III: Increasing Uptake and Developing Capacity (2025-2027)</a:t>
            </a:r>
            <a:endParaRPr i="1" sz="1600">
              <a:latin typeface="Calibri"/>
              <a:ea typeface="Calibri"/>
              <a:cs typeface="Calibri"/>
              <a:sym typeface="Calibri"/>
            </a:endParaRPr>
          </a:p>
          <a:p>
            <a:pPr indent="-330200" lvl="1" marL="914400" rtl="0" algn="l">
              <a:lnSpc>
                <a:spcPct val="115000"/>
              </a:lnSpc>
              <a:spcBef>
                <a:spcPts val="0"/>
              </a:spcBef>
              <a:spcAft>
                <a:spcPts val="0"/>
              </a:spcAft>
              <a:buSzPts val="1600"/>
              <a:buFont typeface="Calibri"/>
              <a:buChar char="➢"/>
            </a:pPr>
            <a:r>
              <a:rPr i="1" lang="en-GB" sz="1600" u="sng">
                <a:latin typeface="Calibri"/>
                <a:ea typeface="Calibri"/>
                <a:cs typeface="Calibri"/>
                <a:sym typeface="Calibri"/>
              </a:rPr>
              <a:t>Post-2025 GEO Strategy in development:</a:t>
            </a:r>
            <a:r>
              <a:rPr i="1" lang="en-GB" sz="1600">
                <a:latin typeface="Calibri"/>
                <a:ea typeface="Calibri"/>
                <a:cs typeface="Calibri"/>
                <a:sym typeface="Calibri"/>
              </a:rPr>
              <a:t> </a:t>
            </a:r>
            <a:r>
              <a:rPr b="1" i="1" lang="en-GB" sz="1600">
                <a:latin typeface="Calibri"/>
                <a:ea typeface="Calibri"/>
                <a:cs typeface="Calibri"/>
                <a:sym typeface="Calibri"/>
              </a:rPr>
              <a:t>Towards a GEO that is more attuned to users’ needs</a:t>
            </a:r>
            <a:r>
              <a:rPr i="1" lang="en-GB" sz="1600">
                <a:latin typeface="Calibri"/>
                <a:ea typeface="Calibri"/>
                <a:cs typeface="Calibri"/>
                <a:sym typeface="Calibri"/>
              </a:rPr>
              <a:t>, a GEO that provides integrated solutions to integrated problems, and a GEO that attracts new partnerships and funding for a more sustainable future.</a:t>
            </a:r>
            <a:endParaRPr sz="1600"/>
          </a:p>
        </p:txBody>
      </p:sp>
      <p:sp>
        <p:nvSpPr>
          <p:cNvPr id="104" name="Google Shape;104;p14"/>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sz="3000">
                <a:latin typeface="Calibri"/>
                <a:ea typeface="Calibri"/>
                <a:cs typeface="Calibri"/>
                <a:sym typeface="Calibri"/>
              </a:rPr>
              <a:t>1.7 </a:t>
            </a:r>
            <a:r>
              <a:rPr lang="en-GB" sz="3000">
                <a:latin typeface="Calibri"/>
                <a:ea typeface="Calibri"/>
                <a:cs typeface="Calibri"/>
                <a:sym typeface="Calibri"/>
              </a:rPr>
              <a:t>Group on Earth Observations (GEO) Secretariat Report</a:t>
            </a:r>
            <a:endParaRPr sz="30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