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12192000"/>
  <p:notesSz cx="6858000" cy="9144000"/>
  <p:embeddedFontLst>
    <p:embeddedFont>
      <p:font typeface="Roboto Medium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7">
          <p15:clr>
            <a:srgbClr val="9AA0A6"/>
          </p15:clr>
        </p15:guide>
        <p15:guide id="2" orient="horz" pos="49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7" orient="horz"/>
        <p:guide pos="49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edium-regular.fntdata"/><Relationship Id="rId22" Type="http://schemas.openxmlformats.org/officeDocument/2006/relationships/font" Target="fonts/RobotoMedium-italic.fntdata"/><Relationship Id="rId21" Type="http://schemas.openxmlformats.org/officeDocument/2006/relationships/font" Target="fonts/RobotoMedium-bold.fntdata"/><Relationship Id="rId24" Type="http://schemas.openxmlformats.org/officeDocument/2006/relationships/font" Target="fonts/Roboto-regular.fntdata"/><Relationship Id="rId23" Type="http://schemas.openxmlformats.org/officeDocument/2006/relationships/font" Target="fonts/RobotoMedium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8d613a57b1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g18d613a57b1_1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8d613a57b1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18d613a57b1_1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955f3704e2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g1955f3704e2_0_3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9f52e865a5e495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5" name="Google Shape;265;g19f52e865a5e495e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f063682553c3eb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g3f063682553c3eb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8d613a57b1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18d613a57b1_1_3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8d613a57b1_1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g18d613a57b1_1_3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d613a57b1_1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18d613a57b1_1_7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8d613a57b1_1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g18d613a57b1_1_3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d613a57b1_1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g18d613a57b1_1_3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8d613a57b1_1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g18d613a57b1_1_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8d613a57b1_1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"/>
          </a:p>
        </p:txBody>
      </p:sp>
      <p:sp>
        <p:nvSpPr>
          <p:cNvPr id="225" name="Google Shape;225;g18d613a57b1_1_8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8d613a57b1_1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6" name="Google Shape;236;g18d613a57b1_1_4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3.png"/><Relationship Id="rId6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2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4" name="Google Shape;104;p12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2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2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2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3" name="Google Shape;113;p1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3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</a:t>
            </a:r>
            <a:r>
              <a:rPr b="1" lang="en-GB">
                <a:solidFill>
                  <a:schemeClr val="accent1"/>
                </a:solidFill>
              </a:rPr>
              <a:t>TW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en-GB">
                <a:solidFill>
                  <a:schemeClr val="accent1"/>
                </a:solidFill>
              </a:rPr>
              <a:t>13-15 September 2022</a:t>
            </a:r>
            <a:endParaRPr b="1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SIT-TW, 13-15 September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SIT-TW, 13-15 September 2022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</a:rPr>
              <a:t>SIT-TW, 13-15 September 2022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72" name="Google Shape;7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6">
            <a:alphaModFix amt="34000"/>
          </a:blip>
          <a:srcRect b="670" l="54013" r="11358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3" name="Google Shape;83;p1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3" name="Google Shape;93;p1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1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11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7" name="Google Shape;67;p8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3"/>
    <p:sldLayoutId id="2147483655" r:id="rId4"/>
    <p:sldLayoutId id="2147483656" r:id="rId5"/>
    <p:sldLayoutId id="2147483657" r:id="rId6"/>
    <p:sldLayoutId id="2147483658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Relationship Id="rId4" Type="http://schemas.openxmlformats.org/officeDocument/2006/relationships/image" Target="../media/image28.jpg"/><Relationship Id="rId5" Type="http://schemas.openxmlformats.org/officeDocument/2006/relationships/image" Target="../media/image30.jpg"/><Relationship Id="rId6" Type="http://schemas.openxmlformats.org/officeDocument/2006/relationships/image" Target="../media/image32.jpg"/><Relationship Id="rId7" Type="http://schemas.openxmlformats.org/officeDocument/2006/relationships/image" Target="../media/image27.jpg"/><Relationship Id="rId8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document/u/0/d/14FYvDAkZbJeHHmkFyOI44z5Z9iVE6eDxtGp1nMUh5mI/edi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eos.org/gs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document/d/1tMavJKeOs7pYT7ADObAazMcOTQKfRIVM/edit?usp=sharing&amp;ouid=108028327011252873372&amp;rtpof=true&amp;sd=true" TargetMode="External"/><Relationship Id="rId4" Type="http://schemas.openxmlformats.org/officeDocument/2006/relationships/image" Target="../media/image18.png"/><Relationship Id="rId11" Type="http://schemas.openxmlformats.org/officeDocument/2006/relationships/image" Target="../media/image24.png"/><Relationship Id="rId10" Type="http://schemas.openxmlformats.org/officeDocument/2006/relationships/image" Target="../media/image25.png"/><Relationship Id="rId12" Type="http://schemas.openxmlformats.org/officeDocument/2006/relationships/image" Target="../media/image31.png"/><Relationship Id="rId9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16.jpg"/><Relationship Id="rId7" Type="http://schemas.openxmlformats.org/officeDocument/2006/relationships/image" Target="../media/image19.png"/><Relationship Id="rId8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>
            <a:off x="7222275" y="4104675"/>
            <a:ext cx="4833000" cy="23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i="0" sz="2000" u="none" cap="none" strike="noStrike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Pakorn Apaphant</a:t>
            </a:r>
            <a:r>
              <a:rPr i="0" lang="en-GB" sz="20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, </a:t>
            </a:r>
            <a:r>
              <a:rPr lang="en-GB" sz="20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GISTDA</a:t>
            </a:r>
            <a:endParaRPr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GB" sz="20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Agenda Item #2.16</a:t>
            </a:r>
            <a:endParaRPr i="0" sz="12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GB" sz="20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2022 CEOS Plenary</a:t>
            </a:r>
            <a:endParaRPr i="0" sz="2000" u="none" cap="none" strike="noStrike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GB" sz="20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Biarritz, France</a:t>
            </a:r>
            <a:endParaRPr i="0" sz="2000" u="none" cap="none" strike="noStrike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0" lang="en-GB" sz="20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Nov. 29 – Dec. 1</a:t>
            </a:r>
            <a:endParaRPr i="0" sz="2000" u="none" cap="none" strike="noStrike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25" name="Google Shape;125;p14"/>
          <p:cNvSpPr txBox="1"/>
          <p:nvPr>
            <p:ph type="title"/>
          </p:nvPr>
        </p:nvSpPr>
        <p:spPr>
          <a:xfrm>
            <a:off x="164197" y="132063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600">
                <a:latin typeface="Roboto Medium"/>
                <a:ea typeface="Roboto Medium"/>
                <a:cs typeface="Roboto Medium"/>
                <a:sym typeface="Roboto Medium"/>
              </a:rPr>
              <a:t>GISTDA 2023 CEOS Chair</a:t>
            </a:r>
            <a:r>
              <a:rPr lang="en-GB" sz="6600"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GB" sz="6600">
                <a:latin typeface="Roboto Medium"/>
                <a:ea typeface="Roboto Medium"/>
                <a:cs typeface="Roboto Medium"/>
                <a:sym typeface="Roboto Medium"/>
              </a:rPr>
              <a:t>Priorities</a:t>
            </a:r>
            <a:endParaRPr sz="6600"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 txBox="1"/>
          <p:nvPr>
            <p:ph type="title"/>
          </p:nvPr>
        </p:nvSpPr>
        <p:spPr>
          <a:xfrm>
            <a:off x="167039" y="108373"/>
            <a:ext cx="95715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GISTDA in CEOS</a:t>
            </a:r>
            <a:endParaRPr/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38" y="2328300"/>
            <a:ext cx="11542524" cy="27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00" y="1134875"/>
            <a:ext cx="6452374" cy="320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0075" y="4426775"/>
            <a:ext cx="2817651" cy="20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5">
            <a:alphaModFix/>
          </a:blip>
          <a:srcRect b="0" l="15982" r="17945" t="0"/>
          <a:stretch/>
        </p:blipFill>
        <p:spPr>
          <a:xfrm>
            <a:off x="6912850" y="1134875"/>
            <a:ext cx="4958976" cy="32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4175" y="4426775"/>
            <a:ext cx="2817651" cy="20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7">
            <a:alphaModFix/>
          </a:blip>
          <a:srcRect b="0" l="10423" r="7950" t="0"/>
          <a:stretch/>
        </p:blipFill>
        <p:spPr>
          <a:xfrm>
            <a:off x="332800" y="4426775"/>
            <a:ext cx="3840650" cy="2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8">
            <a:alphaModFix/>
          </a:blip>
          <a:srcRect b="7651" l="15980" r="19582" t="2854"/>
          <a:stretch/>
        </p:blipFill>
        <p:spPr>
          <a:xfrm>
            <a:off x="4212925" y="4426775"/>
            <a:ext cx="1927674" cy="200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/>
          <p:nvPr>
            <p:ph type="title"/>
          </p:nvPr>
        </p:nvSpPr>
        <p:spPr>
          <a:xfrm>
            <a:off x="167050" y="1"/>
            <a:ext cx="95715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3500"/>
              <a:t>The CEOS Plenary 2023</a:t>
            </a:r>
            <a:endParaRPr b="1" sz="3500"/>
          </a:p>
        </p:txBody>
      </p:sp>
      <p:sp>
        <p:nvSpPr>
          <p:cNvPr id="268" name="Google Shape;268;p25"/>
          <p:cNvSpPr txBox="1"/>
          <p:nvPr/>
        </p:nvSpPr>
        <p:spPr>
          <a:xfrm>
            <a:off x="403800" y="1338675"/>
            <a:ext cx="7176900" cy="2685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/>
              <a:t>Date</a:t>
            </a:r>
            <a:r>
              <a:rPr lang="en-GB" sz="2100"/>
              <a:t>: 13-16 November 2023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/>
              <a:t>Structure</a:t>
            </a:r>
            <a:r>
              <a:rPr lang="en-GB" sz="2100"/>
              <a:t>:			 13 Nov - Side Meeting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				14 - 15 Nov - CEOS Plenary 2023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/>
              <a:t>					 16 Nov - Excursion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/>
              <a:t>Location</a:t>
            </a:r>
            <a:r>
              <a:rPr lang="en-GB" sz="2100"/>
              <a:t>: Chiang Rai, Thailand </a:t>
            </a:r>
            <a:endParaRPr sz="21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94" y="4187216"/>
            <a:ext cx="4641676" cy="23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6028" y="4187225"/>
            <a:ext cx="3094494" cy="23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030" y="1338675"/>
            <a:ext cx="4031382" cy="26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1075" y="4187225"/>
            <a:ext cx="3482514" cy="23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6"/>
          <p:cNvPicPr preferRelativeResize="0"/>
          <p:nvPr/>
        </p:nvPicPr>
        <p:blipFill rotWithShape="1">
          <a:blip r:embed="rId3">
            <a:alphaModFix/>
          </a:blip>
          <a:srcRect b="45354" l="57122" r="6852" t="22205"/>
          <a:stretch/>
        </p:blipFill>
        <p:spPr>
          <a:xfrm>
            <a:off x="2093614" y="1078604"/>
            <a:ext cx="8004775" cy="540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/>
          <p:nvPr/>
        </p:nvSpPr>
        <p:spPr>
          <a:xfrm>
            <a:off x="1135200" y="1129275"/>
            <a:ext cx="10167300" cy="60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rgbClr val="1B786E"/>
                </a:solidFill>
              </a:rPr>
              <a:t>“  </a:t>
            </a:r>
            <a:endParaRPr b="1" sz="9600">
              <a:solidFill>
                <a:srgbClr val="1B786E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600">
              <a:solidFill>
                <a:srgbClr val="1B786E"/>
              </a:solidFill>
            </a:endParaRPr>
          </a:p>
          <a:p>
            <a:pPr indent="457200" lvl="0" marL="868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600">
                <a:solidFill>
                  <a:srgbClr val="1B786E"/>
                </a:solidFill>
              </a:rPr>
              <a:t>”</a:t>
            </a:r>
            <a:endParaRPr b="1" sz="9600">
              <a:solidFill>
                <a:srgbClr val="1B786E"/>
              </a:solidFill>
            </a:endParaRPr>
          </a:p>
        </p:txBody>
      </p:sp>
      <p:sp>
        <p:nvSpPr>
          <p:cNvPr id="131" name="Google Shape;131;p15"/>
          <p:cNvSpPr txBox="1"/>
          <p:nvPr>
            <p:ph idx="1" type="body"/>
          </p:nvPr>
        </p:nvSpPr>
        <p:spPr>
          <a:xfrm>
            <a:off x="1135200" y="2050275"/>
            <a:ext cx="9616800" cy="29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0800" lvl="0" marL="228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5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Earth Observation</a:t>
            </a:r>
            <a:r>
              <a:rPr i="1" lang="en-GB" sz="5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for </a:t>
            </a:r>
            <a:endParaRPr i="1" sz="5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50800" lvl="0" marL="228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5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Better Environment, </a:t>
            </a:r>
            <a:endParaRPr i="1" sz="5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-50800" lvl="0" marL="228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52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Economy, and Humanity </a:t>
            </a:r>
            <a:endParaRPr i="1" sz="5200">
              <a:solidFill>
                <a:schemeClr val="accen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3847650" y="5464173"/>
            <a:ext cx="419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GISTDA CEOS Chair Priorities 2023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3" name="Google Shape;133;p15"/>
          <p:cNvCxnSpPr/>
          <p:nvPr/>
        </p:nvCxnSpPr>
        <p:spPr>
          <a:xfrm flipH="1" rot="10800000">
            <a:off x="2378925" y="1624125"/>
            <a:ext cx="8327100" cy="1800"/>
          </a:xfrm>
          <a:prstGeom prst="straightConnector1">
            <a:avLst/>
          </a:prstGeom>
          <a:noFill/>
          <a:ln cap="flat" cmpd="sng" w="38100">
            <a:solidFill>
              <a:srgbClr val="1B786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5"/>
          <p:cNvCxnSpPr/>
          <p:nvPr/>
        </p:nvCxnSpPr>
        <p:spPr>
          <a:xfrm>
            <a:off x="1529800" y="6063750"/>
            <a:ext cx="8483100" cy="5700"/>
          </a:xfrm>
          <a:prstGeom prst="straightConnector1">
            <a:avLst/>
          </a:prstGeom>
          <a:noFill/>
          <a:ln cap="flat" cmpd="sng" w="38100">
            <a:solidFill>
              <a:srgbClr val="1B786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15"/>
          <p:cNvCxnSpPr/>
          <p:nvPr/>
        </p:nvCxnSpPr>
        <p:spPr>
          <a:xfrm flipH="1" rot="10800000">
            <a:off x="10693825" y="1619175"/>
            <a:ext cx="2700" cy="3915900"/>
          </a:xfrm>
          <a:prstGeom prst="straightConnector1">
            <a:avLst/>
          </a:prstGeom>
          <a:noFill/>
          <a:ln cap="flat" cmpd="sng" w="38100">
            <a:solidFill>
              <a:srgbClr val="1B786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5"/>
          <p:cNvCxnSpPr/>
          <p:nvPr/>
        </p:nvCxnSpPr>
        <p:spPr>
          <a:xfrm rot="10800000">
            <a:off x="1529800" y="2282675"/>
            <a:ext cx="0" cy="3797100"/>
          </a:xfrm>
          <a:prstGeom prst="straightConnector1">
            <a:avLst/>
          </a:prstGeom>
          <a:noFill/>
          <a:ln cap="flat" cmpd="sng" w="38100">
            <a:solidFill>
              <a:srgbClr val="1B786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type="title"/>
          </p:nvPr>
        </p:nvSpPr>
        <p:spPr>
          <a:xfrm>
            <a:off x="167039" y="184573"/>
            <a:ext cx="95715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4200">
                <a:latin typeface="Roboto Medium"/>
                <a:ea typeface="Roboto Medium"/>
                <a:cs typeface="Roboto Medium"/>
                <a:sym typeface="Roboto Medium"/>
              </a:rPr>
              <a:t>CEOS Chair Priorities 2023</a:t>
            </a:r>
            <a:endParaRPr sz="42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142" name="Google Shape;142;p16"/>
          <p:cNvCxnSpPr/>
          <p:nvPr/>
        </p:nvCxnSpPr>
        <p:spPr>
          <a:xfrm>
            <a:off x="2801650" y="1056375"/>
            <a:ext cx="2100" cy="548010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43" name="Google Shape;143;p16"/>
          <p:cNvGrpSpPr/>
          <p:nvPr/>
        </p:nvGrpSpPr>
        <p:grpSpPr>
          <a:xfrm>
            <a:off x="1487950" y="4047950"/>
            <a:ext cx="9774925" cy="1364486"/>
            <a:chOff x="1487964" y="3805138"/>
            <a:chExt cx="9774925" cy="1059137"/>
          </a:xfrm>
        </p:grpSpPr>
        <p:sp>
          <p:nvSpPr>
            <p:cNvPr id="144" name="Google Shape;144;p16"/>
            <p:cNvSpPr/>
            <p:nvPr/>
          </p:nvSpPr>
          <p:spPr>
            <a:xfrm>
              <a:off x="2819689" y="4013475"/>
              <a:ext cx="8443200" cy="850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5" name="Google Shape;145;p16"/>
            <p:cNvGrpSpPr/>
            <p:nvPr/>
          </p:nvGrpSpPr>
          <p:grpSpPr>
            <a:xfrm>
              <a:off x="1487964" y="3805138"/>
              <a:ext cx="1750725" cy="850850"/>
              <a:chOff x="1487976" y="4093513"/>
              <a:chExt cx="1315543" cy="850850"/>
            </a:xfrm>
          </p:grpSpPr>
          <p:sp>
            <p:nvSpPr>
              <p:cNvPr id="146" name="Google Shape;146;p16"/>
              <p:cNvSpPr/>
              <p:nvPr/>
            </p:nvSpPr>
            <p:spPr>
              <a:xfrm>
                <a:off x="1487976" y="4093571"/>
                <a:ext cx="1315543" cy="850792"/>
              </a:xfrm>
              <a:prstGeom prst="flowChartProcess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6"/>
              <p:cNvSpPr txBox="1"/>
              <p:nvPr/>
            </p:nvSpPr>
            <p:spPr>
              <a:xfrm>
                <a:off x="1665144" y="4093513"/>
                <a:ext cx="9612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6000">
                    <a:solidFill>
                      <a:schemeClr val="lt1"/>
                    </a:solidFill>
                  </a:rPr>
                  <a:t>2</a:t>
                </a:r>
                <a:endParaRPr b="1" sz="60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48" name="Google Shape;148;p16"/>
          <p:cNvGrpSpPr/>
          <p:nvPr/>
        </p:nvGrpSpPr>
        <p:grpSpPr>
          <a:xfrm>
            <a:off x="1487934" y="1634150"/>
            <a:ext cx="9774966" cy="1361825"/>
            <a:chOff x="1487934" y="1634150"/>
            <a:chExt cx="9774966" cy="1361825"/>
          </a:xfrm>
        </p:grpSpPr>
        <p:sp>
          <p:nvSpPr>
            <p:cNvPr id="149" name="Google Shape;149;p16"/>
            <p:cNvSpPr/>
            <p:nvPr/>
          </p:nvSpPr>
          <p:spPr>
            <a:xfrm>
              <a:off x="2819700" y="1810375"/>
              <a:ext cx="8443200" cy="1185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0" name="Google Shape;150;p16"/>
            <p:cNvGrpSpPr/>
            <p:nvPr/>
          </p:nvGrpSpPr>
          <p:grpSpPr>
            <a:xfrm>
              <a:off x="1487934" y="1634150"/>
              <a:ext cx="1748239" cy="1185550"/>
              <a:chOff x="1487975" y="1826400"/>
              <a:chExt cx="1313675" cy="1185550"/>
            </a:xfrm>
          </p:grpSpPr>
          <p:sp>
            <p:nvSpPr>
              <p:cNvPr id="151" name="Google Shape;151;p16"/>
              <p:cNvSpPr/>
              <p:nvPr/>
            </p:nvSpPr>
            <p:spPr>
              <a:xfrm>
                <a:off x="1487975" y="1826400"/>
                <a:ext cx="1313675" cy="1185550"/>
              </a:xfrm>
              <a:prstGeom prst="flowChartProcess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6"/>
              <p:cNvSpPr txBox="1"/>
              <p:nvPr/>
            </p:nvSpPr>
            <p:spPr>
              <a:xfrm>
                <a:off x="1666175" y="1865075"/>
                <a:ext cx="9612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6000">
                    <a:solidFill>
                      <a:schemeClr val="lt1"/>
                    </a:solidFill>
                  </a:rPr>
                  <a:t>1</a:t>
                </a:r>
                <a:endParaRPr b="1" sz="600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53" name="Google Shape;153;p16"/>
          <p:cNvSpPr/>
          <p:nvPr/>
        </p:nvSpPr>
        <p:spPr>
          <a:xfrm rot="5406319">
            <a:off x="2942550" y="2699550"/>
            <a:ext cx="163200" cy="428700"/>
          </a:xfrm>
          <a:prstGeom prst="rtTriangle">
            <a:avLst/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 rot="5403854">
            <a:off x="2890350" y="5072675"/>
            <a:ext cx="267600" cy="411900"/>
          </a:xfrm>
          <a:prstGeom prst="rtTriangle">
            <a:avLst/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6"/>
          <p:cNvSpPr txBox="1"/>
          <p:nvPr/>
        </p:nvSpPr>
        <p:spPr>
          <a:xfrm>
            <a:off x="3451100" y="1868663"/>
            <a:ext cx="77013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Supporting CEOS Preparations and Inputs to the Global Stocktake of the UNFCCC Paris Agreement</a:t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3451100" y="4396625"/>
            <a:ext cx="781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Supporting Exploration of New Geometries for Space Agencies and CEOS with New Space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/>
          <p:nvPr>
            <p:ph type="title"/>
          </p:nvPr>
        </p:nvSpPr>
        <p:spPr>
          <a:xfrm>
            <a:off x="167050" y="108376"/>
            <a:ext cx="95715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/>
              <a:t> </a:t>
            </a:r>
            <a:r>
              <a:rPr lang="en-GB" sz="2800"/>
              <a:t>Expected support and Contribution from CEOS</a:t>
            </a:r>
            <a:endParaRPr sz="2800"/>
          </a:p>
        </p:txBody>
      </p:sp>
      <p:sp>
        <p:nvSpPr>
          <p:cNvPr id="162" name="Google Shape;162;p17"/>
          <p:cNvSpPr/>
          <p:nvPr/>
        </p:nvSpPr>
        <p:spPr>
          <a:xfrm>
            <a:off x="1858050" y="12172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986650" y="12172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1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1974300" y="12986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Support the implementation of the </a:t>
            </a:r>
            <a:r>
              <a:rPr b="1" lang="en-GB" sz="2300">
                <a:solidFill>
                  <a:schemeClr val="dk1"/>
                </a:solidFill>
              </a:rPr>
              <a:t>AFOLU and GHG Roadmap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65" name="Google Shape;165;p17"/>
          <p:cNvSpPr/>
          <p:nvPr/>
        </p:nvSpPr>
        <p:spPr>
          <a:xfrm>
            <a:off x="1858050" y="21316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7"/>
          <p:cNvSpPr/>
          <p:nvPr/>
        </p:nvSpPr>
        <p:spPr>
          <a:xfrm>
            <a:off x="986650" y="21316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2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1974300" y="22130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Further update to the</a:t>
            </a:r>
            <a:r>
              <a:rPr b="1" lang="en-GB" sz="2300">
                <a:solidFill>
                  <a:schemeClr val="dk1"/>
                </a:solidFill>
              </a:rPr>
              <a:t> </a:t>
            </a:r>
            <a:r>
              <a:rPr b="1" lang="en-GB" sz="23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 Global Stocktake Portal</a:t>
            </a:r>
            <a:r>
              <a:rPr b="1" lang="en-GB" sz="2300">
                <a:solidFill>
                  <a:schemeClr val="dk1"/>
                </a:solidFill>
              </a:rPr>
              <a:t>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1858050" y="30460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986650" y="30460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3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70" name="Google Shape;170;p17"/>
          <p:cNvSpPr txBox="1"/>
          <p:nvPr/>
        </p:nvSpPr>
        <p:spPr>
          <a:xfrm>
            <a:off x="1974300" y="31274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</a:rPr>
              <a:t>Ocean Carbon Workshop</a:t>
            </a:r>
            <a:r>
              <a:rPr lang="en-GB" sz="2300">
                <a:solidFill>
                  <a:schemeClr val="dk1"/>
                </a:solidFill>
              </a:rPr>
              <a:t> 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1858050" y="39604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986650" y="39604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4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1974300" y="40418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>
                <a:solidFill>
                  <a:schemeClr val="dk1"/>
                </a:solidFill>
              </a:rPr>
              <a:t>Carbon Observation from Space</a:t>
            </a:r>
            <a:r>
              <a:rPr lang="en-GB" sz="2300">
                <a:solidFill>
                  <a:schemeClr val="dk1"/>
                </a:solidFill>
              </a:rPr>
              <a:t> 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1829500" y="48748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958100" y="48748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5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76" name="Google Shape;176;p17"/>
          <p:cNvSpPr txBox="1"/>
          <p:nvPr/>
        </p:nvSpPr>
        <p:spPr>
          <a:xfrm>
            <a:off x="1945750" y="4956250"/>
            <a:ext cx="91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Support </a:t>
            </a:r>
            <a:r>
              <a:rPr b="1" lang="en-GB" sz="2300">
                <a:solidFill>
                  <a:schemeClr val="dk1"/>
                </a:solidFill>
              </a:rPr>
              <a:t>WGs/ Task Teams/ VCs activities</a:t>
            </a:r>
            <a:r>
              <a:rPr lang="en-GB" sz="2300">
                <a:solidFill>
                  <a:schemeClr val="dk1"/>
                </a:solidFill>
              </a:rPr>
              <a:t> to support GST</a:t>
            </a:r>
            <a:r>
              <a:rPr lang="en-GB" sz="2400">
                <a:solidFill>
                  <a:schemeClr val="dk1"/>
                </a:solidFill>
              </a:rPr>
              <a:t> </a:t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1829500" y="57892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958100" y="57892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6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179" name="Google Shape;179;p17"/>
          <p:cNvSpPr txBox="1"/>
          <p:nvPr/>
        </p:nvSpPr>
        <p:spPr>
          <a:xfrm>
            <a:off x="1945750" y="5870650"/>
            <a:ext cx="91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</a:rPr>
              <a:t>Support the </a:t>
            </a:r>
            <a:r>
              <a:rPr b="1" lang="en-GB" sz="2300">
                <a:solidFill>
                  <a:schemeClr val="dk1"/>
                </a:solidFill>
              </a:rPr>
              <a:t>collaboration</a:t>
            </a:r>
            <a:r>
              <a:rPr lang="en-GB" sz="2300">
                <a:solidFill>
                  <a:schemeClr val="dk1"/>
                </a:solidFill>
              </a:rPr>
              <a:t> between CEOS and GEO, WMO, and etc.</a:t>
            </a:r>
            <a:r>
              <a:rPr lang="en-GB" sz="2400">
                <a:solidFill>
                  <a:schemeClr val="dk1"/>
                </a:solidFill>
              </a:rPr>
              <a:t> </a:t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1219280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/>
          <p:nvPr/>
        </p:nvSpPr>
        <p:spPr>
          <a:xfrm>
            <a:off x="1549350" y="5969225"/>
            <a:ext cx="8839758" cy="695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9050">
                  <a:solidFill>
                    <a:schemeClr val="lt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EEEEE"/>
                </a:solidFill>
                <a:latin typeface="Arial"/>
              </a:rPr>
              <a:t>GISTDA activities to support GST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/>
          <p:nvPr>
            <p:ph type="title"/>
          </p:nvPr>
        </p:nvSpPr>
        <p:spPr>
          <a:xfrm>
            <a:off x="176050" y="76200"/>
            <a:ext cx="9387000" cy="97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 u="sng"/>
              <a:t>Priority #1</a:t>
            </a:r>
            <a:r>
              <a:rPr lang="en-GB" sz="2500"/>
              <a:t> Supporting CEOS Preparations and Inputs to 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the Global Stocktake of the UNFCCC Paris Agreement</a:t>
            </a:r>
            <a:endParaRPr sz="2500"/>
          </a:p>
        </p:txBody>
      </p:sp>
      <p:grpSp>
        <p:nvGrpSpPr>
          <p:cNvPr id="191" name="Google Shape;191;p19"/>
          <p:cNvGrpSpPr/>
          <p:nvPr/>
        </p:nvGrpSpPr>
        <p:grpSpPr>
          <a:xfrm>
            <a:off x="1148492" y="1605362"/>
            <a:ext cx="10531662" cy="975576"/>
            <a:chOff x="710674" y="1323164"/>
            <a:chExt cx="7300979" cy="731700"/>
          </a:xfrm>
        </p:grpSpPr>
        <p:sp>
          <p:nvSpPr>
            <p:cNvPr id="192" name="Google Shape;192;p19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Workshop</a:t>
              </a:r>
              <a:r>
                <a:rPr lang="en-GB" sz="3800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3800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2763453" y="1323164"/>
              <a:ext cx="5248200" cy="73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9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GISTDA - SilvaCarbon 2023 CEOS Workshop on Uptaking Global AFOLU Datasets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5" name="Google Shape;195;p19"/>
          <p:cNvGrpSpPr/>
          <p:nvPr/>
        </p:nvGrpSpPr>
        <p:grpSpPr>
          <a:xfrm>
            <a:off x="152400" y="3061302"/>
            <a:ext cx="10945734" cy="975576"/>
            <a:chOff x="7" y="2207525"/>
            <a:chExt cx="7650080" cy="731700"/>
          </a:xfrm>
        </p:grpSpPr>
        <p:sp>
          <p:nvSpPr>
            <p:cNvPr id="196" name="Google Shape;196;p19"/>
            <p:cNvSpPr txBox="1"/>
            <p:nvPr/>
          </p:nvSpPr>
          <p:spPr>
            <a:xfrm>
              <a:off x="7" y="2257725"/>
              <a:ext cx="2715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CEOS Agencies Dataset</a:t>
              </a:r>
              <a:endParaRPr sz="38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8" name="Google Shape;198;p19"/>
            <p:cNvSpPr txBox="1"/>
            <p:nvPr/>
          </p:nvSpPr>
          <p:spPr>
            <a:xfrm>
              <a:off x="2861130" y="2414096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Continued expansion of the offering of CEOS Agency datasets available to </a:t>
              </a: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support the GST and countries’ assessments of their Nationally Determined Contributions (NDCs)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436253" y="4346664"/>
            <a:ext cx="9695421" cy="975576"/>
            <a:chOff x="98592" y="3088625"/>
            <a:chExt cx="7271747" cy="731700"/>
          </a:xfrm>
        </p:grpSpPr>
        <p:sp>
          <p:nvSpPr>
            <p:cNvPr id="200" name="Google Shape;200;p19"/>
            <p:cNvSpPr txBox="1"/>
            <p:nvPr/>
          </p:nvSpPr>
          <p:spPr>
            <a:xfrm>
              <a:off x="98592" y="3138828"/>
              <a:ext cx="2616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accent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GHG &amp; AFOLU Roadmap</a:t>
              </a:r>
              <a:endParaRPr sz="3800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2872739" y="3088625"/>
              <a:ext cx="4497600" cy="731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2971539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80000" spcFirstLastPara="1" rIns="121900" wrap="square" tIns="609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Support the Implementation of both 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the GHG Roadmap and AFOLU Roadmap.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>
            <p:ph type="title"/>
          </p:nvPr>
        </p:nvSpPr>
        <p:spPr>
          <a:xfrm>
            <a:off x="128648" y="170814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/>
              <a:t>GISTDA - SilvaCarbon 2023 CEOS Workshop on Uptaking Global AFOLU Datasets</a:t>
            </a:r>
            <a:endParaRPr b="1" sz="2700"/>
          </a:p>
        </p:txBody>
      </p:sp>
      <p:sp>
        <p:nvSpPr>
          <p:cNvPr id="208" name="Google Shape;208;p20"/>
          <p:cNvSpPr txBox="1"/>
          <p:nvPr/>
        </p:nvSpPr>
        <p:spPr>
          <a:xfrm>
            <a:off x="632175" y="5785500"/>
            <a:ext cx="529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Please visit the link for workshop agenda and objective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GISTDA - SlivaCarbon 2023 CEOS Workshop Paper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3950" y="6000450"/>
            <a:ext cx="991071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4945" y="6068525"/>
            <a:ext cx="831450" cy="33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6313" y="6000450"/>
            <a:ext cx="468750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4975" y="6078225"/>
            <a:ext cx="991075" cy="345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ree, outdoor, plant, birch&#10;&#10;Description automatically generated" id="213" name="Google Shape;21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00608" y="1288474"/>
            <a:ext cx="3073874" cy="2041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oden bridge in the woods&#10;&#10;Description automatically generated with medium confidence" id="214" name="Google Shape;21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49676" y="3390920"/>
            <a:ext cx="1868055" cy="124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49674" y="4631930"/>
            <a:ext cx="1868067" cy="10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 rotWithShape="1">
          <a:blip r:embed="rId11">
            <a:alphaModFix/>
          </a:blip>
          <a:srcRect b="14243" l="43528" r="19962" t="20537"/>
          <a:stretch/>
        </p:blipFill>
        <p:spPr>
          <a:xfrm>
            <a:off x="6329285" y="1288462"/>
            <a:ext cx="2048149" cy="204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/>
          <p:nvPr/>
        </p:nvPicPr>
        <p:blipFill rotWithShape="1">
          <a:blip r:embed="rId12">
            <a:alphaModFix/>
          </a:blip>
          <a:srcRect b="4614" l="2917" r="56048" t="1971"/>
          <a:stretch/>
        </p:blipFill>
        <p:spPr>
          <a:xfrm>
            <a:off x="6329275" y="3370890"/>
            <a:ext cx="1662527" cy="22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 rotWithShape="1">
          <a:blip r:embed="rId12">
            <a:alphaModFix/>
          </a:blip>
          <a:srcRect b="3250" l="55338" r="3627" t="3343"/>
          <a:stretch/>
        </p:blipFill>
        <p:spPr>
          <a:xfrm>
            <a:off x="9975624" y="3370857"/>
            <a:ext cx="1662527" cy="227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/>
          <p:nvPr/>
        </p:nvSpPr>
        <p:spPr>
          <a:xfrm>
            <a:off x="682525" y="1322450"/>
            <a:ext cx="4863600" cy="43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"/>
          <p:cNvSpPr txBox="1"/>
          <p:nvPr>
            <p:ph idx="1" type="body"/>
          </p:nvPr>
        </p:nvSpPr>
        <p:spPr>
          <a:xfrm>
            <a:off x="708375" y="1322450"/>
            <a:ext cx="4288200" cy="6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r>
              <a:rPr b="1" lang="en-GB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23 February - 3 March 2023</a:t>
            </a:r>
            <a:endParaRPr b="1"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784575" y="1860450"/>
            <a:ext cx="4761600" cy="16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Field Trip &amp; Field Data Collection</a:t>
            </a:r>
            <a:endParaRPr b="1" sz="1700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Khao Yai National Park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Khung Kraben Bay Mangrove Forest, Chanthaburi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784575" y="3520100"/>
            <a:ext cx="42882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Participants ~ 50 people</a:t>
            </a:r>
            <a:endParaRPr b="1" sz="1700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SilvaCarbon countries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Thailand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CEOS agencies attendees and Presenters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/>
          <p:nvPr/>
        </p:nvSpPr>
        <p:spPr>
          <a:xfrm>
            <a:off x="2162850" y="2360200"/>
            <a:ext cx="9404400" cy="86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"/>
          <p:cNvSpPr txBox="1"/>
          <p:nvPr>
            <p:ph type="title"/>
          </p:nvPr>
        </p:nvSpPr>
        <p:spPr>
          <a:xfrm>
            <a:off x="167050" y="1"/>
            <a:ext cx="95715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sz="2900"/>
              <a:t>Expected Support and Contribution from </a:t>
            </a:r>
            <a:r>
              <a:rPr lang="en-GB" sz="2900"/>
              <a:t>CEOS</a:t>
            </a:r>
            <a:endParaRPr sz="2900"/>
          </a:p>
        </p:txBody>
      </p:sp>
      <p:sp>
        <p:nvSpPr>
          <p:cNvPr id="229" name="Google Shape;229;p21"/>
          <p:cNvSpPr/>
          <p:nvPr/>
        </p:nvSpPr>
        <p:spPr>
          <a:xfrm>
            <a:off x="1137475" y="2360200"/>
            <a:ext cx="8490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1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230" name="Google Shape;230;p21"/>
          <p:cNvSpPr txBox="1"/>
          <p:nvPr/>
        </p:nvSpPr>
        <p:spPr>
          <a:xfrm>
            <a:off x="2279100" y="2544700"/>
            <a:ext cx="917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The experience sharing among CEOS Space Agencies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1137475" y="3974013"/>
            <a:ext cx="8490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400">
                <a:solidFill>
                  <a:schemeClr val="lt1"/>
                </a:solidFill>
              </a:rPr>
              <a:t>2</a:t>
            </a:r>
            <a:endParaRPr b="1" sz="3400">
              <a:solidFill>
                <a:schemeClr val="lt1"/>
              </a:solidFill>
            </a:endParaRPr>
          </a:p>
        </p:txBody>
      </p:sp>
      <p:sp>
        <p:nvSpPr>
          <p:cNvPr id="232" name="Google Shape;232;p21"/>
          <p:cNvSpPr/>
          <p:nvPr/>
        </p:nvSpPr>
        <p:spPr>
          <a:xfrm>
            <a:off x="2162850" y="3964013"/>
            <a:ext cx="9404400" cy="86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2279100" y="3996113"/>
            <a:ext cx="917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</a:rPr>
              <a:t>Support the New space activities from CEOS entities (Working Groups, Virtual Constellations, and Ad Hoc Teams)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>
            <p:ph type="title"/>
          </p:nvPr>
        </p:nvSpPr>
        <p:spPr>
          <a:xfrm>
            <a:off x="167039" y="108373"/>
            <a:ext cx="9571500" cy="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2600" u="sng"/>
              <a:t>Priority #2:</a:t>
            </a:r>
            <a:r>
              <a:rPr lang="en-GB" sz="2600"/>
              <a:t> Supporting Exploration of New Geometries for Space Agencies and CEOS with New Space</a:t>
            </a:r>
            <a:endParaRPr sz="2600"/>
          </a:p>
        </p:txBody>
      </p:sp>
      <p:grpSp>
        <p:nvGrpSpPr>
          <p:cNvPr id="239" name="Google Shape;239;p22"/>
          <p:cNvGrpSpPr/>
          <p:nvPr/>
        </p:nvGrpSpPr>
        <p:grpSpPr>
          <a:xfrm>
            <a:off x="836699" y="1930396"/>
            <a:ext cx="10302352" cy="1515166"/>
            <a:chOff x="284631" y="476259"/>
            <a:chExt cx="7726957" cy="1136403"/>
          </a:xfrm>
        </p:grpSpPr>
        <p:sp>
          <p:nvSpPr>
            <p:cNvPr id="240" name="Google Shape;240;p22"/>
            <p:cNvSpPr txBox="1"/>
            <p:nvPr/>
          </p:nvSpPr>
          <p:spPr>
            <a:xfrm>
              <a:off x="284631" y="476262"/>
              <a:ext cx="2430600" cy="10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>
                  <a:solidFill>
                    <a:srgbClr val="0C343D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New Space Task Team</a:t>
              </a:r>
              <a:r>
                <a:rPr lang="en-GB" sz="4000">
                  <a:solidFill>
                    <a:srgbClr val="0C343D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4000">
                <a:solidFill>
                  <a:srgbClr val="0C343D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2789788" y="476259"/>
              <a:ext cx="5221800" cy="1136400"/>
            </a:xfrm>
            <a:prstGeom prst="rect">
              <a:avLst/>
            </a:prstGeom>
            <a:solidFill>
              <a:srgbClr val="0C343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2"/>
            <p:cNvSpPr txBox="1"/>
            <p:nvPr/>
          </p:nvSpPr>
          <p:spPr>
            <a:xfrm>
              <a:off x="2914385" y="476262"/>
              <a:ext cx="47658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Work with </a:t>
              </a:r>
              <a:r>
                <a:rPr b="1"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CEOS New Space Task team led by SIT Chair </a:t>
              </a:r>
              <a:r>
                <a:rPr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 </a:t>
              </a:r>
              <a:r>
                <a:rPr b="1"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develop</a:t>
              </a:r>
              <a:r>
                <a:rPr b="1"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New Space Economy document</a:t>
              </a:r>
              <a:r>
                <a:rPr lang="en-GB" sz="2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as a means for knowledge sharing with CEOS Agencies.</a:t>
              </a:r>
              <a:endPara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3" name="Google Shape;243;p22"/>
          <p:cNvGrpSpPr/>
          <p:nvPr/>
        </p:nvGrpSpPr>
        <p:grpSpPr>
          <a:xfrm>
            <a:off x="1049425" y="3648950"/>
            <a:ext cx="9607638" cy="1582289"/>
            <a:chOff x="444180" y="1765207"/>
            <a:chExt cx="7205909" cy="1186746"/>
          </a:xfrm>
        </p:grpSpPr>
        <p:sp>
          <p:nvSpPr>
            <p:cNvPr id="244" name="Google Shape;244;p22"/>
            <p:cNvSpPr txBox="1"/>
            <p:nvPr/>
          </p:nvSpPr>
          <p:spPr>
            <a:xfrm>
              <a:off x="444180" y="1815553"/>
              <a:ext cx="22710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500">
                  <a:solidFill>
                    <a:srgbClr val="134F5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Collaboration Opportunities</a:t>
              </a:r>
              <a:endParaRPr sz="3500">
                <a:solidFill>
                  <a:srgbClr val="134F5C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45" name="Google Shape;245;p22"/>
            <p:cNvSpPr/>
            <p:nvPr/>
          </p:nvSpPr>
          <p:spPr>
            <a:xfrm>
              <a:off x="2789788" y="1765338"/>
              <a:ext cx="4860300" cy="1186500"/>
            </a:xfrm>
            <a:prstGeom prst="rect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2"/>
            <p:cNvSpPr txBox="1"/>
            <p:nvPr/>
          </p:nvSpPr>
          <p:spPr>
            <a:xfrm>
              <a:off x="2914385" y="1765207"/>
              <a:ext cx="45870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b="1"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Workshops/Meetings </a:t>
              </a:r>
              <a:r>
                <a:rPr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 inputs to the border CEOS discussion on New Space opportunities. (TBC)</a:t>
              </a: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 a discussion during </a:t>
              </a:r>
              <a:r>
                <a:rPr b="1"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CEOS 2023 timeframe</a:t>
              </a:r>
              <a:endParaRPr b="1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