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Montserrat"/>
      <p:regular r:id="rId15"/>
      <p:bold r:id="rId16"/>
      <p:italic r:id="rId17"/>
      <p:boldItalic r:id="rId18"/>
    </p:embeddedFont>
    <p:embeddedFont>
      <p:font typeface="Montserrat Medium"/>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jtIp25sG9KF6+r7z9G/kK/4oUut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Stephen Ward"/>
  <p:cmAuthor clrIdx="1" id="1" initials="" lastIdx="2" name="George Dyke"/>
  <p:cmAuthor clrIdx="2" id="2" initials="" lastIdx="1" name="Libby Ros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bold.fntdata"/><Relationship Id="rId11" Type="http://schemas.openxmlformats.org/officeDocument/2006/relationships/slide" Target="slides/slide6.xml"/><Relationship Id="rId22" Type="http://schemas.openxmlformats.org/officeDocument/2006/relationships/font" Target="fonts/MontserratMedium-boldItalic.fntdata"/><Relationship Id="rId10" Type="http://schemas.openxmlformats.org/officeDocument/2006/relationships/slide" Target="slides/slide5.xml"/><Relationship Id="rId21" Type="http://schemas.openxmlformats.org/officeDocument/2006/relationships/font" Target="fonts/MontserratMedium-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regular.fntdata"/><Relationship Id="rId14" Type="http://schemas.openxmlformats.org/officeDocument/2006/relationships/slide" Target="slides/slide9.xml"/><Relationship Id="rId17" Type="http://schemas.openxmlformats.org/officeDocument/2006/relationships/font" Target="fonts/Montserrat-italic.fntdata"/><Relationship Id="rId16" Type="http://schemas.openxmlformats.org/officeDocument/2006/relationships/font" Target="fonts/Montserrat-bold.fntdata"/><Relationship Id="rId5" Type="http://schemas.openxmlformats.org/officeDocument/2006/relationships/notesMaster" Target="notesMasters/notesMaster1.xml"/><Relationship Id="rId19" Type="http://schemas.openxmlformats.org/officeDocument/2006/relationships/font" Target="fonts/MontserratMedium-regular.fntdata"/><Relationship Id="rId6" Type="http://schemas.openxmlformats.org/officeDocument/2006/relationships/slide" Target="slides/slide1.xml"/><Relationship Id="rId18"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1-23T06:04:05.182">
    <p:pos x="156" y="789"/>
    <p:text>URL?</p:text>
    <p:extLst>
      <p:ext uri="{C676402C-5697-4E1C-873F-D02D1690AC5C}">
        <p15:threadingInfo timeZoneBias="0"/>
      </p:ext>
      <p:ext uri="http://customooxmlschemas.google.com/">
        <go:slidesCustomData xmlns:go="http://customooxmlschemas.google.com/" commentPostId="AAAAhDPif3w"/>
      </p:ext>
    </p:extLst>
  </p:cm>
  <p:cm authorId="1" idx="1" dt="2022-11-21T10:40:58.609">
    <p:pos x="156" y="789"/>
    <p:text>@libby@symbioscomms.com do you think we should just put the key tables in the same place as the quarterly reports? Not currently posted anywhere.</p:text>
    <p:extLst>
      <p:ext uri="{C676402C-5697-4E1C-873F-D02D1690AC5C}">
        <p15:threadingInfo timeZoneBias="0">
          <p15:parentCm authorId="0" idx="1"/>
        </p15:threadingInfo>
      </p:ext>
      <p:ext uri="http://customooxmlschemas.google.com/">
        <go:slidesCustomData xmlns:go="http://customooxmlschemas.google.com/" commentPostId="AAAAiLuBG7Q"/>
      </p:ext>
    </p:extLst>
  </p:cm>
  <p:cm authorId="2" idx="1" dt="2022-11-21T18:15:44.146">
    <p:pos x="156" y="789"/>
    <p:text>on the ceos website? I guess we could, but the page is called 'CEOS Database Quarterly Reports' although we could just remove the word quarterly. Or upload to the front page of the database?</p:text>
    <p:extLst>
      <p:ext uri="{C676402C-5697-4E1C-873F-D02D1690AC5C}">
        <p15:threadingInfo timeZoneBias="0">
          <p15:parentCm authorId="0" idx="1"/>
        </p15:threadingInfo>
      </p:ext>
      <p:ext uri="http://customooxmlschemas.google.com/">
        <go:slidesCustomData xmlns:go="http://customooxmlschemas.google.com/" commentPostId="AAAAkM-a3iI"/>
      </p:ext>
    </p:extLst>
  </p:cm>
  <p:cm authorId="1" idx="2" dt="2022-11-23T06:04:05.182">
    <p:pos x="156" y="789"/>
    <p:text>How about we just remove quarterly? Not sure how you edit the metadata for the filter, but you could tag it for all quarters in the year, and also all missions I guess.</p:text>
    <p:extLst>
      <p:ext uri="{C676402C-5697-4E1C-873F-D02D1690AC5C}">
        <p15:threadingInfo timeZoneBias="0">
          <p15:parentCm authorId="0" idx="1"/>
        </p15:threadingInfo>
      </p:ext>
      <p:ext uri="http://customooxmlschemas.google.com/">
        <go:slidesCustomData xmlns:go="http://customooxmlschemas.google.com/" commentPostId="AAAAkRPHKx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8e0d6c86fb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8e0d6c86f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917db817d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917db817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8e0d6c86fb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8e0d6c86f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94f9bd7918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94f9bd791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8e0d6c86fb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8e0d6c86f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978890e6c5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978890e6c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8e0d6c86fb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8e0d6c86f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6.jpg"/><Relationship Id="rId4" Type="http://schemas.openxmlformats.org/officeDocument/2006/relationships/image" Target="../media/image1.jpg"/><Relationship Id="rId5" Type="http://schemas.openxmlformats.org/officeDocument/2006/relationships/image" Target="../media/image5.png"/><Relationship Id="rId6"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5"/>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5"/>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5"/>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5"/>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5"/>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5"/>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5"/>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5"/>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5"/>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6"/>
          <p:cNvSpPr txBox="1"/>
          <p:nvPr/>
        </p:nvSpPr>
        <p:spPr>
          <a:xfrm>
            <a:off x="-24372" y="6562800"/>
            <a:ext cx="64488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chemeClr val="accent1"/>
                </a:solidFill>
                <a:latin typeface="Montserrat"/>
                <a:ea typeface="Montserrat"/>
                <a:cs typeface="Montserrat"/>
                <a:sym typeface="Montserrat"/>
              </a:rPr>
              <a:t>2022 CEOS Plenary		Biarritz, France	Nov. 29 – Dec. 1</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29" name="Google Shape;29;p6"/>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7"/>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7"/>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0" name="Google Shape;40;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7"/>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Arial"/>
                <a:ea typeface="Arial"/>
                <a:cs typeface="Arial"/>
                <a:sym typeface="Arial"/>
              </a:rPr>
              <a:t>2022 CEOS Plenary	Biarritz, France	Nov. 29 – Dec. 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9" name="Google Shape;49;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8"/>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Arial"/>
                <a:ea typeface="Arial"/>
                <a:cs typeface="Arial"/>
                <a:sym typeface="Arial"/>
              </a:rPr>
              <a:t>2022 CEOS Plenary	Biarritz, France	Nov. 29 – Dec. 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9"/>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 name="Google Shape;58;p9"/>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59" name="Google Shape;59;p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60" name="Google Shape;60;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1" name="Google Shape;61;p9"/>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Arial"/>
                <a:ea typeface="Arial"/>
                <a:cs typeface="Arial"/>
                <a:sym typeface="Arial"/>
              </a:rPr>
              <a:t>2022 CEOS Plenary	Biarritz, France	Nov. 29 – Dec. 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4"/>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4"/>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1.png"/><Relationship Id="rId7"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12.png"/><Relationship Id="rId9" Type="http://schemas.openxmlformats.org/officeDocument/2006/relationships/image" Target="../media/image9.png"/><Relationship Id="rId5" Type="http://schemas.openxmlformats.org/officeDocument/2006/relationships/image" Target="../media/image18.png"/><Relationship Id="rId6" Type="http://schemas.openxmlformats.org/officeDocument/2006/relationships/image" Target="../media/image8.png"/><Relationship Id="rId7" Type="http://schemas.openxmlformats.org/officeDocument/2006/relationships/image" Target="../media/image15.png"/><Relationship Id="rId8"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96425" y="153200"/>
            <a:ext cx="10696800" cy="3972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sz="5300">
                <a:solidFill>
                  <a:srgbClr val="FFFFFF"/>
                </a:solidFill>
                <a:latin typeface="Montserrat Medium"/>
                <a:ea typeface="Montserrat Medium"/>
                <a:cs typeface="Montserrat Medium"/>
                <a:sym typeface="Montserrat Medium"/>
              </a:rPr>
              <a:t>CEOS Missions, Instruments and Measurements (MIM) Database</a:t>
            </a:r>
            <a:endParaRPr sz="5300">
              <a:solidFill>
                <a:srgbClr val="FFFFFF"/>
              </a:solidFill>
              <a:latin typeface="Montserrat Medium"/>
              <a:ea typeface="Montserrat Medium"/>
              <a:cs typeface="Montserrat Medium"/>
              <a:sym typeface="Montserrat Medium"/>
            </a:endParaRPr>
          </a:p>
          <a:p>
            <a:pPr indent="0" lvl="0" marL="0" rtl="0" algn="l">
              <a:lnSpc>
                <a:spcPct val="90000"/>
              </a:lnSpc>
              <a:spcBef>
                <a:spcPts val="0"/>
              </a:spcBef>
              <a:spcAft>
                <a:spcPts val="0"/>
              </a:spcAft>
              <a:buClr>
                <a:schemeClr val="dk1"/>
              </a:buClr>
              <a:buSzPts val="1100"/>
              <a:buFont typeface="Arial"/>
              <a:buNone/>
            </a:pPr>
            <a:r>
              <a:t/>
            </a:r>
            <a:endParaRPr sz="5300">
              <a:solidFill>
                <a:srgbClr val="FFFFFF"/>
              </a:solidFill>
              <a:latin typeface="Montserrat Medium"/>
              <a:ea typeface="Montserrat Medium"/>
              <a:cs typeface="Montserrat Medium"/>
              <a:sym typeface="Montserrat Medium"/>
            </a:endParaRPr>
          </a:p>
          <a:p>
            <a:pPr indent="0" lvl="0" marL="0" rtl="0" algn="l">
              <a:lnSpc>
                <a:spcPct val="90000"/>
              </a:lnSpc>
              <a:spcBef>
                <a:spcPts val="0"/>
              </a:spcBef>
              <a:spcAft>
                <a:spcPts val="0"/>
              </a:spcAft>
              <a:buClr>
                <a:schemeClr val="lt1"/>
              </a:buClr>
              <a:buSzPts val="8000"/>
              <a:buFont typeface="Arial"/>
              <a:buNone/>
            </a:pPr>
            <a:r>
              <a:rPr lang="en-GB" sz="5300">
                <a:solidFill>
                  <a:srgbClr val="FFFFFF"/>
                </a:solidFill>
                <a:latin typeface="Montserrat Medium"/>
                <a:ea typeface="Montserrat Medium"/>
                <a:cs typeface="Montserrat Medium"/>
                <a:sym typeface="Montserrat Medium"/>
              </a:rPr>
              <a:t>Annual Report </a:t>
            </a:r>
            <a:endParaRPr sz="5300">
              <a:latin typeface="Montserrat Medium"/>
              <a:ea typeface="Montserrat Medium"/>
              <a:cs typeface="Montserrat Medium"/>
              <a:sym typeface="Montserrat Medium"/>
            </a:endParaRPr>
          </a:p>
        </p:txBody>
      </p:sp>
      <p:sp>
        <p:nvSpPr>
          <p:cNvPr id="67" name="Google Shape;67;p1"/>
          <p:cNvSpPr/>
          <p:nvPr/>
        </p:nvSpPr>
        <p:spPr>
          <a:xfrm>
            <a:off x="7256409" y="3359882"/>
            <a:ext cx="4833000" cy="26052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lang="en-GB" sz="2200">
                <a:solidFill>
                  <a:schemeClr val="accent1"/>
                </a:solidFill>
                <a:latin typeface="Montserrat"/>
                <a:ea typeface="Montserrat"/>
                <a:cs typeface="Montserrat"/>
                <a:sym typeface="Montserrat"/>
              </a:rPr>
              <a:t>Ivan Petiteville</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lang="en-GB" sz="2200">
                <a:solidFill>
                  <a:schemeClr val="accent1"/>
                </a:solidFill>
                <a:latin typeface="Montserrat"/>
                <a:ea typeface="Montserrat"/>
                <a:cs typeface="Montserrat"/>
                <a:sym typeface="Montserrat"/>
              </a:rPr>
              <a:t>ESA, SIT Chair Team</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Agenda Item </a:t>
            </a:r>
            <a:r>
              <a:rPr b="1" lang="en-GB" sz="2200">
                <a:solidFill>
                  <a:schemeClr val="accent1"/>
                </a:solidFill>
                <a:latin typeface="Montserrat"/>
                <a:ea typeface="Montserrat"/>
                <a:cs typeface="Montserrat"/>
                <a:sym typeface="Montserrat"/>
              </a:rPr>
              <a:t>2.14</a:t>
            </a:r>
            <a:endParaRPr b="1"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2022 CEOS Plenary</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Biarritz, France</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Nov. 29 – Dec. 1</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3"/>
          <p:cNvSpPr txBox="1"/>
          <p:nvPr>
            <p:ph idx="1" type="body"/>
          </p:nvPr>
        </p:nvSpPr>
        <p:spPr>
          <a:xfrm>
            <a:off x="301483" y="1342433"/>
            <a:ext cx="11495400" cy="4662900"/>
          </a:xfrm>
          <a:prstGeom prst="rect">
            <a:avLst/>
          </a:prstGeom>
          <a:noFill/>
          <a:ln>
            <a:noFill/>
          </a:ln>
        </p:spPr>
        <p:txBody>
          <a:bodyPr anchorCtr="0" anchor="t" bIns="45700" lIns="91425" spcFirstLastPara="1" rIns="91425" wrap="square" tIns="45700">
            <a:noAutofit/>
          </a:bodyPr>
          <a:lstStyle/>
          <a:p>
            <a:pPr indent="-355600" lvl="0" marL="457200" rtl="0" algn="l">
              <a:lnSpc>
                <a:spcPct val="150000"/>
              </a:lnSpc>
              <a:spcBef>
                <a:spcPts val="0"/>
              </a:spcBef>
              <a:spcAft>
                <a:spcPts val="0"/>
              </a:spcAft>
              <a:buSzPts val="2000"/>
              <a:buChar char="❖"/>
            </a:pPr>
            <a:r>
              <a:rPr lang="en-GB" sz="2000">
                <a:latin typeface="Montserrat"/>
                <a:ea typeface="Montserrat"/>
                <a:cs typeface="Montserrat"/>
                <a:sym typeface="Montserrat"/>
              </a:rPr>
              <a:t>The CEOS MIM (Missions, Instruments, Measurements) remains a key ‘connective tissue’ across the CEOS community – </a:t>
            </a:r>
            <a:r>
              <a:rPr b="1" i="1" lang="en-GB" sz="2000">
                <a:latin typeface="Montserrat"/>
                <a:ea typeface="Montserrat"/>
                <a:cs typeface="Montserrat"/>
                <a:sym typeface="Montserrat"/>
              </a:rPr>
              <a:t>CEOS Work Plan ‘Core Service # 7’</a:t>
            </a:r>
            <a:endParaRPr b="1" i="1" sz="2000">
              <a:latin typeface="Montserrat"/>
              <a:ea typeface="Montserrat"/>
              <a:cs typeface="Montserrat"/>
              <a:sym typeface="Montserrat"/>
            </a:endParaRPr>
          </a:p>
          <a:p>
            <a:pPr indent="-355600" lvl="0" marL="457200" rtl="0" algn="l">
              <a:lnSpc>
                <a:spcPct val="150000"/>
              </a:lnSpc>
              <a:spcBef>
                <a:spcPts val="0"/>
              </a:spcBef>
              <a:spcAft>
                <a:spcPts val="0"/>
              </a:spcAft>
              <a:buSzPts val="2000"/>
              <a:buChar char="❖"/>
            </a:pPr>
            <a:r>
              <a:rPr lang="en-GB" sz="2000">
                <a:latin typeface="Montserrat"/>
                <a:ea typeface="Montserrat"/>
                <a:cs typeface="Montserrat"/>
                <a:sym typeface="Montserrat"/>
                <a:extLst>
                  <a:ext uri="http://customooxmlschemas.google.com/">
                    <go:slidesCustomData xmlns:go="http://customooxmlschemas.google.com/" textRoundtripDataId="0"/>
                  </a:ext>
                </a:extLst>
              </a:rPr>
              <a:t>2022 </a:t>
            </a:r>
            <a:r>
              <a:rPr b="1" lang="en-GB" sz="2000">
                <a:latin typeface="Montserrat"/>
                <a:ea typeface="Montserrat"/>
                <a:cs typeface="Montserrat"/>
                <a:sym typeface="Montserrat"/>
                <a:extLst>
                  <a:ext uri="http://customooxmlschemas.google.com/">
                    <go:slidesCustomData xmlns:go="http://customooxmlschemas.google.com/" textRoundtripDataId="1"/>
                  </a:ext>
                </a:extLst>
              </a:rPr>
              <a:t>update survey completed</a:t>
            </a:r>
            <a:r>
              <a:rPr lang="en-GB" sz="2000">
                <a:latin typeface="Montserrat"/>
                <a:ea typeface="Montserrat"/>
                <a:cs typeface="Montserrat"/>
                <a:sym typeface="Montserrat"/>
                <a:extLst>
                  <a:ext uri="http://customooxmlschemas.google.com/">
                    <go:slidesCustomData xmlns:go="http://customooxmlschemas.google.com/" textRoundtripDataId="2"/>
                  </a:ext>
                </a:extLst>
              </a:rPr>
              <a:t> with 36 new missions and 47 new instruments</a:t>
            </a:r>
            <a:endParaRPr sz="2000">
              <a:latin typeface="Montserrat"/>
              <a:ea typeface="Montserrat"/>
              <a:cs typeface="Montserrat"/>
              <a:sym typeface="Montserrat"/>
              <a:extLst>
                <a:ext uri="http://customooxmlschemas.google.com/">
                  <go:slidesCustomData xmlns:go="http://customooxmlschemas.google.com/" textRoundtripDataId="3"/>
                </a:ext>
              </a:extLst>
            </a:endParaRPr>
          </a:p>
          <a:p>
            <a:pPr indent="-355600" lvl="0" marL="457200" rtl="0" algn="l">
              <a:lnSpc>
                <a:spcPct val="150000"/>
              </a:lnSpc>
              <a:spcBef>
                <a:spcPts val="0"/>
              </a:spcBef>
              <a:spcAft>
                <a:spcPts val="0"/>
              </a:spcAft>
              <a:buSzPts val="2000"/>
              <a:buChar char="❖"/>
            </a:pPr>
            <a:r>
              <a:rPr lang="en-GB" sz="2000">
                <a:latin typeface="Montserrat"/>
                <a:ea typeface="Montserrat"/>
                <a:cs typeface="Montserrat"/>
                <a:sym typeface="Montserrat"/>
                <a:extLst>
                  <a:ext uri="http://customooxmlschemas.google.com/">
                    <go:slidesCustomData xmlns:go="http://customooxmlschemas.google.com/" textRoundtripDataId="4"/>
                  </a:ext>
                </a:extLst>
              </a:rPr>
              <a:t>Web </a:t>
            </a:r>
            <a:r>
              <a:rPr b="1" lang="en-GB" sz="2000">
                <a:latin typeface="Montserrat"/>
                <a:ea typeface="Montserrat"/>
                <a:cs typeface="Montserrat"/>
                <a:sym typeface="Montserrat"/>
                <a:extLst>
                  <a:ext uri="http://customooxmlschemas.google.com/">
                    <go:slidesCustomData xmlns:go="http://customooxmlschemas.google.com/" textRoundtripDataId="5"/>
                  </a:ext>
                </a:extLst>
              </a:rPr>
              <a:t>audience CEOS DB 1000+ users/month, plus 500/month EO Handbook</a:t>
            </a:r>
            <a:r>
              <a:rPr lang="en-GB" sz="2000">
                <a:latin typeface="Montserrat"/>
                <a:ea typeface="Montserrat"/>
                <a:cs typeface="Montserrat"/>
                <a:sym typeface="Montserrat"/>
                <a:extLst>
                  <a:ext uri="http://customooxmlschemas.google.com/">
                    <go:slidesCustomData xmlns:go="http://customooxmlschemas.google.com/" textRoundtripDataId="6"/>
                  </a:ext>
                </a:extLst>
              </a:rPr>
              <a:t>, adding CEOS Internal, Twitter, and YouTube content</a:t>
            </a:r>
            <a:r>
              <a:rPr lang="en-GB" sz="2000">
                <a:latin typeface="Montserrat"/>
                <a:ea typeface="Montserrat"/>
                <a:cs typeface="Montserrat"/>
                <a:sym typeface="Montserrat"/>
              </a:rPr>
              <a:t> - </a:t>
            </a:r>
            <a:r>
              <a:rPr b="1" lang="en-GB" sz="2000">
                <a:latin typeface="Montserrat"/>
                <a:ea typeface="Montserrat"/>
                <a:cs typeface="Montserrat"/>
                <a:sym typeface="Montserrat"/>
              </a:rPr>
              <a:t>traffic +8% year on year</a:t>
            </a:r>
            <a:endParaRPr b="1" sz="2000">
              <a:latin typeface="Montserrat"/>
              <a:ea typeface="Montserrat"/>
              <a:cs typeface="Montserrat"/>
              <a:sym typeface="Montserrat"/>
            </a:endParaRPr>
          </a:p>
          <a:p>
            <a:pPr indent="-355600" lvl="0" marL="457200" rtl="0" algn="l">
              <a:lnSpc>
                <a:spcPct val="150000"/>
              </a:lnSpc>
              <a:spcBef>
                <a:spcPts val="0"/>
              </a:spcBef>
              <a:spcAft>
                <a:spcPts val="0"/>
              </a:spcAft>
              <a:buSzPts val="2000"/>
              <a:buChar char="❖"/>
            </a:pPr>
            <a:r>
              <a:rPr lang="en-GB" sz="2000">
                <a:latin typeface="Montserrat"/>
                <a:ea typeface="Montserrat"/>
                <a:cs typeface="Montserrat"/>
                <a:sym typeface="Montserrat"/>
              </a:rPr>
              <a:t>The publication of </a:t>
            </a:r>
            <a:r>
              <a:rPr b="1" lang="en-GB" sz="2000">
                <a:latin typeface="Montserrat"/>
                <a:ea typeface="Montserrat"/>
                <a:cs typeface="Montserrat"/>
                <a:sym typeface="Montserrat"/>
              </a:rPr>
              <a:t>quarterly </a:t>
            </a:r>
            <a:r>
              <a:rPr b="1" lang="en-GB" sz="2000">
                <a:latin typeface="Montserrat"/>
                <a:ea typeface="Montserrat"/>
                <a:cs typeface="Montserrat"/>
                <a:sym typeface="Montserrat"/>
                <a:extLst>
                  <a:ext uri="http://customooxmlschemas.google.com/">
                    <go:slidesCustomData xmlns:go="http://customooxmlschemas.google.com/" textRoundtripDataId="7"/>
                  </a:ext>
                </a:extLst>
              </a:rPr>
              <a:t>reports</a:t>
            </a:r>
            <a:r>
              <a:rPr lang="en-GB" sz="2000">
                <a:latin typeface="Montserrat"/>
                <a:ea typeface="Montserrat"/>
                <a:cs typeface="Montserrat"/>
                <a:sym typeface="Montserrat"/>
              </a:rPr>
              <a:t> continues</a:t>
            </a:r>
            <a:endParaRPr b="1" i="1" sz="2000">
              <a:latin typeface="Montserrat"/>
              <a:ea typeface="Montserrat"/>
              <a:cs typeface="Montserrat"/>
              <a:sym typeface="Montserrat"/>
            </a:endParaRPr>
          </a:p>
          <a:p>
            <a:pPr indent="-50800" lvl="0" marL="228600" rtl="0" algn="l">
              <a:lnSpc>
                <a:spcPct val="90000"/>
              </a:lnSpc>
              <a:spcBef>
                <a:spcPts val="0"/>
              </a:spcBef>
              <a:spcAft>
                <a:spcPts val="0"/>
              </a:spcAft>
              <a:buClr>
                <a:schemeClr val="dk1"/>
              </a:buClr>
              <a:buSzPts val="2800"/>
              <a:buFont typeface="Noto Sans"/>
              <a:buNone/>
            </a:pPr>
            <a:r>
              <a:t/>
            </a:r>
            <a:endParaRPr/>
          </a:p>
        </p:txBody>
      </p:sp>
      <p:sp>
        <p:nvSpPr>
          <p:cNvPr id="73" name="Google Shape;73;p3"/>
          <p:cNvSpPr txBox="1"/>
          <p:nvPr>
            <p:ph type="title"/>
          </p:nvPr>
        </p:nvSpPr>
        <p:spPr>
          <a:xfrm>
            <a:off x="167039" y="184573"/>
            <a:ext cx="9571500" cy="864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a:latin typeface="Montserrat Medium"/>
                <a:ea typeface="Montserrat Medium"/>
                <a:cs typeface="Montserrat Medium"/>
                <a:sym typeface="Montserrat Medium"/>
              </a:rPr>
              <a:t>Summary</a:t>
            </a:r>
            <a:endParaRPr>
              <a:latin typeface="Montserrat Medium"/>
              <a:ea typeface="Montserrat Medium"/>
              <a:cs typeface="Montserrat Medium"/>
              <a:sym typeface="Montserrat Medium"/>
            </a:endParaRPr>
          </a:p>
        </p:txBody>
      </p:sp>
      <p:pic>
        <p:nvPicPr>
          <p:cNvPr id="74" name="Google Shape;74;p3"/>
          <p:cNvPicPr preferRelativeResize="0"/>
          <p:nvPr/>
        </p:nvPicPr>
        <p:blipFill>
          <a:blip r:embed="rId3">
            <a:alphaModFix/>
          </a:blip>
          <a:stretch>
            <a:fillRect/>
          </a:stretch>
        </p:blipFill>
        <p:spPr>
          <a:xfrm>
            <a:off x="0" y="3969414"/>
            <a:ext cx="12192000" cy="5470922"/>
          </a:xfrm>
          <a:prstGeom prst="rect">
            <a:avLst/>
          </a:prstGeom>
          <a:noFill/>
          <a:ln>
            <a:noFill/>
          </a:ln>
        </p:spPr>
      </p:pic>
      <p:sp>
        <p:nvSpPr>
          <p:cNvPr id="75" name="Google Shape;75;p3"/>
          <p:cNvSpPr txBox="1"/>
          <p:nvPr/>
        </p:nvSpPr>
        <p:spPr>
          <a:xfrm>
            <a:off x="6343700" y="4092500"/>
            <a:ext cx="653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a:t>CEOS Database Monthly Traffic YTD 2022 (database.eohandbook.com)</a:t>
            </a:r>
            <a:endParaRPr i="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18e0d6c86fb_0_3"/>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42900" lvl="0" marL="457200" rtl="0" algn="l">
              <a:lnSpc>
                <a:spcPct val="150000"/>
              </a:lnSpc>
              <a:spcBef>
                <a:spcPts val="0"/>
              </a:spcBef>
              <a:spcAft>
                <a:spcPts val="0"/>
              </a:spcAft>
              <a:buSzPts val="1800"/>
              <a:buChar char="❖"/>
            </a:pPr>
            <a:r>
              <a:rPr b="1" lang="en-GB" sz="1800">
                <a:latin typeface="Montserrat"/>
                <a:ea typeface="Montserrat"/>
                <a:cs typeface="Montserrat"/>
                <a:sym typeface="Montserrat"/>
              </a:rPr>
              <a:t>Annual effort of at least 15 weeks FTE for contacts from 30+ CEOS Agencies </a:t>
            </a:r>
            <a:r>
              <a:rPr lang="en-GB" sz="1800">
                <a:latin typeface="Montserrat"/>
                <a:ea typeface="Montserrat"/>
                <a:cs typeface="Montserrat"/>
                <a:sym typeface="Montserrat"/>
              </a:rPr>
              <a:t>- thanks for your support!</a:t>
            </a:r>
            <a:endParaRPr sz="1800">
              <a:latin typeface="Montserrat"/>
              <a:ea typeface="Montserrat"/>
              <a:cs typeface="Montserrat"/>
              <a:sym typeface="Montserrat"/>
            </a:endParaRPr>
          </a:p>
          <a:p>
            <a:pPr indent="-342900" lvl="0" marL="457200" rtl="0" algn="l">
              <a:lnSpc>
                <a:spcPct val="150000"/>
              </a:lnSpc>
              <a:spcBef>
                <a:spcPts val="0"/>
              </a:spcBef>
              <a:spcAft>
                <a:spcPts val="0"/>
              </a:spcAft>
              <a:buSzPts val="1800"/>
              <a:buChar char="❖"/>
            </a:pPr>
            <a:r>
              <a:rPr b="1" lang="en-GB" sz="1800">
                <a:solidFill>
                  <a:srgbClr val="00B0F0"/>
                </a:solidFill>
                <a:latin typeface="Montserrat"/>
                <a:ea typeface="Montserrat"/>
                <a:cs typeface="Montserrat"/>
                <a:sym typeface="Montserrat"/>
              </a:rPr>
              <a:t>33 agencies responded to the survey this year</a:t>
            </a:r>
            <a:r>
              <a:rPr lang="en-GB" sz="1800">
                <a:solidFill>
                  <a:srgbClr val="00B0F0"/>
                </a:solidFill>
                <a:latin typeface="Montserrat"/>
                <a:ea typeface="Montserrat"/>
                <a:cs typeface="Montserrat"/>
                <a:sym typeface="Montserrat"/>
              </a:rPr>
              <a:t>, with 24 providing updates</a:t>
            </a:r>
            <a:endParaRPr sz="1800">
              <a:latin typeface="Montserrat"/>
              <a:ea typeface="Montserrat"/>
              <a:cs typeface="Montserrat"/>
              <a:sym typeface="Montserrat"/>
            </a:endParaRPr>
          </a:p>
          <a:p>
            <a:pPr indent="-342900" lvl="0" marL="457200" rtl="0" algn="l">
              <a:lnSpc>
                <a:spcPct val="150000"/>
              </a:lnSpc>
              <a:spcBef>
                <a:spcPts val="0"/>
              </a:spcBef>
              <a:spcAft>
                <a:spcPts val="0"/>
              </a:spcAft>
              <a:buSzPts val="1800"/>
              <a:buFont typeface="Montserrat"/>
              <a:buChar char="❖"/>
            </a:pPr>
            <a:r>
              <a:rPr b="1" lang="en-GB" sz="1800">
                <a:latin typeface="Montserrat"/>
                <a:ea typeface="Montserrat"/>
                <a:cs typeface="Montserrat"/>
                <a:sym typeface="Montserrat"/>
              </a:rPr>
              <a:t>Ongoing challenge to secure quality inputs from CAST, CRESDA, NRSCC, NSMC-CMA</a:t>
            </a:r>
            <a:endParaRPr b="1" sz="1800">
              <a:latin typeface="Montserrat"/>
              <a:ea typeface="Montserrat"/>
              <a:cs typeface="Montserrat"/>
              <a:sym typeface="Montserrat"/>
            </a:endParaRPr>
          </a:p>
          <a:p>
            <a:pPr indent="-342900" lvl="1" marL="914400" rtl="0" algn="l">
              <a:lnSpc>
                <a:spcPct val="150000"/>
              </a:lnSpc>
              <a:spcBef>
                <a:spcPts val="0"/>
              </a:spcBef>
              <a:spcAft>
                <a:spcPts val="0"/>
              </a:spcAft>
              <a:buSzPts val="1800"/>
              <a:buFont typeface="Montserrat"/>
              <a:buChar char="▪"/>
            </a:pPr>
            <a:r>
              <a:rPr lang="en-GB" sz="1800">
                <a:latin typeface="Montserrat"/>
                <a:ea typeface="Montserrat"/>
                <a:cs typeface="Montserrat"/>
                <a:sym typeface="Montserrat"/>
              </a:rPr>
              <a:t>CGMS Plenary, OSCAR/Satellite, and launch activity reports help augment information</a:t>
            </a:r>
            <a:endParaRPr sz="1800">
              <a:latin typeface="Montserrat"/>
              <a:ea typeface="Montserrat"/>
              <a:cs typeface="Montserrat"/>
              <a:sym typeface="Montserrat"/>
            </a:endParaRPr>
          </a:p>
          <a:p>
            <a:pPr indent="-342900" lvl="0" marL="457200" rtl="0" algn="l">
              <a:lnSpc>
                <a:spcPct val="150000"/>
              </a:lnSpc>
              <a:spcBef>
                <a:spcPts val="0"/>
              </a:spcBef>
              <a:spcAft>
                <a:spcPts val="0"/>
              </a:spcAft>
              <a:buSzPts val="1800"/>
              <a:buChar char="❖"/>
            </a:pPr>
            <a:r>
              <a:rPr lang="en-GB" sz="1800">
                <a:latin typeface="Montserrat"/>
                <a:ea typeface="Montserrat"/>
                <a:cs typeface="Montserrat"/>
                <a:sym typeface="Montserrat"/>
              </a:rPr>
              <a:t>Response not </a:t>
            </a:r>
            <a:r>
              <a:rPr lang="en-GB" sz="1800">
                <a:latin typeface="Montserrat"/>
                <a:ea typeface="Montserrat"/>
                <a:cs typeface="Montserrat"/>
                <a:sym typeface="Montserrat"/>
              </a:rPr>
              <a:t>received</a:t>
            </a:r>
            <a:r>
              <a:rPr lang="en-GB" sz="1800">
                <a:latin typeface="Montserrat"/>
                <a:ea typeface="Montserrat"/>
                <a:cs typeface="Montserrat"/>
                <a:sym typeface="Montserrat"/>
              </a:rPr>
              <a:t> from </a:t>
            </a:r>
            <a:r>
              <a:rPr b="1" lang="en-GB" sz="1800">
                <a:latin typeface="Montserrat"/>
                <a:ea typeface="Montserrat"/>
                <a:cs typeface="Montserrat"/>
                <a:sym typeface="Montserrat"/>
              </a:rPr>
              <a:t>ROSCOSMOS </a:t>
            </a:r>
            <a:r>
              <a:rPr lang="en-GB" sz="1800">
                <a:latin typeface="Montserrat"/>
                <a:ea typeface="Montserrat"/>
                <a:cs typeface="Montserrat"/>
                <a:sym typeface="Montserrat"/>
              </a:rPr>
              <a:t>this year. Launch records were updated based on online sources</a:t>
            </a:r>
            <a:endParaRPr sz="1800">
              <a:latin typeface="Montserrat"/>
              <a:ea typeface="Montserrat"/>
              <a:cs typeface="Montserrat"/>
              <a:sym typeface="Montserrat"/>
            </a:endParaRPr>
          </a:p>
          <a:p>
            <a:pPr indent="-342900" lvl="0" marL="457200" rtl="0" algn="l">
              <a:lnSpc>
                <a:spcPct val="150000"/>
              </a:lnSpc>
              <a:spcBef>
                <a:spcPts val="0"/>
              </a:spcBef>
              <a:spcAft>
                <a:spcPts val="0"/>
              </a:spcAft>
              <a:buSzPts val="1800"/>
              <a:buChar char="❖"/>
            </a:pPr>
            <a:r>
              <a:rPr b="1" lang="en-GB" sz="1800">
                <a:solidFill>
                  <a:srgbClr val="00B0F0"/>
                </a:solidFill>
                <a:latin typeface="Montserrat"/>
                <a:ea typeface="Montserrat"/>
                <a:cs typeface="Montserrat"/>
                <a:sym typeface="Montserrat"/>
                <a:extLst>
                  <a:ext uri="http://customooxmlschemas.google.com/">
                    <go:slidesCustomData xmlns:go="http://customooxmlschemas.google.com/" textRoundtripDataId="8"/>
                  </a:ext>
                </a:extLst>
              </a:rPr>
              <a:t>36 new mission records</a:t>
            </a:r>
            <a:r>
              <a:rPr lang="en-GB" sz="1800">
                <a:solidFill>
                  <a:srgbClr val="00B0F0"/>
                </a:solidFill>
                <a:latin typeface="Montserrat"/>
                <a:ea typeface="Montserrat"/>
                <a:cs typeface="Montserrat"/>
                <a:sym typeface="Montserrat"/>
                <a:extLst>
                  <a:ext uri="http://customooxmlschemas.google.com/">
                    <go:slidesCustomData xmlns:go="http://customooxmlschemas.google.com/" textRoundtripDataId="9"/>
                  </a:ext>
                </a:extLst>
              </a:rPr>
              <a:t>, and 324 mission records updated</a:t>
            </a:r>
            <a:endParaRPr sz="1800">
              <a:solidFill>
                <a:srgbClr val="00B0F0"/>
              </a:solidFill>
              <a:latin typeface="Montserrat"/>
              <a:ea typeface="Montserrat"/>
              <a:cs typeface="Montserrat"/>
              <a:sym typeface="Montserrat"/>
              <a:extLst>
                <a:ext uri="http://customooxmlschemas.google.com/">
                  <go:slidesCustomData xmlns:go="http://customooxmlschemas.google.com/" textRoundtripDataId="10"/>
                </a:ext>
              </a:extLst>
            </a:endParaRPr>
          </a:p>
          <a:p>
            <a:pPr indent="-342900" lvl="1" marL="914400" rtl="0" algn="l">
              <a:lnSpc>
                <a:spcPct val="150000"/>
              </a:lnSpc>
              <a:spcBef>
                <a:spcPts val="0"/>
              </a:spcBef>
              <a:spcAft>
                <a:spcPts val="0"/>
              </a:spcAft>
              <a:buSzPts val="1800"/>
              <a:buChar char="▪"/>
            </a:pPr>
            <a:r>
              <a:rPr b="1" lang="en-GB" sz="1800">
                <a:latin typeface="Montserrat"/>
                <a:ea typeface="Montserrat"/>
                <a:cs typeface="Montserrat"/>
                <a:sym typeface="Montserrat"/>
                <a:extLst>
                  <a:ext uri="http://customooxmlschemas.google.com/">
                    <go:slidesCustomData xmlns:go="http://customooxmlschemas.google.com/" textRoundtripDataId="11"/>
                  </a:ext>
                </a:extLst>
              </a:rPr>
              <a:t>47 new instrument records</a:t>
            </a:r>
            <a:r>
              <a:rPr lang="en-GB" sz="1800">
                <a:latin typeface="Montserrat"/>
                <a:ea typeface="Montserrat"/>
                <a:cs typeface="Montserrat"/>
                <a:sym typeface="Montserrat"/>
                <a:extLst>
                  <a:ext uri="http://customooxmlschemas.google.com/">
                    <go:slidesCustomData xmlns:go="http://customooxmlschemas.google.com/" textRoundtripDataId="12"/>
                  </a:ext>
                </a:extLst>
              </a:rPr>
              <a:t>, 177 inst. records updated</a:t>
            </a:r>
            <a:endParaRPr sz="1800">
              <a:latin typeface="Montserrat"/>
              <a:ea typeface="Montserrat"/>
              <a:cs typeface="Montserrat"/>
              <a:sym typeface="Montserrat"/>
              <a:extLst>
                <a:ext uri="http://customooxmlschemas.google.com/">
                  <go:slidesCustomData xmlns:go="http://customooxmlschemas.google.com/" textRoundtripDataId="13"/>
                </a:ext>
              </a:extLst>
            </a:endParaRPr>
          </a:p>
          <a:p>
            <a:pPr indent="-342900" lvl="1" marL="914400" rtl="0" algn="l">
              <a:lnSpc>
                <a:spcPct val="150000"/>
              </a:lnSpc>
              <a:spcBef>
                <a:spcPts val="0"/>
              </a:spcBef>
              <a:spcAft>
                <a:spcPts val="0"/>
              </a:spcAft>
              <a:buSzPts val="1800"/>
              <a:buFont typeface="Montserrat"/>
              <a:buChar char="▪"/>
            </a:pPr>
            <a:r>
              <a:rPr b="1" lang="en-GB" sz="1800">
                <a:solidFill>
                  <a:srgbClr val="00B0F0"/>
                </a:solidFill>
                <a:latin typeface="Montserrat"/>
                <a:ea typeface="Montserrat"/>
                <a:cs typeface="Montserrat"/>
                <a:sym typeface="Montserrat"/>
                <a:extLst>
                  <a:ext uri="http://customooxmlschemas.google.com/">
                    <go:slidesCustomData xmlns:go="http://customooxmlschemas.google.com/" textRoundtripDataId="14"/>
                  </a:ext>
                </a:extLst>
              </a:rPr>
              <a:t>103 new instrument-measurement mappings added</a:t>
            </a:r>
            <a:endParaRPr b="1" sz="1800">
              <a:solidFill>
                <a:srgbClr val="00B0F0"/>
              </a:solidFill>
              <a:latin typeface="Montserrat"/>
              <a:ea typeface="Montserrat"/>
              <a:cs typeface="Montserrat"/>
              <a:sym typeface="Montserrat"/>
              <a:extLst>
                <a:ext uri="http://customooxmlschemas.google.com/">
                  <go:slidesCustomData xmlns:go="http://customooxmlschemas.google.com/" textRoundtripDataId="15"/>
                </a:ext>
              </a:extLst>
            </a:endParaRPr>
          </a:p>
          <a:p>
            <a:pPr indent="0" lvl="0" marL="0" rtl="0" algn="l">
              <a:spcBef>
                <a:spcPts val="1000"/>
              </a:spcBef>
              <a:spcAft>
                <a:spcPts val="0"/>
              </a:spcAft>
              <a:buNone/>
            </a:pPr>
            <a:r>
              <a:t/>
            </a:r>
            <a:endParaRPr>
              <a:latin typeface="Montserrat"/>
              <a:ea typeface="Montserrat"/>
              <a:cs typeface="Montserrat"/>
              <a:sym typeface="Montserrat"/>
            </a:endParaRPr>
          </a:p>
        </p:txBody>
      </p:sp>
      <p:sp>
        <p:nvSpPr>
          <p:cNvPr id="81" name="Google Shape;81;g18e0d6c86fb_0_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Montserrat Medium"/>
                <a:ea typeface="Montserrat Medium"/>
                <a:cs typeface="Montserrat Medium"/>
                <a:sym typeface="Montserrat Medium"/>
              </a:rPr>
              <a:t>2022 Survey </a:t>
            </a:r>
            <a:endParaRPr>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1917db817d0_0_0"/>
          <p:cNvSpPr txBox="1"/>
          <p:nvPr>
            <p:ph idx="1" type="body"/>
          </p:nvPr>
        </p:nvSpPr>
        <p:spPr>
          <a:xfrm>
            <a:off x="248025" y="1253725"/>
            <a:ext cx="5667300" cy="1418700"/>
          </a:xfrm>
          <a:prstGeom prst="rect">
            <a:avLst/>
          </a:prstGeom>
        </p:spPr>
        <p:txBody>
          <a:bodyPr anchorCtr="0" anchor="t" bIns="45700" lIns="91425" spcFirstLastPara="1" rIns="91425" wrap="square" tIns="45700">
            <a:noAutofit/>
          </a:bodyPr>
          <a:lstStyle/>
          <a:p>
            <a:pPr indent="-342900" lvl="0" marL="457200" rtl="0" algn="l">
              <a:lnSpc>
                <a:spcPct val="150000"/>
              </a:lnSpc>
              <a:spcBef>
                <a:spcPts val="0"/>
              </a:spcBef>
              <a:spcAft>
                <a:spcPts val="0"/>
              </a:spcAft>
              <a:buSzPts val="1800"/>
              <a:buChar char="❖"/>
            </a:pPr>
            <a:r>
              <a:rPr b="1" lang="en-GB" sz="1800">
                <a:latin typeface="Montserrat"/>
                <a:ea typeface="Montserrat"/>
                <a:cs typeface="Montserrat"/>
                <a:sym typeface="Montserrat"/>
              </a:rPr>
              <a:t>Quarterly reports</a:t>
            </a:r>
            <a:endParaRPr sz="1800">
              <a:latin typeface="Montserrat"/>
              <a:ea typeface="Montserrat"/>
              <a:cs typeface="Montserrat"/>
              <a:sym typeface="Montserrat"/>
            </a:endParaRPr>
          </a:p>
          <a:p>
            <a:pPr indent="-342900" lvl="0" marL="457200" rtl="0" algn="l">
              <a:lnSpc>
                <a:spcPct val="150000"/>
              </a:lnSpc>
              <a:spcBef>
                <a:spcPts val="0"/>
              </a:spcBef>
              <a:spcAft>
                <a:spcPts val="0"/>
              </a:spcAft>
              <a:buSzPts val="1800"/>
              <a:buFont typeface="Montserrat"/>
              <a:buChar char="❖"/>
            </a:pPr>
            <a:r>
              <a:rPr b="1" lang="en-GB" sz="1800">
                <a:latin typeface="Montserrat"/>
                <a:ea typeface="Montserrat"/>
                <a:cs typeface="Montserrat"/>
                <a:sym typeface="Montserrat"/>
              </a:rPr>
              <a:t>Key </a:t>
            </a:r>
            <a:r>
              <a:rPr b="1" lang="en-GB" sz="1800">
                <a:latin typeface="Montserrat"/>
                <a:ea typeface="Montserrat"/>
                <a:cs typeface="Montserrat"/>
                <a:sym typeface="Montserrat"/>
                <a:extLst>
                  <a:ext uri="http://customooxmlschemas.google.com/">
                    <go:slidesCustomData xmlns:go="http://customooxmlschemas.google.com/" textRoundtripDataId="16"/>
                  </a:ext>
                </a:extLst>
              </a:rPr>
              <a:t>Tables</a:t>
            </a:r>
            <a:endParaRPr b="1" sz="1800">
              <a:latin typeface="Montserrat"/>
              <a:ea typeface="Montserrat"/>
              <a:cs typeface="Montserrat"/>
              <a:sym typeface="Montserrat"/>
            </a:endParaRPr>
          </a:p>
          <a:p>
            <a:pPr indent="0" lvl="0" marL="0" rtl="0" algn="ctr">
              <a:lnSpc>
                <a:spcPct val="150000"/>
              </a:lnSpc>
              <a:spcBef>
                <a:spcPts val="0"/>
              </a:spcBef>
              <a:spcAft>
                <a:spcPts val="0"/>
              </a:spcAft>
              <a:buNone/>
            </a:pPr>
            <a:r>
              <a:rPr i="1" lang="en-GB" sz="1800">
                <a:latin typeface="Montserrat"/>
                <a:ea typeface="Montserrat"/>
                <a:cs typeface="Montserrat"/>
                <a:sym typeface="Montserrat"/>
              </a:rPr>
              <a:t>ceos.org/mim-reports-archive</a:t>
            </a:r>
            <a:endParaRPr i="1" sz="1800">
              <a:latin typeface="Montserrat"/>
              <a:ea typeface="Montserrat"/>
              <a:cs typeface="Montserrat"/>
              <a:sym typeface="Montserrat"/>
              <a:extLst>
                <a:ext uri="http://customooxmlschemas.google.com/">
                  <go:slidesCustomData xmlns:go="http://customooxmlschemas.google.com/" textRoundtripDataId="17"/>
                </a:ext>
              </a:extLst>
            </a:endParaRPr>
          </a:p>
          <a:p>
            <a:pPr indent="0" lvl="0" marL="0" rtl="0" algn="l">
              <a:spcBef>
                <a:spcPts val="1000"/>
              </a:spcBef>
              <a:spcAft>
                <a:spcPts val="0"/>
              </a:spcAft>
              <a:buNone/>
            </a:pPr>
            <a:r>
              <a:t/>
            </a:r>
            <a:endParaRPr>
              <a:latin typeface="Montserrat"/>
              <a:ea typeface="Montserrat"/>
              <a:cs typeface="Montserrat"/>
              <a:sym typeface="Montserrat"/>
            </a:endParaRPr>
          </a:p>
        </p:txBody>
      </p:sp>
      <p:sp>
        <p:nvSpPr>
          <p:cNvPr id="87" name="Google Shape;87;g1917db817d0_0_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Montserrat Medium"/>
                <a:ea typeface="Montserrat Medium"/>
                <a:cs typeface="Montserrat Medium"/>
                <a:sym typeface="Montserrat Medium"/>
              </a:rPr>
              <a:t>2022 Publications </a:t>
            </a:r>
            <a:endParaRPr>
              <a:latin typeface="Montserrat Medium"/>
              <a:ea typeface="Montserrat Medium"/>
              <a:cs typeface="Montserrat Medium"/>
              <a:sym typeface="Montserrat Medium"/>
            </a:endParaRPr>
          </a:p>
        </p:txBody>
      </p:sp>
      <p:pic>
        <p:nvPicPr>
          <p:cNvPr id="88" name="Google Shape;88;g1917db817d0_0_0"/>
          <p:cNvPicPr preferRelativeResize="0"/>
          <p:nvPr/>
        </p:nvPicPr>
        <p:blipFill>
          <a:blip r:embed="rId4">
            <a:alphaModFix/>
          </a:blip>
          <a:stretch>
            <a:fillRect/>
          </a:stretch>
        </p:blipFill>
        <p:spPr>
          <a:xfrm>
            <a:off x="6138986" y="1200725"/>
            <a:ext cx="2519999" cy="3537656"/>
          </a:xfrm>
          <a:prstGeom prst="rect">
            <a:avLst/>
          </a:prstGeom>
          <a:noFill/>
          <a:ln>
            <a:noFill/>
          </a:ln>
        </p:spPr>
      </p:pic>
      <p:pic>
        <p:nvPicPr>
          <p:cNvPr id="89" name="Google Shape;89;g1917db817d0_0_0"/>
          <p:cNvPicPr preferRelativeResize="0"/>
          <p:nvPr/>
        </p:nvPicPr>
        <p:blipFill>
          <a:blip r:embed="rId5">
            <a:alphaModFix/>
          </a:blip>
          <a:stretch>
            <a:fillRect/>
          </a:stretch>
        </p:blipFill>
        <p:spPr>
          <a:xfrm>
            <a:off x="7914549" y="1936702"/>
            <a:ext cx="2520001" cy="3541541"/>
          </a:xfrm>
          <a:prstGeom prst="rect">
            <a:avLst/>
          </a:prstGeom>
          <a:noFill/>
          <a:ln>
            <a:noFill/>
          </a:ln>
        </p:spPr>
      </p:pic>
      <p:pic>
        <p:nvPicPr>
          <p:cNvPr id="90" name="Google Shape;90;g1917db817d0_0_0"/>
          <p:cNvPicPr preferRelativeResize="0"/>
          <p:nvPr/>
        </p:nvPicPr>
        <p:blipFill>
          <a:blip r:embed="rId6">
            <a:alphaModFix/>
          </a:blip>
          <a:stretch>
            <a:fillRect/>
          </a:stretch>
        </p:blipFill>
        <p:spPr>
          <a:xfrm>
            <a:off x="9192374" y="2702114"/>
            <a:ext cx="2520000" cy="3540599"/>
          </a:xfrm>
          <a:prstGeom prst="rect">
            <a:avLst/>
          </a:prstGeom>
          <a:noFill/>
          <a:ln>
            <a:noFill/>
          </a:ln>
        </p:spPr>
      </p:pic>
      <p:pic>
        <p:nvPicPr>
          <p:cNvPr id="91" name="Google Shape;91;g1917db817d0_0_0"/>
          <p:cNvPicPr preferRelativeResize="0"/>
          <p:nvPr/>
        </p:nvPicPr>
        <p:blipFill rotWithShape="1">
          <a:blip r:embed="rId7">
            <a:alphaModFix/>
          </a:blip>
          <a:srcRect b="0" l="0" r="0" t="10176"/>
          <a:stretch/>
        </p:blipFill>
        <p:spPr>
          <a:xfrm>
            <a:off x="248025" y="3056075"/>
            <a:ext cx="6921677" cy="30174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18e0d6c86fb_0_21"/>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a:latin typeface="Montserrat"/>
                <a:ea typeface="Montserrat"/>
                <a:cs typeface="Montserrat"/>
                <a:sym typeface="Montserrat"/>
              </a:rPr>
              <a:t>* ADD STATS *</a:t>
            </a:r>
            <a:endParaRPr>
              <a:latin typeface="Montserrat"/>
              <a:ea typeface="Montserrat"/>
              <a:cs typeface="Montserrat"/>
              <a:sym typeface="Montserrat"/>
            </a:endParaRPr>
          </a:p>
        </p:txBody>
      </p:sp>
      <p:sp>
        <p:nvSpPr>
          <p:cNvPr id="97" name="Google Shape;97;g18e0d6c86fb_0_2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Montserrat Medium"/>
                <a:ea typeface="Montserrat Medium"/>
                <a:cs typeface="Montserrat Medium"/>
                <a:sym typeface="Montserrat Medium"/>
              </a:rPr>
              <a:t>Summary of current MIM info</a:t>
            </a:r>
            <a:endParaRPr>
              <a:latin typeface="Montserrat Medium"/>
              <a:ea typeface="Montserrat Medium"/>
              <a:cs typeface="Montserrat Medium"/>
              <a:sym typeface="Montserrat Medium"/>
            </a:endParaRPr>
          </a:p>
        </p:txBody>
      </p:sp>
      <p:pic>
        <p:nvPicPr>
          <p:cNvPr id="98" name="Google Shape;98;g18e0d6c86fb_0_21"/>
          <p:cNvPicPr preferRelativeResize="0"/>
          <p:nvPr/>
        </p:nvPicPr>
        <p:blipFill>
          <a:blip r:embed="rId3">
            <a:alphaModFix/>
          </a:blip>
          <a:stretch>
            <a:fillRect/>
          </a:stretch>
        </p:blipFill>
        <p:spPr>
          <a:xfrm>
            <a:off x="243898" y="1537575"/>
            <a:ext cx="4864823" cy="4912452"/>
          </a:xfrm>
          <a:prstGeom prst="rect">
            <a:avLst/>
          </a:prstGeom>
          <a:noFill/>
          <a:ln>
            <a:noFill/>
          </a:ln>
        </p:spPr>
      </p:pic>
      <p:pic>
        <p:nvPicPr>
          <p:cNvPr id="99" name="Google Shape;99;g18e0d6c86fb_0_21"/>
          <p:cNvPicPr preferRelativeResize="0"/>
          <p:nvPr/>
        </p:nvPicPr>
        <p:blipFill>
          <a:blip r:embed="rId4">
            <a:alphaModFix/>
          </a:blip>
          <a:stretch>
            <a:fillRect/>
          </a:stretch>
        </p:blipFill>
        <p:spPr>
          <a:xfrm>
            <a:off x="5716725" y="1537575"/>
            <a:ext cx="5521201" cy="2956900"/>
          </a:xfrm>
          <a:prstGeom prst="rect">
            <a:avLst/>
          </a:prstGeom>
          <a:noFill/>
          <a:ln>
            <a:noFill/>
          </a:ln>
        </p:spPr>
      </p:pic>
      <p:sp>
        <p:nvSpPr>
          <p:cNvPr id="100" name="Google Shape;100;g18e0d6c86fb_0_21"/>
          <p:cNvSpPr txBox="1"/>
          <p:nvPr/>
        </p:nvSpPr>
        <p:spPr>
          <a:xfrm>
            <a:off x="193900" y="1188700"/>
            <a:ext cx="450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GB"/>
              <a:t>41 Agencies Followed</a:t>
            </a:r>
            <a:endParaRPr b="1" i="1"/>
          </a:p>
        </p:txBody>
      </p:sp>
      <p:sp>
        <p:nvSpPr>
          <p:cNvPr id="101" name="Google Shape;101;g18e0d6c86fb_0_21"/>
          <p:cNvSpPr txBox="1"/>
          <p:nvPr/>
        </p:nvSpPr>
        <p:spPr>
          <a:xfrm>
            <a:off x="5716725" y="1188700"/>
            <a:ext cx="450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GB"/>
              <a:t>100’s of Issues Tracked</a:t>
            </a:r>
            <a:endParaRPr b="1" i="1"/>
          </a:p>
        </p:txBody>
      </p:sp>
      <p:pic>
        <p:nvPicPr>
          <p:cNvPr id="102" name="Google Shape;102;g18e0d6c86fb_0_21"/>
          <p:cNvPicPr preferRelativeResize="0"/>
          <p:nvPr/>
        </p:nvPicPr>
        <p:blipFill>
          <a:blip r:embed="rId5">
            <a:alphaModFix/>
          </a:blip>
          <a:stretch>
            <a:fillRect/>
          </a:stretch>
        </p:blipFill>
        <p:spPr>
          <a:xfrm>
            <a:off x="167700" y="1155160"/>
            <a:ext cx="11876598" cy="487114"/>
          </a:xfrm>
          <a:prstGeom prst="rect">
            <a:avLst/>
          </a:prstGeom>
          <a:noFill/>
          <a:ln>
            <a:noFill/>
          </a:ln>
        </p:spPr>
      </p:pic>
      <p:pic>
        <p:nvPicPr>
          <p:cNvPr id="103" name="Google Shape;103;g18e0d6c86fb_0_21"/>
          <p:cNvPicPr preferRelativeResize="0"/>
          <p:nvPr/>
        </p:nvPicPr>
        <p:blipFill>
          <a:blip r:embed="rId6">
            <a:alphaModFix/>
          </a:blip>
          <a:stretch>
            <a:fillRect/>
          </a:stretch>
        </p:blipFill>
        <p:spPr>
          <a:xfrm>
            <a:off x="0" y="1638816"/>
            <a:ext cx="12192000" cy="2988469"/>
          </a:xfrm>
          <a:prstGeom prst="rect">
            <a:avLst/>
          </a:prstGeom>
          <a:noFill/>
          <a:ln>
            <a:noFill/>
          </a:ln>
        </p:spPr>
      </p:pic>
      <p:pic>
        <p:nvPicPr>
          <p:cNvPr id="104" name="Google Shape;104;g18e0d6c86fb_0_21"/>
          <p:cNvPicPr preferRelativeResize="0"/>
          <p:nvPr/>
        </p:nvPicPr>
        <p:blipFill>
          <a:blip r:embed="rId7">
            <a:alphaModFix/>
          </a:blip>
          <a:stretch>
            <a:fillRect/>
          </a:stretch>
        </p:blipFill>
        <p:spPr>
          <a:xfrm>
            <a:off x="324235" y="4294600"/>
            <a:ext cx="5768516" cy="2230725"/>
          </a:xfrm>
          <a:prstGeom prst="rect">
            <a:avLst/>
          </a:prstGeom>
          <a:noFill/>
          <a:ln>
            <a:noFill/>
          </a:ln>
        </p:spPr>
      </p:pic>
      <p:pic>
        <p:nvPicPr>
          <p:cNvPr id="105" name="Google Shape;105;g18e0d6c86fb_0_21"/>
          <p:cNvPicPr preferRelativeResize="0"/>
          <p:nvPr/>
        </p:nvPicPr>
        <p:blipFill>
          <a:blip r:embed="rId8">
            <a:alphaModFix/>
          </a:blip>
          <a:stretch>
            <a:fillRect/>
          </a:stretch>
        </p:blipFill>
        <p:spPr>
          <a:xfrm>
            <a:off x="6556271" y="2291316"/>
            <a:ext cx="5635727" cy="4158711"/>
          </a:xfrm>
          <a:prstGeom prst="rect">
            <a:avLst/>
          </a:prstGeom>
          <a:noFill/>
          <a:ln>
            <a:noFill/>
          </a:ln>
        </p:spPr>
      </p:pic>
      <p:pic>
        <p:nvPicPr>
          <p:cNvPr id="106" name="Google Shape;106;g18e0d6c86fb_0_21"/>
          <p:cNvPicPr preferRelativeResize="0"/>
          <p:nvPr/>
        </p:nvPicPr>
        <p:blipFill>
          <a:blip r:embed="rId9">
            <a:alphaModFix/>
          </a:blip>
          <a:stretch>
            <a:fillRect/>
          </a:stretch>
        </p:blipFill>
        <p:spPr>
          <a:xfrm>
            <a:off x="823578" y="1842387"/>
            <a:ext cx="10191498" cy="35779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600"/>
                                        <p:tgtEl>
                                          <p:spTgt spid="10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500"/>
                                        <p:tgtEl>
                                          <p:spTgt spid="10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p:tgtEl>
                                          <p:spTgt spid="10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500"/>
                                        <p:tgtEl>
                                          <p:spTgt spid="10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194f9bd7918_0_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Montserrat Medium"/>
                <a:ea typeface="Montserrat Medium"/>
                <a:cs typeface="Montserrat Medium"/>
                <a:sym typeface="Montserrat Medium"/>
              </a:rPr>
              <a:t>QA Process</a:t>
            </a:r>
            <a:endParaRPr>
              <a:latin typeface="Montserrat Medium"/>
              <a:ea typeface="Montserrat Medium"/>
              <a:cs typeface="Montserrat Medium"/>
              <a:sym typeface="Montserrat Medium"/>
            </a:endParaRPr>
          </a:p>
        </p:txBody>
      </p:sp>
      <p:sp>
        <p:nvSpPr>
          <p:cNvPr id="112" name="Google Shape;112;g194f9bd7918_0_2"/>
          <p:cNvSpPr txBox="1"/>
          <p:nvPr/>
        </p:nvSpPr>
        <p:spPr>
          <a:xfrm>
            <a:off x="193900" y="1188700"/>
            <a:ext cx="11019900" cy="392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Montserrat"/>
                <a:ea typeface="Montserrat"/>
                <a:cs typeface="Montserrat"/>
                <a:sym typeface="Montserrat"/>
              </a:rPr>
              <a:t>Logic checks:</a:t>
            </a:r>
            <a:endParaRPr sz="1600">
              <a:latin typeface="Montserrat"/>
              <a:ea typeface="Montserrat"/>
              <a:cs typeface="Montserrat"/>
              <a:sym typeface="Montserrat"/>
            </a:endParaRPr>
          </a:p>
          <a:p>
            <a:pPr indent="-330200" lvl="0" marL="457200" rtl="0" algn="l">
              <a:lnSpc>
                <a:spcPct val="115000"/>
              </a:lnSpc>
              <a:spcBef>
                <a:spcPts val="1000"/>
              </a:spcBef>
              <a:spcAft>
                <a:spcPts val="0"/>
              </a:spcAft>
              <a:buSzPts val="1600"/>
              <a:buFont typeface="Montserrat"/>
              <a:buChar char="❖"/>
            </a:pPr>
            <a:r>
              <a:rPr lang="en-GB" sz="1600">
                <a:latin typeface="Montserrat"/>
                <a:ea typeface="Montserrat"/>
                <a:cs typeface="Montserrat"/>
                <a:sym typeface="Montserrat"/>
              </a:rPr>
              <a:t>Zero measurements associated with </a:t>
            </a:r>
            <a:r>
              <a:rPr lang="en-GB" sz="1600">
                <a:latin typeface="Montserrat"/>
                <a:ea typeface="Montserrat"/>
                <a:cs typeface="Montserrat"/>
                <a:sym typeface="Montserrat"/>
              </a:rPr>
              <a:t>instrument</a:t>
            </a:r>
            <a:endParaRPr sz="1600">
              <a:latin typeface="Montserrat"/>
              <a:ea typeface="Montserrat"/>
              <a:cs typeface="Montserrat"/>
              <a:sym typeface="Montserrat"/>
            </a:endParaRPr>
          </a:p>
          <a:p>
            <a:pPr indent="-330200" lvl="0" marL="457200" rtl="0" algn="l">
              <a:lnSpc>
                <a:spcPct val="115000"/>
              </a:lnSpc>
              <a:spcBef>
                <a:spcPts val="0"/>
              </a:spcBef>
              <a:spcAft>
                <a:spcPts val="0"/>
              </a:spcAft>
              <a:buSzPts val="1600"/>
              <a:buFont typeface="Montserrat"/>
              <a:buChar char="❖"/>
            </a:pPr>
            <a:r>
              <a:rPr lang="en-GB" sz="1600">
                <a:latin typeface="Montserrat"/>
                <a:ea typeface="Montserrat"/>
                <a:cs typeface="Montserrat"/>
                <a:sym typeface="Montserrat"/>
              </a:rPr>
              <a:t>Instruments not expired, mission not operational</a:t>
            </a:r>
            <a:endParaRPr sz="1600">
              <a:latin typeface="Montserrat"/>
              <a:ea typeface="Montserrat"/>
              <a:cs typeface="Montserrat"/>
              <a:sym typeface="Montserrat"/>
            </a:endParaRPr>
          </a:p>
          <a:p>
            <a:pPr indent="-330200" lvl="0" marL="457200" rtl="0" algn="l">
              <a:lnSpc>
                <a:spcPct val="115000"/>
              </a:lnSpc>
              <a:spcBef>
                <a:spcPts val="0"/>
              </a:spcBef>
              <a:spcAft>
                <a:spcPts val="0"/>
              </a:spcAft>
              <a:buSzPts val="1600"/>
              <a:buFont typeface="Montserrat"/>
              <a:buChar char="❖"/>
            </a:pPr>
            <a:r>
              <a:rPr lang="en-GB" sz="1600">
                <a:latin typeface="Montserrat"/>
                <a:ea typeface="Montserrat"/>
                <a:cs typeface="Montserrat"/>
                <a:sym typeface="Montserrat"/>
              </a:rPr>
              <a:t>Linked mission dates (hosted payloads)</a:t>
            </a:r>
            <a:endParaRPr sz="1600">
              <a:latin typeface="Montserrat"/>
              <a:ea typeface="Montserrat"/>
              <a:cs typeface="Montserrat"/>
              <a:sym typeface="Montserrat"/>
            </a:endParaRPr>
          </a:p>
          <a:p>
            <a:pPr indent="-330200" lvl="0" marL="457200" rtl="0" algn="l">
              <a:lnSpc>
                <a:spcPct val="115000"/>
              </a:lnSpc>
              <a:spcBef>
                <a:spcPts val="0"/>
              </a:spcBef>
              <a:spcAft>
                <a:spcPts val="0"/>
              </a:spcAft>
              <a:buSzPts val="1600"/>
              <a:buFont typeface="Montserrat"/>
              <a:buChar char="❖"/>
            </a:pPr>
            <a:r>
              <a:rPr lang="en-GB" sz="1600">
                <a:latin typeface="Montserrat"/>
                <a:ea typeface="Montserrat"/>
                <a:cs typeface="Montserrat"/>
                <a:sym typeface="Montserrat"/>
              </a:rPr>
              <a:t>Mission commissioning, launch more than 3 months ago</a:t>
            </a:r>
            <a:endParaRPr sz="1600">
              <a:latin typeface="Montserrat"/>
              <a:ea typeface="Montserrat"/>
              <a:cs typeface="Montserrat"/>
              <a:sym typeface="Montserrat"/>
            </a:endParaRPr>
          </a:p>
          <a:p>
            <a:pPr indent="-330200" lvl="0" marL="457200" rtl="0" algn="l">
              <a:lnSpc>
                <a:spcPct val="115000"/>
              </a:lnSpc>
              <a:spcBef>
                <a:spcPts val="0"/>
              </a:spcBef>
              <a:spcAft>
                <a:spcPts val="0"/>
              </a:spcAft>
              <a:buSzPts val="1600"/>
              <a:buFont typeface="Montserrat"/>
              <a:buChar char="❖"/>
            </a:pPr>
            <a:r>
              <a:rPr lang="en-GB" sz="1600">
                <a:latin typeface="Montserrat"/>
                <a:ea typeface="Montserrat"/>
                <a:cs typeface="Montserrat"/>
                <a:sym typeface="Montserrat"/>
              </a:rPr>
              <a:t>Mission date NULL, Status not NA/Cancelled</a:t>
            </a:r>
            <a:endParaRPr sz="1600">
              <a:latin typeface="Montserrat"/>
              <a:ea typeface="Montserrat"/>
              <a:cs typeface="Montserrat"/>
              <a:sym typeface="Montserrat"/>
            </a:endParaRPr>
          </a:p>
          <a:p>
            <a:pPr indent="-330200" lvl="0" marL="457200" rtl="0" algn="l">
              <a:lnSpc>
                <a:spcPct val="115000"/>
              </a:lnSpc>
              <a:spcBef>
                <a:spcPts val="0"/>
              </a:spcBef>
              <a:spcAft>
                <a:spcPts val="0"/>
              </a:spcAft>
              <a:buSzPts val="1600"/>
              <a:buFont typeface="Montserrat"/>
              <a:buChar char="❖"/>
            </a:pPr>
            <a:r>
              <a:rPr lang="en-GB" sz="1600">
                <a:latin typeface="Montserrat"/>
                <a:ea typeface="Montserrat"/>
                <a:cs typeface="Montserrat"/>
                <a:sym typeface="Montserrat"/>
              </a:rPr>
              <a:t>Mission in series, not in missions</a:t>
            </a:r>
            <a:endParaRPr sz="1600">
              <a:latin typeface="Montserrat"/>
              <a:ea typeface="Montserrat"/>
              <a:cs typeface="Montserrat"/>
              <a:sym typeface="Montserrat"/>
            </a:endParaRPr>
          </a:p>
          <a:p>
            <a:pPr indent="-330200" lvl="0" marL="457200" rtl="0" algn="l">
              <a:lnSpc>
                <a:spcPct val="115000"/>
              </a:lnSpc>
              <a:spcBef>
                <a:spcPts val="0"/>
              </a:spcBef>
              <a:spcAft>
                <a:spcPts val="0"/>
              </a:spcAft>
              <a:buSzPts val="1600"/>
              <a:buFont typeface="Montserrat"/>
              <a:buChar char="❖"/>
            </a:pPr>
            <a:r>
              <a:rPr lang="en-GB" sz="1600">
                <a:latin typeface="Montserrat"/>
                <a:ea typeface="Montserrat"/>
                <a:cs typeface="Montserrat"/>
                <a:sym typeface="Montserrat"/>
              </a:rPr>
              <a:t>Mission launch date passed, status still future</a:t>
            </a:r>
            <a:endParaRPr sz="1600">
              <a:latin typeface="Montserrat"/>
              <a:ea typeface="Montserrat"/>
              <a:cs typeface="Montserrat"/>
              <a:sym typeface="Montserrat"/>
            </a:endParaRPr>
          </a:p>
          <a:p>
            <a:pPr indent="-330200" lvl="0" marL="457200" rtl="0" algn="l">
              <a:lnSpc>
                <a:spcPct val="115000"/>
              </a:lnSpc>
              <a:spcBef>
                <a:spcPts val="0"/>
              </a:spcBef>
              <a:spcAft>
                <a:spcPts val="0"/>
              </a:spcAft>
              <a:buSzPts val="1600"/>
              <a:buFont typeface="Montserrat"/>
              <a:buChar char="❖"/>
            </a:pPr>
            <a:r>
              <a:rPr lang="en-GB" sz="1600">
                <a:latin typeface="Montserrat"/>
                <a:ea typeface="Montserrat"/>
                <a:cs typeface="Montserrat"/>
                <a:sym typeface="Montserrat"/>
              </a:rPr>
              <a:t>Mission Operational, instrument status not operational</a:t>
            </a:r>
            <a:endParaRPr sz="1600">
              <a:latin typeface="Montserrat"/>
              <a:ea typeface="Montserrat"/>
              <a:cs typeface="Montserrat"/>
              <a:sym typeface="Montserrat"/>
            </a:endParaRPr>
          </a:p>
          <a:p>
            <a:pPr indent="-330200" lvl="0" marL="457200" rtl="0" algn="l">
              <a:lnSpc>
                <a:spcPct val="115000"/>
              </a:lnSpc>
              <a:spcBef>
                <a:spcPts val="0"/>
              </a:spcBef>
              <a:spcAft>
                <a:spcPts val="0"/>
              </a:spcAft>
              <a:buSzPts val="1600"/>
              <a:buFont typeface="Montserrat"/>
              <a:buChar char="❖"/>
            </a:pPr>
            <a:r>
              <a:rPr lang="en-GB" sz="1600">
                <a:latin typeface="Montserrat"/>
                <a:ea typeface="Montserrat"/>
                <a:cs typeface="Montserrat"/>
                <a:sym typeface="Montserrat"/>
              </a:rPr>
              <a:t>Mission past EOL date, status not EOL NA/Cancelled</a:t>
            </a:r>
            <a:endParaRPr sz="1600">
              <a:latin typeface="Montserrat"/>
              <a:ea typeface="Montserrat"/>
              <a:cs typeface="Montserrat"/>
              <a:sym typeface="Montserrat"/>
            </a:endParaRPr>
          </a:p>
          <a:p>
            <a:pPr indent="-330200" lvl="0" marL="457200" rtl="0" algn="l">
              <a:lnSpc>
                <a:spcPct val="115000"/>
              </a:lnSpc>
              <a:spcBef>
                <a:spcPts val="0"/>
              </a:spcBef>
              <a:spcAft>
                <a:spcPts val="0"/>
              </a:spcAft>
              <a:buSzPts val="1600"/>
              <a:buFont typeface="Montserrat"/>
              <a:buChar char="❖"/>
            </a:pPr>
            <a:r>
              <a:rPr lang="en-GB" sz="1600">
                <a:latin typeface="Montserrat"/>
                <a:ea typeface="Montserrat"/>
                <a:cs typeface="Montserrat"/>
                <a:sym typeface="Montserrat"/>
              </a:rPr>
              <a:t>Near Term Launches - before end next calendar year</a:t>
            </a:r>
            <a:endParaRPr sz="1600">
              <a:latin typeface="Montserrat"/>
              <a:ea typeface="Montserrat"/>
              <a:cs typeface="Montserrat"/>
              <a:sym typeface="Montserrat"/>
            </a:endParaRPr>
          </a:p>
          <a:p>
            <a:pPr indent="-330200" lvl="0" marL="457200" rtl="0" algn="l">
              <a:lnSpc>
                <a:spcPct val="115000"/>
              </a:lnSpc>
              <a:spcBef>
                <a:spcPts val="0"/>
              </a:spcBef>
              <a:spcAft>
                <a:spcPts val="0"/>
              </a:spcAft>
              <a:buSzPts val="1600"/>
              <a:buFont typeface="Montserrat"/>
              <a:buChar char="❖"/>
            </a:pPr>
            <a:r>
              <a:rPr lang="en-GB" sz="1600">
                <a:latin typeface="Montserrat"/>
                <a:ea typeface="Montserrat"/>
                <a:cs typeface="Montserrat"/>
                <a:sym typeface="Montserrat"/>
              </a:rPr>
              <a:t>Mission Still Operational (Nominal) but launch was more than five years ago.</a:t>
            </a:r>
            <a:endParaRPr sz="1600">
              <a:latin typeface="Montserrat"/>
              <a:ea typeface="Montserrat"/>
              <a:cs typeface="Montserrat"/>
              <a:sym typeface="Montserrat"/>
            </a:endParaRPr>
          </a:p>
          <a:p>
            <a:pPr indent="-330200" lvl="0" marL="457200" rtl="0" algn="l">
              <a:lnSpc>
                <a:spcPct val="115000"/>
              </a:lnSpc>
              <a:spcBef>
                <a:spcPts val="0"/>
              </a:spcBef>
              <a:spcAft>
                <a:spcPts val="0"/>
              </a:spcAft>
              <a:buSzPts val="1600"/>
              <a:buFont typeface="Montserrat"/>
              <a:buChar char="❖"/>
            </a:pPr>
            <a:r>
              <a:rPr lang="en-GB" sz="1600">
                <a:latin typeface="Montserrat"/>
                <a:ea typeface="Montserrat"/>
                <a:cs typeface="Montserrat"/>
                <a:sym typeface="Montserrat"/>
              </a:rPr>
              <a:t>Date override strings</a:t>
            </a:r>
            <a:endParaRPr sz="16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18e0d6c86fb_0_15"/>
          <p:cNvSpPr txBox="1"/>
          <p:nvPr>
            <p:ph idx="1" type="body"/>
          </p:nvPr>
        </p:nvSpPr>
        <p:spPr>
          <a:xfrm>
            <a:off x="290250" y="1277325"/>
            <a:ext cx="6229500" cy="4662900"/>
          </a:xfrm>
          <a:prstGeom prst="rect">
            <a:avLst/>
          </a:prstGeom>
        </p:spPr>
        <p:txBody>
          <a:bodyPr anchorCtr="0" anchor="t" bIns="45700" lIns="91425" spcFirstLastPara="1" rIns="91425" wrap="square" tIns="45700">
            <a:noAutofit/>
          </a:bodyPr>
          <a:lstStyle/>
          <a:p>
            <a:pPr indent="-381000" lvl="0" marL="457200" rtl="0" algn="l">
              <a:lnSpc>
                <a:spcPct val="115000"/>
              </a:lnSpc>
              <a:spcBef>
                <a:spcPts val="1000"/>
              </a:spcBef>
              <a:spcAft>
                <a:spcPts val="0"/>
              </a:spcAft>
              <a:buSzPts val="2400"/>
              <a:buFont typeface="Montserrat"/>
              <a:buChar char="❖"/>
            </a:pPr>
            <a:r>
              <a:rPr lang="en-GB" sz="2400">
                <a:latin typeface="Montserrat"/>
                <a:ea typeface="Montserrat"/>
                <a:cs typeface="Montserrat"/>
                <a:sym typeface="Montserrat"/>
              </a:rPr>
              <a:t>Improved</a:t>
            </a:r>
            <a:r>
              <a:rPr lang="en-GB" sz="2400">
                <a:latin typeface="Montserrat"/>
                <a:ea typeface="Montserrat"/>
                <a:cs typeface="Montserrat"/>
                <a:sym typeface="Montserrat"/>
              </a:rPr>
              <a:t> link between the CEOS database and the EO Portal from Aug 2022</a:t>
            </a:r>
            <a:endParaRPr sz="2400">
              <a:latin typeface="Montserrat"/>
              <a:ea typeface="Montserrat"/>
              <a:cs typeface="Montserrat"/>
              <a:sym typeface="Montserrat"/>
            </a:endParaRPr>
          </a:p>
          <a:p>
            <a:pPr indent="-381000" lvl="0" marL="457200" rtl="0" algn="l">
              <a:lnSpc>
                <a:spcPct val="115000"/>
              </a:lnSpc>
              <a:spcBef>
                <a:spcPts val="0"/>
              </a:spcBef>
              <a:spcAft>
                <a:spcPts val="0"/>
              </a:spcAft>
              <a:buSzPts val="2400"/>
              <a:buFont typeface="Montserrat"/>
              <a:buChar char="❖"/>
            </a:pPr>
            <a:r>
              <a:rPr b="1" lang="en-GB" sz="2400">
                <a:latin typeface="Montserrat"/>
                <a:ea typeface="Montserrat"/>
                <a:cs typeface="Montserrat"/>
                <a:sym typeface="Montserrat"/>
              </a:rPr>
              <a:t>168% growth</a:t>
            </a:r>
            <a:r>
              <a:rPr lang="en-GB" sz="2400">
                <a:latin typeface="Montserrat"/>
                <a:ea typeface="Montserrat"/>
                <a:cs typeface="Montserrat"/>
                <a:sym typeface="Montserrat"/>
              </a:rPr>
              <a:t> in CEOS DB traffic: </a:t>
            </a:r>
            <a:r>
              <a:rPr b="1" i="1" lang="en-GB" sz="2400">
                <a:latin typeface="Montserrat"/>
                <a:ea typeface="Montserrat"/>
                <a:cs typeface="Montserrat"/>
                <a:sym typeface="Montserrat"/>
              </a:rPr>
              <a:t>increasing awareness of CEOS agency activities</a:t>
            </a:r>
            <a:endParaRPr b="1" i="1" sz="2400">
              <a:latin typeface="Montserrat"/>
              <a:ea typeface="Montserrat"/>
              <a:cs typeface="Montserrat"/>
              <a:sym typeface="Montserrat"/>
            </a:endParaRPr>
          </a:p>
          <a:p>
            <a:pPr indent="-381000" lvl="0" marL="457200" rtl="0" algn="l">
              <a:lnSpc>
                <a:spcPct val="115000"/>
              </a:lnSpc>
              <a:spcBef>
                <a:spcPts val="0"/>
              </a:spcBef>
              <a:spcAft>
                <a:spcPts val="0"/>
              </a:spcAft>
              <a:buSzPts val="2400"/>
              <a:buFont typeface="Montserrat"/>
              <a:buChar char="❖"/>
            </a:pPr>
            <a:r>
              <a:rPr lang="en-GB" sz="2400">
                <a:latin typeface="Montserrat"/>
                <a:ea typeface="Montserrat"/>
                <a:cs typeface="Montserrat"/>
                <a:sym typeface="Montserrat"/>
              </a:rPr>
              <a:t>Expanding </a:t>
            </a:r>
            <a:r>
              <a:rPr lang="en-GB" sz="2400">
                <a:latin typeface="Montserrat"/>
                <a:ea typeface="Montserrat"/>
                <a:cs typeface="Montserrat"/>
                <a:sym typeface="Montserrat"/>
              </a:rPr>
              <a:t>commercial</a:t>
            </a:r>
            <a:r>
              <a:rPr lang="en-GB" sz="2400">
                <a:latin typeface="Montserrat"/>
                <a:ea typeface="Montserrat"/>
                <a:cs typeface="Montserrat"/>
                <a:sym typeface="Montserrat"/>
              </a:rPr>
              <a:t> mission content in support (records not visible online) - working towards eventual comprehensive record</a:t>
            </a:r>
            <a:endParaRPr sz="2400">
              <a:latin typeface="Montserrat"/>
              <a:ea typeface="Montserrat"/>
              <a:cs typeface="Montserrat"/>
              <a:sym typeface="Montserrat"/>
            </a:endParaRPr>
          </a:p>
          <a:p>
            <a:pPr indent="0" lvl="0" marL="0" rtl="0" algn="ctr">
              <a:lnSpc>
                <a:spcPct val="115000"/>
              </a:lnSpc>
              <a:spcBef>
                <a:spcPts val="1000"/>
              </a:spcBef>
              <a:spcAft>
                <a:spcPts val="0"/>
              </a:spcAft>
              <a:buNone/>
            </a:pPr>
            <a:r>
              <a:rPr lang="en-GB" sz="2400">
                <a:latin typeface="Montserrat"/>
                <a:ea typeface="Montserrat"/>
                <a:cs typeface="Montserrat"/>
                <a:sym typeface="Montserrat"/>
              </a:rPr>
              <a:t>ESA EO Portal: eoportal.org</a:t>
            </a:r>
            <a:endParaRPr sz="2400">
              <a:latin typeface="Montserrat"/>
              <a:ea typeface="Montserrat"/>
              <a:cs typeface="Montserrat"/>
              <a:sym typeface="Montserrat"/>
            </a:endParaRPr>
          </a:p>
        </p:txBody>
      </p:sp>
      <p:sp>
        <p:nvSpPr>
          <p:cNvPr id="118" name="Google Shape;118;g18e0d6c86fb_0_1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Montserrat Medium"/>
                <a:ea typeface="Montserrat Medium"/>
                <a:cs typeface="Montserrat Medium"/>
                <a:sym typeface="Montserrat Medium"/>
              </a:rPr>
              <a:t>Link to EO Portal</a:t>
            </a:r>
            <a:endParaRPr>
              <a:latin typeface="Montserrat Medium"/>
              <a:ea typeface="Montserrat Medium"/>
              <a:cs typeface="Montserrat Medium"/>
              <a:sym typeface="Montserrat Medium"/>
            </a:endParaRPr>
          </a:p>
        </p:txBody>
      </p:sp>
      <p:pic>
        <p:nvPicPr>
          <p:cNvPr id="119" name="Google Shape;119;g18e0d6c86fb_0_15"/>
          <p:cNvPicPr preferRelativeResize="0"/>
          <p:nvPr/>
        </p:nvPicPr>
        <p:blipFill rotWithShape="1">
          <a:blip r:embed="rId3">
            <a:alphaModFix/>
          </a:blip>
          <a:srcRect b="0" l="0" r="0" t="2372"/>
          <a:stretch/>
        </p:blipFill>
        <p:spPr>
          <a:xfrm>
            <a:off x="6865825" y="1104350"/>
            <a:ext cx="4998174" cy="4352750"/>
          </a:xfrm>
          <a:prstGeom prst="rect">
            <a:avLst/>
          </a:prstGeom>
          <a:noFill/>
          <a:ln>
            <a:noFill/>
          </a:ln>
        </p:spPr>
      </p:pic>
      <p:pic>
        <p:nvPicPr>
          <p:cNvPr id="120" name="Google Shape;120;g18e0d6c86fb_0_15"/>
          <p:cNvPicPr preferRelativeResize="0"/>
          <p:nvPr/>
        </p:nvPicPr>
        <p:blipFill rotWithShape="1">
          <a:blip r:embed="rId4">
            <a:alphaModFix/>
          </a:blip>
          <a:srcRect b="0" l="0" r="50233" t="72028"/>
          <a:stretch/>
        </p:blipFill>
        <p:spPr>
          <a:xfrm>
            <a:off x="7010150" y="5344800"/>
            <a:ext cx="5181850" cy="10978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1978890e6c5_0_3"/>
          <p:cNvSpPr txBox="1"/>
          <p:nvPr>
            <p:ph idx="1" type="body"/>
          </p:nvPr>
        </p:nvSpPr>
        <p:spPr>
          <a:xfrm>
            <a:off x="324231" y="1101325"/>
            <a:ext cx="33300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Font typeface="Montserrat"/>
              <a:buChar char="❖"/>
            </a:pPr>
            <a:r>
              <a:rPr lang="en-GB">
                <a:latin typeface="Montserrat"/>
                <a:ea typeface="Montserrat"/>
                <a:cs typeface="Montserrat"/>
                <a:sym typeface="Montserrat"/>
              </a:rPr>
              <a:t>Collaboration</a:t>
            </a:r>
            <a:r>
              <a:rPr lang="en-GB">
                <a:latin typeface="Montserrat"/>
                <a:ea typeface="Montserrat"/>
                <a:cs typeface="Montserrat"/>
                <a:sym typeface="Montserrat"/>
              </a:rPr>
              <a:t> between CEOS DB and SEO teams</a:t>
            </a:r>
            <a:endParaRPr>
              <a:latin typeface="Montserrat"/>
              <a:ea typeface="Montserrat"/>
              <a:cs typeface="Montserrat"/>
              <a:sym typeface="Montserrat"/>
            </a:endParaRPr>
          </a:p>
          <a:p>
            <a:pPr indent="-406400" lvl="0" marL="457200" rtl="0" algn="l">
              <a:spcBef>
                <a:spcPts val="0"/>
              </a:spcBef>
              <a:spcAft>
                <a:spcPts val="0"/>
              </a:spcAft>
              <a:buSzPts val="2800"/>
              <a:buFont typeface="Montserrat"/>
              <a:buChar char="❖"/>
            </a:pPr>
            <a:r>
              <a:rPr lang="en-GB">
                <a:latin typeface="Montserrat"/>
                <a:ea typeface="Montserrat"/>
                <a:cs typeface="Montserrat"/>
                <a:sym typeface="Montserrat"/>
              </a:rPr>
              <a:t>Initial set of analysis tools released</a:t>
            </a:r>
            <a:endParaRPr>
              <a:latin typeface="Montserrat"/>
              <a:ea typeface="Montserrat"/>
              <a:cs typeface="Montserrat"/>
              <a:sym typeface="Montserrat"/>
            </a:endParaRPr>
          </a:p>
          <a:p>
            <a:pPr indent="-406400" lvl="0" marL="457200" rtl="0" algn="l">
              <a:spcBef>
                <a:spcPts val="0"/>
              </a:spcBef>
              <a:spcAft>
                <a:spcPts val="0"/>
              </a:spcAft>
              <a:buSzPts val="2800"/>
              <a:buFont typeface="Montserrat"/>
              <a:buChar char="❖"/>
            </a:pPr>
            <a:r>
              <a:rPr lang="en-GB">
                <a:latin typeface="Montserrat"/>
                <a:ea typeface="Montserrat"/>
                <a:cs typeface="Montserrat"/>
                <a:sym typeface="Montserrat"/>
              </a:rPr>
              <a:t>Open to building more and adding users</a:t>
            </a:r>
            <a:endParaRPr>
              <a:latin typeface="Montserrat"/>
              <a:ea typeface="Montserrat"/>
              <a:cs typeface="Montserrat"/>
              <a:sym typeface="Montserrat"/>
            </a:endParaRPr>
          </a:p>
          <a:p>
            <a:pPr indent="-406400" lvl="0" marL="457200" rtl="0" algn="l">
              <a:spcBef>
                <a:spcPts val="0"/>
              </a:spcBef>
              <a:spcAft>
                <a:spcPts val="0"/>
              </a:spcAft>
              <a:buSzPts val="2800"/>
              <a:buFont typeface="Montserrat"/>
              <a:buChar char="❖"/>
            </a:pPr>
            <a:r>
              <a:rPr lang="en-GB">
                <a:latin typeface="Montserrat"/>
                <a:ea typeface="Montserrat"/>
                <a:cs typeface="Montserrat"/>
                <a:sym typeface="Montserrat"/>
              </a:rPr>
              <a:t>Unlocking CEOS DB information</a:t>
            </a:r>
            <a:endParaRPr>
              <a:latin typeface="Montserrat"/>
              <a:ea typeface="Montserrat"/>
              <a:cs typeface="Montserrat"/>
              <a:sym typeface="Montserrat"/>
            </a:endParaRPr>
          </a:p>
        </p:txBody>
      </p:sp>
      <p:sp>
        <p:nvSpPr>
          <p:cNvPr id="126" name="Google Shape;126;g1978890e6c5_0_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Montserrat Medium"/>
                <a:ea typeface="Montserrat Medium"/>
                <a:cs typeface="Montserrat Medium"/>
                <a:sym typeface="Montserrat Medium"/>
              </a:rPr>
              <a:t>VC-18-07: Gap Analysis Tools</a:t>
            </a:r>
            <a:endParaRPr>
              <a:latin typeface="Montserrat Medium"/>
              <a:ea typeface="Montserrat Medium"/>
              <a:cs typeface="Montserrat Medium"/>
              <a:sym typeface="Montserrat Medium"/>
            </a:endParaRPr>
          </a:p>
        </p:txBody>
      </p:sp>
      <p:pic>
        <p:nvPicPr>
          <p:cNvPr id="127" name="Google Shape;127;g1978890e6c5_0_3"/>
          <p:cNvPicPr preferRelativeResize="0"/>
          <p:nvPr/>
        </p:nvPicPr>
        <p:blipFill>
          <a:blip r:embed="rId3">
            <a:alphaModFix/>
          </a:blip>
          <a:stretch>
            <a:fillRect/>
          </a:stretch>
        </p:blipFill>
        <p:spPr>
          <a:xfrm>
            <a:off x="3654275" y="1447625"/>
            <a:ext cx="8503501" cy="4284975"/>
          </a:xfrm>
          <a:prstGeom prst="rect">
            <a:avLst/>
          </a:prstGeom>
          <a:noFill/>
          <a:ln>
            <a:noFill/>
          </a:ln>
        </p:spPr>
      </p:pic>
      <p:sp>
        <p:nvSpPr>
          <p:cNvPr id="128" name="Google Shape;128;g1978890e6c5_0_3"/>
          <p:cNvSpPr txBox="1"/>
          <p:nvPr/>
        </p:nvSpPr>
        <p:spPr>
          <a:xfrm>
            <a:off x="6153425" y="5539400"/>
            <a:ext cx="590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GB"/>
              <a:t>github.com/gamedaygeorge/ceos-db-toolkit</a:t>
            </a:r>
            <a:endParaRPr i="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18e0d6c86fb_0_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Montserrat Medium"/>
                <a:ea typeface="Montserrat Medium"/>
                <a:cs typeface="Montserrat Medium"/>
                <a:sym typeface="Montserrat Medium"/>
              </a:rPr>
              <a:t>Missions launched this year</a:t>
            </a:r>
            <a:endParaRPr>
              <a:latin typeface="Montserrat Medium"/>
              <a:ea typeface="Montserrat Medium"/>
              <a:cs typeface="Montserrat Medium"/>
              <a:sym typeface="Montserrat Medium"/>
            </a:endParaRPr>
          </a:p>
        </p:txBody>
      </p:sp>
      <p:pic>
        <p:nvPicPr>
          <p:cNvPr id="134" name="Google Shape;134;g18e0d6c86fb_0_8"/>
          <p:cNvPicPr preferRelativeResize="0"/>
          <p:nvPr/>
        </p:nvPicPr>
        <p:blipFill>
          <a:blip r:embed="rId3">
            <a:alphaModFix/>
          </a:blip>
          <a:stretch>
            <a:fillRect/>
          </a:stretch>
        </p:blipFill>
        <p:spPr>
          <a:xfrm>
            <a:off x="152400" y="1107439"/>
            <a:ext cx="11887198" cy="530124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