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0" r:id="rId3"/>
    <p:sldId id="270" r:id="rId4"/>
    <p:sldId id="271" r:id="rId5"/>
    <p:sldId id="272" r:id="rId6"/>
    <p:sldId id="266" r:id="rId7"/>
    <p:sldId id="273" r:id="rId8"/>
    <p:sldId id="276" r:id="rId9"/>
    <p:sldId id="274"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Marion Rose" initials="EMR" lastIdx="1" clrIdx="0">
    <p:extLst>
      <p:ext uri="{19B8F6BF-5375-455C-9EA6-DF929625EA0E}">
        <p15:presenceInfo xmlns:p15="http://schemas.microsoft.com/office/powerpoint/2012/main" userId="Elizabeth Marion Ro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14" autoAdjust="0"/>
    <p:restoredTop sz="94660"/>
  </p:normalViewPr>
  <p:slideViewPr>
    <p:cSldViewPr snapToGrid="0">
      <p:cViewPr varScale="1">
        <p:scale>
          <a:sx n="93" d="100"/>
          <a:sy n="93" d="100"/>
        </p:scale>
        <p:origin x="240" y="664"/>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D8E1C4-9A15-4764-86FE-E1C0275FBC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01750" y="2265730"/>
            <a:ext cx="8288157" cy="2756714"/>
          </a:xfrm>
          <a:prstGeom prst="rect">
            <a:avLst/>
          </a:prstGeom>
        </p:spPr>
      </p:pic>
      <p:pic>
        <p:nvPicPr>
          <p:cNvPr id="18" name="Picture 17">
            <a:extLst>
              <a:ext uri="{FF2B5EF4-FFF2-40B4-BE49-F238E27FC236}">
                <a16:creationId xmlns:a16="http://schemas.microsoft.com/office/drawing/2014/main" id="{C5250A59-E31B-4002-83F5-2CA0F10D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14"/>
          <a:stretch/>
        </p:blipFill>
        <p:spPr>
          <a:xfrm flipV="1">
            <a:off x="2824280" y="4824248"/>
            <a:ext cx="5391556" cy="2038097"/>
          </a:xfrm>
          <a:prstGeom prst="rect">
            <a:avLst/>
          </a:prstGeom>
        </p:spPr>
      </p:pic>
      <p:pic>
        <p:nvPicPr>
          <p:cNvPr id="19" name="Picture 18" descr="A picture containing nature&#10;&#10;Description automatically generated">
            <a:extLst>
              <a:ext uri="{FF2B5EF4-FFF2-40B4-BE49-F238E27FC236}">
                <a16:creationId xmlns:a16="http://schemas.microsoft.com/office/drawing/2014/main" id="{9A5D0622-33ED-4EB7-96FB-4585BC47175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477344" y="-1"/>
            <a:ext cx="3714656" cy="2686815"/>
          </a:xfrm>
          <a:prstGeom prst="rect">
            <a:avLst/>
          </a:prstGeom>
        </p:spPr>
      </p:pic>
      <p:sp>
        <p:nvSpPr>
          <p:cNvPr id="20" name="Hexagon 3">
            <a:extLst>
              <a:ext uri="{FF2B5EF4-FFF2-40B4-BE49-F238E27FC236}">
                <a16:creationId xmlns:a16="http://schemas.microsoft.com/office/drawing/2014/main" id="{6D2DF6DF-5332-4778-ABD2-C77C32E47F0B}"/>
              </a:ext>
            </a:extLst>
          </p:cNvPr>
          <p:cNvSpPr/>
          <p:nvPr userDrawn="1"/>
        </p:nvSpPr>
        <p:spPr>
          <a:xfrm rot="10800000" flipV="1">
            <a:off x="5456394" y="1968439"/>
            <a:ext cx="6751471" cy="4901119"/>
          </a:xfrm>
          <a:custGeom>
            <a:avLst/>
            <a:gdLst>
              <a:gd name="connsiteX0" fmla="*/ 0 w 6765758"/>
              <a:gd name="connsiteY0" fmla="*/ 4848732 h 4848732"/>
              <a:gd name="connsiteX1" fmla="*/ 0 w 6765758"/>
              <a:gd name="connsiteY1" fmla="*/ 0 h 4848732"/>
              <a:gd name="connsiteX2" fmla="*/ 6765758 w 6765758"/>
              <a:gd name="connsiteY2" fmla="*/ 4848732 h 4848732"/>
              <a:gd name="connsiteX3" fmla="*/ 0 w 6765758"/>
              <a:gd name="connsiteY3" fmla="*/ 4848732 h 4848732"/>
              <a:gd name="connsiteX0" fmla="*/ 0 w 6765758"/>
              <a:gd name="connsiteY0" fmla="*/ 4941601 h 4941601"/>
              <a:gd name="connsiteX1" fmla="*/ 0 w 6765758"/>
              <a:gd name="connsiteY1" fmla="*/ 0 h 4941601"/>
              <a:gd name="connsiteX2" fmla="*/ 6765758 w 6765758"/>
              <a:gd name="connsiteY2" fmla="*/ 4941601 h 4941601"/>
              <a:gd name="connsiteX3" fmla="*/ 0 w 6765758"/>
              <a:gd name="connsiteY3" fmla="*/ 4941601 h 4941601"/>
              <a:gd name="connsiteX0" fmla="*/ 0 w 6765758"/>
              <a:gd name="connsiteY0" fmla="*/ 4920169 h 4920169"/>
              <a:gd name="connsiteX1" fmla="*/ 2381 w 6765758"/>
              <a:gd name="connsiteY1" fmla="*/ 0 h 4920169"/>
              <a:gd name="connsiteX2" fmla="*/ 6765758 w 6765758"/>
              <a:gd name="connsiteY2" fmla="*/ 4920169 h 4920169"/>
              <a:gd name="connsiteX3" fmla="*/ 0 w 6765758"/>
              <a:gd name="connsiteY3" fmla="*/ 4920169 h 4920169"/>
              <a:gd name="connsiteX0" fmla="*/ 0 w 6751470"/>
              <a:gd name="connsiteY0" fmla="*/ 4920169 h 4920169"/>
              <a:gd name="connsiteX1" fmla="*/ 2381 w 6751470"/>
              <a:gd name="connsiteY1" fmla="*/ 0 h 4920169"/>
              <a:gd name="connsiteX2" fmla="*/ 6751470 w 6751470"/>
              <a:gd name="connsiteY2" fmla="*/ 4901119 h 4920169"/>
              <a:gd name="connsiteX3" fmla="*/ 0 w 6751470"/>
              <a:gd name="connsiteY3" fmla="*/ 4920169 h 4920169"/>
              <a:gd name="connsiteX0" fmla="*/ 26211 w 6749106"/>
              <a:gd name="connsiteY0" fmla="*/ 4891594 h 4901119"/>
              <a:gd name="connsiteX1" fmla="*/ 17 w 6749106"/>
              <a:gd name="connsiteY1" fmla="*/ 0 h 4901119"/>
              <a:gd name="connsiteX2" fmla="*/ 6749106 w 6749106"/>
              <a:gd name="connsiteY2" fmla="*/ 4901119 h 4901119"/>
              <a:gd name="connsiteX3" fmla="*/ 26211 w 6749106"/>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0 w 6756233"/>
              <a:gd name="connsiteY0" fmla="*/ 4877306 h 4901119"/>
              <a:gd name="connsiteX1" fmla="*/ 7144 w 6756233"/>
              <a:gd name="connsiteY1" fmla="*/ 0 h 4901119"/>
              <a:gd name="connsiteX2" fmla="*/ 6756233 w 6756233"/>
              <a:gd name="connsiteY2" fmla="*/ 4901119 h 4901119"/>
              <a:gd name="connsiteX3" fmla="*/ 0 w 6756233"/>
              <a:gd name="connsiteY3" fmla="*/ 4877306 h 4901119"/>
              <a:gd name="connsiteX0" fmla="*/ 2487 w 6749195"/>
              <a:gd name="connsiteY0" fmla="*/ 4896356 h 4901119"/>
              <a:gd name="connsiteX1" fmla="*/ 106 w 6749195"/>
              <a:gd name="connsiteY1" fmla="*/ 0 h 4901119"/>
              <a:gd name="connsiteX2" fmla="*/ 6749195 w 6749195"/>
              <a:gd name="connsiteY2" fmla="*/ 4901119 h 4901119"/>
              <a:gd name="connsiteX3" fmla="*/ 2487 w 6749195"/>
              <a:gd name="connsiteY3" fmla="*/ 4896356 h 4901119"/>
              <a:gd name="connsiteX0" fmla="*/ 2487 w 6749195"/>
              <a:gd name="connsiteY0" fmla="*/ 4898738 h 4901119"/>
              <a:gd name="connsiteX1" fmla="*/ 106 w 6749195"/>
              <a:gd name="connsiteY1" fmla="*/ 0 h 4901119"/>
              <a:gd name="connsiteX2" fmla="*/ 6749195 w 6749195"/>
              <a:gd name="connsiteY2" fmla="*/ 4901119 h 4901119"/>
              <a:gd name="connsiteX3" fmla="*/ 2487 w 6749195"/>
              <a:gd name="connsiteY3" fmla="*/ 4898738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Lst>
            <a:ahLst/>
            <a:cxnLst>
              <a:cxn ang="0">
                <a:pos x="connsiteX0" y="connsiteY0"/>
              </a:cxn>
              <a:cxn ang="0">
                <a:pos x="connsiteX1" y="connsiteY1"/>
              </a:cxn>
              <a:cxn ang="0">
                <a:pos x="connsiteX2" y="connsiteY2"/>
              </a:cxn>
              <a:cxn ang="0">
                <a:pos x="connsiteX3" y="connsiteY3"/>
              </a:cxn>
            </a:cxnLst>
            <a:rect l="l" t="t" r="r" b="b"/>
            <a:pathLst>
              <a:path w="6751471" h="4901119">
                <a:moveTo>
                  <a:pt x="0" y="4901119"/>
                </a:moveTo>
                <a:cubicBezTo>
                  <a:pt x="794" y="3261063"/>
                  <a:pt x="1588" y="1640056"/>
                  <a:pt x="2382" y="0"/>
                </a:cubicBezTo>
                <a:lnTo>
                  <a:pt x="6751471" y="4901119"/>
                </a:lnTo>
                <a:lnTo>
                  <a:pt x="0" y="4901119"/>
                </a:lnTo>
                <a:close/>
              </a:path>
            </a:pathLst>
          </a:custGeom>
          <a:solidFill>
            <a:schemeClr val="accent4"/>
          </a:solidFill>
          <a:ln w="3175">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Hexagon 3">
            <a:extLst>
              <a:ext uri="{FF2B5EF4-FFF2-40B4-BE49-F238E27FC236}">
                <a16:creationId xmlns:a16="http://schemas.microsoft.com/office/drawing/2014/main" id="{ED1323B1-25AD-4D68-9935-331D79B300CE}"/>
              </a:ext>
            </a:extLst>
          </p:cNvPr>
          <p:cNvSpPr/>
          <p:nvPr userDrawn="1"/>
        </p:nvSpPr>
        <p:spPr>
          <a:xfrm flipH="1">
            <a:off x="-4784" y="-14542"/>
            <a:ext cx="12199164" cy="6874921"/>
          </a:xfrm>
          <a:custGeom>
            <a:avLst/>
            <a:gdLst>
              <a:gd name="connsiteX0" fmla="*/ 0 w 12192000"/>
              <a:gd name="connsiteY0" fmla="*/ 3429000 h 6858000"/>
              <a:gd name="connsiteX1" fmla="*/ 1714500 w 12192000"/>
              <a:gd name="connsiteY1" fmla="*/ 2 h 6858000"/>
              <a:gd name="connsiteX2" fmla="*/ 10477500 w 12192000"/>
              <a:gd name="connsiteY2" fmla="*/ 2 h 6858000"/>
              <a:gd name="connsiteX3" fmla="*/ 12192000 w 12192000"/>
              <a:gd name="connsiteY3" fmla="*/ 3429000 h 6858000"/>
              <a:gd name="connsiteX4" fmla="*/ 10477500 w 12192000"/>
              <a:gd name="connsiteY4" fmla="*/ 6857998 h 6858000"/>
              <a:gd name="connsiteX5" fmla="*/ 1714500 w 12192000"/>
              <a:gd name="connsiteY5" fmla="*/ 6857998 h 6858000"/>
              <a:gd name="connsiteX6" fmla="*/ 0 w 12192000"/>
              <a:gd name="connsiteY6" fmla="*/ 3429000 h 6858000"/>
              <a:gd name="connsiteX0" fmla="*/ 6016 w 12198016"/>
              <a:gd name="connsiteY0" fmla="*/ 3441030 h 6870028"/>
              <a:gd name="connsiteX1" fmla="*/ 0 w 12198016"/>
              <a:gd name="connsiteY1" fmla="*/ 0 h 6870028"/>
              <a:gd name="connsiteX2" fmla="*/ 10483516 w 12198016"/>
              <a:gd name="connsiteY2" fmla="*/ 12032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2179968 w 12198016"/>
              <a:gd name="connsiteY4" fmla="*/ 6845965 h 6870028"/>
              <a:gd name="connsiteX5" fmla="*/ 1720516 w 12198016"/>
              <a:gd name="connsiteY5" fmla="*/ 6870028 h 6870028"/>
              <a:gd name="connsiteX6" fmla="*/ 6016 w 12198016"/>
              <a:gd name="connsiteY6" fmla="*/ 3441030 h 6870028"/>
              <a:gd name="connsiteX0" fmla="*/ 6016 w 12198016"/>
              <a:gd name="connsiteY0" fmla="*/ 3441030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6016 w 12198016"/>
              <a:gd name="connsiteY6" fmla="*/ 3441030 h 6857997"/>
              <a:gd name="connsiteX0" fmla="*/ 266 w 12204298"/>
              <a:gd name="connsiteY0" fmla="*/ 2045367 h 6857997"/>
              <a:gd name="connsiteX1" fmla="*/ 6282 w 12204298"/>
              <a:gd name="connsiteY1" fmla="*/ 0 h 6857997"/>
              <a:gd name="connsiteX2" fmla="*/ 12198282 w 12204298"/>
              <a:gd name="connsiteY2" fmla="*/ 24063 h 6857997"/>
              <a:gd name="connsiteX3" fmla="*/ 12204298 w 12204298"/>
              <a:gd name="connsiteY3" fmla="*/ 3441030 h 6857997"/>
              <a:gd name="connsiteX4" fmla="*/ 12186250 w 12204298"/>
              <a:gd name="connsiteY4" fmla="*/ 6845965 h 6857997"/>
              <a:gd name="connsiteX5" fmla="*/ 7128976 w 12204298"/>
              <a:gd name="connsiteY5" fmla="*/ 6857997 h 6857997"/>
              <a:gd name="connsiteX6" fmla="*/ 266 w 12204298"/>
              <a:gd name="connsiteY6" fmla="*/ 2045367 h 6857997"/>
              <a:gd name="connsiteX0" fmla="*/ 980573 w 12198016"/>
              <a:gd name="connsiteY0" fmla="*/ 1792704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980573 w 12198016"/>
              <a:gd name="connsiteY6" fmla="*/ 1792704 h 6857997"/>
              <a:gd name="connsiteX0" fmla="*/ 266 w 12204299"/>
              <a:gd name="connsiteY0" fmla="*/ 1840831 h 6857997"/>
              <a:gd name="connsiteX1" fmla="*/ 6283 w 12204299"/>
              <a:gd name="connsiteY1" fmla="*/ 0 h 6857997"/>
              <a:gd name="connsiteX2" fmla="*/ 12198283 w 12204299"/>
              <a:gd name="connsiteY2" fmla="*/ 24063 h 6857997"/>
              <a:gd name="connsiteX3" fmla="*/ 12204299 w 12204299"/>
              <a:gd name="connsiteY3" fmla="*/ 3441030 h 6857997"/>
              <a:gd name="connsiteX4" fmla="*/ 12186251 w 12204299"/>
              <a:gd name="connsiteY4" fmla="*/ 6845965 h 6857997"/>
              <a:gd name="connsiteX5" fmla="*/ 7128977 w 12204299"/>
              <a:gd name="connsiteY5" fmla="*/ 6857997 h 6857997"/>
              <a:gd name="connsiteX6" fmla="*/ 266 w 12204299"/>
              <a:gd name="connsiteY6" fmla="*/ 1840831 h 6857997"/>
              <a:gd name="connsiteX0" fmla="*/ 7122694 w 12198016"/>
              <a:gd name="connsiteY0" fmla="*/ 6857997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0" fmla="*/ 4818648 w 12198016"/>
              <a:gd name="connsiteY0" fmla="*/ 6870031 h 6870031"/>
              <a:gd name="connsiteX1" fmla="*/ 0 w 12198016"/>
              <a:gd name="connsiteY1" fmla="*/ 0 h 6870031"/>
              <a:gd name="connsiteX2" fmla="*/ 12192000 w 12198016"/>
              <a:gd name="connsiteY2" fmla="*/ 24063 h 6870031"/>
              <a:gd name="connsiteX3" fmla="*/ 12198016 w 12198016"/>
              <a:gd name="connsiteY3" fmla="*/ 3441030 h 6870031"/>
              <a:gd name="connsiteX4" fmla="*/ 12179968 w 12198016"/>
              <a:gd name="connsiteY4" fmla="*/ 6845965 h 6870031"/>
              <a:gd name="connsiteX5" fmla="*/ 4818648 w 12198016"/>
              <a:gd name="connsiteY5" fmla="*/ 6870031 h 6870031"/>
              <a:gd name="connsiteX0" fmla="*/ 2713121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2713121 w 10092489"/>
              <a:gd name="connsiteY5" fmla="*/ 6870031 h 6870031"/>
              <a:gd name="connsiteX0" fmla="*/ 3230479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3230479 w 10092489"/>
              <a:gd name="connsiteY5" fmla="*/ 6870031 h 6870031"/>
              <a:gd name="connsiteX0" fmla="*/ 5526973 w 12388983"/>
              <a:gd name="connsiteY0" fmla="*/ 6870031 h 6870031"/>
              <a:gd name="connsiteX1" fmla="*/ 0 w 12388983"/>
              <a:gd name="connsiteY1" fmla="*/ 0 h 6870031"/>
              <a:gd name="connsiteX2" fmla="*/ 12382967 w 12388983"/>
              <a:gd name="connsiteY2" fmla="*/ 24063 h 6870031"/>
              <a:gd name="connsiteX3" fmla="*/ 12388983 w 12388983"/>
              <a:gd name="connsiteY3" fmla="*/ 3441030 h 6870031"/>
              <a:gd name="connsiteX4" fmla="*/ 12370935 w 12388983"/>
              <a:gd name="connsiteY4" fmla="*/ 6845965 h 6870031"/>
              <a:gd name="connsiteX5" fmla="*/ 5526973 w 12388983"/>
              <a:gd name="connsiteY5" fmla="*/ 6870031 h 6870031"/>
              <a:gd name="connsiteX0" fmla="*/ 7840359 w 14702369"/>
              <a:gd name="connsiteY0" fmla="*/ 6845968 h 6845968"/>
              <a:gd name="connsiteX1" fmla="*/ 0 w 14702369"/>
              <a:gd name="connsiteY1" fmla="*/ 0 h 6845968"/>
              <a:gd name="connsiteX2" fmla="*/ 14696353 w 14702369"/>
              <a:gd name="connsiteY2" fmla="*/ 0 h 6845968"/>
              <a:gd name="connsiteX3" fmla="*/ 14702369 w 14702369"/>
              <a:gd name="connsiteY3" fmla="*/ 3416967 h 6845968"/>
              <a:gd name="connsiteX4" fmla="*/ 14684321 w 14702369"/>
              <a:gd name="connsiteY4" fmla="*/ 6821902 h 6845968"/>
              <a:gd name="connsiteX5" fmla="*/ 7840359 w 14702369"/>
              <a:gd name="connsiteY5" fmla="*/ 6845968 h 6845968"/>
              <a:gd name="connsiteX0" fmla="*/ 11914246 w 14702369"/>
              <a:gd name="connsiteY0" fmla="*/ 6821904 h 6821904"/>
              <a:gd name="connsiteX1" fmla="*/ 0 w 14702369"/>
              <a:gd name="connsiteY1" fmla="*/ 0 h 6821904"/>
              <a:gd name="connsiteX2" fmla="*/ 14696353 w 14702369"/>
              <a:gd name="connsiteY2" fmla="*/ 0 h 6821904"/>
              <a:gd name="connsiteX3" fmla="*/ 14702369 w 14702369"/>
              <a:gd name="connsiteY3" fmla="*/ 3416967 h 6821904"/>
              <a:gd name="connsiteX4" fmla="*/ 14684321 w 14702369"/>
              <a:gd name="connsiteY4" fmla="*/ 6821902 h 6821904"/>
              <a:gd name="connsiteX5" fmla="*/ 11914246 w 14702369"/>
              <a:gd name="connsiteY5" fmla="*/ 6821904 h 6821904"/>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84321 w 14702369"/>
              <a:gd name="connsiteY4" fmla="*/ 6821902 h 6833935"/>
              <a:gd name="connsiteX5" fmla="*/ 11303164 w 14702369"/>
              <a:gd name="connsiteY5" fmla="*/ 6833935 h 6833935"/>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98869 w 14702369"/>
              <a:gd name="connsiteY4" fmla="*/ 6833934 h 6833935"/>
              <a:gd name="connsiteX5" fmla="*/ 11303164 w 14702369"/>
              <a:gd name="connsiteY5" fmla="*/ 6833935 h 6833935"/>
              <a:gd name="connsiteX0" fmla="*/ 11356917 w 14756122"/>
              <a:gd name="connsiteY0" fmla="*/ 6833935 h 6833935"/>
              <a:gd name="connsiteX1" fmla="*/ 0 w 14756122"/>
              <a:gd name="connsiteY1" fmla="*/ 12611 h 6833935"/>
              <a:gd name="connsiteX2" fmla="*/ 14750106 w 14756122"/>
              <a:gd name="connsiteY2" fmla="*/ 0 h 6833935"/>
              <a:gd name="connsiteX3" fmla="*/ 14756122 w 14756122"/>
              <a:gd name="connsiteY3" fmla="*/ 3416967 h 6833935"/>
              <a:gd name="connsiteX4" fmla="*/ 14752622 w 14756122"/>
              <a:gd name="connsiteY4" fmla="*/ 6833934 h 6833935"/>
              <a:gd name="connsiteX5" fmla="*/ 11356917 w 14756122"/>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2622 w 14761910"/>
              <a:gd name="connsiteY4" fmla="*/ 6833934 h 6833935"/>
              <a:gd name="connsiteX5" fmla="*/ 11356917 w 14761910"/>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8385 w 14761910"/>
              <a:gd name="connsiteY4" fmla="*/ 6829198 h 6833935"/>
              <a:gd name="connsiteX5" fmla="*/ 11356917 w 14761910"/>
              <a:gd name="connsiteY5" fmla="*/ 6833935 h 6833935"/>
              <a:gd name="connsiteX0" fmla="*/ 11356917 w 14761910"/>
              <a:gd name="connsiteY0" fmla="*/ 6833935 h 6836301"/>
              <a:gd name="connsiteX1" fmla="*/ 0 w 14761910"/>
              <a:gd name="connsiteY1" fmla="*/ 12611 h 6836301"/>
              <a:gd name="connsiteX2" fmla="*/ 14761631 w 14761910"/>
              <a:gd name="connsiteY2" fmla="*/ 0 h 6836301"/>
              <a:gd name="connsiteX3" fmla="*/ 14756122 w 14761910"/>
              <a:gd name="connsiteY3" fmla="*/ 3416967 h 6836301"/>
              <a:gd name="connsiteX4" fmla="*/ 14758385 w 14761910"/>
              <a:gd name="connsiteY4" fmla="*/ 6836301 h 6836301"/>
              <a:gd name="connsiteX5" fmla="*/ 11356917 w 14761910"/>
              <a:gd name="connsiteY5" fmla="*/ 6833935 h 68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1910" h="6836301">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a:extLst>
              <a:ext uri="{FF2B5EF4-FFF2-40B4-BE49-F238E27FC236}">
                <a16:creationId xmlns:a16="http://schemas.microsoft.com/office/drawing/2014/main" id="{E7A6DEE9-0B4F-409A-B59F-325723A10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8431" y="5311498"/>
            <a:ext cx="2738896" cy="1508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0B31207-9C3D-4B5C-B57B-2FE4DBE21416}"/>
              </a:ext>
            </a:extLst>
          </p:cNvPr>
          <p:cNvPicPr>
            <a:picLocks noChangeAspect="1"/>
          </p:cNvPicPr>
          <p:nvPr userDrawn="1"/>
        </p:nvPicPr>
        <p:blipFill rotWithShape="1">
          <a:blip r:embed="rId6" cstate="screen">
            <a:alphaModFix amt="34000"/>
            <a:extLst>
              <a:ext uri="{28A0092B-C50C-407E-A947-70E740481C1C}">
                <a14:useLocalDpi xmlns:a14="http://schemas.microsoft.com/office/drawing/2010/main"/>
              </a:ext>
            </a:extLst>
          </a:blip>
          <a:srcRect l="32582" t="2399" r="8554" b="-8774"/>
          <a:stretch/>
        </p:blipFill>
        <p:spPr>
          <a:xfrm rot="5400000">
            <a:off x="5734286" y="-1016167"/>
            <a:ext cx="5455273" cy="7480884"/>
          </a:xfrm>
          <a:prstGeom prst="rtTriangle">
            <a:avLst/>
          </a:prstGeom>
        </p:spPr>
      </p:pic>
      <p:pic>
        <p:nvPicPr>
          <p:cNvPr id="24" name="Picture 23">
            <a:extLst>
              <a:ext uri="{FF2B5EF4-FFF2-40B4-BE49-F238E27FC236}">
                <a16:creationId xmlns:a16="http://schemas.microsoft.com/office/drawing/2014/main" id="{735335CF-157D-43AA-8855-D3BF724DF976}"/>
              </a:ext>
            </a:extLst>
          </p:cNvPr>
          <p:cNvPicPr>
            <a:picLocks noChangeAspect="1"/>
          </p:cNvPicPr>
          <p:nvPr userDrawn="1"/>
        </p:nvPicPr>
        <p:blipFill rotWithShape="1">
          <a:blip r:embed="rId7" cstate="screen">
            <a:alphaModFix amt="34000"/>
            <a:grayscl/>
            <a:extLst>
              <a:ext uri="{28A0092B-C50C-407E-A947-70E740481C1C}">
                <a14:useLocalDpi xmlns:a14="http://schemas.microsoft.com/office/drawing/2010/main"/>
              </a:ext>
            </a:extLst>
          </a:blip>
          <a:srcRect/>
          <a:stretch/>
        </p:blipFill>
        <p:spPr>
          <a:xfrm rot="16200000">
            <a:off x="5792642" y="4819952"/>
            <a:ext cx="1719709" cy="2366806"/>
          </a:xfrm>
          <a:prstGeom prst="rtTriangle">
            <a:avLst/>
          </a:prstGeom>
        </p:spPr>
      </p:pic>
      <p:sp>
        <p:nvSpPr>
          <p:cNvPr id="11" name="Title 15">
            <a:extLst>
              <a:ext uri="{FF2B5EF4-FFF2-40B4-BE49-F238E27FC236}">
                <a16:creationId xmlns:a16="http://schemas.microsoft.com/office/drawing/2014/main" id="{6D87AD77-E89F-4705-AA0A-8032DAD1D337}"/>
              </a:ext>
            </a:extLst>
          </p:cNvPr>
          <p:cNvSpPr>
            <a:spLocks noGrp="1"/>
          </p:cNvSpPr>
          <p:nvPr>
            <p:ph type="title"/>
          </p:nvPr>
        </p:nvSpPr>
        <p:spPr>
          <a:xfrm>
            <a:off x="176047" y="175938"/>
            <a:ext cx="6157185" cy="3972645"/>
          </a:xfrm>
          <a:prstGeom prst="rect">
            <a:avLst/>
          </a:prstGeom>
        </p:spPr>
        <p:txBody>
          <a:bodyPr/>
          <a:lstStyle>
            <a:lvl1pPr>
              <a:defRPr sz="8000">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12018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441F9-A2B1-4BFB-87F7-B505A10AE26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08A801E7-BC54-4FD1-B398-A5A22D7A98BE}"/>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355B944D-04FC-4DF5-9BF7-3BCE88FF1F7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D524ECA-AF0A-4822-81E8-1224A9767F2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EB5CD593-1634-4207-94B8-040A8F75CE1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TextBox 7">
            <a:extLst>
              <a:ext uri="{FF2B5EF4-FFF2-40B4-BE49-F238E27FC236}">
                <a16:creationId xmlns:a16="http://schemas.microsoft.com/office/drawing/2014/main" id="{9D57198A-4F93-4BB0-B3E6-6EC9C206038D}"/>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extBox 8">
            <a:extLst>
              <a:ext uri="{FF2B5EF4-FFF2-40B4-BE49-F238E27FC236}">
                <a16:creationId xmlns:a16="http://schemas.microsoft.com/office/drawing/2014/main" id="{A6D052B9-215F-4A65-B5BF-D9EA0B79D5DB}"/>
              </a:ext>
            </a:extLst>
          </p:cNvPr>
          <p:cNvSpPr txBox="1"/>
          <p:nvPr userDrawn="1"/>
        </p:nvSpPr>
        <p:spPr>
          <a:xfrm>
            <a:off x="-24384" y="6562799"/>
            <a:ext cx="6506464" cy="307777"/>
          </a:xfrm>
          <a:prstGeom prst="rect">
            <a:avLst/>
          </a:prstGeom>
          <a:noFill/>
        </p:spPr>
        <p:txBody>
          <a:bodyPr wrap="square" rtlCol="0">
            <a:spAutoFit/>
          </a:bodyPr>
          <a:lstStyle/>
          <a:p>
            <a:r>
              <a:rPr lang="en-AU" sz="1400" b="1" dirty="0">
                <a:solidFill>
                  <a:schemeClr val="accent1"/>
                </a:solidFill>
              </a:rPr>
              <a:t>CEOS Plenary 	Biarritz, France 	Nov 30 – Dec 1, 2022</a:t>
            </a:r>
          </a:p>
        </p:txBody>
      </p:sp>
      <p:sp>
        <p:nvSpPr>
          <p:cNvPr id="10" name="Content Placeholder 2">
            <a:extLst>
              <a:ext uri="{FF2B5EF4-FFF2-40B4-BE49-F238E27FC236}">
                <a16:creationId xmlns:a16="http://schemas.microsoft.com/office/drawing/2014/main" id="{329B9A96-3603-43F8-A8A8-E7ECA8F147D7}"/>
              </a:ext>
            </a:extLst>
          </p:cNvPr>
          <p:cNvSpPr>
            <a:spLocks noGrp="1"/>
          </p:cNvSpPr>
          <p:nvPr>
            <p:ph idx="1"/>
          </p:nvPr>
        </p:nvSpPr>
        <p:spPr>
          <a:xfrm>
            <a:off x="324233" y="1558533"/>
            <a:ext cx="11495400" cy="4662871"/>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itle 15">
            <a:extLst>
              <a:ext uri="{FF2B5EF4-FFF2-40B4-BE49-F238E27FC236}">
                <a16:creationId xmlns:a16="http://schemas.microsoft.com/office/drawing/2014/main" id="{D23802C6-2AE7-4143-9A89-2B465ADB489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9839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D4F45A-79C4-451D-B770-5D9EB63F4CE9}"/>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D750AF94-A7F3-4BBE-BA31-C4E95B643892}"/>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B9F3D092-5D49-4AFB-AF3E-73F362AFF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B71A52C8-AC58-4F93-9B83-CF6340B35704}"/>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9F8C269A-31A7-4C30-A379-B1AF6E6AC07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Content Placeholder 2">
            <a:extLst>
              <a:ext uri="{FF2B5EF4-FFF2-40B4-BE49-F238E27FC236}">
                <a16:creationId xmlns:a16="http://schemas.microsoft.com/office/drawing/2014/main" id="{3DDE49C7-19A1-444C-9825-1EA2A4CF4CF2}"/>
              </a:ext>
            </a:extLst>
          </p:cNvPr>
          <p:cNvSpPr>
            <a:spLocks noGrp="1"/>
          </p:cNvSpPr>
          <p:nvPr>
            <p:ph idx="1"/>
          </p:nvPr>
        </p:nvSpPr>
        <p:spPr>
          <a:xfrm>
            <a:off x="386632"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2">
            <a:extLst>
              <a:ext uri="{FF2B5EF4-FFF2-40B4-BE49-F238E27FC236}">
                <a16:creationId xmlns:a16="http://schemas.microsoft.com/office/drawing/2014/main" id="{63544BA0-E96C-45E5-845D-0572CB6E19C4}"/>
              </a:ext>
            </a:extLst>
          </p:cNvPr>
          <p:cNvSpPr>
            <a:spLocks noGrp="1"/>
          </p:cNvSpPr>
          <p:nvPr>
            <p:ph idx="10"/>
          </p:nvPr>
        </p:nvSpPr>
        <p:spPr>
          <a:xfrm>
            <a:off x="6296361"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Box 12">
            <a:extLst>
              <a:ext uri="{FF2B5EF4-FFF2-40B4-BE49-F238E27FC236}">
                <a16:creationId xmlns:a16="http://schemas.microsoft.com/office/drawing/2014/main" id="{F6FA363F-DA93-49E9-B2AA-8F807FE83C45}"/>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5" name="Title 15">
            <a:extLst>
              <a:ext uri="{FF2B5EF4-FFF2-40B4-BE49-F238E27FC236}">
                <a16:creationId xmlns:a16="http://schemas.microsoft.com/office/drawing/2014/main" id="{87570EC9-0DBC-4BD7-95AA-6C73B6CD9541}"/>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2" name="TextBox 1">
            <a:extLst>
              <a:ext uri="{FF2B5EF4-FFF2-40B4-BE49-F238E27FC236}">
                <a16:creationId xmlns:a16="http://schemas.microsoft.com/office/drawing/2014/main" id="{2292774C-554B-D1B0-0AEB-0CA26BEE0C76}"/>
              </a:ext>
            </a:extLst>
          </p:cNvPr>
          <p:cNvSpPr txBox="1"/>
          <p:nvPr userDrawn="1"/>
        </p:nvSpPr>
        <p:spPr>
          <a:xfrm>
            <a:off x="-24384" y="6562799"/>
            <a:ext cx="6506464" cy="307777"/>
          </a:xfrm>
          <a:prstGeom prst="rect">
            <a:avLst/>
          </a:prstGeom>
          <a:noFill/>
        </p:spPr>
        <p:txBody>
          <a:bodyPr wrap="square" rtlCol="0">
            <a:spAutoFit/>
          </a:bodyPr>
          <a:lstStyle/>
          <a:p>
            <a:r>
              <a:rPr lang="en-AU" sz="1400" b="1" dirty="0">
                <a:solidFill>
                  <a:schemeClr val="accent1"/>
                </a:solidFill>
              </a:rPr>
              <a:t>CEOS Plenary 	Biarritz, France 	Nov 30 – Dec 1, 2022</a:t>
            </a:r>
          </a:p>
        </p:txBody>
      </p:sp>
    </p:spTree>
    <p:extLst>
      <p:ext uri="{BB962C8B-B14F-4D97-AF65-F5344CB8AC3E}">
        <p14:creationId xmlns:p14="http://schemas.microsoft.com/office/powerpoint/2010/main" val="19129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E8A8A5-B83C-452F-9ACA-4A3279DC36AF}"/>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2" name="Picture 11">
            <a:extLst>
              <a:ext uri="{FF2B5EF4-FFF2-40B4-BE49-F238E27FC236}">
                <a16:creationId xmlns:a16="http://schemas.microsoft.com/office/drawing/2014/main" id="{1B9B4D16-20B9-4380-8EB6-9F8F7A81229F}"/>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3" name="Picture 12">
            <a:extLst>
              <a:ext uri="{FF2B5EF4-FFF2-40B4-BE49-F238E27FC236}">
                <a16:creationId xmlns:a16="http://schemas.microsoft.com/office/drawing/2014/main" id="{2DFE8BF3-E40B-493A-9AE5-A62B25D4F1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CACCEF1-20EC-4A52-A7A1-15EEEB87FBB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5" name="Rectangle 14">
            <a:extLst>
              <a:ext uri="{FF2B5EF4-FFF2-40B4-BE49-F238E27FC236}">
                <a16:creationId xmlns:a16="http://schemas.microsoft.com/office/drawing/2014/main" id="{BE6BB852-D706-4A9C-8904-87AD81B3C355}"/>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7" name="TextBox 6">
            <a:extLst>
              <a:ext uri="{FF2B5EF4-FFF2-40B4-BE49-F238E27FC236}">
                <a16:creationId xmlns:a16="http://schemas.microsoft.com/office/drawing/2014/main" id="{7C7E3A92-47B8-4167-85B4-4C55CAFC49AB}"/>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itle 15">
            <a:extLst>
              <a:ext uri="{FF2B5EF4-FFF2-40B4-BE49-F238E27FC236}">
                <a16:creationId xmlns:a16="http://schemas.microsoft.com/office/drawing/2014/main" id="{80E5D011-DA18-4024-AF86-86894ACB27AE}"/>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2" name="TextBox 1">
            <a:extLst>
              <a:ext uri="{FF2B5EF4-FFF2-40B4-BE49-F238E27FC236}">
                <a16:creationId xmlns:a16="http://schemas.microsoft.com/office/drawing/2014/main" id="{746A8B69-379F-A4BA-F10B-E83F66B53E14}"/>
              </a:ext>
            </a:extLst>
          </p:cNvPr>
          <p:cNvSpPr txBox="1"/>
          <p:nvPr userDrawn="1"/>
        </p:nvSpPr>
        <p:spPr>
          <a:xfrm>
            <a:off x="-24384" y="6562799"/>
            <a:ext cx="6506464" cy="307777"/>
          </a:xfrm>
          <a:prstGeom prst="rect">
            <a:avLst/>
          </a:prstGeom>
          <a:noFill/>
        </p:spPr>
        <p:txBody>
          <a:bodyPr wrap="square" rtlCol="0">
            <a:spAutoFit/>
          </a:bodyPr>
          <a:lstStyle/>
          <a:p>
            <a:r>
              <a:rPr lang="en-AU" sz="1400" b="1" dirty="0">
                <a:solidFill>
                  <a:schemeClr val="accent1"/>
                </a:solidFill>
              </a:rPr>
              <a:t>CEOS Plenary 	Biarritz, France 	Nov 30 – Dec 1, 2022</a:t>
            </a:r>
          </a:p>
        </p:txBody>
      </p:sp>
    </p:spTree>
    <p:extLst>
      <p:ext uri="{BB962C8B-B14F-4D97-AF65-F5344CB8AC3E}">
        <p14:creationId xmlns:p14="http://schemas.microsoft.com/office/powerpoint/2010/main" val="11292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EBEE52-12B2-4089-AD9F-FE36914DD28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4" name="Picture 13">
            <a:extLst>
              <a:ext uri="{FF2B5EF4-FFF2-40B4-BE49-F238E27FC236}">
                <a16:creationId xmlns:a16="http://schemas.microsoft.com/office/drawing/2014/main" id="{2D315F3E-F0DF-4865-AC4F-47E0A13B27C7}"/>
              </a:ext>
            </a:extLst>
          </p:cNvPr>
          <p:cNvPicPr>
            <a:picLocks noChangeAspect="1"/>
          </p:cNvPicPr>
          <p:nvPr userDrawn="1"/>
        </p:nvPicPr>
        <p:blipFill rotWithShape="1">
          <a:blip r:embed="rId2"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5" name="Picture 14">
            <a:extLst>
              <a:ext uri="{FF2B5EF4-FFF2-40B4-BE49-F238E27FC236}">
                <a16:creationId xmlns:a16="http://schemas.microsoft.com/office/drawing/2014/main" id="{FB6593D5-A5A7-4DB6-A71A-5D767C08A4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0C563EC-D185-47AB-844E-F7F56F0C487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7" name="Rectangle 16">
            <a:extLst>
              <a:ext uri="{FF2B5EF4-FFF2-40B4-BE49-F238E27FC236}">
                <a16:creationId xmlns:a16="http://schemas.microsoft.com/office/drawing/2014/main" id="{2042A08C-D712-41B9-8B6D-63E085A5C203}"/>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3" name="Content Placeholder 2">
            <a:extLst>
              <a:ext uri="{FF2B5EF4-FFF2-40B4-BE49-F238E27FC236}">
                <a16:creationId xmlns:a16="http://schemas.microsoft.com/office/drawing/2014/main" id="{FF71F12C-5B09-41F4-BF5A-B51056894DD7}"/>
              </a:ext>
            </a:extLst>
          </p:cNvPr>
          <p:cNvSpPr>
            <a:spLocks noGrp="1"/>
          </p:cNvSpPr>
          <p:nvPr>
            <p:ph idx="1"/>
          </p:nvPr>
        </p:nvSpPr>
        <p:spPr>
          <a:xfrm>
            <a:off x="5180012" y="1373852"/>
            <a:ext cx="6172200" cy="4694402"/>
          </a:xfrm>
          <a:prstGeom prst="rect">
            <a:avLst/>
          </a:prstGeom>
        </p:spPr>
        <p:txBody>
          <a:bodyPr/>
          <a:lstStyle>
            <a:lvl1pPr marL="228600" indent="-228600">
              <a:buFont typeface="Wingdings" panose="05000000000000000000" pitchFamily="2" charset="2"/>
              <a:buChar char="v"/>
              <a:defRPr sz="3200"/>
            </a:lvl1pPr>
            <a:lvl2pPr marL="685800" indent="-228600">
              <a:buFont typeface="Wingdings" panose="05000000000000000000" pitchFamily="2" charset="2"/>
              <a:buChar char="§"/>
              <a:defRPr sz="2800"/>
            </a:lvl2pPr>
            <a:lvl3pPr marL="1143000" indent="-228600">
              <a:buFont typeface="Courier New" panose="02070309020205020404" pitchFamily="49" charset="0"/>
              <a:buChar char="o"/>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B9D816F0-FF8F-4A31-8300-9ACA6B575771}"/>
              </a:ext>
            </a:extLst>
          </p:cNvPr>
          <p:cNvSpPr>
            <a:spLocks noGrp="1"/>
          </p:cNvSpPr>
          <p:nvPr>
            <p:ph type="body" sz="half" idx="2"/>
          </p:nvPr>
        </p:nvSpPr>
        <p:spPr>
          <a:xfrm>
            <a:off x="839788" y="1373852"/>
            <a:ext cx="3932237" cy="463055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43C088C0-51B0-4546-B072-388AE9218637}"/>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1" name="Title 15">
            <a:extLst>
              <a:ext uri="{FF2B5EF4-FFF2-40B4-BE49-F238E27FC236}">
                <a16:creationId xmlns:a16="http://schemas.microsoft.com/office/drawing/2014/main" id="{52871787-E01A-4060-A748-A06B35391E7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2" name="TextBox 1">
            <a:extLst>
              <a:ext uri="{FF2B5EF4-FFF2-40B4-BE49-F238E27FC236}">
                <a16:creationId xmlns:a16="http://schemas.microsoft.com/office/drawing/2014/main" id="{0DCCED4C-FD28-A0DA-DD65-DB746034873C}"/>
              </a:ext>
            </a:extLst>
          </p:cNvPr>
          <p:cNvSpPr txBox="1"/>
          <p:nvPr userDrawn="1"/>
        </p:nvSpPr>
        <p:spPr>
          <a:xfrm>
            <a:off x="-24384" y="6562799"/>
            <a:ext cx="6506464" cy="307777"/>
          </a:xfrm>
          <a:prstGeom prst="rect">
            <a:avLst/>
          </a:prstGeom>
          <a:noFill/>
        </p:spPr>
        <p:txBody>
          <a:bodyPr wrap="square" rtlCol="0">
            <a:spAutoFit/>
          </a:bodyPr>
          <a:lstStyle/>
          <a:p>
            <a:r>
              <a:rPr lang="en-AU" sz="1400" b="1" dirty="0">
                <a:solidFill>
                  <a:schemeClr val="accent1"/>
                </a:solidFill>
              </a:rPr>
              <a:t>CEOS Plenary 	Biarritz, France 	Nov 30 – Dec 1, 2022</a:t>
            </a:r>
          </a:p>
        </p:txBody>
      </p:sp>
    </p:spTree>
    <p:extLst>
      <p:ext uri="{BB962C8B-B14F-4D97-AF65-F5344CB8AC3E}">
        <p14:creationId xmlns:p14="http://schemas.microsoft.com/office/powerpoint/2010/main" val="345898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B3F54E-9A4B-4920-8D77-4695B8ABE8DC}"/>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3" name="Picture 12">
            <a:extLst>
              <a:ext uri="{FF2B5EF4-FFF2-40B4-BE49-F238E27FC236}">
                <a16:creationId xmlns:a16="http://schemas.microsoft.com/office/drawing/2014/main" id="{8A22C5D0-A59F-4D59-9AE0-98B49D48F724}"/>
              </a:ext>
            </a:extLst>
          </p:cNvPr>
          <p:cNvPicPr>
            <a:picLocks noChangeAspect="1"/>
          </p:cNvPicPr>
          <p:nvPr userDrawn="1"/>
        </p:nvPicPr>
        <p:blipFill rotWithShape="1">
          <a:blip r:embed="rId7" cstate="screen">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p:spPr>
      </p:pic>
      <p:pic>
        <p:nvPicPr>
          <p:cNvPr id="14" name="Picture 13">
            <a:extLst>
              <a:ext uri="{FF2B5EF4-FFF2-40B4-BE49-F238E27FC236}">
                <a16:creationId xmlns:a16="http://schemas.microsoft.com/office/drawing/2014/main" id="{D83F94B4-13EA-4151-AFBF-F80C398EB19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CC0AD3EB-C7FF-4C12-981F-BF2C7DE74266}"/>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6" name="Rectangle 15">
            <a:extLst>
              <a:ext uri="{FF2B5EF4-FFF2-40B4-BE49-F238E27FC236}">
                <a16:creationId xmlns:a16="http://schemas.microsoft.com/office/drawing/2014/main" id="{74223A0C-8F12-4568-8E11-A3F2ECF21C84}"/>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Tree>
    <p:extLst>
      <p:ext uri="{BB962C8B-B14F-4D97-AF65-F5344CB8AC3E}">
        <p14:creationId xmlns:p14="http://schemas.microsoft.com/office/powerpoint/2010/main" val="1035221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a:extLst>
              <a:ext uri="{FF2B5EF4-FFF2-40B4-BE49-F238E27FC236}">
                <a16:creationId xmlns:a16="http://schemas.microsoft.com/office/drawing/2014/main" id="{19E239AD-3539-5BCF-9EB9-033E2CAE4EB2}"/>
              </a:ext>
            </a:extLst>
          </p:cNvPr>
          <p:cNvSpPr/>
          <p:nvPr/>
        </p:nvSpPr>
        <p:spPr>
          <a:xfrm>
            <a:off x="8835776" y="4631058"/>
            <a:ext cx="3126984" cy="1887895"/>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lvl="0" algn="r" defTabSz="914400">
              <a:defRPr>
                <a:solidFill>
                  <a:srgbClr val="000000"/>
                </a:solidFill>
              </a:defRP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Brian Killough</a:t>
            </a:r>
            <a:b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b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NASA, CEOS-SEO</a:t>
            </a:r>
          </a:p>
          <a:p>
            <a:pPr lvl="0" algn="r" defTabSz="914400">
              <a:defRPr>
                <a:solidFill>
                  <a:srgbClr val="000000"/>
                </a:solidFill>
              </a:defRP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Agenda Item 2.13</a:t>
            </a:r>
            <a:endParaRPr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endParaRPr>
          </a:p>
          <a:p>
            <a:pPr lvl="0" algn="r" defTabSz="914400">
              <a:defRPr>
                <a:solidFill>
                  <a:srgbClr val="000000"/>
                </a:solidFill>
              </a:defRP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2022 CEOS Plenary</a:t>
            </a:r>
            <a:endParaRPr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endParaRPr>
          </a:p>
          <a:p>
            <a:pPr lvl="0" algn="r" defTabSz="914400">
              <a:defRPr>
                <a:solidFill>
                  <a:srgbClr val="000000"/>
                </a:solidFill>
              </a:defRP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Biarritz, France</a:t>
            </a:r>
            <a:endParaRPr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endParaRPr>
          </a:p>
          <a:p>
            <a:pPr lvl="0" algn="r" defTabSz="914400">
              <a:defRPr>
                <a:solidFill>
                  <a:srgbClr val="000000"/>
                </a:solidFill>
              </a:defRPr>
            </a:pPr>
            <a:r>
              <a:rPr lang="en-AU"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rPr>
              <a:t>Nov 29-Dec 1, 2022</a:t>
            </a:r>
            <a:endParaRPr sz="2200" b="1" dirty="0">
              <a:solidFill>
                <a:schemeClr val="accent1"/>
              </a:solidFill>
              <a:latin typeface="Tahoma" panose="020B0604030504040204" pitchFamily="34" charset="0"/>
              <a:ea typeface="Tahoma" panose="020B0604030504040204" pitchFamily="34" charset="0"/>
              <a:cs typeface="Tahoma" panose="020B0604030504040204" pitchFamily="34" charset="0"/>
              <a:sym typeface="Arial Bold"/>
            </a:endParaRPr>
          </a:p>
        </p:txBody>
      </p:sp>
      <p:sp>
        <p:nvSpPr>
          <p:cNvPr id="7" name="Title 3">
            <a:extLst>
              <a:ext uri="{FF2B5EF4-FFF2-40B4-BE49-F238E27FC236}">
                <a16:creationId xmlns:a16="http://schemas.microsoft.com/office/drawing/2014/main" id="{FFAD806A-4E1C-E03C-0EC7-0248123CF689}"/>
              </a:ext>
            </a:extLst>
          </p:cNvPr>
          <p:cNvSpPr txBox="1">
            <a:spLocks/>
          </p:cNvSpPr>
          <p:nvPr/>
        </p:nvSpPr>
        <p:spPr>
          <a:xfrm>
            <a:off x="330020" y="315629"/>
            <a:ext cx="7498749" cy="3029599"/>
          </a:xfrm>
          <a:prstGeom prst="rect">
            <a:avLst/>
          </a:prstGeom>
        </p:spPr>
        <p:txBody>
          <a:bodyPr/>
          <a:lstStyle>
            <a:lvl1pPr algn="l" defTabSz="914400" rtl="0" eaLnBrk="1" latinLnBrk="0" hangingPunct="1">
              <a:lnSpc>
                <a:spcPct val="90000"/>
              </a:lnSpc>
              <a:spcBef>
                <a:spcPct val="0"/>
              </a:spcBef>
              <a:buNone/>
              <a:defRPr sz="8000" kern="1200">
                <a:solidFill>
                  <a:schemeClr val="bg1"/>
                </a:solidFill>
                <a:effectLst>
                  <a:outerShdw blurRad="50800" dist="38100" algn="l" rotWithShape="0">
                    <a:prstClr val="black">
                      <a:alpha val="40000"/>
                    </a:prstClr>
                  </a:outerShdw>
                </a:effectLst>
                <a:latin typeface="+mj-lt"/>
                <a:ea typeface="+mj-ea"/>
                <a:cs typeface="+mj-cs"/>
              </a:defRPr>
            </a:lvl1pPr>
          </a:lstStyle>
          <a:p>
            <a:r>
              <a:rPr lang="en-AU" sz="6000" b="1" dirty="0">
                <a:latin typeface="Tahoma" panose="020B0604030504040204" pitchFamily="34" charset="0"/>
                <a:ea typeface="Tahoma" panose="020B0604030504040204" pitchFamily="34" charset="0"/>
                <a:cs typeface="Tahoma" panose="020B0604030504040204" pitchFamily="34" charset="0"/>
              </a:rPr>
              <a:t>CEOS Systems </a:t>
            </a:r>
            <a:br>
              <a:rPr lang="en-AU" sz="6000" b="1" dirty="0">
                <a:latin typeface="Tahoma" panose="020B0604030504040204" pitchFamily="34" charset="0"/>
                <a:ea typeface="Tahoma" panose="020B0604030504040204" pitchFamily="34" charset="0"/>
                <a:cs typeface="Tahoma" panose="020B0604030504040204" pitchFamily="34" charset="0"/>
              </a:rPr>
            </a:br>
            <a:r>
              <a:rPr lang="en-AU" sz="6000" b="1" dirty="0">
                <a:latin typeface="Tahoma" panose="020B0604030504040204" pitchFamily="34" charset="0"/>
                <a:ea typeface="Tahoma" panose="020B0604030504040204" pitchFamily="34" charset="0"/>
                <a:cs typeface="Tahoma" panose="020B0604030504040204" pitchFamily="34" charset="0"/>
              </a:rPr>
              <a:t>Engineering Office </a:t>
            </a:r>
            <a:br>
              <a:rPr lang="en-AU" sz="6000" b="1" dirty="0">
                <a:latin typeface="Tahoma" panose="020B0604030504040204" pitchFamily="34" charset="0"/>
                <a:ea typeface="Tahoma" panose="020B0604030504040204" pitchFamily="34" charset="0"/>
                <a:cs typeface="Tahoma" panose="020B0604030504040204" pitchFamily="34" charset="0"/>
              </a:rPr>
            </a:br>
            <a:r>
              <a:rPr lang="en-AU" sz="6000" b="1" dirty="0">
                <a:latin typeface="Tahoma" panose="020B0604030504040204" pitchFamily="34" charset="0"/>
                <a:ea typeface="Tahoma" panose="020B0604030504040204" pitchFamily="34" charset="0"/>
                <a:cs typeface="Tahoma" panose="020B0604030504040204" pitchFamily="34" charset="0"/>
              </a:rPr>
              <a:t>(SEO) Report</a:t>
            </a:r>
          </a:p>
        </p:txBody>
      </p:sp>
    </p:spTree>
    <p:extLst>
      <p:ext uri="{BB962C8B-B14F-4D97-AF65-F5344CB8AC3E}">
        <p14:creationId xmlns:p14="http://schemas.microsoft.com/office/powerpoint/2010/main" val="39195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5" name="TextBox 4">
            <a:extLst>
              <a:ext uri="{FF2B5EF4-FFF2-40B4-BE49-F238E27FC236}">
                <a16:creationId xmlns:a16="http://schemas.microsoft.com/office/drawing/2014/main" id="{4FB36F44-43DD-9F9E-6C65-189A039830D3}"/>
              </a:ext>
            </a:extLst>
          </p:cNvPr>
          <p:cNvSpPr txBox="1"/>
          <p:nvPr/>
        </p:nvSpPr>
        <p:spPr>
          <a:xfrm>
            <a:off x="925550" y="5720576"/>
            <a:ext cx="4057521" cy="584775"/>
          </a:xfrm>
          <a:prstGeom prst="rect">
            <a:avLst/>
          </a:prstGeom>
          <a:noFill/>
        </p:spPr>
        <p:txBody>
          <a:bodyPr wrap="non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Out with the old …</a:t>
            </a:r>
          </a:p>
        </p:txBody>
      </p:sp>
      <p:sp>
        <p:nvSpPr>
          <p:cNvPr id="7" name="TextBox 6">
            <a:extLst>
              <a:ext uri="{FF2B5EF4-FFF2-40B4-BE49-F238E27FC236}">
                <a16:creationId xmlns:a16="http://schemas.microsoft.com/office/drawing/2014/main" id="{C71E9649-3010-8A42-DD7D-C85B9CD38F51}"/>
              </a:ext>
            </a:extLst>
          </p:cNvPr>
          <p:cNvSpPr txBox="1"/>
          <p:nvPr/>
        </p:nvSpPr>
        <p:spPr>
          <a:xfrm>
            <a:off x="6668782" y="5637687"/>
            <a:ext cx="4102405" cy="584775"/>
          </a:xfrm>
          <a:prstGeom prst="rect">
            <a:avLst/>
          </a:prstGeom>
          <a:noFill/>
        </p:spPr>
        <p:txBody>
          <a:bodyPr wrap="non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 with the new … </a:t>
            </a:r>
          </a:p>
        </p:txBody>
      </p:sp>
      <p:pic>
        <p:nvPicPr>
          <p:cNvPr id="10" name="Picture 9" descr="A person in a suit&#10;&#10;Description automatically generated with low confidence">
            <a:extLst>
              <a:ext uri="{FF2B5EF4-FFF2-40B4-BE49-F238E27FC236}">
                <a16:creationId xmlns:a16="http://schemas.microsoft.com/office/drawing/2014/main" id="{4A52E3E4-B217-7E3F-2579-FC747AD78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833" y="1239928"/>
            <a:ext cx="3601845" cy="4397759"/>
          </a:xfrm>
          <a:prstGeom prst="rect">
            <a:avLst/>
          </a:prstGeom>
        </p:spPr>
      </p:pic>
      <p:pic>
        <p:nvPicPr>
          <p:cNvPr id="11" name="IMG_0200_Mo4Jri.mp4">
            <a:hlinkClick r:id="" action="ppaction://media"/>
            <a:extLst>
              <a:ext uri="{FF2B5EF4-FFF2-40B4-BE49-F238E27FC236}">
                <a16:creationId xmlns:a16="http://schemas.microsoft.com/office/drawing/2014/main" id="{9C146812-EA0F-0CF7-EF11-3427156DF6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83071" y="1484506"/>
            <a:ext cx="6913756" cy="3888988"/>
          </a:xfrm>
          <a:prstGeom prst="rect">
            <a:avLst/>
          </a:prstGeom>
        </p:spPr>
      </p:pic>
      <p:sp>
        <p:nvSpPr>
          <p:cNvPr id="2" name="Title 1">
            <a:extLst>
              <a:ext uri="{FF2B5EF4-FFF2-40B4-BE49-F238E27FC236}">
                <a16:creationId xmlns:a16="http://schemas.microsoft.com/office/drawing/2014/main" id="{4D52653F-BB7E-F676-9605-37DD7F5B97D0}"/>
              </a:ext>
            </a:extLst>
          </p:cNvPr>
          <p:cNvSpPr>
            <a:spLocks noGrp="1"/>
          </p:cNvSpPr>
          <p:nvPr>
            <p:ph type="title"/>
          </p:nvPr>
        </p:nvSpPr>
        <p:spPr>
          <a:xfrm>
            <a:off x="176048" y="175939"/>
            <a:ext cx="9386864" cy="779002"/>
          </a:xfrm>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The End</a:t>
            </a:r>
          </a:p>
        </p:txBody>
      </p:sp>
    </p:spTree>
    <p:extLst>
      <p:ext uri="{BB962C8B-B14F-4D97-AF65-F5344CB8AC3E}">
        <p14:creationId xmlns:p14="http://schemas.microsoft.com/office/powerpoint/2010/main" val="2384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25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2</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300831" y="1354734"/>
            <a:ext cx="8072607" cy="4658839"/>
          </a:xfrm>
          <a:prstGeom prst="rect">
            <a:avLst/>
          </a:prstGeom>
          <a:noFill/>
        </p:spPr>
        <p:txBody>
          <a:bodyPr wrap="square" rtlCol="0">
            <a:spAutoFit/>
          </a:bodyPr>
          <a:lstStyle/>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CEOS Systems Engineering Office (SEO) was established in April 2007 (sponsored by </a:t>
            </a:r>
            <a:r>
              <a:rPr lang="en-GB" sz="2000" b="1" dirty="0">
                <a:latin typeface="Quire Sans" panose="020B0502040400020003" pitchFamily="34" charset="0"/>
                <a:cs typeface="Quire Sans" panose="020B0502040400020003" pitchFamily="34" charset="0"/>
              </a:rPr>
              <a:t>NASA HQ</a:t>
            </a:r>
            <a:r>
              <a:rPr lang="en-GB" sz="2000" dirty="0">
                <a:latin typeface="Quire Sans" panose="020B0502040400020003" pitchFamily="34" charset="0"/>
                <a:cs typeface="Quire Sans" panose="020B0502040400020003" pitchFamily="34" charset="0"/>
              </a:rPr>
              <a:t>) to support the CEOS organization and facilitate global space agency initiatives. </a:t>
            </a:r>
            <a:br>
              <a:rPr lang="en-GB" sz="2000" dirty="0">
                <a:latin typeface="Quire Sans" panose="020B0502040400020003" pitchFamily="34" charset="0"/>
                <a:cs typeface="Quire Sans" panose="020B0502040400020003" pitchFamily="34" charset="0"/>
              </a:rPr>
            </a:br>
            <a:r>
              <a:rPr lang="en-GB" sz="2000" b="1" dirty="0">
                <a:solidFill>
                  <a:srgbClr val="FF0000"/>
                </a:solidFill>
                <a:latin typeface="Quire Sans" panose="020B0502040400020003" pitchFamily="34" charset="0"/>
                <a:cs typeface="Quire Sans" panose="020B0502040400020003" pitchFamily="34" charset="0"/>
              </a:rPr>
              <a:t>15+ years of support to CEOS!</a:t>
            </a:r>
          </a:p>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SEO </a:t>
            </a:r>
            <a:r>
              <a:rPr lang="en-GB" sz="2000" b="1" dirty="0">
                <a:latin typeface="Quire Sans" panose="020B0502040400020003" pitchFamily="34" charset="0"/>
                <a:cs typeface="Quire Sans" panose="020B0502040400020003" pitchFamily="34" charset="0"/>
              </a:rPr>
              <a:t>technical functions </a:t>
            </a:r>
            <a:r>
              <a:rPr lang="en-GB" sz="2000" dirty="0">
                <a:latin typeface="Quire Sans" panose="020B0502040400020003" pitchFamily="34" charset="0"/>
                <a:cs typeface="Quire Sans" panose="020B0502040400020003" pitchFamily="34" charset="0"/>
              </a:rPr>
              <a:t>include: developing systems engineering tools and solutions, conducting requirements and gap assessments, data acquisition planning, and special projects (e.g., Open Data Cube) </a:t>
            </a:r>
          </a:p>
          <a:p>
            <a:pPr marL="285750" indent="-285750">
              <a:lnSpc>
                <a:spcPct val="150000"/>
              </a:lnSpc>
              <a:buFont typeface="Wingdings" pitchFamily="2" charset="2"/>
              <a:buChar char="§"/>
            </a:pPr>
            <a:r>
              <a:rPr lang="en-GB" sz="2000" dirty="0">
                <a:latin typeface="Quire Sans" panose="020B0502040400020003" pitchFamily="34" charset="0"/>
                <a:cs typeface="Quire Sans" panose="020B0502040400020003" pitchFamily="34" charset="0"/>
              </a:rPr>
              <a:t>The SEO </a:t>
            </a:r>
            <a:r>
              <a:rPr lang="en-GB" sz="2000" b="1" dirty="0">
                <a:latin typeface="Quire Sans" panose="020B0502040400020003" pitchFamily="34" charset="0"/>
                <a:cs typeface="Quire Sans" panose="020B0502040400020003" pitchFamily="34" charset="0"/>
              </a:rPr>
              <a:t>management functions </a:t>
            </a:r>
            <a:r>
              <a:rPr lang="en-GB" sz="2000" dirty="0">
                <a:latin typeface="Quire Sans" panose="020B0502040400020003" pitchFamily="34" charset="0"/>
                <a:cs typeface="Quire Sans" panose="020B0502040400020003" pitchFamily="34" charset="0"/>
              </a:rPr>
              <a:t>include: improving communications through web-based tools, managing CEOS social media, meeting logistics, and developing education and outreach products.  </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SEO Reminder ... What We Do</a:t>
            </a:r>
          </a:p>
        </p:txBody>
      </p:sp>
      <p:pic>
        <p:nvPicPr>
          <p:cNvPr id="4" name="Picture 16">
            <a:extLst>
              <a:ext uri="{FF2B5EF4-FFF2-40B4-BE49-F238E27FC236}">
                <a16:creationId xmlns:a16="http://schemas.microsoft.com/office/drawing/2014/main" id="{6AF89716-5CC8-86FA-D82A-8CF35E6735C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385136" y="4278195"/>
            <a:ext cx="2786316" cy="225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B3F6E44-F9F1-3955-01F3-153BDD5BE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5234" y="1354734"/>
            <a:ext cx="3680860" cy="1840430"/>
          </a:xfrm>
          <a:prstGeom prst="rect">
            <a:avLst/>
          </a:prstGeom>
        </p:spPr>
      </p:pic>
    </p:spTree>
    <p:extLst>
      <p:ext uri="{BB962C8B-B14F-4D97-AF65-F5344CB8AC3E}">
        <p14:creationId xmlns:p14="http://schemas.microsoft.com/office/powerpoint/2010/main" val="84477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3</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62914" y="1433259"/>
            <a:ext cx="9307090" cy="4606326"/>
          </a:xfrm>
          <a:prstGeom prst="rect">
            <a:avLst/>
          </a:prstGeom>
          <a:noFill/>
        </p:spPr>
        <p:txBody>
          <a:bodyPr wrap="square" rtlCol="0">
            <a:spAutoFit/>
          </a:bodyPr>
          <a:lstStyle/>
          <a:p>
            <a:pPr marL="285750" indent="-285750">
              <a:lnSpc>
                <a:spcPct val="150000"/>
              </a:lnSpc>
              <a:buFont typeface="Wingdings" pitchFamily="2" charset="2"/>
              <a:buChar char="§"/>
            </a:pPr>
            <a:r>
              <a:rPr lang="en-GB" dirty="0">
                <a:latin typeface="Tahoma" panose="020B0604030504040204" pitchFamily="34" charset="0"/>
                <a:ea typeface="Tahoma" panose="020B0604030504040204" pitchFamily="34" charset="0"/>
                <a:cs typeface="Tahoma" panose="020B0604030504040204" pitchFamily="34" charset="0"/>
              </a:rPr>
              <a:t>The SEO has been testing several cloud computing frameworks to understand CEOS data access and technology capabilities. </a:t>
            </a:r>
            <a:r>
              <a:rPr lang="en-GB" b="1" dirty="0">
                <a:solidFill>
                  <a:srgbClr val="FF0000"/>
                </a:solidFill>
                <a:latin typeface="Tahoma" panose="020B0604030504040204" pitchFamily="34" charset="0"/>
                <a:ea typeface="Tahoma" panose="020B0604030504040204" pitchFamily="34" charset="0"/>
                <a:cs typeface="Tahoma" panose="020B0604030504040204" pitchFamily="34" charset="0"/>
              </a:rPr>
              <a:t>These cloud frameworks use YOUR data!</a:t>
            </a:r>
          </a:p>
          <a:p>
            <a:pPr marL="285750" indent="-285750">
              <a:lnSpc>
                <a:spcPct val="150000"/>
              </a:lnSpc>
              <a:buFont typeface="Wingdings" pitchFamily="2" charset="2"/>
              <a:buChar char="§"/>
            </a:pPr>
            <a:r>
              <a:rPr lang="en-GB" b="1" dirty="0">
                <a:latin typeface="Tahoma" panose="020B0604030504040204" pitchFamily="34" charset="0"/>
                <a:ea typeface="Tahoma" panose="020B0604030504040204" pitchFamily="34" charset="0"/>
                <a:cs typeface="Tahoma" panose="020B0604030504040204" pitchFamily="34" charset="0"/>
              </a:rPr>
              <a:t>Google</a:t>
            </a:r>
            <a:r>
              <a:rPr lang="en-GB" dirty="0">
                <a:latin typeface="Tahoma" panose="020B0604030504040204" pitchFamily="34" charset="0"/>
                <a:ea typeface="Tahoma" panose="020B0604030504040204" pitchFamily="34" charset="0"/>
                <a:cs typeface="Tahoma" panose="020B0604030504040204" pitchFamily="34" charset="0"/>
              </a:rPr>
              <a:t> – we use the Google Cloud (paid), Colab (free notebook platform, but limited) and Earth Engine (free satellite datasets). </a:t>
            </a:r>
          </a:p>
          <a:p>
            <a:pPr marL="285750" indent="-285750">
              <a:lnSpc>
                <a:spcPct val="150000"/>
              </a:lnSpc>
              <a:buFont typeface="Wingdings" pitchFamily="2" charset="2"/>
              <a:buChar char="§"/>
            </a:pPr>
            <a:r>
              <a:rPr lang="en-GB" b="1" dirty="0">
                <a:latin typeface="Tahoma" panose="020B0604030504040204" pitchFamily="34" charset="0"/>
                <a:ea typeface="Tahoma" panose="020B0604030504040204" pitchFamily="34" charset="0"/>
                <a:cs typeface="Tahoma" panose="020B0604030504040204" pitchFamily="34" charset="0"/>
              </a:rPr>
              <a:t>Amazon</a:t>
            </a:r>
            <a:r>
              <a:rPr lang="en-GB" dirty="0">
                <a:latin typeface="Tahoma" panose="020B0604030504040204" pitchFamily="34" charset="0"/>
                <a:ea typeface="Tahoma" panose="020B0604030504040204" pitchFamily="34" charset="0"/>
                <a:cs typeface="Tahoma" panose="020B0604030504040204" pitchFamily="34" charset="0"/>
              </a:rPr>
              <a:t> – we use the AWS Cloud (paid), SageMaker (free notebook platform, but limited), and the AWS Open Data Catalog (free satellite datasets).</a:t>
            </a:r>
          </a:p>
          <a:p>
            <a:pPr marL="285750" indent="-285750">
              <a:lnSpc>
                <a:spcPct val="150000"/>
              </a:lnSpc>
              <a:buFont typeface="Wingdings" pitchFamily="2" charset="2"/>
              <a:buChar char="§"/>
            </a:pPr>
            <a:r>
              <a:rPr lang="en-GB" b="1" dirty="0">
                <a:latin typeface="Tahoma" panose="020B0604030504040204" pitchFamily="34" charset="0"/>
                <a:ea typeface="Tahoma" panose="020B0604030504040204" pitchFamily="34" charset="0"/>
                <a:cs typeface="Tahoma" panose="020B0604030504040204" pitchFamily="34" charset="0"/>
              </a:rPr>
              <a:t>Sentinel Hub </a:t>
            </a:r>
            <a:r>
              <a:rPr lang="en-GB" dirty="0">
                <a:latin typeface="Tahoma" panose="020B0604030504040204" pitchFamily="34" charset="0"/>
                <a:ea typeface="Tahoma" panose="020B0604030504040204" pitchFamily="34" charset="0"/>
                <a:cs typeface="Tahoma" panose="020B0604030504040204" pitchFamily="34" charset="0"/>
              </a:rPr>
              <a:t>– we are working with Sinergise to test ODC integration with the Sentinel Hub via CreoDIAS (European cloud provider). </a:t>
            </a:r>
          </a:p>
          <a:p>
            <a:pPr marL="285750" indent="-285750">
              <a:lnSpc>
                <a:spcPct val="150000"/>
              </a:lnSpc>
              <a:buFont typeface="Wingdings" pitchFamily="2" charset="2"/>
              <a:buChar char="§"/>
            </a:pPr>
            <a:r>
              <a:rPr lang="en-GB" b="1" dirty="0">
                <a:latin typeface="Tahoma" panose="020B0604030504040204" pitchFamily="34" charset="0"/>
                <a:ea typeface="Tahoma" panose="020B0604030504040204" pitchFamily="34" charset="0"/>
                <a:cs typeface="Tahoma" panose="020B0604030504040204" pitchFamily="34" charset="0"/>
              </a:rPr>
              <a:t>Microsoft</a:t>
            </a:r>
            <a:r>
              <a:rPr lang="en-GB" dirty="0">
                <a:latin typeface="Tahoma" panose="020B0604030504040204" pitchFamily="34" charset="0"/>
                <a:ea typeface="Tahoma" panose="020B0604030504040204" pitchFamily="34" charset="0"/>
                <a:cs typeface="Tahoma" panose="020B0604030504040204" pitchFamily="34" charset="0"/>
              </a:rPr>
              <a:t> – we use the Microsoft Azure Cloud (paid), Azure Labs (free notebook platform, but limited) and the Planetary Computer Data Catalog (free satellite datasets). </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Cloud Computing Prototypes</a:t>
            </a:r>
          </a:p>
        </p:txBody>
      </p:sp>
      <p:pic>
        <p:nvPicPr>
          <p:cNvPr id="1028" name="Picture 4" descr="Introduction to Cloud Security with AWS | by Aregbesola Olumuyiwa |  DataDrivenInvestor">
            <a:extLst>
              <a:ext uri="{FF2B5EF4-FFF2-40B4-BE49-F238E27FC236}">
                <a16:creationId xmlns:a16="http://schemas.microsoft.com/office/drawing/2014/main" id="{401974BE-FBDF-6570-D47D-700AD09B3B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44078" y="2441595"/>
            <a:ext cx="1985008" cy="1486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ntinel Hub">
            <a:extLst>
              <a:ext uri="{FF2B5EF4-FFF2-40B4-BE49-F238E27FC236}">
                <a16:creationId xmlns:a16="http://schemas.microsoft.com/office/drawing/2014/main" id="{7D26EDF0-39FB-6581-1A6E-225BC8C99D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90114" y="3911080"/>
            <a:ext cx="2344671" cy="8595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ular Questions About Microsoft Azure Answered - 2WTech : 2WTech">
            <a:extLst>
              <a:ext uri="{FF2B5EF4-FFF2-40B4-BE49-F238E27FC236}">
                <a16:creationId xmlns:a16="http://schemas.microsoft.com/office/drawing/2014/main" id="{19550624-E55C-F1D9-E6B6-1280E9B04D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6440" y="4855351"/>
            <a:ext cx="2344671" cy="1221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358255-4120-45DC-7D03-EA53218F5E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49370" y="1108795"/>
            <a:ext cx="1626157" cy="1378362"/>
          </a:xfrm>
          <a:prstGeom prst="rect">
            <a:avLst/>
          </a:prstGeom>
        </p:spPr>
      </p:pic>
    </p:spTree>
    <p:extLst>
      <p:ext uri="{BB962C8B-B14F-4D97-AF65-F5344CB8AC3E}">
        <p14:creationId xmlns:p14="http://schemas.microsoft.com/office/powerpoint/2010/main" val="323058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176048" y="1416379"/>
            <a:ext cx="8432203" cy="484337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Digital Earth Africa </a:t>
            </a: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SEO led the deployment and testing of the African Regional Data Cube in 2018. The success of this prototype led to a fully funded DE-Africa. Leadership has now completely transitioned to Africa (SANSA). The SEO still represents CEOS on the Technical Advisory Committee (TAC).</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Digital Earth Pacific </a:t>
            </a: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SEO has worked with the Pacific Community (SPC) to guide the initial prototype and conduct user needs meetings. SPC is now working on securing funding. The SEO represents CEOS on the Interim Steering Group (ISG).</a:t>
            </a:r>
          </a:p>
          <a:p>
            <a:pPr marL="285750" marR="0" lvl="0" indent="-285750" algn="l"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Digital Earth Americas </a:t>
            </a: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SEO is working with CSIRO (Chile) and INEGI (Mexico) to explore opportunities toward a future DE-Americas. We conducted several workshops in the region to explore user needs. A future Caribbean initiative funded by Mexico is likely the next opportunity. There are also ideas for pilots in Costa Rica and Suriname (via GPSDD) and Brazil (INPE). A meeting with AmeriGEO was held at the GEO Plenary in Ghana to share progress and plans. </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Regional Data Cubes</a:t>
            </a:r>
          </a:p>
        </p:txBody>
      </p:sp>
      <p:pic>
        <p:nvPicPr>
          <p:cNvPr id="3" name="Picture 2">
            <a:extLst>
              <a:ext uri="{FF2B5EF4-FFF2-40B4-BE49-F238E27FC236}">
                <a16:creationId xmlns:a16="http://schemas.microsoft.com/office/drawing/2014/main" id="{39D90CE0-BC6B-B770-0161-629AFA74B5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3640" y="1213293"/>
            <a:ext cx="2637071" cy="2711435"/>
          </a:xfrm>
          <a:prstGeom prst="rect">
            <a:avLst/>
          </a:prstGeom>
        </p:spPr>
      </p:pic>
      <p:pic>
        <p:nvPicPr>
          <p:cNvPr id="4" name="Picture 3">
            <a:extLst>
              <a:ext uri="{FF2B5EF4-FFF2-40B4-BE49-F238E27FC236}">
                <a16:creationId xmlns:a16="http://schemas.microsoft.com/office/drawing/2014/main" id="{A0125773-AEC7-3A5D-8E5C-12301C61E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3307" y="4037823"/>
            <a:ext cx="3354152" cy="2276252"/>
          </a:xfrm>
          <a:prstGeom prst="rect">
            <a:avLst/>
          </a:prstGeom>
        </p:spPr>
      </p:pic>
    </p:spTree>
    <p:extLst>
      <p:ext uri="{BB962C8B-B14F-4D97-AF65-F5344CB8AC3E}">
        <p14:creationId xmlns:p14="http://schemas.microsoft.com/office/powerpoint/2010/main" val="2844565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5</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383024" y="1282949"/>
            <a:ext cx="9262081" cy="3904402"/>
          </a:xfrm>
          <a:prstGeom prst="rect">
            <a:avLst/>
          </a:prstGeom>
          <a:noFill/>
        </p:spPr>
        <p:txBody>
          <a:bodyPr wrap="square" rtlCol="0">
            <a:spAutoFit/>
          </a:bodyPr>
          <a:lstStyle/>
          <a:p>
            <a:pPr marL="285750" indent="-285750">
              <a:lnSpc>
                <a:spcPct val="150000"/>
              </a:lnSpc>
              <a:buFont typeface="Wingdings" pitchFamily="2" charset="2"/>
              <a:buChar char="§"/>
            </a:pPr>
            <a:r>
              <a:rPr lang="en-GB" sz="2100" dirty="0">
                <a:latin typeface="Tahoma" panose="020B0604030504040204" pitchFamily="34" charset="0"/>
                <a:ea typeface="Tahoma" panose="020B0604030504040204" pitchFamily="34" charset="0"/>
                <a:cs typeface="Tahoma" panose="020B0604030504040204" pitchFamily="34" charset="0"/>
              </a:rPr>
              <a:t>The </a:t>
            </a:r>
            <a:r>
              <a:rPr lang="en-GB" sz="2100" b="1" dirty="0">
                <a:latin typeface="Tahoma" panose="020B0604030504040204" pitchFamily="34" charset="0"/>
                <a:ea typeface="Tahoma" panose="020B0604030504040204" pitchFamily="34" charset="0"/>
                <a:cs typeface="Tahoma" panose="020B0604030504040204" pitchFamily="34" charset="0"/>
              </a:rPr>
              <a:t>Open Data Cube (ODC) Sandbox </a:t>
            </a:r>
            <a:r>
              <a:rPr lang="en-GB" sz="2100" dirty="0">
                <a:latin typeface="Tahoma" panose="020B0604030504040204" pitchFamily="34" charset="0"/>
                <a:ea typeface="Tahoma" panose="020B0604030504040204" pitchFamily="34" charset="0"/>
                <a:cs typeface="Tahoma" panose="020B0604030504040204" pitchFamily="34" charset="0"/>
              </a:rPr>
              <a:t>has </a:t>
            </a:r>
            <a:r>
              <a:rPr lang="en-GB" sz="2100" b="1" dirty="0">
                <a:solidFill>
                  <a:srgbClr val="FF0000"/>
                </a:solidFill>
                <a:latin typeface="Tahoma" panose="020B0604030504040204" pitchFamily="34" charset="0"/>
                <a:ea typeface="Tahoma" panose="020B0604030504040204" pitchFamily="34" charset="0"/>
                <a:cs typeface="Tahoma" panose="020B0604030504040204" pitchFamily="34" charset="0"/>
              </a:rPr>
              <a:t>19 applications </a:t>
            </a:r>
            <a:r>
              <a:rPr lang="en-GB" sz="2100" dirty="0">
                <a:latin typeface="Tahoma" panose="020B0604030504040204" pitchFamily="34" charset="0"/>
                <a:ea typeface="Tahoma" panose="020B0604030504040204" pitchFamily="34" charset="0"/>
                <a:cs typeface="Tahoma" panose="020B0604030504040204" pitchFamily="34" charset="0"/>
              </a:rPr>
              <a:t>in GitHub. This open source tool is a great example of “open science” and has gained significant popularity as an educational and research tool.</a:t>
            </a:r>
          </a:p>
          <a:p>
            <a:pPr marL="285750" indent="-285750">
              <a:lnSpc>
                <a:spcPct val="150000"/>
              </a:lnSpc>
              <a:buFont typeface="Wingdings" pitchFamily="2" charset="2"/>
              <a:buChar char="§"/>
            </a:pPr>
            <a:r>
              <a:rPr lang="en-GB" sz="2100" dirty="0">
                <a:latin typeface="Tahoma" panose="020B0604030504040204" pitchFamily="34" charset="0"/>
                <a:ea typeface="Tahoma" panose="020B0604030504040204" pitchFamily="34" charset="0"/>
                <a:cs typeface="Tahoma" panose="020B0604030504040204" pitchFamily="34" charset="0"/>
              </a:rPr>
              <a:t>The SEO worked with Digital Earth Africa to develop their ODC applications and tools. They recently released </a:t>
            </a:r>
            <a:r>
              <a:rPr lang="en-GB" sz="2100" b="1" dirty="0">
                <a:latin typeface="Tahoma" panose="020B0604030504040204" pitchFamily="34" charset="0"/>
                <a:ea typeface="Tahoma" panose="020B0604030504040204" pitchFamily="34" charset="0"/>
                <a:cs typeface="Tahoma" panose="020B0604030504040204" pitchFamily="34" charset="0"/>
              </a:rPr>
              <a:t>100+ application notebooks </a:t>
            </a:r>
            <a:r>
              <a:rPr lang="en-GB" sz="2100" dirty="0">
                <a:latin typeface="Tahoma" panose="020B0604030504040204" pitchFamily="34" charset="0"/>
                <a:ea typeface="Tahoma" panose="020B0604030504040204" pitchFamily="34" charset="0"/>
                <a:cs typeface="Tahoma" panose="020B0604030504040204" pitchFamily="34" charset="0"/>
              </a:rPr>
              <a:t>focused on satellite datasets, real-world examples and SDGs. </a:t>
            </a:r>
          </a:p>
          <a:p>
            <a:pPr marL="285750" indent="-285750">
              <a:lnSpc>
                <a:spcPct val="150000"/>
              </a:lnSpc>
              <a:buFont typeface="Wingdings" pitchFamily="2" charset="2"/>
              <a:buChar char="§"/>
            </a:pPr>
            <a:r>
              <a:rPr lang="en-GB" sz="2100" dirty="0">
                <a:latin typeface="Tahoma" panose="020B0604030504040204" pitchFamily="34" charset="0"/>
                <a:ea typeface="Tahoma" panose="020B0604030504040204" pitchFamily="34" charset="0"/>
                <a:cs typeface="Tahoma" panose="020B0604030504040204" pitchFamily="34" charset="0"/>
              </a:rPr>
              <a:t>The SEO participated in several WGCapD webinars to promote open science and use of CEOS satellite data via Jupyter notebooks. </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Open Data Cube Sandbox</a:t>
            </a:r>
          </a:p>
        </p:txBody>
      </p:sp>
      <p:pic>
        <p:nvPicPr>
          <p:cNvPr id="10" name="Picture 9">
            <a:extLst>
              <a:ext uri="{FF2B5EF4-FFF2-40B4-BE49-F238E27FC236}">
                <a16:creationId xmlns:a16="http://schemas.microsoft.com/office/drawing/2014/main" id="{325BCF5B-FB2D-C66C-F7B2-92A1BB247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46077" y="1190348"/>
            <a:ext cx="1286179" cy="1476580"/>
          </a:xfrm>
          <a:prstGeom prst="rect">
            <a:avLst/>
          </a:prstGeom>
        </p:spPr>
      </p:pic>
      <p:pic>
        <p:nvPicPr>
          <p:cNvPr id="11" name="Picture 10">
            <a:extLst>
              <a:ext uri="{FF2B5EF4-FFF2-40B4-BE49-F238E27FC236}">
                <a16:creationId xmlns:a16="http://schemas.microsoft.com/office/drawing/2014/main" id="{77CB592B-9ADA-2183-6A99-2DD7DF6DED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5270" y="3035157"/>
            <a:ext cx="2114839" cy="3149103"/>
          </a:xfrm>
          <a:prstGeom prst="rect">
            <a:avLst/>
          </a:prstGeom>
          <a:ln w="12700">
            <a:solidFill>
              <a:schemeClr val="accent1"/>
            </a:solidFill>
          </a:ln>
        </p:spPr>
      </p:pic>
      <p:sp>
        <p:nvSpPr>
          <p:cNvPr id="3" name="TextBox 2">
            <a:extLst>
              <a:ext uri="{FF2B5EF4-FFF2-40B4-BE49-F238E27FC236}">
                <a16:creationId xmlns:a16="http://schemas.microsoft.com/office/drawing/2014/main" id="{9F367801-29BA-5361-50CF-41D2D48808DF}"/>
              </a:ext>
            </a:extLst>
          </p:cNvPr>
          <p:cNvSpPr txBox="1"/>
          <p:nvPr/>
        </p:nvSpPr>
        <p:spPr>
          <a:xfrm>
            <a:off x="1854695" y="5436684"/>
            <a:ext cx="6680034" cy="584775"/>
          </a:xfrm>
          <a:prstGeom prst="rect">
            <a:avLst/>
          </a:prstGeom>
          <a:solidFill>
            <a:schemeClr val="accent2">
              <a:lumMod val="40000"/>
              <a:lumOff val="60000"/>
            </a:schemeClr>
          </a:solidFill>
        </p:spPr>
        <p:txBody>
          <a:bodyPr wrap="none" rtlCol="0">
            <a:spAutoFit/>
          </a:bodyPr>
          <a:lstStyle/>
          <a:p>
            <a:r>
              <a:rPr lang="en-US" sz="3200" b="1">
                <a:latin typeface="Tahoma" panose="020B0604030504040204" pitchFamily="34" charset="0"/>
                <a:ea typeface="Tahoma" panose="020B0604030504040204" pitchFamily="34" charset="0"/>
                <a:cs typeface="Tahoma" panose="020B0604030504040204" pitchFamily="34" charset="0"/>
              </a:rPr>
              <a:t>openearthalliance.org/sandbox</a:t>
            </a:r>
          </a:p>
        </p:txBody>
      </p:sp>
    </p:spTree>
    <p:extLst>
      <p:ext uri="{BB962C8B-B14F-4D97-AF65-F5344CB8AC3E}">
        <p14:creationId xmlns:p14="http://schemas.microsoft.com/office/powerpoint/2010/main" val="83587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30896" y="1128702"/>
            <a:ext cx="11730207" cy="4646208"/>
          </a:xfrm>
          <a:prstGeom prst="rect">
            <a:avLst/>
          </a:prstGeom>
          <a:noFill/>
        </p:spPr>
        <p:txBody>
          <a:bodyPr wrap="square" rtlCol="0">
            <a:spAutoFit/>
          </a:bodyPr>
          <a:lstStyle/>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Analysis Ready Data (ARD) </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led the developed of the </a:t>
            </a:r>
            <a:r>
              <a:rPr lang="en-GB" sz="2000">
                <a:solidFill>
                  <a:prstClr val="black"/>
                </a:solidFill>
                <a:latin typeface="Tahoma" panose="020B0604030504040204" pitchFamily="34" charset="0"/>
                <a:ea typeface="Tahoma" panose="020B0604030504040204" pitchFamily="34" charset="0"/>
                <a:cs typeface="Tahoma" panose="020B0604030504040204" pitchFamily="34" charset="0"/>
              </a:rPr>
              <a:t>Nighttime</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Lights ARD specification. Released in October 2022.</a:t>
            </a:r>
          </a:p>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SDG Coordination Team </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led the implementation and completed all planned deliverables. Completed ODC notebooks focused on SDG 6.6.1 (water). </a:t>
            </a:r>
          </a:p>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Earth Analytics Interoperability Lab (EAIL)</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 Worked with CSIRO to support several prototype tests and training. COAST, WGCV (DEMIX), WGDisasters (Flood Monitoring), and Rice Monitoring projects all strongly requested continued support of the EAIL. </a:t>
            </a:r>
          </a:p>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COVE Tool</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rgbClr val="FF0000"/>
                </a:solidFill>
                <a:latin typeface="Tahoma" panose="020B0604030504040204" pitchFamily="34" charset="0"/>
                <a:ea typeface="Tahoma" panose="020B0604030504040204" pitchFamily="34" charset="0"/>
                <a:cs typeface="Tahoma" panose="020B0604030504040204" pitchFamily="34" charset="0"/>
              </a:rPr>
              <a:t>ceos-cove.org</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 3000+ annual users, enhanced API, new missions/instruments </a:t>
            </a:r>
            <a:endParaRPr lang="en-GB"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WGCapD</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 maintained </a:t>
            </a:r>
            <a:r>
              <a:rPr lang="en-GB" sz="2000" u="sng" dirty="0">
                <a:solidFill>
                  <a:prstClr val="black"/>
                </a:solidFill>
                <a:latin typeface="Tahoma" panose="020B0604030504040204" pitchFamily="34" charset="0"/>
                <a:ea typeface="Tahoma" panose="020B0604030504040204" pitchFamily="34" charset="0"/>
                <a:cs typeface="Tahoma" panose="020B0604030504040204" pitchFamily="34" charset="0"/>
              </a:rPr>
              <a:t>Training Calendar</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and EOTEC DevNet </a:t>
            </a:r>
            <a:r>
              <a:rPr lang="en-GB" sz="2000" u="sng" dirty="0">
                <a:solidFill>
                  <a:prstClr val="black"/>
                </a:solidFill>
                <a:latin typeface="Tahoma" panose="020B0604030504040204" pitchFamily="34" charset="0"/>
                <a:ea typeface="Tahoma" panose="020B0604030504040204" pitchFamily="34" charset="0"/>
                <a:cs typeface="Tahoma" panose="020B0604030504040204" pitchFamily="34" charset="0"/>
              </a:rPr>
              <a:t>Floods Tracker</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tool</a:t>
            </a:r>
          </a:p>
          <a:p>
            <a:pPr marL="285750" lvl="0" indent="-285750">
              <a:lnSpc>
                <a:spcPct val="150000"/>
              </a:lnSpc>
              <a:buFont typeface="Wingdings" pitchFamily="2" charset="2"/>
              <a:buChar char="§"/>
            </a:pPr>
            <a:r>
              <a:rPr lang="en-GB" sz="2000" b="1" dirty="0">
                <a:solidFill>
                  <a:prstClr val="black"/>
                </a:solidFill>
                <a:latin typeface="Tahoma" panose="020B0604030504040204" pitchFamily="34" charset="0"/>
                <a:ea typeface="Tahoma" panose="020B0604030504040204" pitchFamily="34" charset="0"/>
                <a:cs typeface="Tahoma" panose="020B0604030504040204" pitchFamily="34" charset="0"/>
              </a:rPr>
              <a:t>WGISS</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 maintained </a:t>
            </a:r>
            <a:r>
              <a:rPr lang="en-GB" sz="2000" u="sng" dirty="0">
                <a:solidFill>
                  <a:prstClr val="black"/>
                </a:solidFill>
                <a:latin typeface="Tahoma" panose="020B0604030504040204" pitchFamily="34" charset="0"/>
                <a:ea typeface="Tahoma" panose="020B0604030504040204" pitchFamily="34" charset="0"/>
                <a:cs typeface="Tahoma" panose="020B0604030504040204" pitchFamily="34" charset="0"/>
              </a:rPr>
              <a:t>Open Source Software Inventory</a:t>
            </a:r>
            <a:r>
              <a:rPr lang="en-GB" sz="2000" dirty="0">
                <a:solidFill>
                  <a:prstClr val="black"/>
                </a:solidFill>
                <a:latin typeface="Tahoma" panose="020B0604030504040204" pitchFamily="34" charset="0"/>
                <a:ea typeface="Tahoma" panose="020B0604030504040204" pitchFamily="34" charset="0"/>
                <a:cs typeface="Tahoma" panose="020B0604030504040204" pitchFamily="34" charset="0"/>
              </a:rPr>
              <a:t> and </a:t>
            </a:r>
            <a:r>
              <a:rPr lang="en-GB" sz="2000" u="sng" dirty="0">
                <a:solidFill>
                  <a:prstClr val="black"/>
                </a:solidFill>
                <a:latin typeface="Tahoma" panose="020B0604030504040204" pitchFamily="34" charset="0"/>
                <a:ea typeface="Tahoma" panose="020B0604030504040204" pitchFamily="34" charset="0"/>
                <a:cs typeface="Tahoma" panose="020B0604030504040204" pitchFamily="34" charset="0"/>
              </a:rPr>
              <a:t>Future Data Architectures Inventory</a:t>
            </a:r>
            <a:endParaRPr lang="en-GB"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a:xfrm>
            <a:off x="230896" y="198040"/>
            <a:ext cx="9386864" cy="779002"/>
          </a:xfrm>
        </p:spPr>
        <p:txBody>
          <a:bodyPr/>
          <a:lstStyle/>
          <a:p>
            <a:r>
              <a:rPr lang="en-AU" sz="4000" b="1" dirty="0">
                <a:latin typeface="Tahoma" panose="020B0604030504040204" pitchFamily="34" charset="0"/>
                <a:ea typeface="Tahoma" panose="020B0604030504040204" pitchFamily="34" charset="0"/>
                <a:cs typeface="Tahoma" panose="020B0604030504040204" pitchFamily="34" charset="0"/>
              </a:rPr>
              <a:t>More Accomplishments in 2022 ...</a:t>
            </a:r>
          </a:p>
        </p:txBody>
      </p:sp>
    </p:spTree>
    <p:extLst>
      <p:ext uri="{BB962C8B-B14F-4D97-AF65-F5344CB8AC3E}">
        <p14:creationId xmlns:p14="http://schemas.microsoft.com/office/powerpoint/2010/main" val="2668595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67773" y="1139402"/>
            <a:ext cx="6708380" cy="5212709"/>
          </a:xfrm>
          <a:prstGeom prst="rect">
            <a:avLst/>
          </a:prstGeom>
          <a:noFill/>
        </p:spPr>
        <p:txBody>
          <a:bodyPr wrap="square" rtlCol="0">
            <a:spAutoFit/>
          </a:bodyPr>
          <a:lstStyle/>
          <a:p>
            <a:pPr marL="285750" lvl="0" indent="-285750">
              <a:lnSpc>
                <a:spcPct val="150000"/>
              </a:lnSpc>
              <a:buFont typeface="Wingdings" pitchFamily="2" charset="2"/>
              <a:buChar cha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Thanks to the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Symbios</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 team (Libby, Riza and Matt) for an engaging CEOS communications approach and lots of new content!</a:t>
            </a:r>
          </a:p>
          <a:p>
            <a:pPr marL="285750" lvl="0" indent="-285750">
              <a:lnSpc>
                <a:spcPct val="150000"/>
              </a:lnSpc>
              <a:buFont typeface="Wingdings" pitchFamily="2" charset="2"/>
              <a:buChar cha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Have you visited the </a:t>
            </a:r>
            <a:r>
              <a:rPr lang="en-GB" sz="1600" b="1" dirty="0">
                <a:solidFill>
                  <a:srgbClr val="FF0000"/>
                </a:solidFill>
                <a:latin typeface="Tahoma" panose="020B0604030504040204" pitchFamily="34" charset="0"/>
                <a:ea typeface="Tahoma" panose="020B0604030504040204" pitchFamily="34" charset="0"/>
                <a:cs typeface="Tahoma" panose="020B0604030504040204" pitchFamily="34" charset="0"/>
              </a:rPr>
              <a:t>CEOS website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recently? You will find new monthly articles (VCs, SDGs, MIM, ARD), a new video on CEOS and SDGs, and a new CEOS Newsletter (via JAXA) page. We get 30,000+ web “requests” per day and many of them are “blocked”. Our website is quite active!</a:t>
            </a:r>
          </a:p>
          <a:p>
            <a:pPr marL="285750" lvl="0" indent="-285750">
              <a:lnSpc>
                <a:spcPct val="150000"/>
              </a:lnSpc>
              <a:buFont typeface="Wingdings" pitchFamily="2" charset="2"/>
              <a:buChar cha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Have you visited </a:t>
            </a:r>
            <a:r>
              <a:rPr lang="en-GB" sz="1600" b="1" dirty="0">
                <a:solidFill>
                  <a:srgbClr val="FF0000"/>
                </a:solidFill>
                <a:latin typeface="Tahoma" panose="020B0604030504040204" pitchFamily="34" charset="0"/>
                <a:ea typeface="Tahoma" panose="020B0604030504040204" pitchFamily="34" charset="0"/>
                <a:cs typeface="Tahoma" panose="020B0604030504040204" pitchFamily="34" charset="0"/>
              </a:rPr>
              <a:t>CEOS social media channels</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Twitter</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 (@CEOSdotORG, 4500+ followers, #FunFactFriday, and a new @CEOSARD page),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Facebook</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 (@socialceos, 1900+ followers)</a:t>
            </a:r>
          </a:p>
          <a:p>
            <a:pPr marL="285750" lvl="0" indent="-285750">
              <a:lnSpc>
                <a:spcPct val="150000"/>
              </a:lnSpc>
              <a:buFont typeface="Wingdings" pitchFamily="2" charset="2"/>
              <a:buChar char="§"/>
            </a:pP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CEOS hosted an exhibition booth at the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GEO Plenary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in</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Ghana. Here are some “lessons learned” ... people love “swag” and it attracts them to the booth, one flyer or business card with QR codes would be ideal.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Training</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 and </a:t>
            </a: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rPr>
              <a:t>Data Access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were the most popular topics.</a:t>
            </a:r>
            <a:endParaRPr lang="en-GB" sz="1600" dirty="0">
              <a:solidFill>
                <a:prstClr val="black"/>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CEOS Communications</a:t>
            </a:r>
          </a:p>
        </p:txBody>
      </p:sp>
      <p:pic>
        <p:nvPicPr>
          <p:cNvPr id="4" name="Picture 3">
            <a:extLst>
              <a:ext uri="{FF2B5EF4-FFF2-40B4-BE49-F238E27FC236}">
                <a16:creationId xmlns:a16="http://schemas.microsoft.com/office/drawing/2014/main" id="{AF2DD0C2-EEEC-A058-C14E-15337A3D58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5070" y="3913379"/>
            <a:ext cx="3756060" cy="2537976"/>
          </a:xfrm>
          <a:prstGeom prst="rect">
            <a:avLst/>
          </a:prstGeom>
        </p:spPr>
      </p:pic>
      <p:pic>
        <p:nvPicPr>
          <p:cNvPr id="7" name="Picture 6">
            <a:extLst>
              <a:ext uri="{FF2B5EF4-FFF2-40B4-BE49-F238E27FC236}">
                <a16:creationId xmlns:a16="http://schemas.microsoft.com/office/drawing/2014/main" id="{E6887F68-1EAA-DA85-D852-3C5E168E4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3294" y="1139402"/>
            <a:ext cx="4573045" cy="2650728"/>
          </a:xfrm>
          <a:prstGeom prst="rect">
            <a:avLst/>
          </a:prstGeom>
        </p:spPr>
      </p:pic>
    </p:spTree>
    <p:extLst>
      <p:ext uri="{BB962C8B-B14F-4D97-AF65-F5344CB8AC3E}">
        <p14:creationId xmlns:p14="http://schemas.microsoft.com/office/powerpoint/2010/main" val="264605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0E0AA3-A2FF-42D7-A2B3-99CCEB187B8E}"/>
              </a:ext>
            </a:extLst>
          </p:cNvPr>
          <p:cNvSpPr txBox="1"/>
          <p:nvPr/>
        </p:nvSpPr>
        <p:spPr>
          <a:xfrm>
            <a:off x="230897" y="1127880"/>
            <a:ext cx="11730207" cy="4360809"/>
          </a:xfrm>
          <a:prstGeom prst="rect">
            <a:avLst/>
          </a:prstGeom>
          <a:noFill/>
        </p:spPr>
        <p:txBody>
          <a:bodyPr wrap="square" rtlCol="0">
            <a:spAutoFit/>
          </a:bodyPr>
          <a:lstStyle/>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leadership of the </a:t>
            </a:r>
            <a:r>
              <a:rPr lang="en-GB" sz="1867" b="1" dirty="0">
                <a:solidFill>
                  <a:prstClr val="black"/>
                </a:solidFill>
                <a:latin typeface="Helvetica" pitchFamily="2" charset="0"/>
                <a:cs typeface="Calibri" panose="020F0502020204030204" pitchFamily="34" charset="0"/>
              </a:rPr>
              <a:t>Sustainable Development Goals (SDG) </a:t>
            </a:r>
            <a:r>
              <a:rPr lang="en-GB" sz="1867" dirty="0">
                <a:solidFill>
                  <a:prstClr val="black"/>
                </a:solidFill>
                <a:latin typeface="Helvetica" pitchFamily="2" charset="0"/>
                <a:cs typeface="Calibri" panose="020F0502020204030204" pitchFamily="34" charset="0"/>
              </a:rPr>
              <a:t>Coordination Group.</a:t>
            </a:r>
          </a:p>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to support </a:t>
            </a:r>
            <a:r>
              <a:rPr lang="en-GB" sz="1867" b="1" dirty="0">
                <a:solidFill>
                  <a:prstClr val="black"/>
                </a:solidFill>
                <a:latin typeface="Helvetica" pitchFamily="2" charset="0"/>
                <a:cs typeface="Calibri" panose="020F0502020204030204" pitchFamily="34" charset="0"/>
              </a:rPr>
              <a:t>regional data cube development </a:t>
            </a:r>
            <a:r>
              <a:rPr lang="en-GB" sz="1867" dirty="0">
                <a:solidFill>
                  <a:prstClr val="black"/>
                </a:solidFill>
                <a:latin typeface="Helvetica" pitchFamily="2" charset="0"/>
                <a:cs typeface="Calibri" panose="020F0502020204030204" pitchFamily="34" charset="0"/>
              </a:rPr>
              <a:t>(Digital Earths) for Africa, the Americas, and the Pacific Islands. The SEO is part of the steering/advisory group for each initiative. </a:t>
            </a:r>
          </a:p>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to advance </a:t>
            </a:r>
            <a:r>
              <a:rPr lang="en-GB" sz="1867" b="1" dirty="0">
                <a:solidFill>
                  <a:prstClr val="black"/>
                </a:solidFill>
                <a:latin typeface="Helvetica" pitchFamily="2" charset="0"/>
                <a:cs typeface="Calibri" panose="020F0502020204030204" pitchFamily="34" charset="0"/>
              </a:rPr>
              <a:t>Open Data Cube (ODC) </a:t>
            </a:r>
            <a:r>
              <a:rPr lang="en-GB" sz="1867" dirty="0">
                <a:solidFill>
                  <a:prstClr val="black"/>
                </a:solidFill>
                <a:latin typeface="Helvetica" pitchFamily="2" charset="0"/>
                <a:cs typeface="Calibri" panose="020F0502020204030204" pitchFamily="34" charset="0"/>
              </a:rPr>
              <a:t>initiatives within CEOS (e.g., </a:t>
            </a:r>
            <a:r>
              <a:rPr lang="en-GB" sz="1867" b="1" dirty="0">
                <a:solidFill>
                  <a:prstClr val="black"/>
                </a:solidFill>
                <a:latin typeface="Helvetica" pitchFamily="2" charset="0"/>
                <a:cs typeface="Calibri" panose="020F0502020204030204" pitchFamily="34" charset="0"/>
              </a:rPr>
              <a:t>EAIL</a:t>
            </a:r>
            <a:r>
              <a:rPr lang="en-GB" sz="1867" dirty="0">
                <a:solidFill>
                  <a:prstClr val="black"/>
                </a:solidFill>
                <a:latin typeface="Helvetica" pitchFamily="2" charset="0"/>
                <a:cs typeface="Calibri" panose="020F0502020204030204" pitchFamily="34" charset="0"/>
              </a:rPr>
              <a:t>), advance the sandbox tool for educational impact, and advance user applications using Jupyter notebooks.</a:t>
            </a:r>
          </a:p>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testing </a:t>
            </a:r>
            <a:r>
              <a:rPr lang="en-GB" sz="1867" b="1" dirty="0">
                <a:solidFill>
                  <a:prstClr val="black"/>
                </a:solidFill>
                <a:latin typeface="Helvetica" pitchFamily="2" charset="0"/>
                <a:cs typeface="Calibri" panose="020F0502020204030204" pitchFamily="34" charset="0"/>
              </a:rPr>
              <a:t>analysis-ready datasets </a:t>
            </a:r>
            <a:r>
              <a:rPr lang="en-GB" sz="1867" dirty="0">
                <a:solidFill>
                  <a:prstClr val="black"/>
                </a:solidFill>
                <a:latin typeface="Helvetica" pitchFamily="2" charset="0"/>
                <a:cs typeface="Calibri" panose="020F0502020204030204" pitchFamily="34" charset="0"/>
              </a:rPr>
              <a:t>(e.g., </a:t>
            </a:r>
            <a:r>
              <a:rPr lang="en-GB" sz="1867" b="1" dirty="0">
                <a:solidFill>
                  <a:prstClr val="black"/>
                </a:solidFill>
                <a:latin typeface="Helvetica" pitchFamily="2" charset="0"/>
                <a:cs typeface="Calibri" panose="020F0502020204030204" pitchFamily="34" charset="0"/>
              </a:rPr>
              <a:t>JAXA’s ALOS PALSAR-2</a:t>
            </a:r>
            <a:r>
              <a:rPr lang="en-GB" sz="1867" dirty="0">
                <a:solidFill>
                  <a:prstClr val="black"/>
                </a:solidFill>
                <a:latin typeface="Helvetica" pitchFamily="2" charset="0"/>
                <a:cs typeface="Calibri" panose="020F0502020204030204" pitchFamily="34" charset="0"/>
              </a:rPr>
              <a:t>, </a:t>
            </a:r>
            <a:r>
              <a:rPr lang="en-GB" sz="1867" b="1" dirty="0">
                <a:solidFill>
                  <a:prstClr val="black"/>
                </a:solidFill>
                <a:latin typeface="Helvetica" pitchFamily="2" charset="0"/>
                <a:cs typeface="Calibri" panose="020F0502020204030204" pitchFamily="34" charset="0"/>
              </a:rPr>
              <a:t>NASA’s Black Marble </a:t>
            </a:r>
            <a:r>
              <a:rPr lang="en-GB" sz="1867" dirty="0">
                <a:solidFill>
                  <a:prstClr val="black"/>
                </a:solidFill>
                <a:latin typeface="Helvetica" pitchFamily="2" charset="0"/>
                <a:cs typeface="Calibri" panose="020F0502020204030204" pitchFamily="34" charset="0"/>
              </a:rPr>
              <a:t>Nighttime Lights) and begin preparations for new missions (e.g., Sentinel-1C, NISAR). </a:t>
            </a:r>
          </a:p>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to participate in </a:t>
            </a:r>
            <a:r>
              <a:rPr lang="en-GB" sz="1867" b="1" dirty="0">
                <a:solidFill>
                  <a:prstClr val="black"/>
                </a:solidFill>
                <a:latin typeface="Helvetica" pitchFamily="2" charset="0"/>
                <a:cs typeface="Calibri" panose="020F0502020204030204" pitchFamily="34" charset="0"/>
              </a:rPr>
              <a:t>global meetings </a:t>
            </a:r>
            <a:r>
              <a:rPr lang="en-GB" sz="1867" dirty="0">
                <a:solidFill>
                  <a:prstClr val="black"/>
                </a:solidFill>
                <a:latin typeface="Helvetica" pitchFamily="2" charset="0"/>
                <a:cs typeface="Calibri" panose="020F0502020204030204" pitchFamily="34" charset="0"/>
              </a:rPr>
              <a:t>(GEO) and </a:t>
            </a:r>
            <a:r>
              <a:rPr lang="en-GB" sz="1867" b="1" dirty="0">
                <a:solidFill>
                  <a:prstClr val="black"/>
                </a:solidFill>
                <a:latin typeface="Helvetica" pitchFamily="2" charset="0"/>
                <a:cs typeface="Calibri" panose="020F0502020204030204" pitchFamily="34" charset="0"/>
              </a:rPr>
              <a:t>conferences </a:t>
            </a:r>
            <a:r>
              <a:rPr lang="en-GB" sz="1867" dirty="0">
                <a:solidFill>
                  <a:prstClr val="black"/>
                </a:solidFill>
                <a:latin typeface="Helvetica" pitchFamily="2" charset="0"/>
                <a:cs typeface="Calibri" panose="020F0502020204030204" pitchFamily="34" charset="0"/>
              </a:rPr>
              <a:t>(IGARSS).</a:t>
            </a:r>
          </a:p>
          <a:p>
            <a:pPr marL="285744" indent="-285744">
              <a:lnSpc>
                <a:spcPct val="150000"/>
              </a:lnSpc>
              <a:buFont typeface="Wingdings" pitchFamily="2" charset="2"/>
              <a:buChar char="§"/>
            </a:pPr>
            <a:r>
              <a:rPr lang="en-GB" sz="1867" dirty="0">
                <a:solidFill>
                  <a:prstClr val="black"/>
                </a:solidFill>
                <a:latin typeface="Helvetica" pitchFamily="2" charset="0"/>
                <a:cs typeface="Calibri" panose="020F0502020204030204" pitchFamily="34" charset="0"/>
              </a:rPr>
              <a:t>Continue critical support of </a:t>
            </a:r>
            <a:r>
              <a:rPr lang="en-GB" sz="1867" b="1" dirty="0">
                <a:solidFill>
                  <a:prstClr val="black"/>
                </a:solidFill>
                <a:latin typeface="Helvetica" pitchFamily="2" charset="0"/>
                <a:cs typeface="Calibri" panose="020F0502020204030204" pitchFamily="34" charset="0"/>
              </a:rPr>
              <a:t>CEOS infrastructure </a:t>
            </a:r>
            <a:r>
              <a:rPr lang="en-GB" sz="1867" dirty="0">
                <a:solidFill>
                  <a:prstClr val="black"/>
                </a:solidFill>
                <a:latin typeface="Helvetica" pitchFamily="2" charset="0"/>
                <a:cs typeface="Calibri" panose="020F0502020204030204" pitchFamily="34" charset="0"/>
              </a:rPr>
              <a:t>... website and social media content, website and database maintenance and security, meeting logistics, mailing list management.</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a:xfrm>
            <a:off x="453139" y="175939"/>
            <a:ext cx="7721043" cy="779003"/>
          </a:xfrm>
        </p:spPr>
        <p:txBody>
          <a:bodyPr/>
          <a:lstStyle/>
          <a:p>
            <a:r>
              <a:rPr lang="en-AU" b="1" dirty="0">
                <a:latin typeface="Helvetica" pitchFamily="2" charset="0"/>
              </a:rPr>
              <a:t>Plans for 2023</a:t>
            </a:r>
          </a:p>
        </p:txBody>
      </p:sp>
      <p:sp>
        <p:nvSpPr>
          <p:cNvPr id="3" name="Rectangle 3">
            <a:extLst>
              <a:ext uri="{FF2B5EF4-FFF2-40B4-BE49-F238E27FC236}">
                <a16:creationId xmlns:a16="http://schemas.microsoft.com/office/drawing/2014/main" id="{2E2BDA06-2917-6E04-327C-3BBDFBD64D96}"/>
              </a:ext>
            </a:extLst>
          </p:cNvPr>
          <p:cNvSpPr txBox="1">
            <a:spLocks noChangeArrowheads="1"/>
          </p:cNvSpPr>
          <p:nvPr/>
        </p:nvSpPr>
        <p:spPr bwMode="auto">
          <a:xfrm>
            <a:off x="483108" y="5729298"/>
            <a:ext cx="8772743" cy="57904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119063" lvl="1" indent="0" fontAlgn="base">
              <a:spcBef>
                <a:spcPct val="20000"/>
              </a:spcBef>
              <a:spcAft>
                <a:spcPct val="0"/>
              </a:spcAft>
              <a:buClr>
                <a:srgbClr val="3B812F"/>
              </a:buClr>
              <a:buSzPct val="60000"/>
              <a:defRPr/>
            </a:pPr>
            <a:r>
              <a:rPr lang="en-US" sz="2800" b="1" dirty="0">
                <a:solidFill>
                  <a:srgbClr val="000000"/>
                </a:solidFill>
                <a:latin typeface="Arial"/>
              </a:rPr>
              <a:t>Let us know how the SEO can better serve CEOS!</a:t>
            </a:r>
            <a:endParaRPr lang="en-US" sz="2800" dirty="0">
              <a:solidFill>
                <a:srgbClr val="000000"/>
              </a:solidFill>
              <a:latin typeface="Arial"/>
            </a:endParaRPr>
          </a:p>
        </p:txBody>
      </p:sp>
    </p:spTree>
    <p:extLst>
      <p:ext uri="{BB962C8B-B14F-4D97-AF65-F5344CB8AC3E}">
        <p14:creationId xmlns:p14="http://schemas.microsoft.com/office/powerpoint/2010/main" val="371910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3445F"/>
                </a:solidFill>
                <a:effectLst/>
                <a:uLnTx/>
                <a:uFillTx/>
                <a:latin typeface="Quire Sans"/>
                <a:ea typeface="+mn-ea"/>
                <a:cs typeface="+mn-cs"/>
              </a:rPr>
              <a:t>Slide </a:t>
            </a:r>
            <a:fld id="{F7E43D5E-19EF-489C-A403-232B1D029F8F}" type="slidenum">
              <a:rPr kumimoji="0" lang="en-AU" sz="1400" b="1" i="0" u="none" strike="noStrike" kern="1200" cap="none" spc="0" normalizeH="0" baseline="0" noProof="0" smtClean="0">
                <a:ln>
                  <a:noFill/>
                </a:ln>
                <a:solidFill>
                  <a:srgbClr val="33445F"/>
                </a:solidFill>
                <a:effectLst/>
                <a:uLnTx/>
                <a:uFillTx/>
                <a:latin typeface="Quir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400" b="1" i="0" u="none" strike="noStrike" kern="1200" cap="none" spc="0" normalizeH="0" baseline="0" noProof="0" dirty="0">
              <a:ln>
                <a:noFill/>
              </a:ln>
              <a:solidFill>
                <a:srgbClr val="33445F"/>
              </a:solidFill>
              <a:effectLst/>
              <a:uLnTx/>
              <a:uFillTx/>
              <a:latin typeface="Quire Sans"/>
              <a:ea typeface="+mn-ea"/>
              <a:cs typeface="+mn-cs"/>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2183092" y="1463530"/>
            <a:ext cx="2780766" cy="200106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t>Brian Killough is retiring on December 16, 2022 </a:t>
            </a:r>
            <a:b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t>after 35+ years with NASA and 15+ years with the </a:t>
            </a:r>
            <a:b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t>CEOS-SEO.</a:t>
            </a:r>
            <a:endParaRPr kumimoji="0" lang="en-GB" sz="17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b="1" dirty="0">
                <a:latin typeface="Tahoma" panose="020B0604030504040204" pitchFamily="34" charset="0"/>
                <a:ea typeface="Tahoma" panose="020B0604030504040204" pitchFamily="34" charset="0"/>
                <a:cs typeface="Tahoma" panose="020B0604030504040204" pitchFamily="34" charset="0"/>
              </a:rPr>
              <a:t>Future SEO Leadership</a:t>
            </a:r>
          </a:p>
        </p:txBody>
      </p:sp>
      <p:pic>
        <p:nvPicPr>
          <p:cNvPr id="2050" name="Picture 2" descr="Hand off that baton – Make It Legit">
            <a:extLst>
              <a:ext uri="{FF2B5EF4-FFF2-40B4-BE49-F238E27FC236}">
                <a16:creationId xmlns:a16="http://schemas.microsoft.com/office/drawing/2014/main" id="{EAF7A064-EBF7-459C-3F95-9914C79C2D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6852" y="1427939"/>
            <a:ext cx="4002122" cy="20010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0763E3-9DAC-52CC-990B-D049DBF11948}"/>
              </a:ext>
            </a:extLst>
          </p:cNvPr>
          <p:cNvSpPr txBox="1"/>
          <p:nvPr/>
        </p:nvSpPr>
        <p:spPr>
          <a:xfrm>
            <a:off x="9231622" y="1335337"/>
            <a:ext cx="2780766" cy="200106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en-GB" sz="1700" dirty="0">
                <a:solidFill>
                  <a:prstClr val="black"/>
                </a:solidFill>
                <a:latin typeface="Tahoma" panose="020B0604030504040204" pitchFamily="34" charset="0"/>
                <a:ea typeface="Tahoma" panose="020B0604030504040204" pitchFamily="34" charset="0"/>
                <a:cs typeface="Tahoma" panose="020B0604030504040204" pitchFamily="34" charset="0"/>
              </a:rPr>
              <a:t>David Borges will lead the CEOS-SEO after Dec 16. You have an excellent and capable leader to carry the CEOS-SEO forward!</a:t>
            </a:r>
            <a:endParaRPr kumimoji="0" lang="en-GB" sz="17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erson in a white shirt and blue tie&#10;&#10;Description automatically generated with medium confidence">
            <a:extLst>
              <a:ext uri="{FF2B5EF4-FFF2-40B4-BE49-F238E27FC236}">
                <a16:creationId xmlns:a16="http://schemas.microsoft.com/office/drawing/2014/main" id="{5C26546D-BAAF-7609-0E66-3CF9E0863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8293" y="3654499"/>
            <a:ext cx="2351517" cy="2318084"/>
          </a:xfrm>
          <a:prstGeom prst="rect">
            <a:avLst/>
          </a:prstGeom>
        </p:spPr>
      </p:pic>
      <p:pic>
        <p:nvPicPr>
          <p:cNvPr id="3" name="Picture 2">
            <a:extLst>
              <a:ext uri="{FF2B5EF4-FFF2-40B4-BE49-F238E27FC236}">
                <a16:creationId xmlns:a16="http://schemas.microsoft.com/office/drawing/2014/main" id="{44720909-17F8-5802-66E9-2797ED4290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2507" y="3464591"/>
            <a:ext cx="1858995" cy="2661843"/>
          </a:xfrm>
          <a:prstGeom prst="rect">
            <a:avLst/>
          </a:prstGeom>
        </p:spPr>
      </p:pic>
      <p:sp>
        <p:nvSpPr>
          <p:cNvPr id="5" name="TextBox 4">
            <a:extLst>
              <a:ext uri="{FF2B5EF4-FFF2-40B4-BE49-F238E27FC236}">
                <a16:creationId xmlns:a16="http://schemas.microsoft.com/office/drawing/2014/main" id="{B2F94208-A0BA-E700-E229-BB069F8688B9}"/>
              </a:ext>
            </a:extLst>
          </p:cNvPr>
          <p:cNvSpPr txBox="1"/>
          <p:nvPr/>
        </p:nvSpPr>
        <p:spPr>
          <a:xfrm>
            <a:off x="4874013" y="3736323"/>
            <a:ext cx="4467799" cy="1077218"/>
          </a:xfrm>
          <a:prstGeom prst="rect">
            <a:avLst/>
          </a:prstGeom>
          <a:noFill/>
        </p:spPr>
        <p:txBody>
          <a:bodyPr wrap="square" rtlCol="0">
            <a:spAutoFit/>
          </a:bodyPr>
          <a:lstStyle/>
          <a:p>
            <a:pPr algn="ctr"/>
            <a:r>
              <a:rPr lang="en-US" sz="3200" i="1">
                <a:solidFill>
                  <a:srgbClr val="FF0000"/>
                </a:solidFill>
              </a:rPr>
              <a:t>I am proud of what we accomplished together!</a:t>
            </a:r>
          </a:p>
        </p:txBody>
      </p:sp>
      <p:pic>
        <p:nvPicPr>
          <p:cNvPr id="9" name="Picture 8">
            <a:extLst>
              <a:ext uri="{FF2B5EF4-FFF2-40B4-BE49-F238E27FC236}">
                <a16:creationId xmlns:a16="http://schemas.microsoft.com/office/drawing/2014/main" id="{E7D1545E-24CC-B8F3-A814-D99413E53A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737" y="1542817"/>
            <a:ext cx="1871354" cy="4548026"/>
          </a:xfrm>
          <a:prstGeom prst="rect">
            <a:avLst/>
          </a:prstGeom>
        </p:spPr>
      </p:pic>
    </p:spTree>
    <p:extLst>
      <p:ext uri="{BB962C8B-B14F-4D97-AF65-F5344CB8AC3E}">
        <p14:creationId xmlns:p14="http://schemas.microsoft.com/office/powerpoint/2010/main" val="6762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theme/theme1.xml><?xml version="1.0" encoding="utf-8"?>
<a:theme xmlns:a="http://schemas.openxmlformats.org/drawingml/2006/main" name="ceos">
  <a:themeElements>
    <a:clrScheme name="Custom 2">
      <a:dk1>
        <a:sysClr val="windowText" lastClr="000000"/>
      </a:dk1>
      <a:lt1>
        <a:sysClr val="window" lastClr="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CEO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s" id="{E7D9A4C2-EA9B-46A3-AF73-4DA54540FCD7}" vid="{58CD55DC-BA9F-4DF6-8B47-4DD589337F5E}"/>
    </a:ext>
  </a:extLst>
</a:theme>
</file>

<file path=docProps/app.xml><?xml version="1.0" encoding="utf-8"?>
<Properties xmlns="http://schemas.openxmlformats.org/officeDocument/2006/extended-properties" xmlns:vt="http://schemas.openxmlformats.org/officeDocument/2006/docPropsVTypes">
  <Template>ceos</Template>
  <TotalTime>2572</TotalTime>
  <Words>1150</Words>
  <Application>Microsoft Macintosh PowerPoint</Application>
  <PresentationFormat>Widescreen</PresentationFormat>
  <Paragraphs>60</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Courier New</vt:lpstr>
      <vt:lpstr>Helvetica</vt:lpstr>
      <vt:lpstr>Quire Sans</vt:lpstr>
      <vt:lpstr>Tahoma</vt:lpstr>
      <vt:lpstr>Wingdings</vt:lpstr>
      <vt:lpstr>ceos</vt:lpstr>
      <vt:lpstr>PowerPoint Presentation</vt:lpstr>
      <vt:lpstr>SEO Reminder ... What We Do</vt:lpstr>
      <vt:lpstr>Cloud Computing Prototypes</vt:lpstr>
      <vt:lpstr>Regional Data Cubes</vt:lpstr>
      <vt:lpstr>Open Data Cube Sandbox</vt:lpstr>
      <vt:lpstr>More Accomplishments in 2022 ...</vt:lpstr>
      <vt:lpstr>CEOS Communications</vt:lpstr>
      <vt:lpstr>Plans for 2023</vt:lpstr>
      <vt:lpstr>Future SEO Leadership</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Marion Rose</dc:creator>
  <cp:lastModifiedBy>Brian Killough</cp:lastModifiedBy>
  <cp:revision>73</cp:revision>
  <dcterms:created xsi:type="dcterms:W3CDTF">2021-10-07T09:33:41Z</dcterms:created>
  <dcterms:modified xsi:type="dcterms:W3CDTF">2022-12-01T14:06:16Z</dcterms:modified>
</cp:coreProperties>
</file>