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2" r:id="rId6"/>
    <p:sldId id="276" r:id="rId7"/>
    <p:sldId id="277" r:id="rId8"/>
    <p:sldId id="268" r:id="rId9"/>
    <p:sldId id="269" r:id="rId10"/>
    <p:sldId id="280" r:id="rId11"/>
    <p:sldId id="279" r:id="rId12"/>
    <p:sldId id="283" r:id="rId13"/>
    <p:sldId id="281" r:id="rId14"/>
    <p:sldId id="284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ffoletti Sara" initials="TS" lastIdx="3" clrIdx="0">
    <p:extLst>
      <p:ext uri="{19B8F6BF-5375-455C-9EA6-DF929625EA0E}">
        <p15:presenceInfo xmlns:p15="http://schemas.microsoft.com/office/powerpoint/2012/main" userId="S-1-5-21-335591254-3743126510-2744721249-124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6C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44" autoAdjust="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9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228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11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8f3801a2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8f3801a2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6bfa4fea3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16bfa4fea3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bfa4fea3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6bfa4fea3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bfa4fea3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16bfa4fea3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bfa4fea3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02" name="Google Shape;102;g16bfa4fea3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341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bfa4fea3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08" name="Google Shape;108;g16bfa4fea3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73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bfa4fea3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16bfa4fea3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bfa4fea3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6bfa4fea3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 Medium"/>
              <a:buNone/>
              <a:defRPr sz="8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‹N°›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2022 CEOS Plenary		Biarritz, France	Nov. 29 – Dec. 1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sz="44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sz="44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‹N°›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2022 CEOS Plenary		Biarritz, France	Nov. 29 – Dec. 1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‹N°›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2022 CEOS Plenary		Biarritz, France	Nov. 29 – Dec. 1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sz="44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76050" y="557275"/>
            <a:ext cx="10503300" cy="3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300" dirty="0"/>
              <a:t>2022 CEOS Chair Priorities </a:t>
            </a:r>
            <a:endParaRPr sz="53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3600" b="1" i="1" dirty="0">
                <a:solidFill>
                  <a:srgbClr val="A6CE37"/>
                </a:solidFill>
                <a:latin typeface="Montserrat"/>
                <a:ea typeface="Montserrat"/>
                <a:cs typeface="Montserrat"/>
                <a:sym typeface="Montserrat"/>
              </a:rPr>
              <a:t>Paths to Sustainability: </a:t>
            </a:r>
            <a:endParaRPr sz="3600" b="1" i="1" dirty="0">
              <a:solidFill>
                <a:srgbClr val="A6CE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3600" b="1" i="1" dirty="0">
                <a:solidFill>
                  <a:srgbClr val="A6CE37"/>
                </a:solidFill>
                <a:latin typeface="Montserrat"/>
                <a:ea typeface="Montserrat"/>
                <a:cs typeface="Montserrat"/>
                <a:sym typeface="Montserrat"/>
              </a:rPr>
              <a:t>From Strategy to Practical </a:t>
            </a:r>
            <a:endParaRPr sz="3600" b="1" i="1" dirty="0">
              <a:solidFill>
                <a:srgbClr val="A6CE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3600" b="1" i="1" dirty="0">
                <a:solidFill>
                  <a:srgbClr val="A6CE37"/>
                </a:solidFill>
                <a:latin typeface="Montserrat"/>
                <a:ea typeface="Montserrat"/>
                <a:cs typeface="Montserrat"/>
                <a:sym typeface="Montserrat"/>
              </a:rPr>
              <a:t>Measures</a:t>
            </a:r>
            <a:endParaRPr sz="3600" b="1" i="1" dirty="0">
              <a:solidFill>
                <a:srgbClr val="A6CE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7278800" y="3405350"/>
            <a:ext cx="4844700" cy="29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33445F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Selma Cherchali</a:t>
            </a:r>
            <a:endParaRPr sz="22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CNES, 2022 CEOS Chair</a:t>
            </a:r>
            <a:endParaRPr sz="22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GB" sz="2200" b="1" dirty="0" smtClean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2.12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2022 CEOS Plenary</a:t>
            </a:r>
            <a:endParaRPr sz="2200" b="1" i="0" u="none" strike="noStrike" cap="none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Biarritz, France</a:t>
            </a:r>
            <a:endParaRPr sz="22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Nov. 29 – Dec. 1</a:t>
            </a:r>
            <a:endParaRPr sz="2200" b="1" i="0" u="none" strike="noStrike" cap="none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b="1" dirty="0"/>
              <a:t>The CEO position </a:t>
            </a:r>
            <a:r>
              <a:rPr lang="fr-FR" sz="2400" b="1" dirty="0" err="1"/>
              <a:t>is</a:t>
            </a:r>
            <a:r>
              <a:rPr lang="fr-FR" sz="2400" b="1" dirty="0"/>
              <a:t> key for CEOS </a:t>
            </a:r>
            <a:r>
              <a:rPr lang="fr-FR" sz="2400" b="1" dirty="0" err="1"/>
              <a:t>stability</a:t>
            </a:r>
            <a:r>
              <a:rPr lang="fr-FR" sz="2400" b="1" dirty="0"/>
              <a:t> </a:t>
            </a:r>
          </a:p>
          <a:p>
            <a:endParaRPr lang="fr-FR" sz="2400" dirty="0" smtClean="0"/>
          </a:p>
          <a:p>
            <a:r>
              <a:rPr lang="fr-FR" sz="2400" dirty="0" smtClean="0"/>
              <a:t>The </a:t>
            </a:r>
            <a:r>
              <a:rPr lang="fr-FR" sz="2400" dirty="0"/>
              <a:t>CEO position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dirty="0" err="1"/>
              <a:t>backbone</a:t>
            </a:r>
            <a:r>
              <a:rPr lang="fr-FR" sz="2400" dirty="0"/>
              <a:t> of CEOS in </a:t>
            </a:r>
            <a:r>
              <a:rPr lang="fr-FR" sz="2400" dirty="0" err="1"/>
              <a:t>terms</a:t>
            </a:r>
            <a:r>
              <a:rPr lang="fr-FR" sz="2400" dirty="0"/>
              <a:t> of </a:t>
            </a:r>
            <a:r>
              <a:rPr lang="en-US" sz="2400" dirty="0"/>
              <a:t>leadership and governing stability. Nonetheless, efforts should be continuous to identify mechanism to ensure the continuity of the CEOS Executive Officer function in the next years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b="1" dirty="0" smtClean="0"/>
              <a:t>CNES CEOS Chair coordinated with CEOS sec agencies the discussion on CEO sustainability and continuity </a:t>
            </a:r>
            <a:endParaRPr lang="fr-FR" sz="2400" b="1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FF00"/>
                </a:solidFill>
              </a:rPr>
              <a:t>Accomplished </a:t>
            </a:r>
            <a:r>
              <a:rPr lang="fr-FR" sz="3200" dirty="0" smtClean="0"/>
              <a:t>: CEO </a:t>
            </a:r>
            <a:r>
              <a:rPr lang="fr-FR" sz="3200" dirty="0" err="1" smtClean="0"/>
              <a:t>continuity</a:t>
            </a:r>
            <a:r>
              <a:rPr lang="fr-FR" sz="3200" dirty="0" smtClean="0"/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5702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294801" y="1181857"/>
            <a:ext cx="10105122" cy="4954561"/>
          </a:xfrm>
        </p:spPr>
        <p:txBody>
          <a:bodyPr/>
          <a:lstStyle/>
          <a:p>
            <a:pPr marL="50800" indent="0">
              <a:buNone/>
            </a:pPr>
            <a:r>
              <a:rPr lang="fr-FR" sz="2000" dirty="0" smtClean="0"/>
              <a:t>CNES action to support </a:t>
            </a:r>
            <a:r>
              <a:rPr lang="fr-FR" sz="2000" dirty="0" err="1" smtClean="0"/>
              <a:t>its</a:t>
            </a:r>
            <a:r>
              <a:rPr lang="fr-FR" sz="2000" dirty="0" smtClean="0"/>
              <a:t> </a:t>
            </a:r>
            <a:r>
              <a:rPr lang="fr-FR" sz="2000" dirty="0" err="1" smtClean="0"/>
              <a:t>priorities</a:t>
            </a:r>
            <a:r>
              <a:rPr lang="fr-FR" sz="2000" dirty="0" smtClean="0"/>
              <a:t> as CEOS chair </a:t>
            </a:r>
            <a:r>
              <a:rPr lang="fr-FR" sz="2000" dirty="0" err="1" smtClean="0"/>
              <a:t>will</a:t>
            </a:r>
            <a:r>
              <a:rPr lang="fr-FR" sz="2000" dirty="0" smtClean="0"/>
              <a:t> continue </a:t>
            </a:r>
            <a:r>
              <a:rPr lang="fr-FR" sz="2000" dirty="0" err="1" smtClean="0"/>
              <a:t>beyond</a:t>
            </a:r>
            <a:r>
              <a:rPr lang="fr-FR" sz="2000" dirty="0" smtClean="0"/>
              <a:t> </a:t>
            </a:r>
            <a:r>
              <a:rPr lang="fr-FR" sz="2000" dirty="0" err="1" smtClean="0"/>
              <a:t>its</a:t>
            </a:r>
            <a:r>
              <a:rPr lang="fr-FR" sz="2000" dirty="0" smtClean="0"/>
              <a:t> </a:t>
            </a:r>
            <a:r>
              <a:rPr lang="fr-FR" sz="2000" dirty="0" err="1" smtClean="0"/>
              <a:t>presidency</a:t>
            </a:r>
            <a:r>
              <a:rPr lang="fr-FR" sz="2000" dirty="0" smtClean="0"/>
              <a:t> </a:t>
            </a:r>
            <a:r>
              <a:rPr lang="fr-FR" sz="2000" dirty="0" err="1" smtClean="0"/>
              <a:t>term</a:t>
            </a:r>
            <a:r>
              <a:rPr lang="fr-FR" sz="2000" dirty="0" smtClean="0"/>
              <a:t>, in </a:t>
            </a:r>
            <a:r>
              <a:rPr lang="fr-FR" sz="2000" dirty="0" err="1" smtClean="0"/>
              <a:t>particular</a:t>
            </a:r>
            <a:r>
              <a:rPr lang="fr-FR" sz="2000" dirty="0" smtClean="0"/>
              <a:t> :</a:t>
            </a:r>
          </a:p>
          <a:p>
            <a:pPr marL="50800" indent="0">
              <a:buNone/>
            </a:pPr>
            <a:endParaRPr lang="fr-FR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2000" b="1" dirty="0" smtClean="0"/>
              <a:t>Joint </a:t>
            </a:r>
            <a:r>
              <a:rPr lang="fr-FR" sz="2000" b="1" dirty="0" err="1" smtClean="0"/>
              <a:t>WGCapD-WGDisasters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reach</a:t>
            </a:r>
            <a:r>
              <a:rPr lang="fr-FR" sz="2000" b="1" dirty="0" smtClean="0"/>
              <a:t>-out </a:t>
            </a:r>
            <a:r>
              <a:rPr lang="fr-FR" sz="2000" b="1" dirty="0" err="1" smtClean="0"/>
              <a:t>activity</a:t>
            </a:r>
            <a:r>
              <a:rPr lang="fr-FR" sz="2000" b="1" dirty="0" smtClean="0"/>
              <a:t> </a:t>
            </a:r>
            <a:r>
              <a:rPr lang="fr-FR" sz="2000" dirty="0" err="1" smtClean="0"/>
              <a:t>towards</a:t>
            </a:r>
            <a:r>
              <a:rPr lang="fr-FR" sz="2000" dirty="0" smtClean="0"/>
              <a:t> </a:t>
            </a:r>
            <a:r>
              <a:rPr lang="fr-FR" sz="2000" dirty="0" err="1" smtClean="0"/>
              <a:t>decision</a:t>
            </a:r>
            <a:r>
              <a:rPr lang="fr-FR" sz="2000" dirty="0" smtClean="0"/>
              <a:t> </a:t>
            </a:r>
            <a:r>
              <a:rPr lang="fr-FR" sz="2000" dirty="0" err="1" smtClean="0"/>
              <a:t>makers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added</a:t>
            </a:r>
            <a:r>
              <a:rPr lang="fr-FR" sz="2000" dirty="0" smtClean="0"/>
              <a:t> value of EO for </a:t>
            </a:r>
            <a:r>
              <a:rPr lang="fr-FR" sz="2000" dirty="0" err="1" smtClean="0"/>
              <a:t>Recovery</a:t>
            </a:r>
            <a:r>
              <a:rPr lang="fr-FR" sz="2000" dirty="0" smtClean="0"/>
              <a:t> Monitoring (</a:t>
            </a:r>
            <a:r>
              <a:rPr lang="fr-FR" sz="2000" dirty="0" err="1" smtClean="0"/>
              <a:t>with</a:t>
            </a:r>
            <a:r>
              <a:rPr lang="fr-FR" sz="2000" dirty="0" smtClean="0"/>
              <a:t> UNOOSA, ASI and CONAE) : workshops in </a:t>
            </a:r>
            <a:r>
              <a:rPr lang="fr-FR" sz="2000" dirty="0" err="1" smtClean="0"/>
              <a:t>Africa</a:t>
            </a:r>
            <a:r>
              <a:rPr lang="fr-FR" sz="2000" dirty="0" smtClean="0"/>
              <a:t> and South-East Asia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b="1" dirty="0" err="1" smtClean="0"/>
              <a:t>Copernicus</a:t>
            </a:r>
            <a:r>
              <a:rPr lang="fr-FR" sz="2000" b="1" dirty="0" smtClean="0"/>
              <a:t> Training of </a:t>
            </a:r>
            <a:r>
              <a:rPr lang="fr-FR" sz="2000" b="1" dirty="0" err="1" smtClean="0"/>
              <a:t>African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Trainers</a:t>
            </a:r>
            <a:r>
              <a:rPr lang="fr-FR" sz="2000" b="1" dirty="0" smtClean="0"/>
              <a:t> </a:t>
            </a:r>
            <a:r>
              <a:rPr lang="fr-FR" sz="2000" dirty="0" smtClean="0"/>
              <a:t>2-years Program (</a:t>
            </a:r>
            <a:r>
              <a:rPr lang="fr-FR" sz="2000" dirty="0" err="1" smtClean="0"/>
              <a:t>starting</a:t>
            </a:r>
            <a:r>
              <a:rPr lang="fr-FR" sz="2000" dirty="0" smtClean="0"/>
              <a:t> </a:t>
            </a:r>
            <a:r>
              <a:rPr lang="fr-FR" sz="2000" dirty="0" err="1" smtClean="0"/>
              <a:t>now</a:t>
            </a:r>
            <a:r>
              <a:rPr lang="fr-FR" sz="2000" dirty="0" smtClean="0"/>
              <a:t>) in </a:t>
            </a:r>
            <a:r>
              <a:rPr lang="fr-FR" sz="2000" dirty="0" err="1" smtClean="0"/>
              <a:t>Portuguese</a:t>
            </a:r>
            <a:r>
              <a:rPr lang="fr-FR" sz="2000" dirty="0" smtClean="0"/>
              <a:t>, French and </a:t>
            </a:r>
            <a:r>
              <a:rPr lang="fr-FR" sz="2000" dirty="0" err="1" smtClean="0"/>
              <a:t>Spanish</a:t>
            </a:r>
            <a:r>
              <a:rPr lang="fr-FR" sz="2000" dirty="0" smtClean="0"/>
              <a:t>, </a:t>
            </a:r>
            <a:r>
              <a:rPr lang="fr-FR" sz="2000" dirty="0" err="1" smtClean="0"/>
              <a:t>funded</a:t>
            </a:r>
            <a:r>
              <a:rPr lang="fr-FR" sz="2000" dirty="0" smtClean="0"/>
              <a:t> by the </a:t>
            </a:r>
            <a:r>
              <a:rPr lang="fr-FR" sz="2000" b="1" dirty="0" err="1" smtClean="0"/>
              <a:t>European</a:t>
            </a:r>
            <a:r>
              <a:rPr lang="fr-FR" sz="2000" b="1" dirty="0" smtClean="0"/>
              <a:t> Commission</a:t>
            </a:r>
            <a:r>
              <a:rPr lang="fr-FR" sz="2000" dirty="0" smtClean="0"/>
              <a:t>, </a:t>
            </a:r>
            <a:r>
              <a:rPr lang="fr-FR" sz="2000" dirty="0" err="1" smtClean="0"/>
              <a:t>involving</a:t>
            </a:r>
            <a:r>
              <a:rPr lang="fr-FR" sz="2000" dirty="0" smtClean="0"/>
              <a:t> </a:t>
            </a:r>
            <a:r>
              <a:rPr lang="fr-FR" sz="2000" b="1" dirty="0" smtClean="0"/>
              <a:t>12 </a:t>
            </a:r>
            <a:r>
              <a:rPr lang="fr-FR" sz="2000" b="1" dirty="0" err="1" smtClean="0"/>
              <a:t>European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partners</a:t>
            </a:r>
            <a:r>
              <a:rPr lang="fr-FR" sz="2000" b="1" dirty="0" smtClean="0"/>
              <a:t> </a:t>
            </a:r>
            <a:r>
              <a:rPr lang="fr-FR" sz="2000" dirty="0" smtClean="0"/>
              <a:t>incl. Portugal </a:t>
            </a:r>
            <a:r>
              <a:rPr lang="fr-FR" sz="2000" dirty="0" err="1" smtClean="0"/>
              <a:t>Space</a:t>
            </a:r>
            <a:r>
              <a:rPr lang="fr-FR" sz="2000" dirty="0" smtClean="0"/>
              <a:t>, ASI,… and </a:t>
            </a:r>
            <a:r>
              <a:rPr lang="fr-FR" sz="2000" dirty="0" err="1" smtClean="0"/>
              <a:t>reaching</a:t>
            </a:r>
            <a:r>
              <a:rPr lang="fr-FR" sz="2000" dirty="0" smtClean="0"/>
              <a:t> out </a:t>
            </a:r>
            <a:r>
              <a:rPr lang="fr-FR" sz="2000" dirty="0" err="1" smtClean="0"/>
              <a:t>towards</a:t>
            </a:r>
            <a:r>
              <a:rPr lang="fr-FR" sz="2000" dirty="0" smtClean="0"/>
              <a:t> 17 </a:t>
            </a:r>
            <a:r>
              <a:rPr lang="fr-FR" sz="2000" dirty="0" err="1" smtClean="0"/>
              <a:t>African</a:t>
            </a:r>
            <a:r>
              <a:rPr lang="fr-FR" sz="2000" dirty="0" smtClean="0"/>
              <a:t> countries</a:t>
            </a:r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2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4648" y="80689"/>
            <a:ext cx="9386864" cy="779002"/>
          </a:xfrm>
        </p:spPr>
        <p:txBody>
          <a:bodyPr/>
          <a:lstStyle/>
          <a:p>
            <a:r>
              <a:rPr lang="en-US" sz="3200" dirty="0" smtClean="0">
                <a:solidFill>
                  <a:srgbClr val="00FF00"/>
                </a:solidFill>
              </a:rPr>
              <a:t>Acted “Sustainability” 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CAP D activities perspectives 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body" idx="4294967295"/>
          </p:nvPr>
        </p:nvSpPr>
        <p:spPr>
          <a:xfrm>
            <a:off x="-2229817" y="75848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0800" lvl="0" algn="ctr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fr-FR" sz="8000" dirty="0" err="1">
                <a:solidFill>
                  <a:schemeClr val="bg1"/>
                </a:solidFill>
              </a:rPr>
              <a:t>Welcome</a:t>
            </a:r>
            <a:r>
              <a:rPr lang="fr-FR" sz="8000" dirty="0">
                <a:solidFill>
                  <a:schemeClr val="bg1"/>
                </a:solidFill>
              </a:rPr>
              <a:t> </a:t>
            </a:r>
            <a:endParaRPr lang="fr-FR" sz="8000" dirty="0" smtClean="0">
              <a:solidFill>
                <a:schemeClr val="bg1"/>
              </a:solidFill>
            </a:endParaRPr>
          </a:p>
          <a:p>
            <a:pPr marL="50800" lvl="0" algn="ctr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fr-FR" sz="8000" dirty="0" smtClean="0">
                <a:solidFill>
                  <a:schemeClr val="bg1"/>
                </a:solidFill>
              </a:rPr>
              <a:t>GISTDA !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7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body" idx="4294967295"/>
          </p:nvPr>
        </p:nvSpPr>
        <p:spPr>
          <a:xfrm>
            <a:off x="-1582117" y="777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08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8000" dirty="0">
                <a:solidFill>
                  <a:schemeClr val="lt1"/>
                </a:solidFill>
              </a:rPr>
              <a:t>U</a:t>
            </a:r>
            <a:r>
              <a:rPr lang="en-US" sz="8000" dirty="0" smtClean="0">
                <a:solidFill>
                  <a:schemeClr val="lt1"/>
                </a:solidFill>
              </a:rPr>
              <a:t>n </a:t>
            </a:r>
            <a:r>
              <a:rPr lang="en-US" sz="8000" dirty="0" err="1" smtClean="0">
                <a:solidFill>
                  <a:schemeClr val="lt1"/>
                </a:solidFill>
              </a:rPr>
              <a:t>très</a:t>
            </a:r>
            <a:r>
              <a:rPr lang="en-US" sz="8000" dirty="0" smtClean="0">
                <a:solidFill>
                  <a:schemeClr val="lt1"/>
                </a:solidFill>
              </a:rPr>
              <a:t> grand </a:t>
            </a:r>
          </a:p>
          <a:p>
            <a:pPr marL="508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8000" dirty="0" smtClean="0">
                <a:solidFill>
                  <a:schemeClr val="lt1"/>
                </a:solidFill>
              </a:rPr>
              <a:t>Merci !</a:t>
            </a:r>
            <a:endParaRPr dirty="0">
              <a:solidFill>
                <a:schemeClr val="lt1"/>
              </a:solidFill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0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" y="2256623"/>
            <a:ext cx="5662778" cy="42470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72" y="1096954"/>
            <a:ext cx="6323709" cy="35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8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348308" y="1422058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GB" sz="1900" b="1" dirty="0"/>
              <a:t>Ensuring Long-term Sustainability of CEOS Strategies </a:t>
            </a:r>
            <a:endParaRPr sz="1900" b="1" dirty="0"/>
          </a:p>
          <a:p>
            <a:pPr lvl="1" indent="-349250">
              <a:lnSpc>
                <a:spcPct val="150000"/>
              </a:lnSpc>
              <a:spcBef>
                <a:spcPts val="0"/>
              </a:spcBef>
              <a:buSzPts val="1900"/>
            </a:pPr>
            <a:r>
              <a:rPr lang="en-US" sz="1900" dirty="0"/>
              <a:t>Explore Establishment of Services from CEOS Demonstrators</a:t>
            </a:r>
          </a:p>
          <a:p>
            <a:pPr marL="91440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 dirty="0" smtClean="0"/>
              <a:t>Sustained </a:t>
            </a:r>
            <a:r>
              <a:rPr lang="en-GB" sz="1900" dirty="0"/>
              <a:t>Operation and Application of CEOS Demonstrators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 b="1" dirty="0" smtClean="0"/>
              <a:t>CEOS </a:t>
            </a:r>
            <a:r>
              <a:rPr lang="en-GB" sz="1900" b="1" dirty="0"/>
              <a:t>Support to the UNFCCC Global Stocktake</a:t>
            </a:r>
            <a:endParaRPr sz="1900" b="1" dirty="0"/>
          </a:p>
          <a:p>
            <a:pPr marL="91440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 dirty="0"/>
              <a:t>Implementation of the CEOS Strategy to Support the Global Stocktake of the UNFCCC Paris Agreement through the support of the CEOS Biomass Protocol uptake &amp; GEO-TREES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 b="1" dirty="0"/>
              <a:t>Support to CEOS Cal-Val Initiatives</a:t>
            </a:r>
            <a:endParaRPr sz="1900" b="1" dirty="0"/>
          </a:p>
          <a:p>
            <a:pPr marL="91440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 dirty="0"/>
              <a:t>CEOS Protocol for Cross-calibration of Thermal Infrared Measurements</a:t>
            </a:r>
            <a:endParaRPr sz="1900" dirty="0"/>
          </a:p>
          <a:p>
            <a:pPr marL="91440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 dirty="0"/>
              <a:t>Joint Multi-thematic Cal-Val Sites to Develop CEOS Agency Synergies and Support Future Applications</a:t>
            </a:r>
            <a:endParaRPr sz="1900" dirty="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83723" y="94464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/>
              <a:t>Paths to Sustainability: From Strategy to Practical Measures</a:t>
            </a:r>
            <a:endParaRPr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369708" y="1343633"/>
            <a:ext cx="77529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 b="1" dirty="0"/>
              <a:t>Identify demonstrators / R&amp;D stage activities across CEOS </a:t>
            </a:r>
            <a:r>
              <a:rPr lang="en-GB" sz="2400" dirty="0"/>
              <a:t>suitable to transition to operational services. </a:t>
            </a:r>
            <a:endParaRPr dirty="0"/>
          </a:p>
          <a:p>
            <a: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 b="1" dirty="0"/>
              <a:t>Continue to develop model partnerships  through Demonstrators, specifically Recovery Observatory (RO)</a:t>
            </a:r>
            <a:endParaRPr sz="2400" b="1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400" b="1"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 b="1" dirty="0"/>
              <a:t>Develop synergies </a:t>
            </a:r>
            <a:r>
              <a:rPr lang="en-GB" sz="2400" dirty="0"/>
              <a:t>between CEOS projects and identify support mechanisms with key external stakeholders. </a:t>
            </a:r>
            <a:r>
              <a:rPr lang="en-GB" sz="2400" b="1" dirty="0">
                <a:solidFill>
                  <a:srgbClr val="FF0000"/>
                </a:solidFill>
              </a:rPr>
              <a:t>Engagement with GEO is key </a:t>
            </a:r>
            <a:r>
              <a:rPr lang="en-GB" sz="2400" dirty="0"/>
              <a:t>in that manner. 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73700" y="119075"/>
            <a:ext cx="105261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2000" dirty="0"/>
              <a:t>Priority #1: Ensuring Long-term Sustainability of CEOS Strategies</a:t>
            </a:r>
            <a:br>
              <a:rPr lang="en-GB" sz="2000" dirty="0"/>
            </a:br>
            <a:r>
              <a:rPr lang="en-GB" sz="2000" i="1" dirty="0"/>
              <a:t>Disaster Risk Reduction and Response, &amp; Capacity Building</a:t>
            </a:r>
            <a:r>
              <a:rPr lang="en-GB" sz="2000" dirty="0"/>
              <a:t/>
            </a:r>
            <a:br>
              <a:rPr lang="en-GB" sz="2000" dirty="0"/>
            </a:br>
            <a:endParaRPr sz="2000" dirty="0"/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853" y="1343628"/>
            <a:ext cx="3548827" cy="167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2852" y="3403698"/>
            <a:ext cx="3548827" cy="172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6384" y="5280262"/>
            <a:ext cx="2481762" cy="755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30550" y="119075"/>
            <a:ext cx="100824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>
                <a:solidFill>
                  <a:srgbClr val="00FF00"/>
                </a:solidFill>
              </a:rPr>
              <a:t>Accomplished:</a:t>
            </a:r>
            <a:r>
              <a:rPr lang="en-US" sz="2000" dirty="0"/>
              <a:t> Ensuring Long-term Sustainability of CEOS Strategies</a:t>
            </a:r>
            <a:br>
              <a:rPr lang="en-US" sz="2000" dirty="0"/>
            </a:br>
            <a:r>
              <a:rPr lang="en-US" sz="2000" i="1" dirty="0"/>
              <a:t>Disaster Risk Reduction and Response, &amp; Capacity Building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GB" sz="2000" dirty="0"/>
              <a:t/>
            </a:r>
            <a:br>
              <a:rPr lang="en-GB" sz="2000" dirty="0"/>
            </a:br>
            <a:endParaRPr sz="2000" dirty="0"/>
          </a:p>
        </p:txBody>
      </p:sp>
      <p:sp>
        <p:nvSpPr>
          <p:cNvPr id="82" name="Google Shape;82;p10"/>
          <p:cNvSpPr txBox="1"/>
          <p:nvPr/>
        </p:nvSpPr>
        <p:spPr>
          <a:xfrm>
            <a:off x="176048" y="1103243"/>
            <a:ext cx="11276700" cy="536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625" b="1" dirty="0" err="1">
                <a:solidFill>
                  <a:schemeClr val="dk1"/>
                </a:solidFill>
              </a:rPr>
              <a:t>WGDisasters</a:t>
            </a:r>
            <a:r>
              <a:rPr lang="en-US" sz="1625" b="1" dirty="0">
                <a:solidFill>
                  <a:schemeClr val="dk1"/>
                </a:solidFill>
              </a:rPr>
              <a:t> Recovery Observatory (RO)</a:t>
            </a:r>
            <a:endParaRPr lang="en-US" sz="1625" dirty="0">
              <a:solidFill>
                <a:schemeClr val="dk1"/>
              </a:solidFill>
            </a:endParaRPr>
          </a:p>
          <a:p>
            <a:pPr marL="457200" lvl="0" indent="-336550">
              <a:lnSpc>
                <a:spcPct val="115000"/>
              </a:lnSpc>
              <a:buClr>
                <a:schemeClr val="dk1"/>
              </a:buClr>
              <a:buSzPts val="1700"/>
              <a:buFont typeface="Wingdings" panose="05000000000000000000" pitchFamily="2" charset="2"/>
              <a:buChar char="Ø"/>
            </a:pPr>
            <a:r>
              <a:rPr lang="en-US" sz="1625" dirty="0">
                <a:solidFill>
                  <a:schemeClr val="dk1"/>
                </a:solidFill>
              </a:rPr>
              <a:t>Cited in the UN Space Agenda </a:t>
            </a:r>
            <a:r>
              <a:rPr lang="en-US" sz="1625" dirty="0" smtClean="0">
                <a:solidFill>
                  <a:schemeClr val="dk1"/>
                </a:solidFill>
              </a:rPr>
              <a:t>2030</a:t>
            </a:r>
          </a:p>
          <a:p>
            <a:pPr marL="457200" lvl="0" indent="-336550">
              <a:lnSpc>
                <a:spcPct val="115000"/>
              </a:lnSpc>
              <a:buClr>
                <a:schemeClr val="dk1"/>
              </a:buClr>
              <a:buSzPts val="1700"/>
              <a:buFont typeface="Wingdings" panose="05000000000000000000" pitchFamily="2" charset="2"/>
              <a:buChar char="Ø"/>
            </a:pPr>
            <a:r>
              <a:rPr lang="en-US" sz="1625" dirty="0">
                <a:solidFill>
                  <a:schemeClr val="dk1"/>
                </a:solidFill>
              </a:rPr>
              <a:t>4 Demonstrators activated by PDNA tripartite agreement partners (UE, WB, UNDP</a:t>
            </a:r>
            <a:r>
              <a:rPr lang="en-US" sz="1625" dirty="0" smtClean="0">
                <a:solidFill>
                  <a:schemeClr val="dk1"/>
                </a:solidFill>
              </a:rPr>
              <a:t>)</a:t>
            </a:r>
          </a:p>
          <a:p>
            <a:pPr marL="457200" lvl="0" indent="-336550">
              <a:lnSpc>
                <a:spcPct val="115000"/>
              </a:lnSpc>
              <a:buClr>
                <a:schemeClr val="dk1"/>
              </a:buClr>
              <a:buSzPts val="1700"/>
              <a:buFont typeface="Wingdings" panose="05000000000000000000" pitchFamily="2" charset="2"/>
              <a:buChar char="Ø"/>
            </a:pPr>
            <a:r>
              <a:rPr lang="en-US" sz="1625" dirty="0" smtClean="0">
                <a:solidFill>
                  <a:schemeClr val="dk1"/>
                </a:solidFill>
              </a:rPr>
              <a:t>RO </a:t>
            </a:r>
            <a:r>
              <a:rPr lang="en-US" sz="1625" dirty="0">
                <a:solidFill>
                  <a:schemeClr val="dk1"/>
                </a:solidFill>
              </a:rPr>
              <a:t>sustainability sub-group started at the </a:t>
            </a:r>
            <a:r>
              <a:rPr lang="en-US" sz="1625" dirty="0" err="1">
                <a:solidFill>
                  <a:schemeClr val="dk1"/>
                </a:solidFill>
              </a:rPr>
              <a:t>WGDisasters</a:t>
            </a:r>
            <a:r>
              <a:rPr lang="en-US" sz="1625" dirty="0">
                <a:solidFill>
                  <a:schemeClr val="dk1"/>
                </a:solidFill>
              </a:rPr>
              <a:t> meeting #17 in March.</a:t>
            </a:r>
          </a:p>
          <a:p>
            <a:pPr marL="457200" lvl="0" indent="-336550">
              <a:lnSpc>
                <a:spcPct val="115000"/>
              </a:lnSpc>
              <a:buClr>
                <a:schemeClr val="dk1"/>
              </a:buClr>
              <a:buSzPts val="1700"/>
              <a:buFont typeface="Wingdings" panose="05000000000000000000" pitchFamily="2" charset="2"/>
              <a:buChar char="Ø"/>
            </a:pPr>
            <a:r>
              <a:rPr lang="en-US" sz="1625" dirty="0">
                <a:solidFill>
                  <a:schemeClr val="dk1"/>
                </a:solidFill>
              </a:rPr>
              <a:t>Links established with WGCAPD</a:t>
            </a:r>
          </a:p>
          <a:p>
            <a:pPr marL="914400" lvl="1" indent="-336550">
              <a:lnSpc>
                <a:spcPct val="115000"/>
              </a:lnSpc>
              <a:buClr>
                <a:schemeClr val="dk1"/>
              </a:buClr>
              <a:buSzPts val="1700"/>
              <a:buChar char="○"/>
            </a:pPr>
            <a:r>
              <a:rPr lang="en-US" sz="1625" b="1" dirty="0">
                <a:solidFill>
                  <a:schemeClr val="dk1"/>
                </a:solidFill>
              </a:rPr>
              <a:t>WGCAPD/WG Disasters joint </a:t>
            </a:r>
            <a:r>
              <a:rPr lang="en-US" sz="1625" b="1" dirty="0" smtClean="0">
                <a:solidFill>
                  <a:schemeClr val="dk1"/>
                </a:solidFill>
              </a:rPr>
              <a:t>action </a:t>
            </a:r>
            <a:r>
              <a:rPr lang="en-US" sz="1625" b="1" dirty="0">
                <a:solidFill>
                  <a:schemeClr val="dk1"/>
                </a:solidFill>
              </a:rPr>
              <a:t>: Capacity Building for Decision Makers on Recovery Observatories</a:t>
            </a:r>
          </a:p>
          <a:p>
            <a:pPr>
              <a:lnSpc>
                <a:spcPct val="115000"/>
              </a:lnSpc>
            </a:pPr>
            <a:endParaRPr lang="en-US" sz="1625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1625" b="1" dirty="0" err="1">
                <a:solidFill>
                  <a:schemeClr val="dk1"/>
                </a:solidFill>
              </a:rPr>
              <a:t>WGDisasters</a:t>
            </a:r>
            <a:r>
              <a:rPr lang="en-US" sz="1625" b="1" dirty="0">
                <a:solidFill>
                  <a:schemeClr val="dk1"/>
                </a:solidFill>
              </a:rPr>
              <a:t> activities sustainability </a:t>
            </a:r>
            <a:endParaRPr lang="en-US" sz="1625" dirty="0">
              <a:solidFill>
                <a:schemeClr val="dk1"/>
              </a:solidFill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1625" dirty="0"/>
              <a:t>Sub-team created within the WG’s Demonstrators to address sustainability issues</a:t>
            </a:r>
            <a:r>
              <a:rPr lang="en-US" sz="1625" dirty="0">
                <a:solidFill>
                  <a:schemeClr val="dk1"/>
                </a:solidFill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en-US" sz="1625" dirty="0">
                <a:solidFill>
                  <a:schemeClr val="dk1"/>
                </a:solidFill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en-US" sz="1625" b="1" dirty="0">
                <a:solidFill>
                  <a:schemeClr val="dk1"/>
                </a:solidFill>
              </a:rPr>
              <a:t>To ensure long term sustainability:</a:t>
            </a:r>
          </a:p>
          <a:p>
            <a:pPr marL="457200" lvl="0" indent="-336550">
              <a:lnSpc>
                <a:spcPct val="115000"/>
              </a:lnSpc>
              <a:buClr>
                <a:schemeClr val="dk1"/>
              </a:buClr>
              <a:buSzPts val="1700"/>
              <a:buFont typeface="Wingdings" panose="05000000000000000000" pitchFamily="2" charset="2"/>
              <a:buChar char="Ø"/>
            </a:pPr>
            <a:r>
              <a:rPr lang="en-US" sz="1625" dirty="0">
                <a:solidFill>
                  <a:schemeClr val="dk1"/>
                </a:solidFill>
              </a:rPr>
              <a:t>Keep on working on the development of strong and visible links with </a:t>
            </a:r>
            <a:r>
              <a:rPr lang="en-US" sz="1625" b="1" dirty="0">
                <a:solidFill>
                  <a:schemeClr val="dk1"/>
                </a:solidFill>
              </a:rPr>
              <a:t>GEO</a:t>
            </a:r>
            <a:r>
              <a:rPr lang="en-US" sz="1625" dirty="0">
                <a:solidFill>
                  <a:schemeClr val="dk1"/>
                </a:solidFill>
              </a:rPr>
              <a:t> and </a:t>
            </a:r>
            <a:r>
              <a:rPr lang="en-US" sz="1625" b="1" dirty="0">
                <a:solidFill>
                  <a:schemeClr val="dk1"/>
                </a:solidFill>
              </a:rPr>
              <a:t>WG GEO DRR</a:t>
            </a:r>
            <a:r>
              <a:rPr lang="en-US" sz="1625" dirty="0">
                <a:solidFill>
                  <a:schemeClr val="dk1"/>
                </a:solidFill>
              </a:rPr>
              <a:t>: </a:t>
            </a:r>
          </a:p>
          <a:p>
            <a:pPr marL="914400" lvl="1" indent="-336550">
              <a:lnSpc>
                <a:spcPct val="115000"/>
              </a:lnSpc>
              <a:buClr>
                <a:schemeClr val="dk1"/>
              </a:buClr>
              <a:buSzPts val="1700"/>
              <a:buChar char="○"/>
            </a:pPr>
            <a:r>
              <a:rPr lang="en-US" sz="1625" dirty="0">
                <a:solidFill>
                  <a:schemeClr val="dk1"/>
                </a:solidFill>
              </a:rPr>
              <a:t>RO integrated as a case study in the GEO EO risk toolkit</a:t>
            </a:r>
          </a:p>
          <a:p>
            <a:pPr marL="914400" lvl="1" indent="-336550">
              <a:lnSpc>
                <a:spcPct val="115000"/>
              </a:lnSpc>
              <a:buClr>
                <a:schemeClr val="dk1"/>
              </a:buClr>
              <a:buSzPts val="1700"/>
              <a:buChar char="○"/>
            </a:pPr>
            <a:r>
              <a:rPr lang="en-US" sz="1625" dirty="0" smtClean="0">
                <a:solidFill>
                  <a:schemeClr val="dk1"/>
                </a:solidFill>
              </a:rPr>
              <a:t>GEO4DRM</a:t>
            </a:r>
          </a:p>
          <a:p>
            <a:pPr marL="914400" lvl="1" indent="-336550">
              <a:lnSpc>
                <a:spcPct val="115000"/>
              </a:lnSpc>
              <a:buClr>
                <a:schemeClr val="dk1"/>
              </a:buClr>
              <a:buSzPts val="1700"/>
              <a:buChar char="○"/>
            </a:pPr>
            <a:r>
              <a:rPr lang="en-US" sz="1625" dirty="0">
                <a:solidFill>
                  <a:schemeClr val="dk1"/>
                </a:solidFill>
              </a:rPr>
              <a:t>Linkages to be done with GEO post 2025 </a:t>
            </a:r>
            <a:r>
              <a:rPr lang="en-US" sz="1625" dirty="0" smtClean="0">
                <a:solidFill>
                  <a:schemeClr val="dk1"/>
                </a:solidFill>
              </a:rPr>
              <a:t>incubators</a:t>
            </a:r>
          </a:p>
          <a:p>
            <a:pPr marL="914400" lvl="1" indent="-336550">
              <a:lnSpc>
                <a:spcPct val="115000"/>
              </a:lnSpc>
              <a:buClr>
                <a:schemeClr val="dk1"/>
              </a:buClr>
              <a:buSzPts val="1700"/>
              <a:buChar char="○"/>
            </a:pPr>
            <a:endParaRPr lang="en-US" sz="1625" dirty="0" smtClean="0">
              <a:solidFill>
                <a:schemeClr val="dk1"/>
              </a:solidFill>
            </a:endParaRPr>
          </a:p>
          <a:p>
            <a:pPr marL="457200" lvl="0" indent="-336550">
              <a:lnSpc>
                <a:spcPct val="115000"/>
              </a:lnSpc>
              <a:buClr>
                <a:schemeClr val="dk1"/>
              </a:buClr>
              <a:buSzPts val="1700"/>
              <a:buFont typeface="Wingdings" panose="05000000000000000000" pitchFamily="2" charset="2"/>
              <a:buChar char="Ø"/>
            </a:pPr>
            <a:r>
              <a:rPr lang="en-US" sz="1625" dirty="0" smtClean="0">
                <a:solidFill>
                  <a:schemeClr val="dk1"/>
                </a:solidFill>
              </a:rPr>
              <a:t>Continuous </a:t>
            </a:r>
            <a:r>
              <a:rPr lang="en-US" sz="1625" dirty="0">
                <a:solidFill>
                  <a:schemeClr val="dk1"/>
                </a:solidFill>
              </a:rPr>
              <a:t>efforts have to be provided for </a:t>
            </a:r>
            <a:r>
              <a:rPr lang="en-US" sz="1625" b="1" dirty="0">
                <a:solidFill>
                  <a:schemeClr val="dk1"/>
                </a:solidFill>
              </a:rPr>
              <a:t>strong policy linkages</a:t>
            </a:r>
            <a:r>
              <a:rPr lang="en-US" sz="1625" dirty="0">
                <a:solidFill>
                  <a:schemeClr val="dk1"/>
                </a:solidFill>
              </a:rPr>
              <a:t>: e.g., Sendai framework, International Charter "Space and Major </a:t>
            </a:r>
            <a:r>
              <a:rPr lang="en-US" sz="1625" dirty="0" smtClean="0">
                <a:solidFill>
                  <a:schemeClr val="dk1"/>
                </a:solidFill>
              </a:rPr>
              <a:t>Disasters“, Copernicus EMS.</a:t>
            </a:r>
            <a:endParaRPr lang="en-US" sz="1625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448058" y="1215633"/>
            <a:ext cx="11495400" cy="515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Font typeface="Noto Sans Symbols"/>
              <a:buChar char="❖"/>
            </a:pPr>
            <a:r>
              <a:rPr lang="en-US" sz="2400" b="1" dirty="0"/>
              <a:t>Support Global </a:t>
            </a:r>
            <a:r>
              <a:rPr lang="en-US" sz="2400" b="1" dirty="0" err="1"/>
              <a:t>Stocktake</a:t>
            </a:r>
            <a:r>
              <a:rPr lang="en-US" sz="2400" b="1" dirty="0"/>
              <a:t> </a:t>
            </a:r>
            <a:r>
              <a:rPr lang="en-US" sz="2400" dirty="0"/>
              <a:t>data requirements: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000" dirty="0"/>
              <a:t>CNES with UKSA and DLR will ensure planned missions, such as </a:t>
            </a:r>
            <a:r>
              <a:rPr lang="en-US" sz="2000" b="1" dirty="0" err="1">
                <a:solidFill>
                  <a:srgbClr val="FF0000"/>
                </a:solidFill>
              </a:rPr>
              <a:t>MicroCARB</a:t>
            </a:r>
            <a:r>
              <a:rPr lang="en-US" sz="2000" b="1" dirty="0">
                <a:solidFill>
                  <a:srgbClr val="FF0000"/>
                </a:solidFill>
              </a:rPr>
              <a:t> &amp; MERLIN</a:t>
            </a:r>
            <a:r>
              <a:rPr lang="en-US" sz="2000" dirty="0"/>
              <a:t>, to provide practical </a:t>
            </a:r>
            <a:r>
              <a:rPr lang="en-US" sz="2000" b="1" dirty="0"/>
              <a:t>support to Global </a:t>
            </a:r>
            <a:r>
              <a:rPr lang="en-US" sz="2000" b="1" dirty="0" err="1"/>
              <a:t>Stocktake</a:t>
            </a:r>
            <a:r>
              <a:rPr lang="en-US" sz="2000" b="1" dirty="0"/>
              <a:t> data </a:t>
            </a:r>
            <a:r>
              <a:rPr lang="en-US" sz="2000" b="1" dirty="0" smtClean="0"/>
              <a:t>requirements:</a:t>
            </a:r>
            <a:endParaRPr lang="en-US" sz="1600" dirty="0" smtClean="0"/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CNES/UKSA/EUMETSAT partnership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MicroCARB</a:t>
            </a:r>
            <a:r>
              <a:rPr lang="en-US" dirty="0" smtClean="0"/>
              <a:t> data will be key for CO2M CAL-VAL</a:t>
            </a:r>
            <a:r>
              <a:rPr lang="en-US" u="sng" dirty="0" smtClean="0"/>
              <a:t> </a:t>
            </a:r>
            <a:endParaRPr lang="en-US" sz="2800" u="sng" dirty="0"/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GHG Roadmap</a:t>
            </a:r>
            <a:endParaRPr lang="en-US" dirty="0">
              <a:solidFill>
                <a:schemeClr val="tx1"/>
              </a:solidFill>
            </a:endParaRPr>
          </a:p>
          <a:p>
            <a:pPr lvl="0" indent="-228600">
              <a:lnSpc>
                <a:spcPct val="90000"/>
              </a:lnSpc>
              <a:buNone/>
            </a:pPr>
            <a:endParaRPr lang="en-US" sz="2400" dirty="0"/>
          </a:p>
          <a:p>
            <a:pPr lvl="0">
              <a:lnSpc>
                <a:spcPct val="90000"/>
              </a:lnSpc>
              <a:buFont typeface="Noto Sans Symbols"/>
              <a:buChar char="❖"/>
            </a:pPr>
            <a:r>
              <a:rPr lang="en-US" sz="2400" b="1" dirty="0"/>
              <a:t>Biomass Protocol </a:t>
            </a:r>
            <a:r>
              <a:rPr lang="en-US" sz="2400" dirty="0"/>
              <a:t>– CNES is enhancing ongoing activities by 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supporting</a:t>
            </a:r>
            <a:r>
              <a:rPr lang="en-US" sz="2000" dirty="0"/>
              <a:t> </a:t>
            </a:r>
            <a:r>
              <a:rPr lang="en-US" sz="2000" dirty="0" smtClean="0"/>
              <a:t>and hosting the </a:t>
            </a:r>
            <a:r>
              <a:rPr lang="en-US" sz="2000" b="1" dirty="0" smtClean="0">
                <a:solidFill>
                  <a:srgbClr val="FF0000"/>
                </a:solidFill>
              </a:rPr>
              <a:t>GEO-TREES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secretariat office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funding</a:t>
            </a:r>
            <a:r>
              <a:rPr lang="en-US" sz="2000" dirty="0"/>
              <a:t> two </a:t>
            </a:r>
            <a:r>
              <a:rPr lang="en-US" sz="2000" b="1" dirty="0">
                <a:solidFill>
                  <a:srgbClr val="FF0000"/>
                </a:solidFill>
              </a:rPr>
              <a:t>biomass protocol</a:t>
            </a:r>
            <a:r>
              <a:rPr lang="en-US" sz="2000" b="1" dirty="0"/>
              <a:t> </a:t>
            </a:r>
            <a:r>
              <a:rPr lang="en-US" sz="2000" dirty="0"/>
              <a:t>implementation sites</a:t>
            </a:r>
            <a:endParaRPr lang="en-US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</p:txBody>
      </p:sp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85075" y="175950"/>
            <a:ext cx="99915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 smtClean="0">
                <a:solidFill>
                  <a:srgbClr val="00FF00"/>
                </a:solidFill>
              </a:rPr>
              <a:t>Accomplished 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r>
              <a:rPr lang="en-US" sz="2000" dirty="0" smtClean="0">
                <a:solidFill>
                  <a:srgbClr val="00FF00"/>
                </a:solidFill>
              </a:rPr>
              <a:t> </a:t>
            </a:r>
            <a:r>
              <a:rPr lang="en-GB" sz="2000" dirty="0" smtClean="0"/>
              <a:t>Priority </a:t>
            </a:r>
            <a:r>
              <a:rPr lang="en-GB" sz="2000" dirty="0"/>
              <a:t>#</a:t>
            </a:r>
            <a:r>
              <a:rPr lang="en-GB" sz="2000" dirty="0" smtClean="0"/>
              <a:t>2 : CEOS </a:t>
            </a:r>
            <a:r>
              <a:rPr lang="en-GB" sz="2000" dirty="0"/>
              <a:t>Support to the UNFCCC Global </a:t>
            </a:r>
            <a:r>
              <a:rPr lang="en-GB" sz="2000" dirty="0" smtClean="0"/>
              <a:t>Stocktake </a:t>
            </a:r>
            <a:br>
              <a:rPr lang="en-GB" sz="2000" dirty="0" smtClean="0"/>
            </a:br>
            <a:r>
              <a:rPr lang="en-GB" sz="2000" i="1" dirty="0" smtClean="0"/>
              <a:t>Ensure </a:t>
            </a:r>
            <a:r>
              <a:rPr lang="en-GB" sz="2000" i="1" dirty="0"/>
              <a:t>Strong </a:t>
            </a:r>
            <a:r>
              <a:rPr lang="en-GB" sz="2000" i="1" dirty="0" smtClean="0"/>
              <a:t>and </a:t>
            </a:r>
            <a:r>
              <a:rPr lang="en-GB" sz="2000" i="1" dirty="0"/>
              <a:t>Unified CEOS Support to the UNFCCC Global Stocktake </a:t>
            </a:r>
            <a:r>
              <a:rPr lang="en-GB" sz="2000" dirty="0"/>
              <a:t/>
            </a:r>
            <a:br>
              <a:rPr lang="en-GB" sz="2000" dirty="0"/>
            </a:b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265426" y="1154396"/>
            <a:ext cx="11495400" cy="6884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b="1" dirty="0">
                <a:solidFill>
                  <a:schemeClr val="tx1"/>
                </a:solidFill>
                <a:latin typeface="+mn-lt"/>
              </a:rPr>
              <a:t>Engage with countries for adaptation and mitigation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suppor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1800" b="1" dirty="0">
                <a:solidFill>
                  <a:schemeClr val="tx1"/>
                </a:solidFill>
                <a:latin typeface="+mn-lt"/>
              </a:rPr>
              <a:t>Provided use cases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through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Space for Climate Observatory (SCO) within the WGD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Involvement of many CEOS agencies in SCO Charter signed in June 2022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50800" indent="0">
              <a:buNone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Space for Climate Observatory </a:t>
            </a:r>
            <a:r>
              <a:rPr lang="fr-FR" sz="2000" dirty="0" err="1">
                <a:latin typeface="+mn-lt"/>
              </a:rPr>
              <a:t>is</a:t>
            </a:r>
            <a:r>
              <a:rPr lang="fr-FR" sz="2000" dirty="0">
                <a:latin typeface="+mn-lt"/>
              </a:rPr>
              <a:t> part of the </a:t>
            </a:r>
            <a:r>
              <a:rPr lang="fr-FR" sz="2000" dirty="0" err="1">
                <a:latin typeface="+mn-lt"/>
              </a:rPr>
              <a:t>wider</a:t>
            </a:r>
            <a:r>
              <a:rPr lang="fr-FR" sz="2000" dirty="0">
                <a:latin typeface="+mn-lt"/>
              </a:rPr>
              <a:t> EO global </a:t>
            </a:r>
            <a:r>
              <a:rPr lang="fr-FR" sz="2000" dirty="0" err="1">
                <a:latin typeface="+mn-lt"/>
              </a:rPr>
              <a:t>community</a:t>
            </a:r>
            <a:r>
              <a:rPr lang="fr-FR" sz="2000" dirty="0">
                <a:latin typeface="+mn-lt"/>
              </a:rPr>
              <a:t> as a GEO </a:t>
            </a:r>
            <a:r>
              <a:rPr lang="fr-FR" sz="2000" dirty="0" err="1">
                <a:latin typeface="+mn-lt"/>
              </a:rPr>
              <a:t>participating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organization</a:t>
            </a:r>
            <a:r>
              <a:rPr lang="fr-FR" sz="2000" dirty="0">
                <a:latin typeface="+mn-lt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Its Charter gathers </a:t>
            </a:r>
            <a:r>
              <a:rPr lang="en-US" sz="2000" dirty="0">
                <a:latin typeface="+mn-lt"/>
              </a:rPr>
              <a:t>over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33 </a:t>
            </a:r>
            <a:r>
              <a:rPr lang="fr-FR" sz="2000" b="1" dirty="0" err="1">
                <a:solidFill>
                  <a:schemeClr val="tx1"/>
                </a:solidFill>
                <a:latin typeface="+mn-lt"/>
              </a:rPr>
              <a:t>partners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chemeClr val="tx1"/>
                </a:solidFill>
                <a:latin typeface="+mn-lt"/>
              </a:rPr>
              <a:t>including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22 </a:t>
            </a:r>
            <a:r>
              <a:rPr lang="fr-FR" sz="2000" b="1" dirty="0" err="1">
                <a:solidFill>
                  <a:schemeClr val="tx1"/>
                </a:solidFill>
                <a:latin typeface="+mn-lt"/>
              </a:rPr>
              <a:t>space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chemeClr val="tx1"/>
                </a:solidFill>
                <a:latin typeface="+mn-lt"/>
              </a:rPr>
              <a:t>agencies</a:t>
            </a:r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fr-FR" sz="1800" dirty="0">
              <a:latin typeface="+mn-lt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CNES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level in-depth analysis of possible ties with different CEOS WGs and promote this sustainable framework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lvl="0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lvl="0">
              <a:lnSpc>
                <a:spcPct val="90000"/>
              </a:lnSpc>
              <a:buFont typeface="Noto Sans Symbols"/>
              <a:buChar char="❖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Outcome: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One application was presented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at WGD level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FloodDam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CNES, JPL, ADS, CERFACS, Predict Services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 smtClean="0">
                <a:solidFill>
                  <a:srgbClr val="00FF00"/>
                </a:solidFill>
              </a:rPr>
              <a:t>Accomplished :</a:t>
            </a:r>
            <a:r>
              <a:rPr lang="en-US" sz="2000" dirty="0" smtClean="0"/>
              <a:t> </a:t>
            </a:r>
            <a:r>
              <a:rPr lang="en-US" sz="2000" dirty="0"/>
              <a:t>Engage with countries for adaptation and mitigation support: Space for Climate Observatory (SCO)</a:t>
            </a:r>
            <a:endParaRPr sz="2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000" dirty="0"/>
              <a:t>SCO’s international Charter</a:t>
            </a:r>
            <a:endParaRPr sz="4000" dirty="0"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048" y="1969681"/>
            <a:ext cx="7401477" cy="363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1467" y="2343415"/>
            <a:ext cx="2746721" cy="1923871"/>
          </a:xfrm>
          <a:prstGeom prst="roundRect">
            <a:avLst>
              <a:gd name="adj" fmla="val 20191"/>
            </a:avLst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5954" y="4259164"/>
            <a:ext cx="3024351" cy="5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/>
        </p:nvSpPr>
        <p:spPr>
          <a:xfrm>
            <a:off x="7691576" y="2546758"/>
            <a:ext cx="897774" cy="24771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EE2BD"/>
          </a:solidFill>
          <a:ln w="25400" cap="flat" cmpd="sng">
            <a:solidFill>
              <a:srgbClr val="6EE2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6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127055" y="1429272"/>
            <a:ext cx="8621647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 dirty="0"/>
              <a:t>CEOS protocol to </a:t>
            </a:r>
            <a:r>
              <a:rPr lang="en-GB" sz="2400" b="1" dirty="0"/>
              <a:t>support the cross-calibration of thermal infrared measurements</a:t>
            </a:r>
            <a:r>
              <a:rPr lang="en-GB" sz="2400" dirty="0"/>
              <a:t> from future CEOS Agency missions: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1200"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 b="1" dirty="0"/>
              <a:t>WGCV supporting </a:t>
            </a:r>
            <a:r>
              <a:rPr lang="en-GB" sz="2000" dirty="0"/>
              <a:t>– CEOS Work Plan 2022-2024 task established</a:t>
            </a:r>
            <a:endParaRPr dirty="0"/>
          </a:p>
          <a:p>
            <a:pPr lvl="1">
              <a:lnSpc>
                <a:spcPct val="90000"/>
              </a:lnSpc>
            </a:pPr>
            <a:r>
              <a:rPr lang="en-GB" sz="2000" b="1" dirty="0"/>
              <a:t>Definition</a:t>
            </a:r>
            <a:r>
              <a:rPr lang="en-GB" sz="2000" dirty="0"/>
              <a:t> </a:t>
            </a:r>
            <a:r>
              <a:rPr lang="en-GB" sz="2000" b="1" dirty="0"/>
              <a:t>of a common network of in situ calibration sites</a:t>
            </a:r>
            <a:r>
              <a:rPr lang="en-GB" sz="2000" dirty="0"/>
              <a:t> </a:t>
            </a:r>
            <a:r>
              <a:rPr lang="en-GB" sz="2000" b="1" dirty="0"/>
              <a:t>to harmonize calibration methods for thermal infrared </a:t>
            </a:r>
            <a:r>
              <a:rPr lang="en-GB" sz="2000" b="1" dirty="0" smtClean="0"/>
              <a:t>instruments :</a:t>
            </a:r>
            <a:r>
              <a:rPr lang="en-GB" sz="2000" dirty="0" smtClean="0"/>
              <a:t> </a:t>
            </a:r>
            <a:r>
              <a:rPr lang="en-US" sz="2000" dirty="0" smtClean="0"/>
              <a:t>the activity is co-led </a:t>
            </a:r>
            <a:r>
              <a:rPr lang="en-US" sz="2000" dirty="0"/>
              <a:t>by IVOS, for Level 1 calibration, and LPV, for the protocols for the ground-based measurements.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 dirty="0"/>
              <a:t>Connections </a:t>
            </a:r>
            <a:r>
              <a:rPr lang="en-GB" sz="2000" b="1" dirty="0" err="1">
                <a:solidFill>
                  <a:srgbClr val="FF0000"/>
                </a:solidFill>
              </a:rPr>
              <a:t>Trishna</a:t>
            </a:r>
            <a:r>
              <a:rPr lang="en-GB" sz="2000" dirty="0"/>
              <a:t> (CNES/ISRO) made with ESA (LSTM), NASA/JPL (SBG), CSIRO (</a:t>
            </a:r>
            <a:r>
              <a:rPr lang="en-GB" sz="2000" dirty="0" err="1"/>
              <a:t>Aquawatch</a:t>
            </a:r>
            <a:r>
              <a:rPr lang="en-GB" sz="2000" dirty="0"/>
              <a:t>), etc.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 dirty="0"/>
              <a:t>Goal: maximize the benefit of these missions for users</a:t>
            </a:r>
            <a:endParaRPr sz="2000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2000" dirty="0"/>
              <a:t>Priority #3: Support to CEOS Cal-Val Initiatives </a:t>
            </a:r>
            <a:br>
              <a:rPr lang="en-GB" sz="2000" dirty="0"/>
            </a:br>
            <a:r>
              <a:rPr lang="en-GB" sz="2000" i="1" dirty="0"/>
              <a:t>Increased CEOS Agency Cal-Val Collaboration</a:t>
            </a:r>
            <a:r>
              <a:rPr lang="en-GB" sz="2000" dirty="0"/>
              <a:t/>
            </a:r>
            <a:br>
              <a:rPr lang="en-GB" sz="2000" dirty="0"/>
            </a:br>
            <a:endParaRPr sz="2000" dirty="0"/>
          </a:p>
        </p:txBody>
      </p:sp>
      <p:sp>
        <p:nvSpPr>
          <p:cNvPr id="132" name="Google Shape;132;p18"/>
          <p:cNvSpPr/>
          <p:nvPr/>
        </p:nvSpPr>
        <p:spPr>
          <a:xfrm>
            <a:off x="8945880" y="3760708"/>
            <a:ext cx="298704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Location of ground observational networks currently used to validate standard LST products derived from US and European spaceborne instruments.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8702" y="1995338"/>
            <a:ext cx="3381396" cy="1617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324233" y="1319682"/>
            <a:ext cx="11417100" cy="4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000" b="1" dirty="0" smtClean="0"/>
              <a:t>Dedicated </a:t>
            </a:r>
            <a:r>
              <a:rPr lang="en-US" sz="2000" b="1" dirty="0"/>
              <a:t>Working Group implemented </a:t>
            </a:r>
            <a:r>
              <a:rPr lang="en-US" sz="2000" dirty="0"/>
              <a:t>and leaded by </a:t>
            </a:r>
            <a:r>
              <a:rPr lang="en-US" sz="2000" b="1" dirty="0"/>
              <a:t>ESA and CNES</a:t>
            </a:r>
            <a:r>
              <a:rPr lang="en-US" sz="2000" dirty="0"/>
              <a:t>, </a:t>
            </a:r>
            <a:r>
              <a:rPr lang="en-US" sz="2000" dirty="0" smtClean="0"/>
              <a:t>following the </a:t>
            </a:r>
            <a:r>
              <a:rPr lang="en-US" sz="2000" dirty="0" err="1"/>
              <a:t>RadCalNet</a:t>
            </a:r>
            <a:r>
              <a:rPr lang="en-US" sz="2000" dirty="0"/>
              <a:t> </a:t>
            </a:r>
            <a:r>
              <a:rPr lang="en-US" sz="2000" dirty="0" smtClean="0"/>
              <a:t>example.</a:t>
            </a:r>
            <a:endParaRPr lang="en-US" sz="2000" dirty="0"/>
          </a:p>
          <a:p>
            <a:pPr lvl="0">
              <a:lnSpc>
                <a:spcPct val="90000"/>
              </a:lnSpc>
            </a:pPr>
            <a:r>
              <a:rPr lang="en-US" sz="2000" dirty="0" smtClean="0"/>
              <a:t>First </a:t>
            </a:r>
            <a:r>
              <a:rPr lang="en-US" sz="2000" dirty="0"/>
              <a:t>dedicated meeting in </a:t>
            </a:r>
            <a:r>
              <a:rPr lang="en-US" sz="2000" dirty="0" smtClean="0"/>
              <a:t>September </a:t>
            </a:r>
            <a:r>
              <a:rPr lang="en-US" sz="2000" dirty="0"/>
              <a:t>2022 (ESA, CNES, INRAE, KIT, Leicester Univ., NASA, NPL, STFC-UKRI, USGS, Valencia Univ</a:t>
            </a:r>
            <a:r>
              <a:rPr lang="en-US" sz="2000" dirty="0" smtClean="0"/>
              <a:t>.,…) :</a:t>
            </a:r>
          </a:p>
          <a:p>
            <a:pPr lvl="0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Objective </a:t>
            </a:r>
            <a:r>
              <a:rPr lang="en-US" sz="1800" b="1" dirty="0"/>
              <a:t>of the automated network:  </a:t>
            </a:r>
            <a:r>
              <a:rPr lang="en-US" sz="1800" dirty="0"/>
              <a:t>to provide </a:t>
            </a:r>
            <a:r>
              <a:rPr lang="en-US" sz="1800" dirty="0" err="1"/>
              <a:t>ToA</a:t>
            </a:r>
            <a:r>
              <a:rPr lang="en-US" sz="1800" dirty="0"/>
              <a:t> (Top of Atmosphere) TIR spectra for </a:t>
            </a:r>
            <a:r>
              <a:rPr lang="en-US" sz="1800" dirty="0" err="1"/>
              <a:t>ToA</a:t>
            </a:r>
            <a:r>
              <a:rPr lang="en-US" sz="1800" dirty="0"/>
              <a:t> calibration/validation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ESA </a:t>
            </a:r>
            <a:r>
              <a:rPr lang="en-US" sz="1800" b="1" dirty="0"/>
              <a:t>and CNES</a:t>
            </a:r>
            <a:r>
              <a:rPr lang="en-US" sz="1800" dirty="0"/>
              <a:t> will assess the possibility for </a:t>
            </a:r>
            <a:r>
              <a:rPr lang="en-US" sz="1800" b="1" dirty="0"/>
              <a:t>funding a study </a:t>
            </a:r>
            <a:r>
              <a:rPr lang="en-US" sz="1800" dirty="0"/>
              <a:t>that would firmly </a:t>
            </a:r>
            <a:r>
              <a:rPr lang="en-US" sz="1800" b="1" dirty="0"/>
              <a:t>define the </a:t>
            </a:r>
            <a:r>
              <a:rPr lang="en-US" sz="1800" b="1" dirty="0" err="1"/>
              <a:t>ToA</a:t>
            </a:r>
            <a:r>
              <a:rPr lang="en-US" sz="1800" b="1" dirty="0"/>
              <a:t> objective and requirement for the TIR Network </a:t>
            </a:r>
            <a:r>
              <a:rPr lang="en-US" sz="1800" dirty="0"/>
              <a:t>and also the </a:t>
            </a:r>
            <a:r>
              <a:rPr lang="en-US" sz="1800" b="1" dirty="0"/>
              <a:t>characteristics </a:t>
            </a:r>
            <a:r>
              <a:rPr lang="en-US" sz="1800" b="1" dirty="0" smtClean="0"/>
              <a:t>that sites will </a:t>
            </a:r>
            <a:r>
              <a:rPr lang="en-US" sz="1800" b="1" dirty="0"/>
              <a:t>need to fulfil in terms of environment and instrumentation.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study should also </a:t>
            </a:r>
            <a:r>
              <a:rPr lang="en-US" sz="1800" b="1" dirty="0"/>
              <a:t>identify </a:t>
            </a:r>
            <a:r>
              <a:rPr lang="en-US" sz="1800" b="1" dirty="0" smtClean="0"/>
              <a:t>potential candidate sites </a:t>
            </a:r>
            <a:r>
              <a:rPr lang="en-US" sz="1800" dirty="0" smtClean="0"/>
              <a:t>that </a:t>
            </a:r>
            <a:r>
              <a:rPr lang="en-US" sz="1800" dirty="0"/>
              <a:t>correspond to </a:t>
            </a:r>
            <a:r>
              <a:rPr lang="en-US" sz="1800" dirty="0" smtClean="0"/>
              <a:t>the </a:t>
            </a:r>
            <a:r>
              <a:rPr lang="en-US" sz="1800" dirty="0"/>
              <a:t>requirements, or that could be brought to that level</a:t>
            </a:r>
            <a:r>
              <a:rPr lang="en-US" sz="1800" dirty="0" smtClean="0"/>
              <a:t>.</a:t>
            </a:r>
          </a:p>
          <a:p>
            <a:pPr marL="533400" lvl="1" indent="0">
              <a:lnSpc>
                <a:spcPct val="90000"/>
              </a:lnSpc>
              <a:buNone/>
            </a:pPr>
            <a:endParaRPr sz="2000" dirty="0" smtClean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 dirty="0" smtClean="0"/>
              <a:t>CNES increased </a:t>
            </a:r>
            <a:r>
              <a:rPr lang="en-GB" sz="2000" dirty="0"/>
              <a:t>representation in WGCV </a:t>
            </a:r>
            <a:r>
              <a:rPr lang="en-GB" sz="2000" dirty="0" smtClean="0"/>
              <a:t>and is seeking to reinforce its CEOS participation for TIR activities.</a:t>
            </a:r>
            <a:endParaRPr sz="2000" dirty="0"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200" dirty="0">
                <a:solidFill>
                  <a:srgbClr val="00FF00"/>
                </a:solidFill>
              </a:rPr>
              <a:t>Accomplished:</a:t>
            </a:r>
            <a:r>
              <a:rPr lang="en-US" sz="3200" dirty="0"/>
              <a:t> Thermal Infrared Cal/Val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1041</Words>
  <Application>Microsoft Office PowerPoint</Application>
  <PresentationFormat>Grand écran</PresentationFormat>
  <Paragraphs>100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Montserrat</vt:lpstr>
      <vt:lpstr>Montserrat Medium</vt:lpstr>
      <vt:lpstr>Noto Sans Symbols</vt:lpstr>
      <vt:lpstr>Sorts Mill Goudy</vt:lpstr>
      <vt:lpstr>Wingdings</vt:lpstr>
      <vt:lpstr>ceos</vt:lpstr>
      <vt:lpstr>2022 CEOS Chair Priorities   Paths to Sustainability:  From Strategy to Practical  Measures</vt:lpstr>
      <vt:lpstr>Paths to Sustainability: From Strategy to Practical Measures</vt:lpstr>
      <vt:lpstr>Priority #1: Ensuring Long-term Sustainability of CEOS Strategies Disaster Risk Reduction and Response, &amp; Capacity Building </vt:lpstr>
      <vt:lpstr>Accomplished: Ensuring Long-term Sustainability of CEOS Strategies Disaster Risk Reduction and Response, &amp; Capacity Building  </vt:lpstr>
      <vt:lpstr>Accomplished : Priority #2 : CEOS Support to the UNFCCC Global Stocktake  Ensure Strong and Unified CEOS Support to the UNFCCC Global Stocktake  </vt:lpstr>
      <vt:lpstr>Accomplished : Engage with countries for adaptation and mitigation support: Space for Climate Observatory (SCO)</vt:lpstr>
      <vt:lpstr>SCO’s international Charter</vt:lpstr>
      <vt:lpstr>Priority #3: Support to CEOS Cal-Val Initiatives  Increased CEOS Agency Cal-Val Collaboration </vt:lpstr>
      <vt:lpstr>Accomplished: Thermal Infrared Cal/Val</vt:lpstr>
      <vt:lpstr>Accomplished : CEO continuity </vt:lpstr>
      <vt:lpstr>Acted “Sustainability”  CAP D activities perspectives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CEOS Chair Priorities   Paths to Sustainability:  From Strategy to Practical  Measures</dc:title>
  <dc:creator>Sacotte Aurelien</dc:creator>
  <cp:lastModifiedBy>Sacotte Aurelien</cp:lastModifiedBy>
  <cp:revision>51</cp:revision>
  <dcterms:modified xsi:type="dcterms:W3CDTF">2022-12-01T07:19:00Z</dcterms:modified>
</cp:coreProperties>
</file>