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Helvetica Neue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hsjiTwxPezFjlaM/V7T9ztSB9i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HelveticaNeue-regular.fntdata"/><Relationship Id="rId10" Type="http://schemas.openxmlformats.org/officeDocument/2006/relationships/slide" Target="slides/slide6.xml"/><Relationship Id="rId13" Type="http://schemas.openxmlformats.org/officeDocument/2006/relationships/font" Target="fonts/HelveticaNeue-italic.fntdata"/><Relationship Id="rId12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ature.com/articles/d41586-022-03763-9" TargetMode="External"/><Relationship Id="rId3" Type="http://schemas.openxmlformats.org/officeDocument/2006/relationships/hyperlink" Target="https://www.sciencedirect.com/science/article/pii/S0022407318308653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u="sng">
                <a:solidFill>
                  <a:schemeClr val="lt1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https://www.nature.com/articles/d41586-022-03763-9</a:t>
            </a:r>
            <a:endParaRPr sz="12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https://www.sciencedirect.com/science/article/pii/S0022407318308653</a:t>
            </a:r>
            <a:r>
              <a:rPr lang="nl-NL" sz="1200">
                <a:solidFill>
                  <a:schemeClr val="lt1"/>
                </a:solidFill>
              </a:rPr>
              <a:t> </a:t>
            </a:r>
            <a:endParaRPr/>
          </a:p>
          <a:p>
            <a:pPr indent="-285744" lvl="0" marL="2857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Aerosols cool climate, directly by scattering sunlight and indirectly by forming clouds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1" marL="2857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affect precipitation and extreme weather events</a:t>
            </a:r>
            <a:endParaRPr/>
          </a:p>
          <a:p>
            <a:pPr indent="-285744" lvl="1" marL="28574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-NL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Quantitative effect uncertain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/>
              <a:t>NO2 required for plume detection (same as for CO2M)</a:t>
            </a:r>
            <a:endParaRPr/>
          </a:p>
        </p:txBody>
      </p:sp>
      <p:sp>
        <p:nvSpPr>
          <p:cNvPr id="97" name="Google Shape;97;p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/>
              <a:t>Study not by upstream parties but by knowledgeable independents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nl-NL"/>
              <a:t>Working hard to involve end users, still void to be bridged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7.png"/><Relationship Id="rId6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8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8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8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8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9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AE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AE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AE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AE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8AE5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9795" y="0"/>
            <a:ext cx="1576864" cy="98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1" name="Google Shape;31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0"/>
          <p:cNvSpPr txBox="1"/>
          <p:nvPr/>
        </p:nvSpPr>
        <p:spPr>
          <a:xfrm>
            <a:off x="-24372" y="6562800"/>
            <a:ext cx="6448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7" name="Google Shape;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2436" y="88495"/>
            <a:ext cx="1576864" cy="98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p1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2" name="Google Shape;42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1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11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0442" y="23132"/>
            <a:ext cx="1576864" cy="98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4" name="Google Shape;54;p1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2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86048" y="69197"/>
            <a:ext cx="1576864" cy="98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4" name="Google Shape;64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nl-NL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	Biarritz, France	Nov. 29 – Dec.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00442" y="57006"/>
            <a:ext cx="1576864" cy="98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7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7.jpg"/><Relationship Id="rId5" Type="http://schemas.openxmlformats.org/officeDocument/2006/relationships/image" Target="../media/image15.jpg"/><Relationship Id="rId6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6.jpg"/><Relationship Id="rId7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nl-NL" sz="7500"/>
              <a:t>2022 CEOS Plenary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t/>
            </a:r>
            <a:endParaRPr i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nl-NL" sz="4000"/>
              <a:t>NL EO instrument/mission developments</a:t>
            </a:r>
            <a:endParaRPr i="1" sz="4000"/>
          </a:p>
        </p:txBody>
      </p:sp>
      <p:sp>
        <p:nvSpPr>
          <p:cNvPr id="77" name="Google Shape;77;p1"/>
          <p:cNvSpPr/>
          <p:nvPr/>
        </p:nvSpPr>
        <p:spPr>
          <a:xfrm>
            <a:off x="7222284" y="3871682"/>
            <a:ext cx="4833000" cy="26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nl-NL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J.Carpay, NSO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nl-NL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 Item #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nl-NL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2022 CEOS Plenary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nl-NL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Biarritz, France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nl-NL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Nov. 29 – Dec. 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3AA0C2"/>
                </a:solidFill>
              </a:rPr>
              <a:t>SPEXone Spectropolarimeter</a:t>
            </a:r>
            <a:endParaRPr/>
          </a:p>
        </p:txBody>
      </p:sp>
      <p:sp>
        <p:nvSpPr>
          <p:cNvPr id="84" name="Google Shape;84;p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85" name="Google Shape;85;p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0" y="1034747"/>
            <a:ext cx="4080509" cy="132343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Scientific Goals: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understand and quantify the climate effect of aerosols and clouds 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1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Light path correction for high-res spectroscopy for trace gas (e.g. CO</a:t>
            </a:r>
            <a:r>
              <a:rPr b="0" baseline="-2500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b="0" baseline="-2500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4104102" y="1038386"/>
            <a:ext cx="4156719" cy="181588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Specification: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Hyperspectral radiance and polarization at 5 viewing angles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Spectral range 385-770nm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Spatial resolution 5 km, swath 100 km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Robust design, no moving parts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Small (10 kg, 40x30x15 cm</a:t>
            </a:r>
            <a:r>
              <a:rPr b="0" baseline="3000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/>
          </a:p>
        </p:txBody>
      </p:sp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961" y="3933532"/>
            <a:ext cx="2688000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4">
            <a:alphaModFix/>
          </a:blip>
          <a:srcRect b="0" l="4734" r="5404" t="0"/>
          <a:stretch/>
        </p:blipFill>
        <p:spPr>
          <a:xfrm>
            <a:off x="6198319" y="3933532"/>
            <a:ext cx="2717395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tree, day&#10;&#10;Description automatically generated" id="90" name="Google Shape;90;p2"/>
          <p:cNvPicPr preferRelativeResize="0"/>
          <p:nvPr/>
        </p:nvPicPr>
        <p:blipFill rotWithShape="1">
          <a:blip r:embed="rId5">
            <a:alphaModFix/>
          </a:blip>
          <a:srcRect b="0" l="7966" r="3144" t="0"/>
          <a:stretch/>
        </p:blipFill>
        <p:spPr>
          <a:xfrm>
            <a:off x="9258711" y="3933532"/>
            <a:ext cx="2717395" cy="2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6">
            <a:alphaModFix/>
          </a:blip>
          <a:srcRect b="6909" l="15398" r="15015" t="3506"/>
          <a:stretch/>
        </p:blipFill>
        <p:spPr>
          <a:xfrm>
            <a:off x="3187860" y="3942424"/>
            <a:ext cx="2670789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816021" y="6017105"/>
            <a:ext cx="1015677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 made in partnership between SRON and Airbus NL with support of TNO and funded by NSO, first instance in cooperation with NASA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Hasekamp et al., Journal of Quant. Spectroscopy and Radiative Transfer, 2019; Persad et al. Nature 2022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8383412" y="1069714"/>
            <a:ext cx="3717765" cy="28007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Expected Result:</a:t>
            </a:r>
            <a:endParaRPr b="1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 quantification of radiative forcing 🡪 improved climate models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 accuracies of AOD 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products as absorption, composition, size, CCN (GCOS ECVs)</a:t>
            </a:r>
            <a:endParaRPr b="0" i="0" sz="16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Improved quantification of aerosol emissions</a:t>
            </a:r>
            <a:endParaRPr/>
          </a:p>
          <a:p>
            <a:pPr indent="-285744" lvl="0" marL="2857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nl-NL" sz="16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PACE synergy with HARP-2 and OCI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0" y="3717032"/>
            <a:ext cx="12192000" cy="2400267"/>
          </a:xfrm>
          <a:prstGeom prst="rect">
            <a:avLst/>
          </a:prstGeom>
          <a:solidFill>
            <a:srgbClr val="D5DBE5">
              <a:alpha val="84313"/>
            </a:srgbClr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67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3"/>
          <p:cNvSpPr txBox="1"/>
          <p:nvPr>
            <p:ph type="title"/>
          </p:nvPr>
        </p:nvSpPr>
        <p:spPr>
          <a:xfrm>
            <a:off x="239350" y="164638"/>
            <a:ext cx="11713633" cy="706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3AA0C2"/>
                </a:solidFill>
              </a:rPr>
              <a:t>Tango (</a:t>
            </a:r>
            <a:r>
              <a:rPr b="1" lang="nl-NL" sz="2400">
                <a:solidFill>
                  <a:srgbClr val="3AA0C2"/>
                </a:solidFill>
              </a:rPr>
              <a:t>T</a:t>
            </a:r>
            <a:r>
              <a:rPr lang="nl-NL" sz="2400">
                <a:solidFill>
                  <a:srgbClr val="3AA0C2"/>
                </a:solidFill>
              </a:rPr>
              <a:t>win </a:t>
            </a:r>
            <a:r>
              <a:rPr b="1" lang="nl-NL" sz="2400">
                <a:solidFill>
                  <a:srgbClr val="3AA0C2"/>
                </a:solidFill>
              </a:rPr>
              <a:t>An</a:t>
            </a:r>
            <a:r>
              <a:rPr lang="nl-NL" sz="2400">
                <a:solidFill>
                  <a:srgbClr val="3AA0C2"/>
                </a:solidFill>
              </a:rPr>
              <a:t>thropogenic </a:t>
            </a:r>
            <a:br>
              <a:rPr lang="nl-NL" sz="2400">
                <a:solidFill>
                  <a:srgbClr val="3AA0C2"/>
                </a:solidFill>
              </a:rPr>
            </a:br>
            <a:r>
              <a:rPr b="1" lang="nl-NL" sz="2400">
                <a:solidFill>
                  <a:srgbClr val="3AA0C2"/>
                </a:solidFill>
              </a:rPr>
              <a:t>G</a:t>
            </a:r>
            <a:r>
              <a:rPr lang="nl-NL" sz="2400">
                <a:solidFill>
                  <a:srgbClr val="3AA0C2"/>
                </a:solidFill>
              </a:rPr>
              <a:t>reenhouse Gas </a:t>
            </a:r>
            <a:r>
              <a:rPr b="1" lang="nl-NL" sz="2400">
                <a:solidFill>
                  <a:srgbClr val="3AA0C2"/>
                </a:solidFill>
              </a:rPr>
              <a:t>O</a:t>
            </a:r>
            <a:r>
              <a:rPr lang="nl-NL" sz="2400">
                <a:solidFill>
                  <a:srgbClr val="3AA0C2"/>
                </a:solidFill>
              </a:rPr>
              <a:t>bservers)</a:t>
            </a:r>
            <a:endParaRPr sz="2400">
              <a:solidFill>
                <a:srgbClr val="3AA0C2"/>
              </a:solidFill>
            </a:endParaRPr>
          </a:p>
        </p:txBody>
      </p:sp>
      <p:sp>
        <p:nvSpPr>
          <p:cNvPr id="101" name="Google Shape;101;p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02" name="Google Shape;102;p3"/>
          <p:cNvSpPr txBox="1"/>
          <p:nvPr/>
        </p:nvSpPr>
        <p:spPr>
          <a:xfrm>
            <a:off x="143339" y="1066870"/>
            <a:ext cx="3456384" cy="257532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Scientific Goal:</a:t>
            </a:r>
            <a:endParaRPr/>
          </a:p>
          <a:p>
            <a:pPr indent="-247644" lvl="0" marL="24764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Monitoring anthropogenic greenhouse gas emissions from point sources </a:t>
            </a:r>
            <a:endParaRPr/>
          </a:p>
          <a:p>
            <a:pPr indent="-247644" lvl="0" marL="24764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Contribution to global stock take 2028 (Paris Agreement, Methane Pledge)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33" u="none" cap="none" strike="noStrike">
              <a:solidFill>
                <a:schemeClr val="dk1"/>
              </a:solidFill>
              <a:highlight>
                <a:srgbClr val="C0C0C0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3" name="Google Shape;103;p3"/>
          <p:cNvSpPr txBox="1"/>
          <p:nvPr/>
        </p:nvSpPr>
        <p:spPr>
          <a:xfrm>
            <a:off x="3791744" y="1066870"/>
            <a:ext cx="4160040" cy="253441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Technical Specification:</a:t>
            </a:r>
            <a:endParaRPr/>
          </a:p>
          <a:p>
            <a:pPr indent="-298443" lvl="0" marL="29844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Two agile cubeSats: TANGO-Carbon and TANGO-Nitro</a:t>
            </a:r>
            <a:endParaRPr/>
          </a:p>
          <a:p>
            <a:pPr indent="-298443" lvl="0" marL="29844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Collocated CO</a:t>
            </a:r>
            <a:r>
              <a:rPr b="0" baseline="-25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/CH</a:t>
            </a:r>
            <a:r>
              <a:rPr b="0" baseline="-25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NO</a:t>
            </a:r>
            <a:r>
              <a:rPr b="0" baseline="-25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measurements with a 30x30 km</a:t>
            </a:r>
            <a:r>
              <a:rPr b="0" baseline="30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FoV, resolution of 300x300 m</a:t>
            </a:r>
            <a:r>
              <a:rPr b="0" baseline="30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b="0" i="0" sz="1867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8443" lvl="0" marL="29844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Build on long NL heritage (from SCIAMACHY to TROPOMI)</a:t>
            </a:r>
            <a:endParaRPr b="0" i="0" sz="1867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8016213" y="1055295"/>
            <a:ext cx="4079776" cy="253441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nl-NL" sz="2133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Expected Results:</a:t>
            </a:r>
            <a:endParaRPr/>
          </a:p>
          <a:p>
            <a:pPr indent="-247644" lvl="0" marL="24764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</a:t>
            </a:r>
            <a:r>
              <a:rPr b="0" baseline="-25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 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and CH</a:t>
            </a:r>
            <a:r>
              <a:rPr b="0" baseline="-2500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</a:t>
            </a: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emission estimates of localized point sources</a:t>
            </a:r>
            <a:endParaRPr/>
          </a:p>
          <a:p>
            <a:pPr indent="-247644" lvl="0" marL="24764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Complement CO2M on the regional scale with high resolution and local emission estimates.</a:t>
            </a:r>
            <a:endParaRPr/>
          </a:p>
          <a:p>
            <a:pPr indent="-247644" lvl="0" marL="2476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nl-NL" sz="1867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Also precursor to operational constellation</a:t>
            </a:r>
            <a:endParaRPr/>
          </a:p>
        </p:txBody>
      </p:sp>
      <p:pic>
        <p:nvPicPr>
          <p:cNvPr descr="A picture containing text&#10;&#10;Description automatically generated"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5187" r="25328" t="0"/>
          <a:stretch/>
        </p:blipFill>
        <p:spPr>
          <a:xfrm>
            <a:off x="2760765" y="3813041"/>
            <a:ext cx="2667624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"/>
          <p:cNvPicPr preferRelativeResize="0"/>
          <p:nvPr/>
        </p:nvPicPr>
        <p:blipFill rotWithShape="1">
          <a:blip r:embed="rId4">
            <a:alphaModFix/>
          </a:blip>
          <a:srcRect b="0" l="0" r="12804" t="0"/>
          <a:stretch/>
        </p:blipFill>
        <p:spPr>
          <a:xfrm>
            <a:off x="5494796" y="3813041"/>
            <a:ext cx="3251693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5">
            <a:alphaModFix/>
          </a:blip>
          <a:srcRect b="0" l="1536" r="0" t="0"/>
          <a:stretch/>
        </p:blipFill>
        <p:spPr>
          <a:xfrm>
            <a:off x="8810918" y="3813043"/>
            <a:ext cx="331737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6">
            <a:alphaModFix/>
          </a:blip>
          <a:srcRect b="485" l="19786" r="18637" t="-485"/>
          <a:stretch/>
        </p:blipFill>
        <p:spPr>
          <a:xfrm>
            <a:off x="43389" y="3813041"/>
            <a:ext cx="2660112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16052" y="139824"/>
            <a:ext cx="1512129" cy="75606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110" name="Google Shape;110;p3"/>
          <p:cNvSpPr txBox="1"/>
          <p:nvPr/>
        </p:nvSpPr>
        <p:spPr>
          <a:xfrm>
            <a:off x="1618329" y="6192977"/>
            <a:ext cx="11320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Mission to be developed in partnership by SRON, KNMI, TNO and ISIS, funded through ESA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/>
          <p:nvPr>
            <p:ph type="title"/>
          </p:nvPr>
        </p:nvSpPr>
        <p:spPr>
          <a:xfrm>
            <a:off x="167039" y="108373"/>
            <a:ext cx="7634298" cy="86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nl-NL" sz="3200" cap="none">
                <a:solidFill>
                  <a:srgbClr val="00B6FF"/>
                </a:solidFill>
                <a:latin typeface="Arial"/>
                <a:ea typeface="Arial"/>
                <a:cs typeface="Arial"/>
                <a:sym typeface="Arial"/>
              </a:rPr>
              <a:t>MINIATURIZED ONBOARD DEVICE FOR INFLIGHT CALIBRATION</a:t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022" y="2028497"/>
            <a:ext cx="5093919" cy="334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761802" y="6261925"/>
            <a:ext cx="113200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l-N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Instrument developed by cosine BV with Lionix and TNO, funded by NSO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1" lang="nl-NL" sz="3200" cap="none">
                <a:solidFill>
                  <a:srgbClr val="00B6FF"/>
                </a:solidFill>
                <a:latin typeface="Arial"/>
                <a:ea typeface="Arial"/>
                <a:cs typeface="Arial"/>
                <a:sym typeface="Arial"/>
              </a:rPr>
              <a:t>CALIBRATOR SPECS AND ONGOING </a:t>
            </a:r>
            <a:br>
              <a:rPr b="1" lang="nl-NL" sz="3200" cap="none">
                <a:solidFill>
                  <a:srgbClr val="00B6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nl-NL" sz="3200" cap="none">
                <a:solidFill>
                  <a:srgbClr val="00B6FF"/>
                </a:solidFill>
                <a:latin typeface="Arial"/>
                <a:ea typeface="Arial"/>
                <a:cs typeface="Arial"/>
                <a:sym typeface="Arial"/>
              </a:rPr>
              <a:t>BREADBOARD ACTIVITY</a:t>
            </a:r>
            <a:br>
              <a:rPr b="1" lang="nl-NL" sz="3200" cap="none">
                <a:solidFill>
                  <a:srgbClr val="00B6FF"/>
                </a:solidFill>
                <a:latin typeface="Arial"/>
                <a:ea typeface="Arial"/>
                <a:cs typeface="Arial"/>
                <a:sym typeface="Arial"/>
              </a:rPr>
            </a:br>
            <a:endParaRPr sz="3200"/>
          </a:p>
        </p:txBody>
      </p:sp>
      <p:pic>
        <p:nvPicPr>
          <p:cNvPr descr="A picture containing electronics, circuit" id="123" name="Google Shape;123;p5"/>
          <p:cNvPicPr preferRelativeResize="0"/>
          <p:nvPr/>
        </p:nvPicPr>
        <p:blipFill rotWithShape="1">
          <a:blip r:embed="rId3">
            <a:alphaModFix/>
          </a:blip>
          <a:srcRect b="13757" l="8669" r="6482" t="23201"/>
          <a:stretch/>
        </p:blipFill>
        <p:spPr>
          <a:xfrm>
            <a:off x="124731" y="2271081"/>
            <a:ext cx="5810251" cy="323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5A5A5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"/>
              <a:buChar char="❖"/>
            </a:pPr>
            <a:r>
              <a:rPr lang="nl-NL"/>
              <a:t>Other NL activities;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nl-NL"/>
              <a:t>User Needs inventarisation 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nl-NL"/>
              <a:t>surprising results (new data is often not the answer)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nl-NL"/>
              <a:t>Air Quality, Emission Monitoring, Water Quality, Water Quantity, Agriculture/food security, object change monitoring, 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o"/>
            </a:pPr>
            <a:r>
              <a:rPr lang="nl-NL"/>
              <a:t>More focussed on “what do you need?” than “do you want this?”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nl-NL"/>
              <a:t>Study to investigate obstacles to EO use in government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nl-NL"/>
              <a:t>Fund “knowledge networks” to innovate, integrate up- and downstream, w/universities, industry, end users (low TRL)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nl-NL"/>
              <a:t>Innovation studies (SBIR) w/ end users (use exisiting data)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nl-NL"/>
              <a:t>Early instrument development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