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hoeZOxB3l/pCqtUu9EekLtYJB6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96BC38-CF7D-4ABF-A104-C205A541FE8D}">
  <a:tblStyle styleId="{8896BC38-CF7D-4ABF-A104-C205A541FE8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-BE" sz="1200"/>
              <a:t>Note taking             </a:t>
            </a:r>
            <a:endParaRPr/>
          </a:p>
        </p:txBody>
      </p:sp>
      <p:sp>
        <p:nvSpPr>
          <p:cNvPr id="87" name="Google Shape;87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B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07950" y="739775"/>
            <a:ext cx="658177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B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-BE" sz="1200"/>
              <a:t>Copernicus was born as a tool for environment monitoring and as the EU’s contribution to global environment and climate change efforts (including international commitments such as COP21)</a:t>
            </a:r>
            <a:endParaRPr/>
          </a:p>
        </p:txBody>
      </p:sp>
      <p:sp>
        <p:nvSpPr>
          <p:cNvPr id="119" name="Google Shape;119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B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-BE" sz="1200"/>
              <a:t>Copernicus was born as a tool for environment monitoring and as the EU’s contribution to global environment and climate change efforts (including international commitments such as COP21)</a:t>
            </a:r>
            <a:endParaRPr/>
          </a:p>
        </p:txBody>
      </p:sp>
      <p:sp>
        <p:nvSpPr>
          <p:cNvPr id="140" name="Google Shape;140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B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07950" y="739775"/>
            <a:ext cx="658177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B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/>
          <p:nvPr>
            <p:ph idx="2" type="sldImg"/>
          </p:nvPr>
        </p:nvSpPr>
        <p:spPr>
          <a:xfrm>
            <a:off x="107950" y="739775"/>
            <a:ext cx="6581775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-BE" sz="1200"/>
              <a:t>Copernicus was born as a tool for environment monitoring and as the EU’s contribution to global environment and climate change efforts (including international commitments such as COP21)</a:t>
            </a:r>
            <a:endParaRPr/>
          </a:p>
        </p:txBody>
      </p:sp>
      <p:sp>
        <p:nvSpPr>
          <p:cNvPr id="161" name="Google Shape;161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B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jpg"/><Relationship Id="rId4" Type="http://schemas.openxmlformats.org/officeDocument/2006/relationships/image" Target="../media/image10.jp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1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1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1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1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1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838198" y="1825626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24" name="Google Shape;24;p12"/>
          <p:cNvSpPr txBox="1"/>
          <p:nvPr>
            <p:ph idx="2" type="body"/>
          </p:nvPr>
        </p:nvSpPr>
        <p:spPr>
          <a:xfrm>
            <a:off x="4604979" y="1825625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2"/>
          <p:cNvSpPr txBox="1"/>
          <p:nvPr>
            <p:ph idx="3" type="body"/>
          </p:nvPr>
        </p:nvSpPr>
        <p:spPr>
          <a:xfrm>
            <a:off x="8371761" y="1825625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6" name="Google Shape;26;p1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12"/>
          <p:cNvSpPr txBox="1"/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cxnSp>
        <p:nvCxnSpPr>
          <p:cNvPr id="31" name="Google Shape;31;p13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cxnSp>
        <p:nvCxnSpPr>
          <p:cNvPr id="35" name="Google Shape;35;p14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14"/>
          <p:cNvSpPr txBox="1"/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1" name="Google Shape;41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5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5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1" name="Google Shape;51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6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6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2" name="Google Shape;62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7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71" name="Google Shape;71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8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0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g"/><Relationship Id="rId6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fr-BE" sz="7500"/>
              <a:t>2022 CEOS Plenary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fr-BE" sz="4000"/>
              <a:t>European Commission</a:t>
            </a:r>
            <a:br>
              <a:rPr i="1" lang="fr-BE" sz="4000"/>
            </a:br>
            <a:r>
              <a:rPr i="1" lang="fr-BE" sz="4000"/>
              <a:t>Report</a:t>
            </a:r>
            <a:endParaRPr i="1" sz="4000"/>
          </a:p>
        </p:txBody>
      </p:sp>
      <p:sp>
        <p:nvSpPr>
          <p:cNvPr id="83" name="Google Shape;83;p1"/>
          <p:cNvSpPr/>
          <p:nvPr/>
        </p:nvSpPr>
        <p:spPr>
          <a:xfrm>
            <a:off x="7273655" y="3214135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BE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Mauro Facchini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BE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European Commission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BE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2.11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BE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BE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Biarritz, France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BE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Nov. 29 – Dec. 1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991514" y="185629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4000">
                <a:solidFill>
                  <a:schemeClr val="lt1"/>
                </a:solidFill>
              </a:rPr>
              <a:t>The EU Space Programme</a:t>
            </a:r>
            <a:endParaRPr/>
          </a:p>
        </p:txBody>
      </p:sp>
      <p:sp>
        <p:nvSpPr>
          <p:cNvPr id="90" name="Google Shape;90;p2"/>
          <p:cNvSpPr txBox="1"/>
          <p:nvPr>
            <p:ph idx="1" type="body"/>
          </p:nvPr>
        </p:nvSpPr>
        <p:spPr>
          <a:xfrm>
            <a:off x="838198" y="1825626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48" y="1068654"/>
            <a:ext cx="7190648" cy="518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09038" y="1757320"/>
            <a:ext cx="1783997" cy="2008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94468" y="1875176"/>
            <a:ext cx="1512646" cy="203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11421" y="3933474"/>
            <a:ext cx="1520666" cy="202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68877" y="3933474"/>
            <a:ext cx="1783435" cy="202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65971" y="1068654"/>
            <a:ext cx="2193529" cy="28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68633" y="1414024"/>
            <a:ext cx="2988207" cy="26670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86266" y="3565585"/>
            <a:ext cx="1846052" cy="2909977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8161132" y="1733463"/>
            <a:ext cx="1783997" cy="2200012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897855" y="1758898"/>
            <a:ext cx="1783997" cy="2200012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8095463" y="3920567"/>
            <a:ext cx="1783997" cy="2200012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768315" y="4029955"/>
            <a:ext cx="1783997" cy="2200012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930191" y="4173877"/>
            <a:ext cx="3913842" cy="13234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BE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COPERNICUS 1.0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713569" y="1512658"/>
            <a:ext cx="3913842" cy="1323439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BE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COPERNICUS 2.0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 rot="-1965238">
            <a:off x="4126522" y="2342606"/>
            <a:ext cx="3962400" cy="140208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BE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Continuation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970722" y="482860"/>
            <a:ext cx="10824114" cy="782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fr-BE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From Copernicus 1.0 to Copernicus 2.0</a:t>
            </a:r>
            <a:endParaRPr b="1" i="0" sz="3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785840" y="-102776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3600">
                <a:solidFill>
                  <a:schemeClr val="lt1"/>
                </a:solidFill>
              </a:rPr>
              <a:t>COPERNICUS ARCHITECTURE</a:t>
            </a:r>
            <a:endParaRPr b="1" sz="3600">
              <a:solidFill>
                <a:schemeClr val="lt1"/>
              </a:solidFill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9985" y="1028733"/>
            <a:ext cx="2921768" cy="220088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 flipH="1" rot="10800000">
            <a:off x="1569206" y="3909052"/>
            <a:ext cx="1803213" cy="1035512"/>
          </a:xfrm>
          <a:prstGeom prst="bentArrow">
            <a:avLst>
              <a:gd fmla="val 25000" name="adj1"/>
              <a:gd fmla="val 24436" name="adj2"/>
              <a:gd fmla="val 31708" name="adj3"/>
              <a:gd fmla="val 50123" name="adj4"/>
            </a:avLst>
          </a:prstGeom>
          <a:solidFill>
            <a:srgbClr val="073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2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 rot="10800000">
            <a:off x="9211397" y="3693905"/>
            <a:ext cx="1493115" cy="774339"/>
          </a:xfrm>
          <a:prstGeom prst="bentArrow">
            <a:avLst>
              <a:gd fmla="val 25000" name="adj1"/>
              <a:gd fmla="val 24436" name="adj2"/>
              <a:gd fmla="val 31708" name="adj3"/>
              <a:gd fmla="val 50123" name="adj4"/>
            </a:avLst>
          </a:prstGeom>
          <a:solidFill>
            <a:srgbClr val="073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2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 flipH="1">
            <a:off x="9264354" y="4559696"/>
            <a:ext cx="1536169" cy="840713"/>
          </a:xfrm>
          <a:prstGeom prst="bentArrow">
            <a:avLst>
              <a:gd fmla="val 25000" name="adj1"/>
              <a:gd fmla="val 24436" name="adj2"/>
              <a:gd fmla="val 31708" name="adj3"/>
              <a:gd fmla="val 50123" name="adj4"/>
            </a:avLst>
          </a:prstGeom>
          <a:solidFill>
            <a:srgbClr val="0734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2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56373" y="5198409"/>
            <a:ext cx="1685528" cy="10116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3942770" y="6133883"/>
            <a:ext cx="46947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51A"/>
              </a:buClr>
              <a:buSzPts val="2400"/>
              <a:buFont typeface="Arial"/>
              <a:buNone/>
            </a:pPr>
            <a:r>
              <a:rPr b="1" i="0" lang="fr-BE" sz="2400" u="none" cap="none" strike="noStrik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…added-value products</a:t>
            </a:r>
            <a:endParaRPr/>
          </a:p>
        </p:txBody>
      </p:sp>
      <p:sp>
        <p:nvSpPr>
          <p:cNvPr id="128" name="Google Shape;128;p4"/>
          <p:cNvSpPr/>
          <p:nvPr/>
        </p:nvSpPr>
        <p:spPr>
          <a:xfrm rot="5400000">
            <a:off x="5554945" y="5441937"/>
            <a:ext cx="633780" cy="1024395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2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909042" y="3619409"/>
            <a:ext cx="32643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BE" sz="2400" u="none" cap="none" strike="noStrik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Sentinels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8713923" y="3229622"/>
            <a:ext cx="31427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BE" sz="2400" u="none" cap="none" strike="noStrik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Contributing missions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3691379" y="1519044"/>
            <a:ext cx="4704523" cy="132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BE" sz="2667" u="none" cap="none" strike="noStrike">
                <a:solidFill>
                  <a:srgbClr val="11151A"/>
                </a:solidFill>
                <a:latin typeface="Arial"/>
                <a:ea typeface="Arial"/>
                <a:cs typeface="Arial"/>
                <a:sym typeface="Arial"/>
              </a:rPr>
              <a:t>6 services use Earth Observation data to deliver…</a:t>
            </a:r>
            <a:endParaRPr b="1" i="0" sz="2667" u="none" cap="none" strike="noStrike">
              <a:solidFill>
                <a:srgbClr val="1115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6133" y="1220756"/>
            <a:ext cx="2313537" cy="231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18737" y="2852937"/>
            <a:ext cx="5249660" cy="296144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 rot="1534533">
            <a:off x="7542552" y="340633"/>
            <a:ext cx="1706701" cy="156966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BE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FULL, FREE AND OPEN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>
            <p:ph type="title"/>
          </p:nvPr>
        </p:nvSpPr>
        <p:spPr>
          <a:xfrm>
            <a:off x="785840" y="-102776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BE" sz="3600">
                <a:solidFill>
                  <a:schemeClr val="lt1"/>
                </a:solidFill>
              </a:rPr>
              <a:t>Next Launches</a:t>
            </a:r>
            <a:endParaRPr b="1" sz="3600">
              <a:solidFill>
                <a:schemeClr val="lt1"/>
              </a:solidFill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5" name="Google Shape;145;p5"/>
          <p:cNvGraphicFramePr/>
          <p:nvPr/>
        </p:nvGraphicFramePr>
        <p:xfrm>
          <a:off x="1962364" y="19936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{8896BC38-CF7D-4ABF-A104-C205A541FE8D}</a:tableStyleId>
              </a:tblPr>
              <a:tblGrid>
                <a:gridCol w="2979500"/>
                <a:gridCol w="51657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2400" u="none" cap="none" strike="noStrike"/>
                        <a:t>Sentinel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2400" u="none" cap="none" strike="noStrike"/>
                        <a:t>Launch Term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2400" u="none" cap="none" strike="noStrike"/>
                        <a:t>SENTINEL 1C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2000" u="none" cap="none" strike="noStrike"/>
                        <a:t>1 May 2023 – 30 June 2023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2400" u="none" cap="none" strike="noStrike"/>
                        <a:t>SENTINEL 1D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BE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July 2024 - 30 June 2025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2400" u="none" cap="none" strike="noStrike"/>
                        <a:t>SENTINEL 2C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BE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January 2024 - 31 December 2024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2400" u="none" cap="none" strike="noStrike"/>
                        <a:t>SENTINEL 3C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BE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December 2024 - 30 November 2025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2400" u="none" cap="none" strike="noStrike"/>
                        <a:t>SENTINEL CO2M-A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BE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December 2025 - 30 November 2026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BE" sz="2400" u="none" cap="none" strike="noStrike"/>
                        <a:t>SENTINEL CO2M-B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BE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December 2025 - 30 November 2026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/>
        </p:nvSpPr>
        <p:spPr>
          <a:xfrm>
            <a:off x="930191" y="4173877"/>
            <a:ext cx="3913842" cy="13234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BE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COPERNICUS 1.0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7713569" y="1512658"/>
            <a:ext cx="3913842" cy="1323439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BE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COPERNICUS 2.0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/>
          <p:nvPr/>
        </p:nvSpPr>
        <p:spPr>
          <a:xfrm rot="-1965238">
            <a:off x="4126522" y="2342606"/>
            <a:ext cx="3962400" cy="140208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BE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Continuation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/>
          <p:nvPr/>
        </p:nvSpPr>
        <p:spPr>
          <a:xfrm rot="-1891477">
            <a:off x="4576029" y="3162799"/>
            <a:ext cx="3962400" cy="140208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BE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970722" y="482860"/>
            <a:ext cx="10824114" cy="782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fr-BE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From Copernicus 1.0 to Copernicus 2.0</a:t>
            </a:r>
            <a:endParaRPr b="1" i="0" sz="3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/>
        </p:nvSpPr>
        <p:spPr>
          <a:xfrm>
            <a:off x="827755" y="500584"/>
            <a:ext cx="10425461" cy="37788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fr-BE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Four dimensions of Copernicus</a:t>
            </a:r>
            <a:endParaRPr/>
          </a:p>
        </p:txBody>
      </p:sp>
      <p:pic>
        <p:nvPicPr>
          <p:cNvPr descr="Noun Network 1350199 - People Of All Shapes And Sizes, HD Png Download -  kindpng" id="164" name="Google Shape;1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3359" y="3633157"/>
            <a:ext cx="1109500" cy="938549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4">
            <a:alphaModFix/>
          </a:blip>
          <a:srcRect b="11504" l="0" r="0" t="0"/>
          <a:stretch/>
        </p:blipFill>
        <p:spPr>
          <a:xfrm>
            <a:off x="7675249" y="4511531"/>
            <a:ext cx="1142287" cy="1088629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descr="Grey algorithm icon isolated on white background Vector Image" id="166" name="Google Shape;166;p7"/>
          <p:cNvPicPr preferRelativeResize="0"/>
          <p:nvPr/>
        </p:nvPicPr>
        <p:blipFill rotWithShape="1">
          <a:blip r:embed="rId5">
            <a:alphaModFix/>
          </a:blip>
          <a:srcRect b="24409" l="24734" r="23942" t="13730"/>
          <a:stretch/>
        </p:blipFill>
        <p:spPr>
          <a:xfrm>
            <a:off x="7342402" y="1059101"/>
            <a:ext cx="1004972" cy="1308199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6">
            <a:alphaModFix/>
          </a:blip>
          <a:srcRect b="17702" l="0" r="0" t="22633"/>
          <a:stretch/>
        </p:blipFill>
        <p:spPr>
          <a:xfrm>
            <a:off x="3581400" y="1409437"/>
            <a:ext cx="1287355" cy="768087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grpSp>
        <p:nvGrpSpPr>
          <p:cNvPr id="168" name="Google Shape;168;p7"/>
          <p:cNvGrpSpPr/>
          <p:nvPr/>
        </p:nvGrpSpPr>
        <p:grpSpPr>
          <a:xfrm>
            <a:off x="3945692" y="1730433"/>
            <a:ext cx="4097225" cy="4097225"/>
            <a:chOff x="2294920" y="263591"/>
            <a:chExt cx="4097225" cy="4097225"/>
          </a:xfrm>
        </p:grpSpPr>
        <p:sp>
          <p:nvSpPr>
            <p:cNvPr id="169" name="Google Shape;169;p7"/>
            <p:cNvSpPr/>
            <p:nvPr/>
          </p:nvSpPr>
          <p:spPr>
            <a:xfrm>
              <a:off x="2294920" y="263591"/>
              <a:ext cx="2002368" cy="200236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34EA2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2881400" y="850071"/>
              <a:ext cx="1415888" cy="1415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0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fr-BE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1- Data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fr-BE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Acquisition</a:t>
              </a:r>
              <a:endPara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 rot="5400000">
              <a:off x="4389777" y="263591"/>
              <a:ext cx="2002368" cy="200236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34EA2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4389777" y="850071"/>
              <a:ext cx="1415888" cy="1415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0800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fr-BE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2- Services</a:t>
              </a:r>
              <a:endPara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 rot="10800000">
              <a:off x="4389777" y="2358448"/>
              <a:ext cx="2002368" cy="200236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34EA2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4389777" y="2358448"/>
              <a:ext cx="1415888" cy="1415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80000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fr-BE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3- Access &amp;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fr-BE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distribution </a:t>
              </a:r>
              <a:endPara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 rot="-5400000">
              <a:off x="2294920" y="2358448"/>
              <a:ext cx="2002368" cy="200236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34EA2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2881400" y="2358448"/>
              <a:ext cx="1415888" cy="1415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0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fr-BE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4- User uptake</a:t>
              </a:r>
              <a:endParaRPr b="1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997859" y="1896007"/>
              <a:ext cx="691348" cy="601173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BF900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 rot="10800000">
              <a:off x="3997859" y="2127227"/>
              <a:ext cx="691348" cy="601173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BF9000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7"/>
          <p:cNvSpPr txBox="1"/>
          <p:nvPr/>
        </p:nvSpPr>
        <p:spPr>
          <a:xfrm>
            <a:off x="64702" y="1156923"/>
            <a:ext cx="3516437" cy="2203814"/>
          </a:xfrm>
          <a:prstGeom prst="rect">
            <a:avLst/>
          </a:prstGeom>
          <a:solidFill>
            <a:srgbClr val="AAD2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867"/>
              <a:buFont typeface="Arial"/>
              <a:buNone/>
            </a:pPr>
            <a:r>
              <a:rPr b="1" i="0" lang="fr-BE" sz="1867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Continuation of data +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4EA2"/>
              </a:buClr>
              <a:buSzPts val="1867"/>
              <a:buFont typeface="Arial"/>
              <a:buNone/>
            </a:pPr>
            <a:r>
              <a:rPr b="1" i="0" lang="fr-BE" sz="1867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Agile observation (New Space)</a:t>
            </a:r>
            <a:endParaRPr b="0" i="0" sz="1867" u="none" cap="none" strike="noStrik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4EA2"/>
              </a:buClr>
              <a:buSzPts val="1600"/>
              <a:buFont typeface="Arial"/>
              <a:buChar char="•"/>
            </a:pP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Enhance performance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4EA2"/>
              </a:buClr>
              <a:buSzPts val="1600"/>
              <a:buFont typeface="Arial"/>
              <a:buChar char="•"/>
            </a:pP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Reduce dependencies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4EA2"/>
              </a:buClr>
              <a:buSzPts val="1600"/>
              <a:buFont typeface="Arial"/>
              <a:buChar char="•"/>
            </a:pP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Amplify observation potential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4EA2"/>
              </a:buClr>
              <a:buSzPts val="1600"/>
              <a:buFont typeface="Arial"/>
              <a:buChar char="•"/>
            </a:pP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Hybrid constellations</a:t>
            </a:r>
            <a:endParaRPr b="1" i="0" sz="1867" u="sng" cap="none" strike="noStrik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0045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4EA2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/>
              <a:t>‹#›</a:t>
            </a:fld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8246392" y="1344873"/>
            <a:ext cx="3839853" cy="1978430"/>
          </a:xfrm>
          <a:prstGeom prst="rect">
            <a:avLst/>
          </a:prstGeom>
          <a:solidFill>
            <a:srgbClr val="AAD2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867"/>
              <a:buFont typeface="Arial"/>
              <a:buNone/>
            </a:pPr>
            <a:r>
              <a:rPr b="1" i="0" lang="fr-BE" sz="1867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Service uplifting</a:t>
            </a:r>
            <a:endParaRPr/>
          </a:p>
          <a:p>
            <a:pPr indent="-239177" lvl="0" marL="23917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4EA2"/>
              </a:buClr>
              <a:buSzPts val="1600"/>
              <a:buFont typeface="Arial"/>
              <a:buChar char="•"/>
            </a:pP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Integrate faster with digital, AI, HPC</a:t>
            </a:r>
            <a:endParaRPr/>
          </a:p>
          <a:p>
            <a:pPr indent="-239177" lvl="0" marL="23917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4EA2"/>
              </a:buClr>
              <a:buSzPts val="1600"/>
              <a:buFont typeface="Arial"/>
              <a:buChar char="•"/>
            </a:pP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Be instrumental to Green Deal objectives</a:t>
            </a:r>
            <a:endParaRPr/>
          </a:p>
          <a:p>
            <a:pPr indent="-239177" lvl="0" marL="23917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4EA2"/>
              </a:buClr>
              <a:buSzPts val="1600"/>
              <a:buFont typeface="Arial"/>
              <a:buChar char="•"/>
            </a:pP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Increase support to resilience needs (Governmental Service)</a:t>
            </a:r>
            <a:endParaRPr/>
          </a:p>
          <a:p>
            <a:pPr indent="-239177" lvl="0" marL="23917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4EA2"/>
              </a:buClr>
              <a:buSzPts val="1600"/>
              <a:buFont typeface="Arial"/>
              <a:buChar char="•"/>
            </a:pP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ore </a:t>
            </a: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support to EU and National policies</a:t>
            </a:r>
            <a:endParaRPr b="0" i="0" sz="1600" u="none" cap="none" strike="noStrik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4EA2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4EA2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4EA2"/>
              </a:buClr>
              <a:buSzPts val="1867"/>
              <a:buFont typeface="Arial"/>
              <a:buNone/>
            </a:pPr>
            <a:r>
              <a:t/>
            </a:r>
            <a:endParaRPr b="1" i="0" sz="1867" u="sng" cap="none" strike="noStrik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0045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4EA2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8817536" y="3911672"/>
            <a:ext cx="3219825" cy="2021131"/>
          </a:xfrm>
          <a:prstGeom prst="rect">
            <a:avLst/>
          </a:prstGeom>
          <a:solidFill>
            <a:srgbClr val="AAD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867"/>
              <a:buFont typeface="Arial"/>
              <a:buNone/>
            </a:pPr>
            <a:r>
              <a:rPr b="1" i="0" lang="fr-BE" sz="1867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Boosting EU infrastructures</a:t>
            </a:r>
            <a:endParaRPr b="0" i="0" sz="1867" u="none" cap="none" strike="noStrik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600"/>
              <a:buFont typeface="Arial"/>
              <a:buChar char="•"/>
            </a:pP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Develop Integrated Data Management</a:t>
            </a:r>
            <a:endParaRPr/>
          </a:p>
          <a:p>
            <a:pPr indent="-239177" lvl="0" marL="239177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34EA2"/>
              </a:buClr>
              <a:buSzPts val="1600"/>
              <a:buFont typeface="Arial"/>
              <a:buChar char="•"/>
            </a:pP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Streamline data platforms</a:t>
            </a:r>
            <a:endParaRPr/>
          </a:p>
          <a:p>
            <a:pPr indent="-239177" lvl="0" marL="239177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34EA2"/>
              </a:buClr>
              <a:buSzPts val="1600"/>
              <a:buFont typeface="Arial"/>
              <a:buChar char="•"/>
            </a:pP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Develop Data analytics with Destination Earth</a:t>
            </a:r>
            <a:endParaRPr b="0" i="0" sz="1600" u="none" cap="none" strike="noStrik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64702" y="4691353"/>
            <a:ext cx="4037148" cy="1672317"/>
          </a:xfrm>
          <a:prstGeom prst="rect">
            <a:avLst/>
          </a:prstGeom>
          <a:solidFill>
            <a:srgbClr val="AAD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27047" lvl="0" marL="62704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1867"/>
              <a:buFont typeface="Arial"/>
              <a:buNone/>
            </a:pPr>
            <a:r>
              <a:rPr b="1" i="0" lang="fr-BE" sz="1867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Re-energise Copernicus downstream</a:t>
            </a:r>
            <a:endParaRPr/>
          </a:p>
          <a:p>
            <a:pPr indent="-234945" lvl="0" marL="23494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4EA2"/>
              </a:buClr>
              <a:buSzPts val="1600"/>
              <a:buFont typeface="Arial"/>
              <a:buChar char="•"/>
            </a:pP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Anticipate user needs</a:t>
            </a:r>
            <a:endParaRPr/>
          </a:p>
          <a:p>
            <a:pPr indent="-234945" lvl="0" marL="23494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4EA2"/>
              </a:buClr>
              <a:buSzPts val="1600"/>
              <a:buFont typeface="Arial"/>
              <a:buChar char="•"/>
            </a:pP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Use space data to transform different</a:t>
            </a: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ecosystems</a:t>
            </a:r>
            <a:endParaRPr/>
          </a:p>
          <a:p>
            <a:pPr indent="-234945" lvl="0" marL="23494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34EA2"/>
              </a:buClr>
              <a:buSzPts val="1600"/>
              <a:buFont typeface="Arial"/>
              <a:buChar char="•"/>
            </a:pPr>
            <a:r>
              <a:rPr b="0" i="0" lang="fr-BE" sz="1600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Develop innovative tools for greater uptake</a:t>
            </a:r>
            <a:endParaRPr/>
          </a:p>
        </p:txBody>
      </p:sp>
      <p:sp>
        <p:nvSpPr>
          <p:cNvPr id="184" name="Google Shape;184;p7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BE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/>
        </p:nvSpPr>
        <p:spPr>
          <a:xfrm>
            <a:off x="921434" y="283813"/>
            <a:ext cx="10461059" cy="579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BE" sz="425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Hybrid constellation</a:t>
            </a:r>
            <a:endParaRPr b="0" i="0" sz="4251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6903273" y="2306807"/>
            <a:ext cx="3784823" cy="2572125"/>
          </a:xfrm>
          <a:prstGeom prst="rightArrow">
            <a:avLst>
              <a:gd fmla="val 62365" name="adj1"/>
              <a:gd fmla="val 42890" name="adj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0" scaled="0"/>
          </a:gradFill>
          <a:ln>
            <a:noFill/>
          </a:ln>
          <a:effectLst>
            <a:outerShdw blurRad="190500" rotWithShape="0" algn="tl" dir="2700000" dist="165100">
              <a:srgbClr val="000000">
                <a:alpha val="40000"/>
              </a:srgbClr>
            </a:outerShdw>
          </a:effectLst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br>
              <a:rPr b="1" i="0" lang="fr-BE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8027131" y="3139501"/>
            <a:ext cx="216048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fr-BE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COPERNICUS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fr-BE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HYBRID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fr-BE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CONSTELLATION</a:t>
            </a:r>
            <a:endParaRPr b="0" i="0" sz="20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8"/>
          <p:cNvGrpSpPr/>
          <p:nvPr/>
        </p:nvGrpSpPr>
        <p:grpSpPr>
          <a:xfrm>
            <a:off x="921434" y="2535840"/>
            <a:ext cx="6994414" cy="2089854"/>
            <a:chOff x="-2422543" y="2591272"/>
            <a:chExt cx="6994414" cy="2349110"/>
          </a:xfrm>
        </p:grpSpPr>
        <p:grpSp>
          <p:nvGrpSpPr>
            <p:cNvPr id="194" name="Google Shape;194;p8"/>
            <p:cNvGrpSpPr/>
            <p:nvPr/>
          </p:nvGrpSpPr>
          <p:grpSpPr>
            <a:xfrm>
              <a:off x="-2422543" y="2591272"/>
              <a:ext cx="6994414" cy="2082098"/>
              <a:chOff x="-998291" y="6334514"/>
              <a:chExt cx="6994414" cy="2082098"/>
            </a:xfrm>
          </p:grpSpPr>
          <p:cxnSp>
            <p:nvCxnSpPr>
              <p:cNvPr id="195" name="Google Shape;195;p8"/>
              <p:cNvCxnSpPr/>
              <p:nvPr/>
            </p:nvCxnSpPr>
            <p:spPr>
              <a:xfrm flipH="1" rot="10800000">
                <a:off x="-998291" y="6618424"/>
                <a:ext cx="1200781" cy="3998"/>
              </a:xfrm>
              <a:prstGeom prst="straightConnector1">
                <a:avLst/>
              </a:prstGeom>
              <a:noFill/>
              <a:ln cap="rnd" cmpd="sng" w="508000">
                <a:solidFill>
                  <a:srgbClr val="0070C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6" name="Google Shape;196;p8"/>
              <p:cNvSpPr/>
              <p:nvPr/>
            </p:nvSpPr>
            <p:spPr>
              <a:xfrm flipH="1" rot="10800000">
                <a:off x="1095966" y="6602697"/>
                <a:ext cx="4895836" cy="1813915"/>
              </a:xfrm>
              <a:custGeom>
                <a:rect b="b" l="l" r="r" t="t"/>
                <a:pathLst>
                  <a:path extrusionOk="0" h="687198" w="3600465">
                    <a:moveTo>
                      <a:pt x="0" y="687198"/>
                    </a:moveTo>
                    <a:lnTo>
                      <a:pt x="998818" y="0"/>
                    </a:lnTo>
                    <a:lnTo>
                      <a:pt x="3600465" y="9130"/>
                    </a:lnTo>
                  </a:path>
                </a:pathLst>
              </a:custGeom>
              <a:noFill/>
              <a:ln cap="rnd" cmpd="sng" w="508000">
                <a:solidFill>
                  <a:srgbClr val="008000"/>
                </a:solidFill>
                <a:prstDash val="solid"/>
                <a:round/>
                <a:headEnd len="sm" w="sm" type="none"/>
                <a:tailEnd len="sm" w="sm" type="triangle"/>
              </a:ln>
              <a:effectLst>
                <a:outerShdw blurRad="190500" rotWithShape="0" algn="tl" dir="2700000" dist="165100">
                  <a:schemeClr val="dk1">
                    <a:alpha val="49803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 flipH="1" rot="10800000">
                <a:off x="393774" y="6645385"/>
                <a:ext cx="5598028" cy="879070"/>
              </a:xfrm>
              <a:custGeom>
                <a:rect b="b" l="l" r="r" t="t"/>
                <a:pathLst>
                  <a:path extrusionOk="0" h="667910" w="3570136">
                    <a:moveTo>
                      <a:pt x="0" y="667910"/>
                    </a:moveTo>
                    <a:lnTo>
                      <a:pt x="422580" y="24843"/>
                    </a:lnTo>
                    <a:lnTo>
                      <a:pt x="3570136" y="0"/>
                    </a:lnTo>
                  </a:path>
                </a:pathLst>
              </a:custGeom>
              <a:noFill/>
              <a:ln cap="rnd" cmpd="sng" w="508000">
                <a:solidFill>
                  <a:srgbClr val="FF6600"/>
                </a:solidFill>
                <a:prstDash val="solid"/>
                <a:round/>
                <a:headEnd len="sm" w="sm" type="none"/>
                <a:tailEnd len="sm" w="sm" type="triangle"/>
              </a:ln>
              <a:effectLst>
                <a:outerShdw blurRad="190500" rotWithShape="0" algn="tl" dir="2700000" dist="165100">
                  <a:schemeClr val="dk1">
                    <a:alpha val="49803"/>
                  </a:scheme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8" name="Google Shape;198;p8"/>
              <p:cNvCxnSpPr/>
              <p:nvPr/>
            </p:nvCxnSpPr>
            <p:spPr>
              <a:xfrm>
                <a:off x="393774" y="6611401"/>
                <a:ext cx="5602349" cy="49888"/>
              </a:xfrm>
              <a:prstGeom prst="straightConnector1">
                <a:avLst/>
              </a:prstGeom>
              <a:noFill/>
              <a:ln cap="rnd" cmpd="sng" w="508000">
                <a:solidFill>
                  <a:srgbClr val="0070C0"/>
                </a:solidFill>
                <a:prstDash val="solid"/>
                <a:round/>
                <a:headEnd len="sm" w="sm" type="none"/>
                <a:tailEnd len="sm" w="sm" type="triangle"/>
              </a:ln>
              <a:effectLst>
                <a:outerShdw blurRad="190500" rotWithShape="0" algn="ctr" dir="2700000" dist="165100">
                  <a:schemeClr val="dk1">
                    <a:alpha val="49803"/>
                  </a:schemeClr>
                </a:outerShdw>
              </a:effectLst>
            </p:spPr>
          </p:cxnSp>
          <p:cxnSp>
            <p:nvCxnSpPr>
              <p:cNvPr id="199" name="Google Shape;199;p8"/>
              <p:cNvCxnSpPr/>
              <p:nvPr/>
            </p:nvCxnSpPr>
            <p:spPr>
              <a:xfrm flipH="1">
                <a:off x="757928" y="6334514"/>
                <a:ext cx="324827" cy="612000"/>
              </a:xfrm>
              <a:prstGeom prst="straightConnector1">
                <a:avLst/>
              </a:prstGeom>
              <a:noFill/>
              <a:ln cap="rnd" cmpd="sng" w="381000">
                <a:solidFill>
                  <a:srgbClr val="008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0" name="Google Shape;200;p8"/>
              <p:cNvCxnSpPr/>
              <p:nvPr/>
            </p:nvCxnSpPr>
            <p:spPr>
              <a:xfrm flipH="1">
                <a:off x="329048" y="6334514"/>
                <a:ext cx="324827" cy="612000"/>
              </a:xfrm>
              <a:prstGeom prst="straightConnector1">
                <a:avLst/>
              </a:prstGeom>
              <a:noFill/>
              <a:ln cap="rnd" cmpd="sng" w="381000">
                <a:solidFill>
                  <a:srgbClr val="0070C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1" name="Google Shape;201;p8"/>
              <p:cNvCxnSpPr/>
              <p:nvPr/>
            </p:nvCxnSpPr>
            <p:spPr>
              <a:xfrm flipH="1">
                <a:off x="-90967" y="6334514"/>
                <a:ext cx="324827" cy="612000"/>
              </a:xfrm>
              <a:prstGeom prst="straightConnector1">
                <a:avLst/>
              </a:prstGeom>
              <a:noFill/>
              <a:ln cap="rnd" cmpd="sng" w="381000">
                <a:solidFill>
                  <a:srgbClr val="FF66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02" name="Google Shape;202;p8"/>
            <p:cNvSpPr/>
            <p:nvPr/>
          </p:nvSpPr>
          <p:spPr>
            <a:xfrm>
              <a:off x="935688" y="4373166"/>
              <a:ext cx="2806574" cy="567216"/>
            </a:xfrm>
            <a:prstGeom prst="homePlate">
              <a:avLst>
                <a:gd fmla="val 50000" name="adj"/>
              </a:avLst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fr-BE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Expansions - GREEN</a:t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785374" y="3516023"/>
              <a:ext cx="3107202" cy="549159"/>
            </a:xfrm>
            <a:prstGeom prst="homePlate">
              <a:avLst>
                <a:gd fmla="val 50000" name="adj"/>
              </a:avLst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fr-BE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New Space – AGILE</a:t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-341497" y="2592878"/>
              <a:ext cx="4759597" cy="505358"/>
            </a:xfrm>
            <a:prstGeom prst="homePlate">
              <a:avLst>
                <a:gd fmla="val 50000" name="adj"/>
              </a:avLst>
            </a:prstGeom>
            <a:noFill/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fr-BE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Copernicus Sentinels - REFERENCE</a:t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 txBox="1"/>
          <p:nvPr>
            <p:ph idx="1" type="body"/>
          </p:nvPr>
        </p:nvSpPr>
        <p:spPr>
          <a:xfrm>
            <a:off x="4090269" y="2862352"/>
            <a:ext cx="4011461" cy="1133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None/>
            </a:pPr>
            <a:r>
              <a:rPr b="1" lang="fr-BE" sz="4400">
                <a:solidFill>
                  <a:schemeClr val="lt1"/>
                </a:solidFill>
              </a:rPr>
              <a:t>THANK</a:t>
            </a:r>
            <a:r>
              <a:rPr b="1" lang="fr-BE" sz="4400"/>
              <a:t> </a:t>
            </a:r>
            <a:r>
              <a:rPr b="1" lang="fr-BE" sz="4400">
                <a:solidFill>
                  <a:schemeClr val="lt1"/>
                </a:solidFill>
              </a:rPr>
              <a:t>YOU</a:t>
            </a:r>
            <a:endParaRPr b="1" sz="4400">
              <a:solidFill>
                <a:schemeClr val="lt1"/>
              </a:solidFill>
            </a:endParaRPr>
          </a:p>
        </p:txBody>
      </p:sp>
      <p:sp>
        <p:nvSpPr>
          <p:cNvPr id="210" name="Google Shape;210;p9"/>
          <p:cNvSpPr txBox="1"/>
          <p:nvPr/>
        </p:nvSpPr>
        <p:spPr>
          <a:xfrm>
            <a:off x="2941109" y="5247610"/>
            <a:ext cx="2409635" cy="22788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p9"/>
          <p:cNvGrpSpPr/>
          <p:nvPr/>
        </p:nvGrpSpPr>
        <p:grpSpPr>
          <a:xfrm>
            <a:off x="1670861" y="4820154"/>
            <a:ext cx="3245085" cy="643945"/>
            <a:chOff x="1060405" y="4659982"/>
            <a:chExt cx="2433814" cy="482959"/>
          </a:xfrm>
        </p:grpSpPr>
        <p:sp>
          <p:nvSpPr>
            <p:cNvPr id="212" name="Google Shape;212;p9"/>
            <p:cNvSpPr txBox="1"/>
            <p:nvPr/>
          </p:nvSpPr>
          <p:spPr>
            <a:xfrm>
              <a:off x="1221004" y="4674392"/>
              <a:ext cx="986126" cy="196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BE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Copernicus EU</a:t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9"/>
            <p:cNvSpPr txBox="1"/>
            <p:nvPr/>
          </p:nvSpPr>
          <p:spPr>
            <a:xfrm>
              <a:off x="1221004" y="4930506"/>
              <a:ext cx="986126" cy="196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BE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Copernicus EU</a:t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9"/>
            <p:cNvSpPr txBox="1"/>
            <p:nvPr/>
          </p:nvSpPr>
          <p:spPr>
            <a:xfrm>
              <a:off x="2212255" y="4930506"/>
              <a:ext cx="1281964" cy="196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BE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www.copernicus.eu</a:t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9"/>
            <p:cNvSpPr txBox="1"/>
            <p:nvPr/>
          </p:nvSpPr>
          <p:spPr>
            <a:xfrm>
              <a:off x="2216603" y="4674392"/>
              <a:ext cx="986126" cy="196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BE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Copernicus EU</a:t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" name="Google Shape;216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16650" y="4659982"/>
              <a:ext cx="258089" cy="482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0405" y="4663633"/>
              <a:ext cx="236220" cy="469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\\net1.cec.eu.int\GROW\I\3\Common-I3\12 COMMUNICATION\Graphic material\Copernicus taglines\Europe's eye on Earth\website\Copernicus vecto def  Europe's eyes on Earth C and sun in colour.png" id="218" name="Google Shape;21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1697" y="4667312"/>
            <a:ext cx="1936783" cy="7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FACCHINI Mauro (DEFIS)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2022-11-30T08:22:13Z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542d55b2-dff9-4107-91a1-1e74c16b6f82</vt:lpwstr>
  </property>
  <property fmtid="{D5CDD505-2E9C-101B-9397-08002B2CF9AE}" pid="8" name="MSIP_Label_6bd9ddd1-4d20-43f6-abfa-fc3c07406f94_ContentBits">
    <vt:lpwstr>0</vt:lpwstr>
  </property>
</Properties>
</file>