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3sbX4KCavMssGoYHMucM3Eogi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Black-regular.fntdata"/><Relationship Id="rId14" Type="http://schemas.openxmlformats.org/officeDocument/2006/relationships/font" Target="fonts/HelveticaNeue-bold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-24384" y="6562799"/>
            <a:ext cx="5989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8099273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CA" sz="7500"/>
              <a:t>2022 CEOS Plenary</a:t>
            </a:r>
            <a:br>
              <a:rPr lang="en-CA" sz="7500"/>
            </a:br>
            <a:r>
              <a:rPr lang="en-CA" sz="7500"/>
              <a:t>Canadian Space Agency Report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</p:txBody>
      </p:sp>
      <p:sp>
        <p:nvSpPr>
          <p:cNvPr id="67" name="Google Shape;67;p1"/>
          <p:cNvSpPr/>
          <p:nvPr/>
        </p:nvSpPr>
        <p:spPr>
          <a:xfrm>
            <a:off x="8577072" y="3737570"/>
            <a:ext cx="34326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Éric Laliberté, </a:t>
            </a:r>
            <a:b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Canadian Space Agency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#2.11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1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Biarritz, France</a:t>
            </a:r>
            <a:endParaRPr b="1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CA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 b="1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411051" y="1117309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133"/>
              <a:t>Monitoring the radiated power from active wildfires in Canada from space, daily and in near-real-time (i.e. approximately 30 minutes).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133"/>
              <a:t>Also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CA" sz="2133"/>
              <a:t>providing more precise information on smoke and air quality conditions. </a:t>
            </a:r>
            <a:endParaRPr sz="2133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CA" sz="2133"/>
              <a:t>further enabling us to more accurately measure the carbon emitted by wildfires, an important requirement of international agreements on carbon reporting.</a:t>
            </a:r>
            <a:endParaRPr/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3600"/>
              <a:t>WildFireSat</a:t>
            </a:r>
            <a:endParaRPr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988" t="0"/>
          <a:stretch/>
        </p:blipFill>
        <p:spPr>
          <a:xfrm>
            <a:off x="667083" y="4022551"/>
            <a:ext cx="3240869" cy="24728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934" y="4026693"/>
            <a:ext cx="3240871" cy="2477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8624" y="4022552"/>
            <a:ext cx="3346985" cy="25018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2222"/>
              <a:buFont typeface="Arial"/>
              <a:buNone/>
            </a:pPr>
            <a:r>
              <a:rPr lang="en-CA" sz="4000"/>
              <a:t>WildFireSat</a:t>
            </a:r>
            <a:br>
              <a:rPr i="1" lang="en-CA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176048" y="1423111"/>
            <a:ext cx="81633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Features:</a:t>
            </a:r>
            <a:endParaRPr b="1" i="0" sz="1800" u="none" cap="none" strike="noStrike">
              <a:solidFill>
                <a:srgbClr val="12547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2547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VIS/NIR (200 m);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MWIR/LWIR (400 m);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peak burn overpass;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FRP optimised;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Detection capacity at 15 x 15 m fire;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*open canopy (Johnston et al, 2018)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min data latency.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Fire Monitoring Capability:</a:t>
            </a:r>
            <a:endParaRPr/>
          </a:p>
          <a:p>
            <a:pPr indent="-2920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Near-real-time data delivery;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detection (remote access fires);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perimeter mapping and progression;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Perimeter mapping of ROS (m min</a:t>
            </a:r>
            <a:r>
              <a:rPr b="0" baseline="3000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when combined with VIIRS (Johnston, 2016);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Perimeter mapping of FI (kW m</a:t>
            </a:r>
            <a:r>
              <a:rPr b="0" baseline="3000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(Johnston et al, 2017);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of Fuel Consumption (kg m</a:t>
            </a:r>
            <a:r>
              <a:rPr b="0" baseline="3000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/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C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Near-real-time measurements of carbon emissions and smoke plume dynamics.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9861328" y="6024816"/>
            <a:ext cx="19784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(Johnston </a:t>
            </a:r>
            <a:r>
              <a:rPr b="0" i="1" lang="en-CA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b="0" i="0" lang="en-CA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Josh\WRITTING\publications\in progress\WFS_definition\figures\URD-MRD-SRR\road_map.png"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7072" y="1108061"/>
            <a:ext cx="3262683" cy="489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9097" y="1390789"/>
            <a:ext cx="2018813" cy="286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58" y="29198"/>
            <a:ext cx="8735878" cy="6507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OS satellites orbiting Earth"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6836" y="1629680"/>
            <a:ext cx="2936876" cy="257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idx="1" type="body"/>
          </p:nvPr>
        </p:nvSpPr>
        <p:spPr>
          <a:xfrm>
            <a:off x="333377" y="1211061"/>
            <a:ext cx="10730863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CA" sz="2400"/>
              <a:t>Investigate a suitable replacement for our national </a:t>
            </a:r>
            <a:r>
              <a:rPr b="1" lang="en-CA" sz="2400"/>
              <a:t>C band SAR capability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CA" sz="2400"/>
              <a:t>Explore the possibility of investments in the </a:t>
            </a:r>
            <a:r>
              <a:rPr b="1" lang="en-CA" sz="2400"/>
              <a:t>new space economy</a:t>
            </a:r>
            <a:r>
              <a:rPr lang="en-CA" sz="2400"/>
              <a:t> and commercial imagery (C, X, and L bands)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CA" sz="2400"/>
              <a:t>Collaborate with space agencies</a:t>
            </a:r>
            <a:r>
              <a:rPr lang="en-CA" sz="2400"/>
              <a:t> to barter </a:t>
            </a:r>
            <a:br>
              <a:rPr lang="en-CA" sz="2400"/>
            </a:br>
            <a:r>
              <a:rPr lang="en-CA" sz="2400"/>
              <a:t>imagery and coordinate AOIs (C, X, L bands)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CA" sz="2400"/>
              <a:t>Invest in </a:t>
            </a:r>
            <a:r>
              <a:rPr b="1" lang="en-CA" sz="2400"/>
              <a:t>applications</a:t>
            </a:r>
            <a:r>
              <a:rPr lang="en-CA" sz="2400"/>
              <a:t> development and </a:t>
            </a:r>
            <a:br>
              <a:rPr lang="en-CA" sz="2400"/>
            </a:br>
            <a:r>
              <a:rPr lang="en-CA" sz="2400"/>
              <a:t>ensure they are operationalised</a:t>
            </a:r>
            <a:endParaRPr sz="2400"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CA" sz="2400"/>
              <a:t>Provide </a:t>
            </a:r>
            <a:r>
              <a:rPr b="1" lang="en-CA" sz="2400"/>
              <a:t>free &amp; open imagery </a:t>
            </a:r>
            <a:endParaRPr b="1" sz="2400">
              <a:solidFill>
                <a:srgbClr val="FF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CA" sz="2400"/>
              <a:t>Make </a:t>
            </a:r>
            <a:r>
              <a:rPr b="1" lang="en-CA" sz="2400"/>
              <a:t>heritage imagery </a:t>
            </a:r>
            <a:r>
              <a:rPr lang="en-CA" sz="2400"/>
              <a:t>readily available (ex.: R1 and R2)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CA" sz="2400"/>
              <a:t>Advance and promote </a:t>
            </a:r>
            <a:r>
              <a:rPr b="1" lang="en-CA" sz="2400"/>
              <a:t>technology</a:t>
            </a:r>
            <a:r>
              <a:rPr lang="en-CA" sz="2400"/>
              <a:t> through research and development</a:t>
            </a:r>
            <a:endParaRPr sz="2400"/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/>
              <a:t>Radarsat Data Continuity – The Plan </a:t>
            </a:r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52864" y="2691322"/>
            <a:ext cx="4784272" cy="1706782"/>
            <a:chOff x="1529814" y="2298923"/>
            <a:chExt cx="8627061" cy="3077691"/>
          </a:xfrm>
        </p:grpSpPr>
        <p:sp>
          <p:nvSpPr>
            <p:cNvPr id="102" name="Google Shape;102;p5"/>
            <p:cNvSpPr/>
            <p:nvPr/>
          </p:nvSpPr>
          <p:spPr>
            <a:xfrm>
              <a:off x="6904867" y="3984175"/>
              <a:ext cx="3252008" cy="1130041"/>
            </a:xfrm>
            <a:prstGeom prst="roundRect">
              <a:avLst>
                <a:gd fmla="val 6973" name="adj"/>
              </a:avLst>
            </a:prstGeom>
            <a:solidFill>
              <a:srgbClr val="19222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</a:t>
              </a:r>
              <a:endParaRPr b="1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Capabilities</a:t>
              </a:r>
              <a:endParaRPr b="1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529814" y="2300024"/>
              <a:ext cx="3255600" cy="1385578"/>
            </a:xfrm>
            <a:prstGeom prst="roundRect">
              <a:avLst>
                <a:gd fmla="val 6973" name="adj"/>
              </a:avLst>
            </a:prstGeom>
            <a:solidFill>
              <a:srgbClr val="19222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Bartering with space agencies</a:t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529814" y="3984175"/>
              <a:ext cx="3255600" cy="1130039"/>
            </a:xfrm>
            <a:prstGeom prst="roundRect">
              <a:avLst>
                <a:gd fmla="val 6973" name="adj"/>
              </a:avLst>
            </a:prstGeom>
            <a:solidFill>
              <a:srgbClr val="19222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Commercial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Imagery</a:t>
              </a:r>
              <a:endParaRPr b="1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956911" y="2298923"/>
              <a:ext cx="3199964" cy="1375714"/>
            </a:xfrm>
            <a:prstGeom prst="roundRect">
              <a:avLst>
                <a:gd fmla="val 6973" name="adj"/>
              </a:avLst>
            </a:prstGeom>
            <a:solidFill>
              <a:srgbClr val="19222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Free &amp; Open</a:t>
              </a:r>
              <a:endParaRPr b="1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06" name="Google Shape;106;p5"/>
            <p:cNvGrpSpPr/>
            <p:nvPr/>
          </p:nvGrpSpPr>
          <p:grpSpPr>
            <a:xfrm>
              <a:off x="4308874" y="2300025"/>
              <a:ext cx="3076588" cy="3076589"/>
              <a:chOff x="4308874" y="2300025"/>
              <a:chExt cx="3076588" cy="3076589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4308874" y="2300025"/>
                <a:ext cx="3076588" cy="307658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8" name="Google Shape;108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71610" y="2668827"/>
                <a:ext cx="598926" cy="5989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09" name="Google Shape;109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55765" y="3685601"/>
                <a:ext cx="635216" cy="537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10" name="Google Shape;110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017362" y="3045002"/>
                <a:ext cx="459790" cy="6072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11" name="Google Shape;111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829736" y="4396321"/>
                <a:ext cx="653041" cy="6530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12" name="Google Shape;112;p5"/>
              <p:cNvSpPr txBox="1"/>
              <p:nvPr/>
            </p:nvSpPr>
            <p:spPr>
              <a:xfrm>
                <a:off x="5278633" y="4371092"/>
                <a:ext cx="1698600" cy="66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CA" sz="900" u="none" cap="none" strike="noStrik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Fiscally </a:t>
                </a:r>
                <a:endParaRPr sz="12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CA" sz="900" u="none" cap="none" strike="noStrik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responsible</a:t>
                </a:r>
                <a:endParaRPr b="0" i="0" sz="9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13" name="Google Shape;113;p5"/>
              <p:cNvSpPr txBox="1"/>
              <p:nvPr/>
            </p:nvSpPr>
            <p:spPr>
              <a:xfrm>
                <a:off x="4492892" y="3825022"/>
                <a:ext cx="1524600" cy="41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CA" sz="900" u="none" cap="none" strike="noStrik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Adaptable</a:t>
                </a:r>
                <a:endParaRPr b="0" i="0" sz="9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14" name="Google Shape;114;p5"/>
              <p:cNvSpPr txBox="1"/>
              <p:nvPr/>
            </p:nvSpPr>
            <p:spPr>
              <a:xfrm>
                <a:off x="4723635" y="2349491"/>
                <a:ext cx="1512000" cy="66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CA" sz="900" u="none" cap="none" strike="noStrik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Ensure</a:t>
                </a:r>
                <a:endParaRPr sz="12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CA" sz="900" u="none" cap="none" strike="noStrik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continuity</a:t>
                </a:r>
                <a:endParaRPr b="0" i="0" sz="9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15" name="Google Shape;115;p5"/>
              <p:cNvSpPr txBox="1"/>
              <p:nvPr/>
            </p:nvSpPr>
            <p:spPr>
              <a:xfrm>
                <a:off x="5404460" y="3249342"/>
                <a:ext cx="1360800" cy="41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CA" sz="900" u="none" cap="none" strike="noStrik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Resilient</a:t>
                </a:r>
                <a:endParaRPr b="0" i="0" sz="9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60621" y="1047787"/>
            <a:ext cx="7405728" cy="5453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 sz="2200"/>
              <a:t>The North Atlantic Right Whale (NARW) was listed as endangered under the Species at Risk Act (SARA) in 2005.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b="1" lang="en-CA" sz="2000"/>
              <a:t>Objective</a:t>
            </a:r>
            <a:r>
              <a:rPr lang="en-CA" sz="2000"/>
              <a:t>: Develop Space-Based Solutions for the Monitoring and Protection of the North Atlantic Right Whale. </a:t>
            </a:r>
            <a:endParaRPr sz="20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b="1" lang="en-CA" sz="2000"/>
              <a:t>Collaboration</a:t>
            </a:r>
            <a:r>
              <a:rPr lang="en-CA" sz="2000"/>
              <a:t>: Partnership between the Canadian Space Agency, the Department of Fisheries and Oceans and Transport Canada.</a:t>
            </a:r>
            <a:endParaRPr sz="20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lang="en-CA" sz="2000"/>
              <a:t>2 Streams: Habitat modelling / Detection (AI-based)</a:t>
            </a:r>
            <a:endParaRPr sz="20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 txBox="1"/>
          <p:nvPr>
            <p:ph type="title"/>
          </p:nvPr>
        </p:nvSpPr>
        <p:spPr>
          <a:xfrm>
            <a:off x="432215" y="108373"/>
            <a:ext cx="7299309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/>
              <a:t>smart</a:t>
            </a:r>
            <a:r>
              <a:rPr b="1" lang="en-CA"/>
              <a:t>Whales</a:t>
            </a:r>
            <a:r>
              <a:rPr lang="en-CA"/>
              <a:t>	  baleine</a:t>
            </a:r>
            <a:r>
              <a:rPr b="1" lang="en-CA"/>
              <a:t>Idée</a:t>
            </a:r>
            <a:endParaRPr b="1"/>
          </a:p>
        </p:txBody>
      </p:sp>
      <p:sp>
        <p:nvSpPr>
          <p:cNvPr id="122" name="Google Shape;122;p6"/>
          <p:cNvSpPr txBox="1"/>
          <p:nvPr/>
        </p:nvSpPr>
        <p:spPr>
          <a:xfrm>
            <a:off x="7466348" y="5701012"/>
            <a:ext cx="454464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https://www.asc-csa.gc.ca/eng/search/video/watch.asp?v=1_s6vj9s6q&amp;search=whales</a:t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14312" r="10040" t="0"/>
          <a:stretch/>
        </p:blipFill>
        <p:spPr>
          <a:xfrm>
            <a:off x="7375641" y="1472473"/>
            <a:ext cx="4757980" cy="422266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grpSp>
        <p:nvGrpSpPr>
          <p:cNvPr id="124" name="Google Shape;124;p6"/>
          <p:cNvGrpSpPr/>
          <p:nvPr/>
        </p:nvGrpSpPr>
        <p:grpSpPr>
          <a:xfrm>
            <a:off x="7723500" y="1357973"/>
            <a:ext cx="3774033" cy="4088543"/>
            <a:chOff x="5879200" y="1357973"/>
            <a:chExt cx="3774033" cy="4088543"/>
          </a:xfrm>
        </p:grpSpPr>
        <p:sp>
          <p:nvSpPr>
            <p:cNvPr id="125" name="Google Shape;125;p6"/>
            <p:cNvSpPr txBox="1"/>
            <p:nvPr/>
          </p:nvSpPr>
          <p:spPr>
            <a:xfrm>
              <a:off x="5912202" y="1357973"/>
              <a:ext cx="24564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b="1" i="0" lang="en-CA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Federal departments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5903236" y="1950181"/>
              <a:ext cx="26697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 </a:t>
              </a:r>
              <a:r>
                <a:rPr b="1" i="0" lang="en-CA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Multi-sectoral consortia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5912202" y="3243005"/>
              <a:ext cx="24567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 </a:t>
              </a:r>
              <a:r>
                <a:rPr b="1" i="0" lang="en-CA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Foreign organizations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5912202" y="3926319"/>
              <a:ext cx="37224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</a:t>
              </a:r>
              <a:r>
                <a:rPr b="1" i="0" lang="en-CA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Highly qualified personnel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5912233" y="4661416"/>
              <a:ext cx="3741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50% </a:t>
              </a:r>
              <a:r>
                <a:rPr b="1" i="0" lang="en-CA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organizations involved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5879200" y="2596593"/>
              <a:ext cx="27711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 </a:t>
              </a:r>
              <a:r>
                <a:rPr b="1" i="0" lang="en-CA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Science organizations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246" y="1950181"/>
            <a:ext cx="2559417" cy="12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2962768" y="3063917"/>
            <a:ext cx="195376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www.iucnredlist.org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2880" y="2414016"/>
            <a:ext cx="4102787" cy="43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Bourassa, Marie-Josée (ASC/CSA)</dc:creator>
</cp:coreProperties>
</file>