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j3FE5B07ctwfMTmbtJJyRuQ2/s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85872" y="1590832"/>
            <a:ext cx="5481373" cy="334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alibri"/>
              <a:buNone/>
              <a:defRPr b="1"/>
            </a:lvl1pPr>
            <a:lvl2pPr indent="-3429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6222778" y="1590832"/>
            <a:ext cx="5481373" cy="334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alibri"/>
              <a:buNone/>
              <a:defRPr b="1"/>
            </a:lvl1pPr>
            <a:lvl2pPr indent="-3429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485887" y="647850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3" type="body"/>
          </p:nvPr>
        </p:nvSpPr>
        <p:spPr>
          <a:xfrm>
            <a:off x="485873" y="2141503"/>
            <a:ext cx="5481373" cy="378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4" type="body"/>
          </p:nvPr>
        </p:nvSpPr>
        <p:spPr>
          <a:xfrm>
            <a:off x="6222779" y="2141504"/>
            <a:ext cx="5481373" cy="378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85887" y="647850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>
  <p:cSld name="Le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 ohne Hintergrund" showMasterSp="0">
  <p:cSld name="Leer ohne Hintergrund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5" name="Google Shape;4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485887" y="647850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3199"/>
              <a:buFont typeface="Calibri"/>
              <a:buNone/>
              <a:defRPr sz="3199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485888" y="1590832"/>
            <a:ext cx="11218279" cy="43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0936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0936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0936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0936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0936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st\Users\cd\Desktop\Startbild_16zu9-E.jpg" id="61" name="Google Shape;6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" y="15"/>
            <a:ext cx="12185652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>
            <p:ph type="ctrTitle"/>
          </p:nvPr>
        </p:nvSpPr>
        <p:spPr>
          <a:xfrm>
            <a:off x="878170" y="1572836"/>
            <a:ext cx="10861971" cy="74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3199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878170" y="2429453"/>
            <a:ext cx="10861971" cy="1151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686868"/>
              </a:buClr>
              <a:buSzPts val="2399"/>
              <a:buFont typeface="Calibri"/>
              <a:buNone/>
              <a:defRPr sz="2399">
                <a:solidFill>
                  <a:srgbClr val="6868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0" y="5596720"/>
            <a:ext cx="1079719" cy="95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und Bild">
  <p:cSld name="Inhalt und Bild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485887" y="647850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3199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85873" y="1590832"/>
            <a:ext cx="5481373" cy="43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0936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0936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0936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0936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0936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/>
          <p:nvPr>
            <p:ph idx="2" type="pic"/>
          </p:nvPr>
        </p:nvSpPr>
        <p:spPr>
          <a:xfrm>
            <a:off x="6222779" y="1590832"/>
            <a:ext cx="5481373" cy="43369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n Inhalt links">
  <p:cSld name="Ein Inhalt link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485887" y="647850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" type="body"/>
          </p:nvPr>
        </p:nvSpPr>
        <p:spPr>
          <a:xfrm>
            <a:off x="485873" y="1590832"/>
            <a:ext cx="5481373" cy="43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>
  <p:cSld name="Zwei Inhal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85887" y="647850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85873" y="1590832"/>
            <a:ext cx="5481373" cy="43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6222779" y="1590832"/>
            <a:ext cx="5481373" cy="43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lie-03.png" id="53" name="Google Shape;53;p6"/>
          <p:cNvPicPr preferRelativeResize="0"/>
          <p:nvPr/>
        </p:nvPicPr>
        <p:blipFill rotWithShape="1">
          <a:blip r:embed="rId1">
            <a:alphaModFix/>
          </a:blip>
          <a:srcRect b="0" l="0" r="0" t="89587"/>
          <a:stretch/>
        </p:blipFill>
        <p:spPr>
          <a:xfrm>
            <a:off x="1603" y="6142203"/>
            <a:ext cx="12182477" cy="7142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>
            <p:ph type="title"/>
          </p:nvPr>
        </p:nvSpPr>
        <p:spPr>
          <a:xfrm>
            <a:off x="485887" y="647850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3199"/>
              <a:buFont typeface="Calibri"/>
              <a:buNone/>
              <a:defRPr b="1" i="0" sz="3199" u="none" cap="none" strike="noStrike">
                <a:solidFill>
                  <a:srgbClr val="6868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485887" y="1590832"/>
            <a:ext cx="11218279" cy="43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0936" lvl="0" marL="45720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▪"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0936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▪"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0936" lvl="2" marL="13716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▪"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0936" lvl="3" marL="18288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▪"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0936" lvl="4" marL="22860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▪"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536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536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536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536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"/>
          <p:cNvSpPr/>
          <p:nvPr/>
        </p:nvSpPr>
        <p:spPr>
          <a:xfrm>
            <a:off x="11432579" y="6569548"/>
            <a:ext cx="1074013" cy="338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0" i="0" lang="de-D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26.jpg"/><Relationship Id="rId13" Type="http://schemas.openxmlformats.org/officeDocument/2006/relationships/image" Target="../media/image22.png"/><Relationship Id="rId1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image" Target="../media/image21.jpg"/><Relationship Id="rId15" Type="http://schemas.openxmlformats.org/officeDocument/2006/relationships/image" Target="../media/image25.png"/><Relationship Id="rId14" Type="http://schemas.openxmlformats.org/officeDocument/2006/relationships/image" Target="../media/image17.jpg"/><Relationship Id="rId17" Type="http://schemas.openxmlformats.org/officeDocument/2006/relationships/image" Target="../media/image29.png"/><Relationship Id="rId16" Type="http://schemas.openxmlformats.org/officeDocument/2006/relationships/image" Target="../media/image19.jpg"/><Relationship Id="rId5" Type="http://schemas.openxmlformats.org/officeDocument/2006/relationships/image" Target="../media/image10.png"/><Relationship Id="rId6" Type="http://schemas.openxmlformats.org/officeDocument/2006/relationships/image" Target="../media/image27.png"/><Relationship Id="rId18" Type="http://schemas.openxmlformats.org/officeDocument/2006/relationships/image" Target="../media/image20.png"/><Relationship Id="rId7" Type="http://schemas.openxmlformats.org/officeDocument/2006/relationships/image" Target="../media/image30.jpg"/><Relationship Id="rId8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lanning.enmap.org/" TargetMode="External"/><Relationship Id="rId4" Type="http://schemas.openxmlformats.org/officeDocument/2006/relationships/hyperlink" Target="https://www.enmap.org/" TargetMode="External"/><Relationship Id="rId9" Type="http://schemas.openxmlformats.org/officeDocument/2006/relationships/image" Target="../media/image31.png"/><Relationship Id="rId5" Type="http://schemas.openxmlformats.org/officeDocument/2006/relationships/hyperlink" Target="https://www.enmap.org/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24.jpg"/><Relationship Id="rId8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de-DE" sz="7500"/>
              <a:t>2022 CEOS Plenary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i="1" lang="de-DE" sz="2400"/>
            </a:br>
            <a:br>
              <a:rPr i="1" lang="de-DE" sz="2400"/>
            </a:br>
            <a:r>
              <a:rPr i="1" lang="de-DE" sz="2400"/>
              <a:t>Report from German Space Agency (DLR)</a:t>
            </a:r>
            <a:endParaRPr i="1" sz="2400"/>
          </a:p>
        </p:txBody>
      </p:sp>
      <p:sp>
        <p:nvSpPr>
          <p:cNvPr id="91" name="Google Shape;91;p1"/>
          <p:cNvSpPr/>
          <p:nvPr/>
        </p:nvSpPr>
        <p:spPr>
          <a:xfrm>
            <a:off x="7222284" y="3871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de-D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Klaus Schmidt, DLR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de-D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de-D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de-D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Biarritz, France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de-D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Nov. 29 – Dec. 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6096004" y="-6491"/>
            <a:ext cx="6095994" cy="3430027"/>
          </a:xfrm>
          <a:prstGeom prst="rect">
            <a:avLst/>
          </a:prstGeom>
          <a:gradFill>
            <a:gsLst>
              <a:gs pos="0">
                <a:schemeClr val="dk1"/>
              </a:gs>
              <a:gs pos="66000">
                <a:schemeClr val="dk1"/>
              </a:gs>
              <a:gs pos="76000">
                <a:srgbClr val="000000">
                  <a:alpha val="35686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425" lIns="108850" spcFirstLastPara="1" rIns="108850" wrap="square" tIns="54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:\WORK\Remote_Sensing_Teaching\UniPotsdam_14-15\pngs\enmap-slider1.jpg" id="98" name="Google Shape;98;p2"/>
          <p:cNvPicPr preferRelativeResize="0"/>
          <p:nvPr/>
        </p:nvPicPr>
        <p:blipFill rotWithShape="1">
          <a:blip r:embed="rId3">
            <a:alphaModFix/>
          </a:blip>
          <a:srcRect b="16313" l="0" r="45534" t="0"/>
          <a:stretch/>
        </p:blipFill>
        <p:spPr>
          <a:xfrm>
            <a:off x="6096004" y="1837811"/>
            <a:ext cx="6095999" cy="130611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9238681" y="134974"/>
            <a:ext cx="2953316" cy="3168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Mission Hyperspectral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EnMap (2022)</a:t>
            </a:r>
            <a:endParaRPr b="0" i="1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Technology lead, F&amp;E</a:t>
            </a:r>
            <a:endParaRPr/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Establish applications</a:t>
            </a:r>
            <a:endParaRPr b="0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Continuity in Copernicus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Current status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Phase E</a:t>
            </a:r>
            <a:endParaRPr/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>
            <p:ph idx="11" type="ftr"/>
          </p:nvPr>
        </p:nvSpPr>
        <p:spPr>
          <a:xfrm>
            <a:off x="2040000" y="126094"/>
            <a:ext cx="9504000" cy="143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79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 Vortrag &gt; Autor  •  Dokumentname &gt; Datum</a:t>
            </a:r>
            <a:endParaRPr b="0" i="0" sz="17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DX_Poster_1600x860-8bit_V2-Quicklook" id="101" name="Google Shape;101;p2"/>
          <p:cNvPicPr preferRelativeResize="0"/>
          <p:nvPr/>
        </p:nvPicPr>
        <p:blipFill rotWithShape="1">
          <a:blip r:embed="rId4">
            <a:alphaModFix/>
          </a:blip>
          <a:srcRect b="8007" l="16685" r="20324" t="4101"/>
          <a:stretch/>
        </p:blipFill>
        <p:spPr>
          <a:xfrm>
            <a:off x="2" y="100"/>
            <a:ext cx="6096002" cy="289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2" y="100"/>
            <a:ext cx="6096002" cy="2622347"/>
          </a:xfrm>
          <a:prstGeom prst="rect">
            <a:avLst/>
          </a:prstGeom>
          <a:gradFill>
            <a:gsLst>
              <a:gs pos="0">
                <a:schemeClr val="dk1"/>
              </a:gs>
              <a:gs pos="54000">
                <a:srgbClr val="000000">
                  <a:alpha val="35686"/>
                </a:srgbClr>
              </a:gs>
              <a:gs pos="73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425" lIns="108850" spcFirstLastPara="1" rIns="108850" wrap="square" tIns="54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799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Earth‘s surface</a:t>
            </a:r>
            <a:endParaRPr b="1" i="0" sz="1600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nDEM_RGB_HQ_Transparent"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2839" y="2327212"/>
            <a:ext cx="877070" cy="217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_TSX"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988" y="2284507"/>
            <a:ext cx="1029575" cy="333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0185\AppData\Local\Microsoft\Windows\Temporary Internet Files\Content.Outlook\TLY28SGC\InternationalCharterLogo_2017_FINAL.jpg"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6538" y="549858"/>
            <a:ext cx="935860" cy="935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>
            <p:ph idx="4294967295" type="body"/>
          </p:nvPr>
        </p:nvSpPr>
        <p:spPr>
          <a:xfrm>
            <a:off x="3428974" y="117494"/>
            <a:ext cx="2817119" cy="3168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b="1"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Mission X-Band-Radar</a:t>
            </a:r>
            <a:endParaRPr/>
          </a:p>
          <a:p>
            <a:pPr indent="0" lvl="1" marL="3231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TerraSAR-X (2007)</a:t>
            </a:r>
            <a:endParaRPr/>
          </a:p>
          <a:p>
            <a:pPr indent="0" lvl="1" marL="3231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TanDEM-X (2010)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b="1"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New Radar-Mission</a:t>
            </a:r>
            <a:endParaRPr/>
          </a:p>
          <a:p>
            <a:pPr indent="0" lvl="1" marL="3231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X-Band Continuity </a:t>
            </a:r>
            <a:endParaRPr/>
          </a:p>
          <a:p>
            <a:pPr indent="0" lvl="1" marL="3231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Focus on multistatic</a:t>
            </a:r>
            <a:endParaRPr sz="1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b="1"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Current status</a:t>
            </a:r>
            <a:endParaRPr sz="1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None/>
            </a:pPr>
            <a:r>
              <a:rPr lang="de-DE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Phase 0 Preparation</a:t>
            </a:r>
            <a:endParaRPr sz="1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 flipH="1">
            <a:off x="6096000" y="99"/>
            <a:ext cx="1" cy="687198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2"/>
          <p:cNvCxnSpPr/>
          <p:nvPr/>
        </p:nvCxnSpPr>
        <p:spPr>
          <a:xfrm flipH="1" rot="10800000">
            <a:off x="2" y="2628567"/>
            <a:ext cx="12191999" cy="10928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9" name="Google Shape;10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81157" y="1736700"/>
            <a:ext cx="1163054" cy="87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9">
            <a:alphaModFix/>
          </a:blip>
          <a:srcRect b="0" l="7729" r="0" t="0"/>
          <a:stretch/>
        </p:blipFill>
        <p:spPr>
          <a:xfrm>
            <a:off x="-23087" y="2652298"/>
            <a:ext cx="4535323" cy="278800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4" y="2657259"/>
            <a:ext cx="6077745" cy="2779792"/>
          </a:xfrm>
          <a:prstGeom prst="rect">
            <a:avLst/>
          </a:prstGeom>
          <a:gradFill>
            <a:gsLst>
              <a:gs pos="0">
                <a:schemeClr val="dk1"/>
              </a:gs>
              <a:gs pos="26000">
                <a:schemeClr val="dk1"/>
              </a:gs>
              <a:gs pos="36000">
                <a:srgbClr val="000000">
                  <a:alpha val="35686"/>
                </a:srgbClr>
              </a:gs>
              <a:gs pos="52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799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endParaRPr b="1" i="0" sz="1600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dlr.de/dlr/Portaldata/1/Resources/portal_bilder/2016/2016_3/METimageMeteoSG_sn_xl.jpg" id="112" name="Google Shape;112;p2"/>
          <p:cNvPicPr preferRelativeResize="0"/>
          <p:nvPr/>
        </p:nvPicPr>
        <p:blipFill rotWithShape="1">
          <a:blip r:embed="rId10">
            <a:alphaModFix/>
          </a:blip>
          <a:srcRect b="0" l="16557" r="277" t="0"/>
          <a:stretch/>
        </p:blipFill>
        <p:spPr>
          <a:xfrm>
            <a:off x="6096004" y="2655675"/>
            <a:ext cx="6100832" cy="276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6096000" y="2628019"/>
            <a:ext cx="6096002" cy="2164093"/>
          </a:xfrm>
          <a:prstGeom prst="rect">
            <a:avLst/>
          </a:prstGeom>
          <a:gradFill>
            <a:gsLst>
              <a:gs pos="0">
                <a:schemeClr val="dk1"/>
              </a:gs>
              <a:gs pos="7000">
                <a:schemeClr val="dk1"/>
              </a:gs>
              <a:gs pos="33000">
                <a:srgbClr val="000000">
                  <a:alpha val="35686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t" bIns="54425" lIns="108850" spcFirstLastPara="1" rIns="108850" wrap="square" tIns="54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799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  <a:endParaRPr b="1" i="0" sz="1600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8620891" y="2697056"/>
            <a:ext cx="3692037" cy="298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Mission Multispektral</a:t>
            </a:r>
            <a:endParaRPr/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METimage (2025) + 2 recurrent units</a:t>
            </a:r>
            <a:endParaRPr b="0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Establish German technology in MetOP-Program </a:t>
            </a:r>
            <a:endParaRPr/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Strengthen German industry in optics</a:t>
            </a:r>
            <a:endParaRPr b="0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Current status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Phase C/D</a:t>
            </a:r>
            <a:endParaRPr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768349" y="4346021"/>
            <a:ext cx="1130496" cy="53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3432398" y="2793853"/>
            <a:ext cx="2663602" cy="2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Mission LIDAR</a:t>
            </a:r>
            <a:endParaRPr/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Merlin (2028)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Measurement of global CH4-concentration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Current status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231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Phase C/D</a:t>
            </a: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1657" y="3783516"/>
            <a:ext cx="595152" cy="33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5987" y="4218326"/>
            <a:ext cx="1701931" cy="46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60025" y="2710925"/>
            <a:ext cx="1181726" cy="7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245427">
            <a:off x="6504734" y="-683030"/>
            <a:ext cx="2890746" cy="3468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6185920" y="73222"/>
            <a:ext cx="2300865" cy="553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799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Environment, Resources</a:t>
            </a:r>
            <a:endParaRPr b="1" i="0" sz="1600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"/>
          <p:cNvCxnSpPr/>
          <p:nvPr/>
        </p:nvCxnSpPr>
        <p:spPr>
          <a:xfrm flipH="1" rot="10800000">
            <a:off x="-13850" y="5014385"/>
            <a:ext cx="12191999" cy="10928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"/>
          <p:cNvSpPr/>
          <p:nvPr/>
        </p:nvSpPr>
        <p:spPr>
          <a:xfrm>
            <a:off x="13639" y="5045456"/>
            <a:ext cx="12201226" cy="1819036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gfz-potsdam.de/fileadmin/gfz/medien_kommunikation/Meldungen_Archiv/Meldungen_2018/Kurzmeldung/LRI_GFZ_300dpi.png" id="124" name="Google Shape;124;p2"/>
          <p:cNvPicPr preferRelativeResize="0"/>
          <p:nvPr/>
        </p:nvPicPr>
        <p:blipFill rotWithShape="1">
          <a:blip r:embed="rId16">
            <a:alphaModFix/>
          </a:blip>
          <a:srcRect b="0" l="12040" r="0" t="0"/>
          <a:stretch/>
        </p:blipFill>
        <p:spPr>
          <a:xfrm>
            <a:off x="6114252" y="5034404"/>
            <a:ext cx="2236625" cy="1827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2"/>
          <p:cNvCxnSpPr/>
          <p:nvPr/>
        </p:nvCxnSpPr>
        <p:spPr>
          <a:xfrm rot="10800000">
            <a:off x="6096000" y="99"/>
            <a:ext cx="4" cy="6857802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2"/>
          <p:cNvSpPr txBox="1"/>
          <p:nvPr/>
        </p:nvSpPr>
        <p:spPr>
          <a:xfrm>
            <a:off x="9191774" y="5072596"/>
            <a:ext cx="3158595" cy="200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Mission Laserlink/Platform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493" lvl="0" marL="3554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GRACE FO (2018)</a:t>
            </a:r>
            <a:endParaRPr/>
          </a:p>
          <a:p>
            <a:pPr indent="-355493" lvl="0" marL="3554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Objectives GRACE-I</a:t>
            </a:r>
            <a:endParaRPr/>
          </a:p>
          <a:p>
            <a:pPr indent="-355493" lvl="0" marL="3554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	Continuity to GRACE FO</a:t>
            </a:r>
            <a:endParaRPr/>
          </a:p>
          <a:p>
            <a:pPr indent="-355493" lvl="0" marL="3554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	Collaboration with NASA</a:t>
            </a:r>
            <a:endParaRPr/>
          </a:p>
          <a:p>
            <a:pPr indent="-355493" lvl="0" marL="3554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Current status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493" lvl="0" marL="3554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	Phase B Preparation</a:t>
            </a:r>
            <a:endParaRPr b="0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17">
            <a:alphaModFix/>
          </a:blip>
          <a:srcRect b="0" l="51226" r="0" t="0"/>
          <a:stretch/>
        </p:blipFill>
        <p:spPr>
          <a:xfrm>
            <a:off x="6207432" y="5994864"/>
            <a:ext cx="913321" cy="78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6182235" y="5034404"/>
            <a:ext cx="1762396" cy="553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799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Gravity, Hydrology</a:t>
            </a:r>
            <a:endParaRPr b="1" i="0" sz="1799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31640" y="5311331"/>
            <a:ext cx="3319279" cy="1124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>
            <p:ph type="title"/>
          </p:nvPr>
        </p:nvSpPr>
        <p:spPr>
          <a:xfrm>
            <a:off x="485888" y="474258"/>
            <a:ext cx="11218279" cy="73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86868"/>
              </a:buClr>
              <a:buSzPts val="3100"/>
              <a:buFont typeface="Calibri"/>
              <a:buNone/>
            </a:pPr>
            <a:r>
              <a:rPr lang="de-DE"/>
              <a:t>EnMAP - Environmental Mapping and Analysis Program</a:t>
            </a:r>
            <a:endParaRPr/>
          </a:p>
        </p:txBody>
      </p:sp>
      <p:sp>
        <p:nvSpPr>
          <p:cNvPr id="136" name="Google Shape;136;p3"/>
          <p:cNvSpPr txBox="1"/>
          <p:nvPr>
            <p:ph idx="1" type="body"/>
          </p:nvPr>
        </p:nvSpPr>
        <p:spPr>
          <a:xfrm>
            <a:off x="5487466" y="1212087"/>
            <a:ext cx="6198419" cy="433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662" lvl="0" marL="179662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de-DE"/>
              <a:t>Lauched April 1, 2022</a:t>
            </a:r>
            <a:endParaRPr/>
          </a:p>
          <a:p>
            <a:pPr indent="-179662" lvl="0" marL="179662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de-DE"/>
              <a:t>Current EnMAP Status: </a:t>
            </a:r>
            <a:r>
              <a:rPr b="1" lang="de-DE"/>
              <a:t>Phase E</a:t>
            </a:r>
            <a:endParaRPr/>
          </a:p>
          <a:p>
            <a:pPr indent="-179662" lvl="0" marL="179662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de-DE"/>
              <a:t>Data available: </a:t>
            </a:r>
            <a:r>
              <a:rPr b="1" lang="de-DE" u="sng">
                <a:solidFill>
                  <a:schemeClr val="hlink"/>
                </a:solidFill>
                <a:hlinkClick r:id="rId3"/>
              </a:rPr>
              <a:t>https://planning.enmap.org/</a:t>
            </a:r>
            <a:r>
              <a:rPr b="1" lang="de-DE"/>
              <a:t> 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de-DE"/>
              <a:t>	-&gt; </a:t>
            </a:r>
            <a:r>
              <a:rPr lang="de-DE"/>
              <a:t>free and open data policy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/>
          </a:p>
          <a:p>
            <a:pPr indent="-179662" lvl="0" marL="179662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de-DE"/>
              <a:t>Two </a:t>
            </a:r>
            <a:r>
              <a:rPr b="1" lang="de-DE"/>
              <a:t>Announcement of Opportunities </a:t>
            </a:r>
            <a:r>
              <a:rPr lang="de-DE"/>
              <a:t>open:</a:t>
            </a:r>
            <a:endParaRPr/>
          </a:p>
          <a:p>
            <a:pPr indent="-179662" lvl="1" marL="62524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de-DE"/>
              <a:t>AO #00001: General AO Process</a:t>
            </a:r>
            <a:endParaRPr/>
          </a:p>
          <a:p>
            <a:pPr indent="-179662" lvl="1" marL="62524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de-DE"/>
              <a:t>AO #00002: Special AO Process: Long-Term Ecosystem Monitoring</a:t>
            </a:r>
            <a:endParaRPr b="1" u="sng">
              <a:solidFill>
                <a:schemeClr val="hlink"/>
              </a:solidFill>
              <a:hlinkClick r:id="rId4"/>
            </a:endParaRPr>
          </a:p>
          <a:p>
            <a:pPr indent="-179662" lvl="1" marL="62524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lang="de-DE" u="sng">
                <a:solidFill>
                  <a:schemeClr val="hlink"/>
                </a:solidFill>
                <a:hlinkClick r:id="rId5"/>
              </a:rPr>
              <a:t>https://www.enmap.org/</a:t>
            </a:r>
            <a:endParaRPr b="1"/>
          </a:p>
          <a:p>
            <a:pPr indent="-27325" lvl="1" marL="62524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/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68169" y="-35146"/>
            <a:ext cx="1940595" cy="152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888" y="1212087"/>
            <a:ext cx="3364681" cy="232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1921" y="3746954"/>
            <a:ext cx="3285079" cy="241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506115" y="3532883"/>
            <a:ext cx="1145611" cy="7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Crau, France; 2022/07/02;</a:t>
            </a:r>
            <a:b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 color; credit: comissioning phase data 2022 DLR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1726582" y="6210070"/>
            <a:ext cx="1625901" cy="615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Nevada, USA; 2022/07/01; false color; credit: comissioning phase data 2022 DLR  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76576" y="4725337"/>
            <a:ext cx="2993395" cy="1841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7960336" y="5768349"/>
            <a:ext cx="1625901" cy="615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Istanbul, Bosporus, Turkey; 2022/04/27; first light;</a:t>
            </a:r>
            <a:b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comissioning phase data 2022 DLR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LR-Präsentation 16:9 Englisch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Schmidt, Klaus</dc:creator>
</cp:coreProperties>
</file>