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Zoya → VLAB (Technical)</a:t>
            </a:r>
            <a:endParaRPr/>
          </a:p>
          <a:p>
            <a:pPr marL="0" lvl="0" indent="0" algn="l" rtl="0">
              <a:lnSpc>
                <a:spcPct val="100000"/>
              </a:lnSpc>
              <a:spcBef>
                <a:spcPts val="0"/>
              </a:spcBef>
              <a:spcAft>
                <a:spcPts val="0"/>
              </a:spcAft>
              <a:buSzPts val="1100"/>
              <a:buNone/>
            </a:pPr>
            <a:r>
              <a:rPr lang="en-GB"/>
              <a:t>Lucianne Lu Veeck → Capacity-Building (Education and Training Programme)</a:t>
            </a: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solidFill>
                  <a:schemeClr val="dk1"/>
                </a:solidFill>
              </a:rPr>
              <a:t>The quote from Adrian was taken from his participation in the flood tracker demo, edited for clarity, we can ask him to confirm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16"/>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16"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16"/>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6"/>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16"/>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16"/>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16"/>
          <p:cNvPicPr preferRelativeResize="0"/>
          <p:nvPr/>
        </p:nvPicPr>
        <p:blipFill rotWithShape="1">
          <a:blip r:embed="rId6">
            <a:alphaModFix amt="34000"/>
          </a:blip>
          <a:srcRect l="54016" t="36081" r="11355" b="671"/>
          <a:stretch/>
        </p:blipFill>
        <p:spPr>
          <a:xfrm rot="-5400000">
            <a:off x="5792642" y="4819952"/>
            <a:ext cx="1719709" cy="2366806"/>
          </a:xfrm>
          <a:prstGeom prst="rtTriangle">
            <a:avLst/>
          </a:prstGeom>
          <a:noFill/>
          <a:ln>
            <a:noFill/>
          </a:ln>
        </p:spPr>
      </p:pic>
      <p:sp>
        <p:nvSpPr>
          <p:cNvPr id="20" name="Google Shape;20;p16"/>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7"/>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17"/>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17"/>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17"/>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17"/>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17"/>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17"/>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CEOS Plenary, 30 Nov – 1 Dec 2022, Biarritz</a:t>
            </a:r>
            <a:endParaRPr sz="14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Arial"/>
              <a:ea typeface="Arial"/>
              <a:cs typeface="Arial"/>
              <a:sym typeface="Arial"/>
            </a:endParaRPr>
          </a:p>
        </p:txBody>
      </p:sp>
      <p:sp>
        <p:nvSpPr>
          <p:cNvPr id="29" name="Google Shape;29;p17"/>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17"/>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18"/>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 name="Google Shape;33;p18"/>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18"/>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18"/>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18"/>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 name="Google Shape;37;p18"/>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18"/>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1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40" name="Google Shape;40;p1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8"/>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CEOS Plenary, 30 Nov – 1 Dec 2022, Biarritz</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19"/>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4" name="Google Shape;44;p19"/>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19"/>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19"/>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7" name="Google Shape;47;p19"/>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8" name="Google Shape;48;p1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49" name="Google Shape;49;p19"/>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19"/>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CEOS Plenary, 30 Nov – 1 Dec 2022, Biarritz</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20"/>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3" name="Google Shape;53;p20"/>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20"/>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20"/>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20"/>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20"/>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20"/>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2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60" name="Google Shape;60;p20"/>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20"/>
          <p:cNvSpPr txBox="1"/>
          <p:nvPr/>
        </p:nvSpPr>
        <p:spPr>
          <a:xfrm>
            <a:off x="-4504" y="6565341"/>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CEOS Plenary, 30 Nov – 1 Dec 2022, Biarritz</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5"/>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5"/>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sdg.esa.i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noosa.org/oosa/en/ourwork/icg/icg.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unoosa.org/oosa/oosadoc/data/resolutions/2021/general_assembly_76th_session/ares763.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noosa.org/oosa/en/ourwork/un-space/iam.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unoosa.org/oosa/en/ourwork/un-space/oi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unoosa.org/documents/pdf/Space4SDGs/Space_for_Climate_Action_-ebook.pdf"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hyperlink" Target="https://www.un-spider.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pace4water.or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
          <p:cNvSpPr txBox="1">
            <a:spLocks noGrp="1"/>
          </p:cNvSpPr>
          <p:nvPr>
            <p:ph type="title"/>
          </p:nvPr>
        </p:nvSpPr>
        <p:spPr>
          <a:xfrm>
            <a:off x="176047" y="175938"/>
            <a:ext cx="6157200" cy="397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s-ES" sz="6000"/>
              <a:t>United Nations Office for Outer Space Affairs</a:t>
            </a:r>
            <a:endParaRPr sz="6000"/>
          </a:p>
          <a:p>
            <a:pPr marL="0" lvl="0" indent="0" algn="l" rtl="0">
              <a:lnSpc>
                <a:spcPct val="90000"/>
              </a:lnSpc>
              <a:spcBef>
                <a:spcPts val="0"/>
              </a:spcBef>
              <a:spcAft>
                <a:spcPts val="0"/>
              </a:spcAft>
              <a:buClr>
                <a:schemeClr val="lt1"/>
              </a:buClr>
              <a:buSzPts val="8000"/>
              <a:buFont typeface="Arial"/>
              <a:buNone/>
            </a:pPr>
            <a:endParaRPr sz="4000" i="1"/>
          </a:p>
        </p:txBody>
      </p:sp>
      <p:sp>
        <p:nvSpPr>
          <p:cNvPr id="269" name="Google Shape;269;p1"/>
          <p:cNvSpPr/>
          <p:nvPr/>
        </p:nvSpPr>
        <p:spPr>
          <a:xfrm>
            <a:off x="6876410" y="4382408"/>
            <a:ext cx="5061600" cy="26052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Clr>
                <a:srgbClr val="000000"/>
              </a:buClr>
              <a:buSzPts val="2200"/>
              <a:buFont typeface="Arial"/>
              <a:buNone/>
            </a:pPr>
            <a:endParaRPr sz="2200" b="1" i="0" u="none" strike="noStrike" cap="none">
              <a:solidFill>
                <a:schemeClr val="accen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1800" b="1" i="0" u="none" strike="noStrike" cap="none">
                <a:solidFill>
                  <a:schemeClr val="accent1"/>
                </a:solidFill>
                <a:latin typeface="Arial"/>
                <a:ea typeface="Arial"/>
                <a:cs typeface="Arial"/>
                <a:sym typeface="Arial"/>
              </a:rPr>
              <a:t> </a:t>
            </a:r>
            <a:r>
              <a:rPr lang="es-ES" sz="2400" b="1" i="0" u="none" strike="noStrike" cap="none">
                <a:solidFill>
                  <a:schemeClr val="accent1"/>
                </a:solidFill>
                <a:latin typeface="Arial"/>
                <a:ea typeface="Arial"/>
                <a:cs typeface="Arial"/>
                <a:sym typeface="Arial"/>
              </a:rPr>
              <a:t>Jorge Del Río Vera</a:t>
            </a:r>
            <a:endParaRPr sz="2400" b="1" i="0" u="none" strike="noStrike" cap="none">
              <a:solidFill>
                <a:schemeClr val="accen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2200" b="1" i="0" u="none" strike="noStrike" cap="none">
                <a:solidFill>
                  <a:schemeClr val="accent1"/>
                </a:solidFill>
                <a:latin typeface="Arial"/>
                <a:ea typeface="Arial"/>
                <a:cs typeface="Arial"/>
                <a:sym typeface="Arial"/>
              </a:rPr>
              <a:t>Agenda Item #</a:t>
            </a:r>
            <a:r>
              <a:rPr lang="es-ES" sz="2200" b="1">
                <a:solidFill>
                  <a:schemeClr val="accent1"/>
                </a:solidFill>
              </a:rPr>
              <a:t>2.11</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2200" b="1" i="0" u="none" strike="noStrike" cap="none">
                <a:solidFill>
                  <a:schemeClr val="accent1"/>
                </a:solidFill>
                <a:latin typeface="Arial"/>
                <a:ea typeface="Arial"/>
                <a:cs typeface="Arial"/>
                <a:sym typeface="Arial"/>
              </a:rPr>
              <a:t>CEOS Plenary 2022, CNES Biarritz</a:t>
            </a:r>
            <a:endParaRPr sz="2200" b="1" i="0" u="none" strike="noStrike" cap="none">
              <a:solidFill>
                <a:schemeClr val="accen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2200" b="1" i="0" u="none" strike="noStrike" cap="none">
                <a:solidFill>
                  <a:schemeClr val="accent1"/>
                </a:solidFill>
                <a:latin typeface="Arial"/>
                <a:ea typeface="Arial"/>
                <a:cs typeface="Arial"/>
                <a:sym typeface="Arial"/>
              </a:rPr>
              <a:t>30th Nov – 1st December 2022</a:t>
            </a:r>
            <a:endParaRPr sz="2200" b="1" i="0" u="none" strike="noStrike" cap="non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
          <p:cNvSpPr txBox="1">
            <a:spLocks noGrp="1"/>
          </p:cNvSpPr>
          <p:nvPr>
            <p:ph type="body" idx="1"/>
          </p:nvPr>
        </p:nvSpPr>
        <p:spPr>
          <a:xfrm>
            <a:off x="5556029" y="1558525"/>
            <a:ext cx="6263700" cy="46629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r>
              <a:rPr lang="es-ES" dirty="0"/>
              <a:t>ESA </a:t>
            </a:r>
            <a:r>
              <a:rPr lang="es-ES" dirty="0" err="1"/>
              <a:t>is</a:t>
            </a:r>
            <a:r>
              <a:rPr lang="es-ES" dirty="0"/>
              <a:t> </a:t>
            </a:r>
            <a:r>
              <a:rPr lang="es-ES" dirty="0" err="1"/>
              <a:t>spearheading</a:t>
            </a:r>
            <a:r>
              <a:rPr lang="es-ES" dirty="0"/>
              <a:t> </a:t>
            </a:r>
            <a:r>
              <a:rPr lang="es-ES" dirty="0" err="1"/>
              <a:t>efforts</a:t>
            </a:r>
            <a:r>
              <a:rPr lang="es-ES" dirty="0"/>
              <a:t> </a:t>
            </a:r>
            <a:r>
              <a:rPr lang="es-ES" dirty="0" err="1"/>
              <a:t>on</a:t>
            </a:r>
            <a:r>
              <a:rPr lang="es-ES" dirty="0"/>
              <a:t> </a:t>
            </a:r>
            <a:r>
              <a:rPr lang="es-ES" dirty="0" err="1"/>
              <a:t>raising</a:t>
            </a:r>
            <a:r>
              <a:rPr lang="es-ES" dirty="0"/>
              <a:t> </a:t>
            </a:r>
            <a:r>
              <a:rPr lang="es-ES" dirty="0" err="1"/>
              <a:t>awareness</a:t>
            </a:r>
            <a:r>
              <a:rPr lang="es-ES" dirty="0"/>
              <a:t> </a:t>
            </a:r>
            <a:r>
              <a:rPr lang="es-ES" dirty="0" err="1"/>
              <a:t>on</a:t>
            </a:r>
            <a:r>
              <a:rPr lang="es-ES" dirty="0"/>
              <a:t> </a:t>
            </a:r>
            <a:r>
              <a:rPr lang="es-ES" dirty="0" err="1"/>
              <a:t>the</a:t>
            </a:r>
            <a:r>
              <a:rPr lang="es-ES" dirty="0"/>
              <a:t> link </a:t>
            </a:r>
            <a:r>
              <a:rPr lang="es-ES" dirty="0" err="1"/>
              <a:t>between</a:t>
            </a:r>
            <a:r>
              <a:rPr lang="es-ES" dirty="0"/>
              <a:t> </a:t>
            </a:r>
            <a:r>
              <a:rPr lang="es-ES" dirty="0" err="1"/>
              <a:t>space</a:t>
            </a:r>
            <a:r>
              <a:rPr lang="es-ES" dirty="0"/>
              <a:t> and </a:t>
            </a:r>
            <a:r>
              <a:rPr lang="es-ES" dirty="0" err="1"/>
              <a:t>SGDs</a:t>
            </a:r>
            <a:endParaRPr lang="es-ES" dirty="0"/>
          </a:p>
          <a:p>
            <a:pPr marL="457200" marR="0" lvl="0" indent="-228600" algn="l" rtl="0">
              <a:lnSpc>
                <a:spcPct val="90000"/>
              </a:lnSpc>
              <a:spcBef>
                <a:spcPts val="1000"/>
              </a:spcBef>
              <a:spcAft>
                <a:spcPts val="0"/>
              </a:spcAft>
              <a:buClr>
                <a:schemeClr val="dk1"/>
              </a:buClr>
              <a:buSzPts val="2800"/>
              <a:buFont typeface="Arial"/>
              <a:buNone/>
            </a:pPr>
            <a:r>
              <a:rPr lang="es-ES">
                <a:hlinkClick r:id="rId2"/>
              </a:rPr>
              <a:t>https://sdg.esa.int/</a:t>
            </a:r>
            <a:endParaRPr lang="es-ES"/>
          </a:p>
          <a:p>
            <a:pPr marL="457200" marR="0" lvl="0" indent="-228600" algn="l" rtl="0">
              <a:lnSpc>
                <a:spcPct val="90000"/>
              </a:lnSpc>
              <a:spcBef>
                <a:spcPts val="1000"/>
              </a:spcBef>
              <a:spcAft>
                <a:spcPts val="0"/>
              </a:spcAft>
              <a:buClr>
                <a:schemeClr val="dk1"/>
              </a:buClr>
              <a:buSzPts val="2800"/>
              <a:buFont typeface="Arial"/>
              <a:buNone/>
            </a:pPr>
            <a:endParaRPr dirty="0"/>
          </a:p>
          <a:p>
            <a:pPr marL="457200" marR="0" lvl="0" indent="-228600" algn="l" rtl="0">
              <a:lnSpc>
                <a:spcPct val="90000"/>
              </a:lnSpc>
              <a:spcBef>
                <a:spcPts val="1000"/>
              </a:spcBef>
              <a:spcAft>
                <a:spcPts val="0"/>
              </a:spcAft>
              <a:buClr>
                <a:schemeClr val="dk1"/>
              </a:buClr>
              <a:buSzPts val="2800"/>
              <a:buFont typeface="Arial"/>
              <a:buNone/>
            </a:pPr>
            <a:r>
              <a:rPr lang="es-ES" dirty="0"/>
              <a:t>UNOOSA and ESA </a:t>
            </a:r>
            <a:r>
              <a:rPr lang="es-ES" dirty="0" err="1"/>
              <a:t>signed</a:t>
            </a:r>
            <a:r>
              <a:rPr lang="es-ES" dirty="0"/>
              <a:t> </a:t>
            </a:r>
            <a:r>
              <a:rPr lang="es-ES" dirty="0" err="1"/>
              <a:t>an</a:t>
            </a:r>
            <a:r>
              <a:rPr lang="es-ES" dirty="0"/>
              <a:t> </a:t>
            </a:r>
            <a:r>
              <a:rPr lang="es-ES" dirty="0" err="1"/>
              <a:t>MoU</a:t>
            </a:r>
            <a:r>
              <a:rPr lang="es-ES" dirty="0"/>
              <a:t> to </a:t>
            </a:r>
            <a:r>
              <a:rPr lang="es-ES" dirty="0" err="1"/>
              <a:t>exchange</a:t>
            </a:r>
            <a:r>
              <a:rPr lang="es-ES" dirty="0"/>
              <a:t> data </a:t>
            </a:r>
            <a:r>
              <a:rPr lang="es-ES" dirty="0" err="1"/>
              <a:t>on</a:t>
            </a:r>
            <a:r>
              <a:rPr lang="es-ES" dirty="0"/>
              <a:t> </a:t>
            </a:r>
            <a:r>
              <a:rPr lang="es-ES" dirty="0" err="1"/>
              <a:t>SDGs</a:t>
            </a:r>
            <a:r>
              <a:rPr lang="es-ES" dirty="0"/>
              <a:t> and </a:t>
            </a:r>
            <a:r>
              <a:rPr lang="es-ES" dirty="0" err="1"/>
              <a:t>build</a:t>
            </a:r>
            <a:r>
              <a:rPr lang="es-ES" dirty="0"/>
              <a:t> a global </a:t>
            </a:r>
            <a:r>
              <a:rPr lang="es-ES" dirty="0" err="1"/>
              <a:t>repository</a:t>
            </a:r>
            <a:r>
              <a:rPr lang="es-ES" dirty="0"/>
              <a:t> </a:t>
            </a:r>
            <a:r>
              <a:rPr lang="es-ES" dirty="0" err="1"/>
              <a:t>on</a:t>
            </a:r>
            <a:r>
              <a:rPr lang="es-ES" dirty="0"/>
              <a:t> </a:t>
            </a:r>
            <a:r>
              <a:rPr lang="es-ES" dirty="0" err="1"/>
              <a:t>Space</a:t>
            </a:r>
            <a:r>
              <a:rPr lang="es-ES" dirty="0"/>
              <a:t> and </a:t>
            </a:r>
            <a:r>
              <a:rPr lang="es-ES" dirty="0" err="1"/>
              <a:t>SDGs</a:t>
            </a:r>
            <a:endParaRPr dirty="0"/>
          </a:p>
        </p:txBody>
      </p:sp>
      <p:sp>
        <p:nvSpPr>
          <p:cNvPr id="265" name="Google Shape;265;p3"/>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s-ES"/>
              <a:t>Space solutions compendium</a:t>
            </a:r>
            <a:endParaRPr/>
          </a:p>
        </p:txBody>
      </p:sp>
      <p:pic>
        <p:nvPicPr>
          <p:cNvPr id="2" name="Imagen 2">
            <a:extLst>
              <a:ext uri="{FF2B5EF4-FFF2-40B4-BE49-F238E27FC236}">
                <a16:creationId xmlns:a16="http://schemas.microsoft.com/office/drawing/2014/main" id="{D4362472-C543-EEFD-3690-8095D2F57CF0}"/>
              </a:ext>
            </a:extLst>
          </p:cNvPr>
          <p:cNvPicPr>
            <a:picLocks noChangeAspect="1"/>
          </p:cNvPicPr>
          <p:nvPr/>
        </p:nvPicPr>
        <p:blipFill>
          <a:blip r:embed="rId3"/>
          <a:stretch>
            <a:fillRect/>
          </a:stretch>
        </p:blipFill>
        <p:spPr>
          <a:xfrm>
            <a:off x="528526" y="1047749"/>
            <a:ext cx="3747781" cy="54186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
          <p:cNvSpPr txBox="1">
            <a:spLocks noGrp="1"/>
          </p:cNvSpPr>
          <p:nvPr>
            <p:ph type="title"/>
          </p:nvPr>
        </p:nvSpPr>
        <p:spPr>
          <a:xfrm>
            <a:off x="176047" y="175938"/>
            <a:ext cx="6157200" cy="397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s-ES" sz="7500"/>
              <a:t>UNOOSA</a:t>
            </a:r>
            <a:endParaRPr sz="7500"/>
          </a:p>
          <a:p>
            <a:pPr marL="0" lvl="0" indent="0" algn="l" rtl="0">
              <a:lnSpc>
                <a:spcPct val="90000"/>
              </a:lnSpc>
              <a:spcBef>
                <a:spcPts val="0"/>
              </a:spcBef>
              <a:spcAft>
                <a:spcPts val="0"/>
              </a:spcAft>
              <a:buClr>
                <a:schemeClr val="lt1"/>
              </a:buClr>
              <a:buSzPts val="8000"/>
              <a:buFont typeface="Arial"/>
              <a:buNone/>
            </a:pPr>
            <a:endParaRPr sz="4000" i="1"/>
          </a:p>
        </p:txBody>
      </p:sp>
      <p:sp>
        <p:nvSpPr>
          <p:cNvPr id="272" name="Google Shape;272;p2"/>
          <p:cNvSpPr/>
          <p:nvPr/>
        </p:nvSpPr>
        <p:spPr>
          <a:xfrm>
            <a:off x="6876410" y="4382408"/>
            <a:ext cx="5061600" cy="26052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Clr>
                <a:srgbClr val="000000"/>
              </a:buClr>
              <a:buSzPts val="2200"/>
              <a:buFont typeface="Arial"/>
              <a:buNone/>
            </a:pPr>
            <a:endParaRPr sz="2200" b="1" i="0" u="none" strike="noStrike" cap="none">
              <a:solidFill>
                <a:schemeClr val="accen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1800" b="1" i="0" u="none" strike="noStrike" cap="none">
                <a:solidFill>
                  <a:schemeClr val="accent1"/>
                </a:solidFill>
                <a:latin typeface="Arial"/>
                <a:ea typeface="Arial"/>
                <a:cs typeface="Arial"/>
                <a:sym typeface="Arial"/>
              </a:rPr>
              <a:t> </a:t>
            </a:r>
            <a:r>
              <a:rPr lang="es-ES" sz="2400" b="1" i="0" u="none" strike="noStrike" cap="none">
                <a:solidFill>
                  <a:schemeClr val="accent1"/>
                </a:solidFill>
                <a:latin typeface="Arial"/>
                <a:ea typeface="Arial"/>
                <a:cs typeface="Arial"/>
                <a:sym typeface="Arial"/>
              </a:rPr>
              <a:t>Jorge Del Río Vera</a:t>
            </a:r>
            <a:endParaRPr sz="2400" b="1" i="0" u="none" strike="noStrike" cap="none">
              <a:solidFill>
                <a:schemeClr val="accen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2200" b="1" i="0" u="none" strike="noStrike" cap="none">
                <a:solidFill>
                  <a:schemeClr val="accent1"/>
                </a:solidFill>
                <a:latin typeface="Arial"/>
                <a:ea typeface="Arial"/>
                <a:cs typeface="Arial"/>
                <a:sym typeface="Arial"/>
              </a:rPr>
              <a:t>Agenda Item #</a:t>
            </a:r>
            <a:r>
              <a:rPr lang="es-ES" sz="2200" b="1">
                <a:solidFill>
                  <a:schemeClr val="accent1"/>
                </a:solidFill>
              </a:rPr>
              <a:t>2.11</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2200" b="1" i="0" u="none" strike="noStrike" cap="none">
                <a:solidFill>
                  <a:schemeClr val="accent1"/>
                </a:solidFill>
                <a:latin typeface="Arial"/>
                <a:ea typeface="Arial"/>
                <a:cs typeface="Arial"/>
                <a:sym typeface="Arial"/>
              </a:rPr>
              <a:t>CEOS Plenary 2022, CNES Biarritz</a:t>
            </a:r>
            <a:endParaRPr sz="2200" b="1" i="0" u="none" strike="noStrike" cap="none">
              <a:solidFill>
                <a:schemeClr val="accent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s-ES" sz="2200" b="1" i="0" u="none" strike="noStrike" cap="none">
                <a:solidFill>
                  <a:schemeClr val="accent1"/>
                </a:solidFill>
                <a:latin typeface="Arial"/>
                <a:ea typeface="Arial"/>
                <a:cs typeface="Arial"/>
                <a:sym typeface="Arial"/>
              </a:rPr>
              <a:t>30th Nov – 1st December 2022</a:t>
            </a:r>
            <a:endParaRPr sz="2200" b="1" i="0" u="none" strike="noStrike" cap="non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2"/>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s-ES" dirty="0"/>
              <a:t>COPUOS</a:t>
            </a:r>
            <a:endParaRPr dirty="0"/>
          </a:p>
        </p:txBody>
      </p:sp>
      <p:pic>
        <p:nvPicPr>
          <p:cNvPr id="2" name="Imagen 2">
            <a:extLst>
              <a:ext uri="{FF2B5EF4-FFF2-40B4-BE49-F238E27FC236}">
                <a16:creationId xmlns:a16="http://schemas.microsoft.com/office/drawing/2014/main" id="{F5A07A9D-401E-D538-00E7-4084072A1DE9}"/>
              </a:ext>
            </a:extLst>
          </p:cNvPr>
          <p:cNvPicPr>
            <a:picLocks noChangeAspect="1"/>
          </p:cNvPicPr>
          <p:nvPr/>
        </p:nvPicPr>
        <p:blipFill>
          <a:blip r:embed="rId3"/>
          <a:stretch>
            <a:fillRect/>
          </a:stretch>
        </p:blipFill>
        <p:spPr>
          <a:xfrm>
            <a:off x="2032000" y="1182009"/>
            <a:ext cx="8128000" cy="44939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680731-67C3-43CA-88DC-E0CA8FE57B3F}"/>
              </a:ext>
            </a:extLst>
          </p:cNvPr>
          <p:cNvSpPr>
            <a:spLocks noGrp="1"/>
          </p:cNvSpPr>
          <p:nvPr>
            <p:ph type="body" idx="1"/>
          </p:nvPr>
        </p:nvSpPr>
        <p:spPr/>
        <p:txBody>
          <a:bodyPr/>
          <a:lstStyle/>
          <a:p>
            <a:r>
              <a:rPr lang="en-US" dirty="0"/>
              <a:t>International Committee on GNSS: </a:t>
            </a:r>
            <a:r>
              <a:rPr lang="en-US" sz="2000" dirty="0"/>
              <a:t>strives to encourage and facilitate compatibility, interoperability and transparency between all the satellite navigation systems, to promote and protect the use of their open service applications and thereby benefit the global community. Our vision is to ensure the best satellite based positioning, navigation and timing for peaceful uses for everybody, anywhere, any time</a:t>
            </a:r>
            <a:endParaRPr lang="en-US" dirty="0"/>
          </a:p>
          <a:p>
            <a:pPr lvl="1"/>
            <a:r>
              <a:rPr lang="en-US" dirty="0"/>
              <a:t>Discussions on ITRF (International Terrestrial Reference Frame)</a:t>
            </a:r>
          </a:p>
          <a:p>
            <a:pPr lvl="1"/>
            <a:endParaRPr lang="en-US" dirty="0">
              <a:hlinkClick r:id="rId2"/>
            </a:endParaRPr>
          </a:p>
          <a:p>
            <a:pPr marL="533400" lvl="1" indent="0">
              <a:buNone/>
            </a:pPr>
            <a:endParaRPr lang="en-US" dirty="0">
              <a:hlinkClick r:id="rId2"/>
            </a:endParaRPr>
          </a:p>
          <a:p>
            <a:pPr marL="533400" lvl="1" indent="0">
              <a:buNone/>
            </a:pPr>
            <a:r>
              <a:rPr lang="en-US" dirty="0">
                <a:hlinkClick r:id="rId2"/>
              </a:rPr>
              <a:t>International Committee on Global Navigation Satellite Systems (ICG) (unoosa.org)</a:t>
            </a:r>
            <a:endParaRPr lang="en-GB" dirty="0"/>
          </a:p>
        </p:txBody>
      </p:sp>
      <p:sp>
        <p:nvSpPr>
          <p:cNvPr id="3" name="Title 2">
            <a:extLst>
              <a:ext uri="{FF2B5EF4-FFF2-40B4-BE49-F238E27FC236}">
                <a16:creationId xmlns:a16="http://schemas.microsoft.com/office/drawing/2014/main" id="{927E50A4-3631-4E62-AFC0-ACF513B57BE5}"/>
              </a:ext>
            </a:extLst>
          </p:cNvPr>
          <p:cNvSpPr>
            <a:spLocks noGrp="1"/>
          </p:cNvSpPr>
          <p:nvPr>
            <p:ph type="title"/>
          </p:nvPr>
        </p:nvSpPr>
        <p:spPr/>
        <p:txBody>
          <a:bodyPr/>
          <a:lstStyle/>
          <a:p>
            <a:r>
              <a:rPr lang="en-US" dirty="0"/>
              <a:t>ICG</a:t>
            </a:r>
            <a:endParaRPr lang="en-GB" dirty="0"/>
          </a:p>
        </p:txBody>
      </p:sp>
    </p:spTree>
    <p:extLst>
      <p:ext uri="{BB962C8B-B14F-4D97-AF65-F5344CB8AC3E}">
        <p14:creationId xmlns:p14="http://schemas.microsoft.com/office/powerpoint/2010/main" val="296502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
          <p:cNvSpPr txBox="1">
            <a:spLocks noGrp="1"/>
          </p:cNvSpPr>
          <p:nvPr>
            <p:ph type="body" idx="1"/>
          </p:nvPr>
        </p:nvSpPr>
        <p:spPr>
          <a:xfrm>
            <a:off x="348299" y="1348110"/>
            <a:ext cx="11495400" cy="46629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a:p>
            <a:pPr marL="0" lvl="0" indent="0" algn="l" rtl="0">
              <a:lnSpc>
                <a:spcPct val="90000"/>
              </a:lnSpc>
              <a:spcBef>
                <a:spcPts val="1000"/>
              </a:spcBef>
              <a:spcAft>
                <a:spcPts val="0"/>
              </a:spcAft>
              <a:buSzPts val="2800"/>
              <a:buNone/>
            </a:pPr>
            <a:endParaRPr dirty="0"/>
          </a:p>
        </p:txBody>
      </p:sp>
      <p:sp>
        <p:nvSpPr>
          <p:cNvPr id="256" name="Google Shape;256;p1"/>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s-ES"/>
              <a:t>Space2030 Agenda</a:t>
            </a:r>
            <a:endParaRPr/>
          </a:p>
        </p:txBody>
      </p:sp>
      <p:pic>
        <p:nvPicPr>
          <p:cNvPr id="257" name="Google Shape;257;p1"/>
          <p:cNvPicPr preferRelativeResize="0"/>
          <p:nvPr/>
        </p:nvPicPr>
        <p:blipFill rotWithShape="1">
          <a:blip r:embed="rId3">
            <a:alphaModFix/>
          </a:blip>
          <a:srcRect/>
          <a:stretch/>
        </p:blipFill>
        <p:spPr>
          <a:xfrm>
            <a:off x="430181" y="1039554"/>
            <a:ext cx="6306888" cy="5418668"/>
          </a:xfrm>
          <a:prstGeom prst="rect">
            <a:avLst/>
          </a:prstGeom>
          <a:noFill/>
          <a:ln>
            <a:noFill/>
          </a:ln>
        </p:spPr>
      </p:pic>
      <p:sp>
        <p:nvSpPr>
          <p:cNvPr id="6" name="TextBox 5">
            <a:extLst>
              <a:ext uri="{FF2B5EF4-FFF2-40B4-BE49-F238E27FC236}">
                <a16:creationId xmlns:a16="http://schemas.microsoft.com/office/drawing/2014/main" id="{C263FF87-251F-48A0-94CB-9DB6541DBE2C}"/>
              </a:ext>
            </a:extLst>
          </p:cNvPr>
          <p:cNvSpPr txBox="1"/>
          <p:nvPr/>
        </p:nvSpPr>
        <p:spPr>
          <a:xfrm>
            <a:off x="7324077" y="4132837"/>
            <a:ext cx="4068191" cy="738664"/>
          </a:xfrm>
          <a:prstGeom prst="rect">
            <a:avLst/>
          </a:prstGeom>
          <a:noFill/>
        </p:spPr>
        <p:txBody>
          <a:bodyPr wrap="square">
            <a:spAutoFit/>
          </a:bodyPr>
          <a:lstStyle/>
          <a:p>
            <a:r>
              <a:rPr lang="en-GB" dirty="0">
                <a:hlinkClick r:id="rId4"/>
              </a:rPr>
              <a:t>https://www.unoosa.org/oosa/oosadoc/data/resolutions/2021/general_assembly_76th_session/ares763.html</a:t>
            </a:r>
            <a:r>
              <a:rPr lang="en-GB"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
        <p:nvSpPr>
          <p:cNvPr id="260" name="Google Shape;260;p2"/>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s-ES"/>
              <a:t>UN-SPACE</a:t>
            </a:r>
            <a:endParaRPr/>
          </a:p>
        </p:txBody>
      </p:sp>
      <p:sp>
        <p:nvSpPr>
          <p:cNvPr id="261" name="Google Shape;261;p2"/>
          <p:cNvSpPr txBox="1"/>
          <p:nvPr/>
        </p:nvSpPr>
        <p:spPr>
          <a:xfrm>
            <a:off x="6719628" y="1214437"/>
            <a:ext cx="51000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333333"/>
                </a:solidFill>
                <a:latin typeface="Helvetica Neue"/>
                <a:ea typeface="Helvetica Neue"/>
                <a:cs typeface="Helvetica Neue"/>
                <a:sym typeface="Helvetica Neue"/>
              </a:rPr>
              <a:t>The United Nations and its specialised agencies conduct a coordinated programme of activities utilising these technologies. UN-Space, an inter-agency mechanism for such coordination, convenes </a:t>
            </a:r>
            <a:r>
              <a:rPr lang="es-ES" sz="2000" b="0" i="0" u="sng" strike="noStrike" cap="none">
                <a:solidFill>
                  <a:schemeClr val="hlink"/>
                </a:solidFill>
                <a:latin typeface="Helvetica Neue"/>
                <a:ea typeface="Helvetica Neue"/>
                <a:cs typeface="Helvetica Neue"/>
                <a:sym typeface="Helvetica Neue"/>
                <a:hlinkClick r:id="rId3"/>
              </a:rPr>
              <a:t>annual sessions</a:t>
            </a:r>
            <a:r>
              <a:rPr lang="es-ES" sz="2000" b="0" i="0" u="none" strike="noStrike" cap="none">
                <a:solidFill>
                  <a:srgbClr val="333333"/>
                </a:solidFill>
                <a:latin typeface="Helvetica Neue"/>
                <a:ea typeface="Helvetica Neue"/>
                <a:cs typeface="Helvetica Neue"/>
                <a:sym typeface="Helvetica Neue"/>
              </a:rPr>
              <a:t> of the Inter-Agency Meeting on Outer Space Activities to discuss current and future activities, emergent technologies of interest and other related matters among UN system entities. For broader stakeholders' consultations, UN-Space organizes informal </a:t>
            </a:r>
            <a:r>
              <a:rPr lang="es-ES" sz="2000" b="0" i="0" u="sng" strike="noStrike" cap="none">
                <a:solidFill>
                  <a:schemeClr val="hlink"/>
                </a:solidFill>
                <a:latin typeface="Helvetica Neue"/>
                <a:ea typeface="Helvetica Neue"/>
                <a:cs typeface="Helvetica Neue"/>
                <a:sym typeface="Helvetica Neue"/>
                <a:hlinkClick r:id="rId4"/>
              </a:rPr>
              <a:t>sessions open to Member States</a:t>
            </a:r>
            <a:r>
              <a:rPr lang="es-ES" sz="2000" b="0" i="0" u="none" strike="noStrike" cap="none">
                <a:solidFill>
                  <a:srgbClr val="333333"/>
                </a:solidFill>
                <a:latin typeface="Helvetica Neue"/>
                <a:ea typeface="Helvetica Neue"/>
                <a:cs typeface="Helvetica Neue"/>
                <a:sym typeface="Helvetica Neue"/>
              </a:rPr>
              <a:t>, private sector, non-governmental institutions and academia.</a:t>
            </a:r>
            <a:endParaRPr sz="2000" b="0" i="0" u="none" strike="noStrike" cap="none">
              <a:solidFill>
                <a:srgbClr val="000000"/>
              </a:solidFill>
              <a:latin typeface="Arial"/>
              <a:ea typeface="Arial"/>
              <a:cs typeface="Arial"/>
              <a:sym typeface="Arial"/>
            </a:endParaRPr>
          </a:p>
        </p:txBody>
      </p:sp>
      <p:pic>
        <p:nvPicPr>
          <p:cNvPr id="262" name="Google Shape;262;p2"/>
          <p:cNvPicPr preferRelativeResize="0"/>
          <p:nvPr/>
        </p:nvPicPr>
        <p:blipFill rotWithShape="1">
          <a:blip r:embed="rId5">
            <a:alphaModFix/>
          </a:blip>
          <a:srcRect/>
          <a:stretch/>
        </p:blipFill>
        <p:spPr>
          <a:xfrm>
            <a:off x="0" y="1214426"/>
            <a:ext cx="6662620" cy="47099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s-ES" sz="3400" dirty="0"/>
              <a:t>SPACE FOR CLIMATE ACTION</a:t>
            </a:r>
            <a:endParaRPr sz="3400" dirty="0"/>
          </a:p>
        </p:txBody>
      </p:sp>
      <p:pic>
        <p:nvPicPr>
          <p:cNvPr id="3" name="Picture 6">
            <a:extLst>
              <a:ext uri="{FF2B5EF4-FFF2-40B4-BE49-F238E27FC236}">
                <a16:creationId xmlns:a16="http://schemas.microsoft.com/office/drawing/2014/main" id="{9DF43438-D3A1-0216-13D7-F4DAB94443F1}"/>
              </a:ext>
            </a:extLst>
          </p:cNvPr>
          <p:cNvPicPr>
            <a:picLocks noChangeAspect="1"/>
          </p:cNvPicPr>
          <p:nvPr/>
        </p:nvPicPr>
        <p:blipFill rotWithShape="1">
          <a:blip r:embed="rId3"/>
          <a:srcRect t="4784"/>
          <a:stretch/>
        </p:blipFill>
        <p:spPr>
          <a:xfrm>
            <a:off x="5704256" y="1112750"/>
            <a:ext cx="6487744" cy="4364761"/>
          </a:xfrm>
          <a:prstGeom prst="rect">
            <a:avLst/>
          </a:prstGeom>
        </p:spPr>
      </p:pic>
      <p:sp>
        <p:nvSpPr>
          <p:cNvPr id="4" name="TextBox 7">
            <a:extLst>
              <a:ext uri="{FF2B5EF4-FFF2-40B4-BE49-F238E27FC236}">
                <a16:creationId xmlns:a16="http://schemas.microsoft.com/office/drawing/2014/main" id="{18F46E47-8837-AEA9-A397-ABC7D1C4717C}"/>
              </a:ext>
            </a:extLst>
          </p:cNvPr>
          <p:cNvSpPr txBox="1"/>
          <p:nvPr/>
        </p:nvSpPr>
        <p:spPr>
          <a:xfrm>
            <a:off x="6034575" y="5813044"/>
            <a:ext cx="5630125" cy="681725"/>
          </a:xfrm>
          <a:prstGeom prst="rect">
            <a:avLst/>
          </a:prstGeom>
          <a:noFill/>
        </p:spPr>
        <p:txBody>
          <a:bodyPr wrap="square">
            <a:spAutoFit/>
          </a:bodyPr>
          <a:lstStyle/>
          <a:p>
            <a:pPr>
              <a:lnSpc>
                <a:spcPct val="125000"/>
              </a:lnSpc>
            </a:pPr>
            <a:r>
              <a:rPr lang="en-US" sz="1600" dirty="0">
                <a:latin typeface="Avenir Next LT Pro" panose="020B0504020202020204" pitchFamily="34" charset="-18"/>
              </a:rPr>
              <a:t>Generously </a:t>
            </a:r>
            <a:r>
              <a:rPr lang="en-US" sz="1600" b="1" dirty="0">
                <a:latin typeface="Avenir Next LT Pro" panose="020B0504020202020204" pitchFamily="34" charset="-18"/>
              </a:rPr>
              <a:t>sponsored</a:t>
            </a:r>
            <a:r>
              <a:rPr lang="en-US" sz="1600" dirty="0">
                <a:latin typeface="Avenir Next LT Pro" panose="020B0504020202020204" pitchFamily="34" charset="-18"/>
              </a:rPr>
              <a:t> by the </a:t>
            </a:r>
            <a:br>
              <a:rPr lang="en-US" sz="1600" dirty="0">
                <a:latin typeface="Avenir Next LT Pro" panose="020B0504020202020204" pitchFamily="34" charset="-18"/>
              </a:rPr>
            </a:br>
            <a:r>
              <a:rPr lang="en-US" sz="1600" b="1" dirty="0">
                <a:latin typeface="Avenir Next LT Pro" panose="020B0504020202020204" pitchFamily="34" charset="-18"/>
              </a:rPr>
              <a:t>government of the United Kingdom.</a:t>
            </a:r>
          </a:p>
        </p:txBody>
      </p:sp>
      <p:pic>
        <p:nvPicPr>
          <p:cNvPr id="5" name="Picture 1">
            <a:extLst>
              <a:ext uri="{FF2B5EF4-FFF2-40B4-BE49-F238E27FC236}">
                <a16:creationId xmlns:a16="http://schemas.microsoft.com/office/drawing/2014/main" id="{67C74072-758E-2E2A-C365-BC07FB026861}"/>
              </a:ext>
            </a:extLst>
          </p:cNvPr>
          <p:cNvPicPr>
            <a:picLocks noChangeAspect="1"/>
          </p:cNvPicPr>
          <p:nvPr/>
        </p:nvPicPr>
        <p:blipFill>
          <a:blip r:embed="rId4"/>
          <a:stretch>
            <a:fillRect/>
          </a:stretch>
        </p:blipFill>
        <p:spPr>
          <a:xfrm>
            <a:off x="10070686" y="5857495"/>
            <a:ext cx="1029789" cy="617873"/>
          </a:xfrm>
          <a:prstGeom prst="rect">
            <a:avLst/>
          </a:prstGeom>
        </p:spPr>
      </p:pic>
      <p:sp>
        <p:nvSpPr>
          <p:cNvPr id="6" name="Rectangle 1">
            <a:extLst>
              <a:ext uri="{FF2B5EF4-FFF2-40B4-BE49-F238E27FC236}">
                <a16:creationId xmlns:a16="http://schemas.microsoft.com/office/drawing/2014/main" id="{4AC12D49-5ECB-70B3-5E8F-07A961D6BA75}"/>
              </a:ext>
            </a:extLst>
          </p:cNvPr>
          <p:cNvSpPr/>
          <p:nvPr/>
        </p:nvSpPr>
        <p:spPr>
          <a:xfrm>
            <a:off x="327149" y="1440398"/>
            <a:ext cx="5346452" cy="5068054"/>
          </a:xfrm>
          <a:prstGeom prst="rect">
            <a:avLst/>
          </a:prstGeom>
        </p:spPr>
        <p:txBody>
          <a:bodyPr wrap="square">
            <a:spAutoFit/>
          </a:bodyPr>
          <a:lstStyle/>
          <a:p>
            <a:pPr>
              <a:spcAft>
                <a:spcPts val="800"/>
              </a:spcAft>
            </a:pPr>
            <a:r>
              <a:rPr lang="en-GB" sz="1800" b="1" dirty="0">
                <a:latin typeface="Avenir Book" panose="02000503020000020003" pitchFamily="2" charset="0"/>
              </a:rPr>
              <a:t>UNOOSA and the United Kingdom </a:t>
            </a:r>
            <a:r>
              <a:rPr lang="en-GB" sz="1800" dirty="0">
                <a:latin typeface="Avenir Book" panose="02000503020000020003" pitchFamily="2" charset="0"/>
              </a:rPr>
              <a:t>jointly worked on a </a:t>
            </a:r>
            <a:r>
              <a:rPr lang="en-GB" sz="1800" dirty="0">
                <a:latin typeface="Avenir Book" panose="02000503020000020003" pitchFamily="2" charset="0"/>
                <a:hlinkClick r:id="rId5"/>
              </a:rPr>
              <a:t>strategic mapping exercise on international efforts t</a:t>
            </a:r>
            <a:r>
              <a:rPr lang="es-ES" sz="1800" dirty="0">
                <a:latin typeface="Avenir Book" panose="02000503020000020003" pitchFamily="2" charset="0"/>
                <a:hlinkClick r:id="rId5"/>
              </a:rPr>
              <a:t>o </a:t>
            </a:r>
            <a:r>
              <a:rPr lang="en-GB" sz="1800" dirty="0">
                <a:latin typeface="Avenir Book" panose="02000503020000020003" pitchFamily="2" charset="0"/>
                <a:hlinkClick r:id="rId5"/>
              </a:rPr>
              <a:t>support climate action.</a:t>
            </a:r>
            <a:endParaRPr lang="en-GB" sz="1800" b="1" dirty="0">
              <a:latin typeface="Avenir Book" panose="02000503020000020003" pitchFamily="2" charset="0"/>
            </a:endParaRPr>
          </a:p>
          <a:p>
            <a:pPr>
              <a:spcAft>
                <a:spcPts val="800"/>
              </a:spcAft>
            </a:pPr>
            <a:r>
              <a:rPr lang="en-GB" sz="1800" b="1" dirty="0">
                <a:latin typeface="Avenir Book" panose="02000503020000020003" pitchFamily="2" charset="0"/>
              </a:rPr>
              <a:t>Through this report, parties strive to</a:t>
            </a:r>
          </a:p>
          <a:p>
            <a:pPr marL="342900" indent="-342900">
              <a:spcAft>
                <a:spcPts val="800"/>
              </a:spcAft>
              <a:buFont typeface="+mj-lt"/>
              <a:buAutoNum type="arabicPeriod"/>
            </a:pPr>
            <a:r>
              <a:rPr lang="en-GB" sz="1800" dirty="0">
                <a:latin typeface="Avenir Book" panose="02000503020000020003" pitchFamily="2" charset="0"/>
              </a:rPr>
              <a:t>Address provide useful information for decision-makers</a:t>
            </a:r>
          </a:p>
          <a:p>
            <a:pPr marL="342900" indent="-342900">
              <a:spcAft>
                <a:spcPts val="800"/>
              </a:spcAft>
              <a:buFont typeface="+mj-lt"/>
              <a:buAutoNum type="arabicPeriod"/>
            </a:pPr>
            <a:r>
              <a:rPr lang="en-GB" sz="1800" dirty="0">
                <a:latin typeface="Avenir Book" panose="02000503020000020003" pitchFamily="2" charset="0"/>
              </a:rPr>
              <a:t>Build synergies</a:t>
            </a:r>
          </a:p>
          <a:p>
            <a:pPr marL="342900" indent="-342900">
              <a:spcAft>
                <a:spcPts val="800"/>
              </a:spcAft>
              <a:buFont typeface="+mj-lt"/>
              <a:buAutoNum type="arabicPeriod"/>
            </a:pPr>
            <a:r>
              <a:rPr lang="en-GB" sz="1800" dirty="0">
                <a:latin typeface="Avenir Book" panose="02000503020000020003" pitchFamily="2" charset="0"/>
              </a:rPr>
              <a:t>Facilitate coherence</a:t>
            </a:r>
          </a:p>
          <a:p>
            <a:pPr marL="342900" indent="-342900">
              <a:spcAft>
                <a:spcPts val="800"/>
              </a:spcAft>
              <a:buFont typeface="+mj-lt"/>
              <a:buAutoNum type="arabicPeriod"/>
            </a:pPr>
            <a:r>
              <a:rPr lang="en-GB" sz="1800" dirty="0">
                <a:latin typeface="Avenir Book" panose="02000503020000020003" pitchFamily="2" charset="0"/>
              </a:rPr>
              <a:t>Contribute to avoiding duplication of existing efforts</a:t>
            </a:r>
          </a:p>
          <a:p>
            <a:pPr>
              <a:spcAft>
                <a:spcPts val="800"/>
              </a:spcAft>
            </a:pPr>
            <a:endParaRPr lang="en-GB" sz="1800" dirty="0">
              <a:latin typeface="Avenir Book" panose="02000503020000020003" pitchFamily="2" charset="0"/>
            </a:endParaRPr>
          </a:p>
          <a:p>
            <a:pPr>
              <a:spcAft>
                <a:spcPts val="800"/>
              </a:spcAft>
            </a:pPr>
            <a:r>
              <a:rPr lang="en-GB" sz="1800" b="1" dirty="0">
                <a:latin typeface="Avenir Book" panose="02000503020000020003" pitchFamily="2" charset="0"/>
              </a:rPr>
              <a:t>The focus of collaborative efforts:</a:t>
            </a:r>
          </a:p>
          <a:p>
            <a:pPr>
              <a:spcAft>
                <a:spcPts val="800"/>
              </a:spcAft>
            </a:pPr>
            <a:r>
              <a:rPr lang="en-GB" sz="1800" dirty="0">
                <a:latin typeface="Avenir Book" panose="02000503020000020003" pitchFamily="2" charset="0"/>
              </a:rPr>
              <a:t>A review of existing climate action using space technologies at the international and regional levels, in the UN system, for non-UN groups, partnerships, organizations and other relevant entities.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7"/>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s-ES" dirty="0"/>
              <a:t>SPACE FOR CLIMATE ACTION</a:t>
            </a:r>
            <a:endParaRPr dirty="0"/>
          </a:p>
        </p:txBody>
      </p:sp>
      <p:pic>
        <p:nvPicPr>
          <p:cNvPr id="7" name="Picture 2">
            <a:extLst>
              <a:ext uri="{FF2B5EF4-FFF2-40B4-BE49-F238E27FC236}">
                <a16:creationId xmlns:a16="http://schemas.microsoft.com/office/drawing/2014/main" id="{ECF3EC98-AD56-191C-03DB-77EFD02602A8}"/>
              </a:ext>
            </a:extLst>
          </p:cNvPr>
          <p:cNvPicPr>
            <a:picLocks noChangeAspect="1"/>
          </p:cNvPicPr>
          <p:nvPr/>
        </p:nvPicPr>
        <p:blipFill>
          <a:blip r:embed="rId3"/>
          <a:stretch>
            <a:fillRect/>
          </a:stretch>
        </p:blipFill>
        <p:spPr>
          <a:xfrm>
            <a:off x="5223837" y="5750881"/>
            <a:ext cx="999163" cy="665848"/>
          </a:xfrm>
          <a:prstGeom prst="rect">
            <a:avLst/>
          </a:prstGeom>
        </p:spPr>
      </p:pic>
      <p:sp>
        <p:nvSpPr>
          <p:cNvPr id="3" name="TextBox 11">
            <a:extLst>
              <a:ext uri="{FF2B5EF4-FFF2-40B4-BE49-F238E27FC236}">
                <a16:creationId xmlns:a16="http://schemas.microsoft.com/office/drawing/2014/main" id="{89086B64-71EE-2091-1554-1F98865F9937}"/>
              </a:ext>
            </a:extLst>
          </p:cNvPr>
          <p:cNvSpPr txBox="1"/>
          <p:nvPr/>
        </p:nvSpPr>
        <p:spPr>
          <a:xfrm>
            <a:off x="370417" y="5661329"/>
            <a:ext cx="6096000" cy="755400"/>
          </a:xfrm>
          <a:prstGeom prst="rect">
            <a:avLst/>
          </a:prstGeom>
          <a:noFill/>
        </p:spPr>
        <p:txBody>
          <a:bodyPr wrap="square">
            <a:spAutoFit/>
          </a:bodyPr>
          <a:lstStyle/>
          <a:p>
            <a:pPr>
              <a:lnSpc>
                <a:spcPct val="125000"/>
              </a:lnSpc>
            </a:pPr>
            <a:r>
              <a:rPr lang="en-US" sz="1800" dirty="0">
                <a:latin typeface="Avenir Next LT Pro" panose="020B0504020202020204" pitchFamily="34" charset="-18"/>
              </a:rPr>
              <a:t>The development is generously </a:t>
            </a:r>
            <a:r>
              <a:rPr lang="en-US" sz="1800" b="1" dirty="0">
                <a:latin typeface="Avenir Next LT Pro" panose="020B0504020202020204" pitchFamily="34" charset="-18"/>
              </a:rPr>
              <a:t>sponsored</a:t>
            </a:r>
            <a:r>
              <a:rPr lang="en-US" sz="1800" dirty="0">
                <a:latin typeface="Avenir Next LT Pro" panose="020B0504020202020204" pitchFamily="34" charset="-18"/>
              </a:rPr>
              <a:t> </a:t>
            </a:r>
            <a:br>
              <a:rPr lang="en-US" sz="1800" dirty="0">
                <a:latin typeface="Avenir Next LT Pro" panose="020B0504020202020204" pitchFamily="34" charset="-18"/>
              </a:rPr>
            </a:br>
            <a:r>
              <a:rPr lang="en-US" sz="1800" dirty="0">
                <a:latin typeface="Avenir Next LT Pro" panose="020B0504020202020204" pitchFamily="34" charset="-18"/>
              </a:rPr>
              <a:t>by the </a:t>
            </a:r>
            <a:r>
              <a:rPr lang="en-US" sz="1800" b="1" dirty="0">
                <a:latin typeface="Avenir Next LT Pro" panose="020B0504020202020204" pitchFamily="34" charset="-18"/>
              </a:rPr>
              <a:t>government of Austria.</a:t>
            </a:r>
          </a:p>
        </p:txBody>
      </p:sp>
      <p:pic>
        <p:nvPicPr>
          <p:cNvPr id="4" name="Picture 19" descr="3D globe with cloud cover">
            <a:extLst>
              <a:ext uri="{FF2B5EF4-FFF2-40B4-BE49-F238E27FC236}">
                <a16:creationId xmlns:a16="http://schemas.microsoft.com/office/drawing/2014/main" id="{BDC505E2-D16C-1A39-CF24-88EC9ED34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502" y="2326031"/>
            <a:ext cx="3320143" cy="3320143"/>
          </a:xfrm>
          <a:prstGeom prst="rect">
            <a:avLst/>
          </a:prstGeom>
        </p:spPr>
      </p:pic>
      <p:sp>
        <p:nvSpPr>
          <p:cNvPr id="5" name="Rectangle 1">
            <a:extLst>
              <a:ext uri="{FF2B5EF4-FFF2-40B4-BE49-F238E27FC236}">
                <a16:creationId xmlns:a16="http://schemas.microsoft.com/office/drawing/2014/main" id="{CD9E5991-6CB8-3C8F-2526-92CFF40EE188}"/>
              </a:ext>
            </a:extLst>
          </p:cNvPr>
          <p:cNvSpPr/>
          <p:nvPr/>
        </p:nvSpPr>
        <p:spPr>
          <a:xfrm>
            <a:off x="5962022" y="2280183"/>
            <a:ext cx="5799641" cy="2677656"/>
          </a:xfrm>
          <a:prstGeom prst="rect">
            <a:avLst/>
          </a:prstGeom>
        </p:spPr>
        <p:txBody>
          <a:bodyPr wrap="square">
            <a:spAutoFit/>
          </a:bodyPr>
          <a:lstStyle/>
          <a:p>
            <a:pPr>
              <a:buClr>
                <a:srgbClr val="00B2BD"/>
              </a:buClr>
              <a:buSzPct val="75000"/>
            </a:pPr>
            <a:r>
              <a:rPr lang="en-US" sz="2400" b="1" dirty="0"/>
              <a:t>Objectives:</a:t>
            </a:r>
          </a:p>
          <a:p>
            <a:pPr>
              <a:buClr>
                <a:srgbClr val="00B2BD"/>
              </a:buClr>
              <a:buSzPct val="75000"/>
            </a:pPr>
            <a:endParaRPr lang="en-US" sz="2400" dirty="0">
              <a:latin typeface="Avenir Book" panose="02000503020000020003" pitchFamily="2" charset="0"/>
            </a:endParaRPr>
          </a:p>
          <a:p>
            <a:pPr marL="380990" indent="-380990">
              <a:buClr>
                <a:srgbClr val="00B2BD"/>
              </a:buClr>
              <a:buSzPct val="75000"/>
              <a:buFont typeface="Wingdings" pitchFamily="2" charset="2"/>
              <a:buChar char="q"/>
            </a:pPr>
            <a:r>
              <a:rPr lang="en-US" sz="2400" dirty="0">
                <a:latin typeface="Avenir Book" panose="02000503020000020003" pitchFamily="2" charset="0"/>
              </a:rPr>
              <a:t>To </a:t>
            </a:r>
            <a:r>
              <a:rPr lang="en-US" sz="2400" b="1" dirty="0">
                <a:solidFill>
                  <a:srgbClr val="00B0F0"/>
                </a:solidFill>
                <a:latin typeface="Avenir Book" panose="02000503020000020003" pitchFamily="2" charset="0"/>
              </a:rPr>
              <a:t>raise awareness </a:t>
            </a:r>
            <a:r>
              <a:rPr lang="en-US" sz="2400" dirty="0">
                <a:latin typeface="Avenir Book" panose="02000503020000020003" pitchFamily="2" charset="0"/>
              </a:rPr>
              <a:t>and to </a:t>
            </a:r>
            <a:r>
              <a:rPr lang="en-US" sz="2400" b="1" dirty="0">
                <a:solidFill>
                  <a:srgbClr val="00B0F0"/>
                </a:solidFill>
                <a:latin typeface="Avenir Book" panose="02000503020000020003" pitchFamily="2" charset="0"/>
              </a:rPr>
              <a:t>promote</a:t>
            </a:r>
            <a:r>
              <a:rPr lang="en-US" sz="2400" dirty="0">
                <a:latin typeface="Avenir Book" panose="02000503020000020003" pitchFamily="2" charset="0"/>
              </a:rPr>
              <a:t> the use of space technologies and applications to meet climate objectives.</a:t>
            </a:r>
          </a:p>
          <a:p>
            <a:pPr marL="380990" indent="-380990">
              <a:buClr>
                <a:srgbClr val="00B2BD"/>
              </a:buClr>
              <a:buSzPct val="75000"/>
              <a:buFont typeface="Wingdings" pitchFamily="2" charset="2"/>
              <a:buChar char="q"/>
            </a:pPr>
            <a:r>
              <a:rPr lang="en-US" sz="2400" dirty="0">
                <a:latin typeface="Avenir Book" panose="02000503020000020003" pitchFamily="2" charset="0"/>
              </a:rPr>
              <a:t>To serve as a</a:t>
            </a:r>
            <a:r>
              <a:rPr lang="en-US" sz="2400" b="1" dirty="0">
                <a:solidFill>
                  <a:srgbClr val="00B0F0"/>
                </a:solidFill>
                <a:latin typeface="Avenir Book" panose="02000503020000020003" pitchFamily="2" charset="0"/>
              </a:rPr>
              <a:t> resource </a:t>
            </a:r>
            <a:r>
              <a:rPr lang="en-US" sz="2400" dirty="0">
                <a:latin typeface="Avenir Book" panose="02000503020000020003" pitchFamily="2" charset="0"/>
              </a:rPr>
              <a:t>for organizations, industry, academia, policymakers, experts.</a:t>
            </a:r>
          </a:p>
        </p:txBody>
      </p:sp>
      <p:sp>
        <p:nvSpPr>
          <p:cNvPr id="9" name="Title 1">
            <a:extLst>
              <a:ext uri="{FF2B5EF4-FFF2-40B4-BE49-F238E27FC236}">
                <a16:creationId xmlns:a16="http://schemas.microsoft.com/office/drawing/2014/main" id="{7645DF7F-1B68-7F9F-D4E0-5D66113E46E2}"/>
              </a:ext>
            </a:extLst>
          </p:cNvPr>
          <p:cNvSpPr txBox="1">
            <a:spLocks/>
          </p:cNvSpPr>
          <p:nvPr/>
        </p:nvSpPr>
        <p:spPr>
          <a:xfrm>
            <a:off x="18092" y="978920"/>
            <a:ext cx="11702595" cy="962596"/>
          </a:xfrm>
          <a:prstGeom prst="rect">
            <a:avLst/>
          </a:prstGeom>
        </p:spPr>
        <p:txBody>
          <a:bodyPr/>
          <a:lstStyle>
            <a:lvl1pPr algn="l" defTabSz="914377" rtl="0" eaLnBrk="1" latinLnBrk="0" hangingPunct="1">
              <a:lnSpc>
                <a:spcPct val="90000"/>
              </a:lnSpc>
              <a:spcBef>
                <a:spcPct val="0"/>
              </a:spcBef>
              <a:buNone/>
              <a:defRPr sz="4400" kern="1200">
                <a:solidFill>
                  <a:srgbClr val="00B2BD"/>
                </a:solidFill>
                <a:latin typeface="+mj-lt"/>
                <a:ea typeface="+mj-ea"/>
                <a:cs typeface="+mj-cs"/>
              </a:defRPr>
            </a:lvl1pPr>
          </a:lstStyle>
          <a:p>
            <a:pPr algn="ctr">
              <a:lnSpc>
                <a:spcPct val="125000"/>
              </a:lnSpc>
            </a:pPr>
            <a:r>
              <a:rPr lang="en-US" sz="2400" dirty="0">
                <a:latin typeface="Avenir Next LT Pro" panose="020B0504020202020204" pitchFamily="34" charset="-18"/>
              </a:rPr>
              <a:t>As part of the </a:t>
            </a:r>
            <a:r>
              <a:rPr lang="en-US" sz="2400" b="1" dirty="0">
                <a:latin typeface="Avenir Next LT Pro" panose="020B0504020202020204" pitchFamily="34" charset="-18"/>
              </a:rPr>
              <a:t>mandate to support Climate Action</a:t>
            </a:r>
            <a:r>
              <a:rPr lang="en-US" sz="2400" dirty="0">
                <a:latin typeface="Avenir Next LT Pro" panose="020B0504020202020204" pitchFamily="34" charset="-18"/>
              </a:rPr>
              <a:t>, UNOOSA is developing website focusing on Space for climate action. </a:t>
            </a:r>
            <a:endParaRPr lang="en-GB" sz="2400" dirty="0">
              <a:latin typeface="Avenir Next LT Pro" panose="020B0504020202020204" pitchFamily="34" charset="-18"/>
            </a:endParaRPr>
          </a:p>
        </p:txBody>
      </p:sp>
    </p:spTree>
    <p:extLst>
      <p:ext uri="{BB962C8B-B14F-4D97-AF65-F5344CB8AC3E}">
        <p14:creationId xmlns:p14="http://schemas.microsoft.com/office/powerpoint/2010/main" val="383283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1E7EA80-A2CA-5CD5-41B6-F80F49B6C064}"/>
              </a:ext>
            </a:extLst>
          </p:cNvPr>
          <p:cNvSpPr>
            <a:spLocks noGrp="1"/>
          </p:cNvSpPr>
          <p:nvPr>
            <p:ph type="title"/>
          </p:nvPr>
        </p:nvSpPr>
        <p:spPr/>
        <p:txBody>
          <a:bodyPr/>
          <a:lstStyle/>
          <a:p>
            <a:r>
              <a:rPr lang="es-ES" dirty="0"/>
              <a:t>UN-SPIDER – </a:t>
            </a:r>
            <a:r>
              <a:rPr lang="es-ES" dirty="0" err="1"/>
              <a:t>Strategy</a:t>
            </a:r>
            <a:r>
              <a:rPr lang="es-ES" dirty="0"/>
              <a:t> 2030</a:t>
            </a:r>
          </a:p>
        </p:txBody>
      </p:sp>
      <p:graphicFrame>
        <p:nvGraphicFramePr>
          <p:cNvPr id="5" name="Tabla 4">
            <a:extLst>
              <a:ext uri="{FF2B5EF4-FFF2-40B4-BE49-F238E27FC236}">
                <a16:creationId xmlns:a16="http://schemas.microsoft.com/office/drawing/2014/main" id="{A975725A-4D83-903D-4627-A1AC685051A0}"/>
              </a:ext>
            </a:extLst>
          </p:cNvPr>
          <p:cNvGraphicFramePr/>
          <p:nvPr>
            <p:extLst>
              <p:ext uri="{D42A27DB-BD31-4B8C-83A1-F6EECF244321}">
                <p14:modId xmlns:p14="http://schemas.microsoft.com/office/powerpoint/2010/main" val="1389300208"/>
              </p:ext>
            </p:extLst>
          </p:nvPr>
        </p:nvGraphicFramePr>
        <p:xfrm>
          <a:off x="1434913" y="2307518"/>
          <a:ext cx="9656421" cy="3813371"/>
        </p:xfrm>
        <a:graphic>
          <a:graphicData uri="http://schemas.openxmlformats.org/drawingml/2006/table">
            <a:tbl>
              <a:tblPr firstRow="1" firstCol="1" bandRow="1">
                <a:tableStyleId>{793D81CF-94F2-401A-BA57-92F5A7B2D0C5}</a:tableStyleId>
              </a:tblPr>
              <a:tblGrid>
                <a:gridCol w="3218807">
                  <a:extLst>
                    <a:ext uri="{9D8B030D-6E8A-4147-A177-3AD203B41FA5}">
                      <a16:colId xmlns:a16="http://schemas.microsoft.com/office/drawing/2014/main" val="3775509490"/>
                    </a:ext>
                  </a:extLst>
                </a:gridCol>
                <a:gridCol w="3218807">
                  <a:extLst>
                    <a:ext uri="{9D8B030D-6E8A-4147-A177-3AD203B41FA5}">
                      <a16:colId xmlns:a16="http://schemas.microsoft.com/office/drawing/2014/main" val="1567583233"/>
                    </a:ext>
                  </a:extLst>
                </a:gridCol>
                <a:gridCol w="3218807">
                  <a:extLst>
                    <a:ext uri="{9D8B030D-6E8A-4147-A177-3AD203B41FA5}">
                      <a16:colId xmlns:a16="http://schemas.microsoft.com/office/drawing/2014/main" val="2154231445"/>
                    </a:ext>
                  </a:extLst>
                </a:gridCol>
              </a:tblGrid>
              <a:tr h="552028">
                <a:tc>
                  <a:txBody>
                    <a:bodyPr/>
                    <a:lstStyle/>
                    <a:p>
                      <a:pPr algn="ctr">
                        <a:lnSpc>
                          <a:spcPct val="106000"/>
                        </a:lnSpc>
                        <a:spcAft>
                          <a:spcPts val="800"/>
                        </a:spcAft>
                      </a:pPr>
                      <a:r>
                        <a:rPr lang="en-US" sz="1600" b="0" kern="1200" dirty="0">
                          <a:effectLst/>
                        </a:rPr>
                        <a:t>Gateway</a:t>
                      </a:r>
                      <a:endParaRPr lang="es-ES" sz="1600" b="0" dirty="0">
                        <a:effectLst/>
                        <a:latin typeface="Calibri" panose="020F0502020204030204" pitchFamily="34" charset="0"/>
                        <a:ea typeface="Times New Roman" panose="02020603050405020304" pitchFamily="18" charset="0"/>
                      </a:endParaRPr>
                    </a:p>
                  </a:txBody>
                  <a:tcPr marL="51395" marR="51395" marT="7138" marB="0"/>
                </a:tc>
                <a:tc>
                  <a:txBody>
                    <a:bodyPr/>
                    <a:lstStyle/>
                    <a:p>
                      <a:pPr algn="ctr">
                        <a:lnSpc>
                          <a:spcPct val="106000"/>
                        </a:lnSpc>
                        <a:spcAft>
                          <a:spcPts val="800"/>
                        </a:spcAft>
                      </a:pPr>
                      <a:r>
                        <a:rPr lang="en-US" sz="1600" b="0" kern="1200">
                          <a:effectLst/>
                        </a:rPr>
                        <a:t>Bridge</a:t>
                      </a:r>
                      <a:endParaRPr lang="es-ES" sz="1600" b="0">
                        <a:effectLst/>
                        <a:latin typeface="Calibri" panose="020F0502020204030204" pitchFamily="34" charset="0"/>
                        <a:ea typeface="Times New Roman" panose="02020603050405020304" pitchFamily="18" charset="0"/>
                      </a:endParaRPr>
                    </a:p>
                  </a:txBody>
                  <a:tcPr marL="51395" marR="51395" marT="7138" marB="0"/>
                </a:tc>
                <a:tc>
                  <a:txBody>
                    <a:bodyPr/>
                    <a:lstStyle/>
                    <a:p>
                      <a:pPr algn="ctr">
                        <a:lnSpc>
                          <a:spcPct val="106000"/>
                        </a:lnSpc>
                        <a:spcAft>
                          <a:spcPts val="800"/>
                        </a:spcAft>
                      </a:pPr>
                      <a:r>
                        <a:rPr lang="en-US" sz="1600" b="0" kern="1200" dirty="0">
                          <a:effectLst/>
                        </a:rPr>
                        <a:t>Technical Advisory Support </a:t>
                      </a:r>
                      <a:endParaRPr lang="es-ES" sz="1600" b="0" dirty="0">
                        <a:effectLst/>
                        <a:latin typeface="Calibri" panose="020F0502020204030204" pitchFamily="34" charset="0"/>
                        <a:ea typeface="Times New Roman" panose="02020603050405020304" pitchFamily="18" charset="0"/>
                      </a:endParaRPr>
                    </a:p>
                  </a:txBody>
                  <a:tcPr marL="51395" marR="51395" marT="7138" marB="0"/>
                </a:tc>
                <a:extLst>
                  <a:ext uri="{0D108BD9-81ED-4DB2-BD59-A6C34878D82A}">
                    <a16:rowId xmlns:a16="http://schemas.microsoft.com/office/drawing/2014/main" val="2834683395"/>
                  </a:ext>
                </a:extLst>
              </a:tr>
              <a:tr h="834124">
                <a:tc>
                  <a:txBody>
                    <a:bodyPr/>
                    <a:lstStyle/>
                    <a:p>
                      <a:pPr marL="1069975" indent="-1069975">
                        <a:lnSpc>
                          <a:spcPct val="106000"/>
                        </a:lnSpc>
                        <a:spcAft>
                          <a:spcPts val="800"/>
                        </a:spcAft>
                      </a:pPr>
                      <a:r>
                        <a:rPr lang="es-ES" sz="1600" b="0" kern="1200" dirty="0" err="1">
                          <a:effectLst/>
                        </a:rPr>
                        <a:t>Activity</a:t>
                      </a:r>
                      <a:r>
                        <a:rPr lang="es-ES" sz="1600" b="0" kern="1200" dirty="0">
                          <a:effectLst/>
                        </a:rPr>
                        <a:t> 1. 	Gateway to </a:t>
                      </a:r>
                      <a:r>
                        <a:rPr lang="es-ES" sz="1600" b="0" kern="1200" dirty="0" err="1">
                          <a:effectLst/>
                        </a:rPr>
                        <a:t>space-based</a:t>
                      </a:r>
                      <a:r>
                        <a:rPr lang="es-ES" sz="1600" b="0" kern="1200" dirty="0">
                          <a:effectLst/>
                        </a:rPr>
                        <a:t> </a:t>
                      </a:r>
                      <a:r>
                        <a:rPr lang="es-ES" sz="1600" b="0" kern="1200" dirty="0" err="1">
                          <a:effectLst/>
                        </a:rPr>
                        <a:t>information</a:t>
                      </a:r>
                      <a:endParaRPr lang="es-ES" sz="1600" b="0" dirty="0">
                        <a:effectLst/>
                        <a:latin typeface="Calibri" panose="020F0502020204030204" pitchFamily="34" charset="0"/>
                        <a:ea typeface="Times New Roman" panose="02020603050405020304" pitchFamily="18" charset="0"/>
                      </a:endParaRPr>
                    </a:p>
                  </a:txBody>
                  <a:tcPr marL="51395" marR="51395" marT="7138" marB="0"/>
                </a:tc>
                <a:tc>
                  <a:txBody>
                    <a:bodyPr/>
                    <a:lstStyle/>
                    <a:p>
                      <a:pPr marL="1069975" indent="-1069975">
                        <a:lnSpc>
                          <a:spcPct val="106000"/>
                        </a:lnSpc>
                        <a:spcAft>
                          <a:spcPts val="800"/>
                        </a:spcAft>
                      </a:pPr>
                      <a:r>
                        <a:rPr lang="es-ES" sz="1600" b="0" kern="1200">
                          <a:effectLst/>
                        </a:rPr>
                        <a:t>Activity 4. 	Outreach activities</a:t>
                      </a:r>
                      <a:endParaRPr lang="es-ES" sz="1600" b="0">
                        <a:effectLst/>
                        <a:latin typeface="Calibri" panose="020F0502020204030204" pitchFamily="34" charset="0"/>
                        <a:ea typeface="Times New Roman" panose="02020603050405020304" pitchFamily="18" charset="0"/>
                      </a:endParaRPr>
                    </a:p>
                  </a:txBody>
                  <a:tcPr marL="51395" marR="51395" marT="7138" marB="0"/>
                </a:tc>
                <a:tc>
                  <a:txBody>
                    <a:bodyPr/>
                    <a:lstStyle/>
                    <a:p>
                      <a:pPr marL="1252855" indent="-1252855">
                        <a:lnSpc>
                          <a:spcPct val="106000"/>
                        </a:lnSpc>
                        <a:spcAft>
                          <a:spcPts val="800"/>
                        </a:spcAft>
                      </a:pPr>
                      <a:r>
                        <a:rPr lang="es-ES" sz="1600" b="0" kern="1200">
                          <a:effectLst/>
                        </a:rPr>
                        <a:t>Activity 7. 	Integrated and complementary use of satellite technologies</a:t>
                      </a:r>
                      <a:endParaRPr lang="es-ES" sz="1600" b="0">
                        <a:effectLst/>
                        <a:latin typeface="Calibri" panose="020F0502020204030204" pitchFamily="34" charset="0"/>
                        <a:ea typeface="Times New Roman" panose="02020603050405020304" pitchFamily="18" charset="0"/>
                      </a:endParaRPr>
                    </a:p>
                  </a:txBody>
                  <a:tcPr marL="51395" marR="51395" marT="7138" marB="0"/>
                </a:tc>
                <a:extLst>
                  <a:ext uri="{0D108BD9-81ED-4DB2-BD59-A6C34878D82A}">
                    <a16:rowId xmlns:a16="http://schemas.microsoft.com/office/drawing/2014/main" val="2417900855"/>
                  </a:ext>
                </a:extLst>
              </a:tr>
              <a:tr h="624770">
                <a:tc>
                  <a:txBody>
                    <a:bodyPr/>
                    <a:lstStyle/>
                    <a:p>
                      <a:pPr marL="1069975" indent="-1069975">
                        <a:lnSpc>
                          <a:spcPct val="106000"/>
                        </a:lnSpc>
                        <a:spcAft>
                          <a:spcPts val="800"/>
                        </a:spcAft>
                      </a:pPr>
                      <a:r>
                        <a:rPr lang="es-ES" sz="1600" b="0" kern="1200">
                          <a:effectLst/>
                        </a:rPr>
                        <a:t>Activity 2. 	Online Learning Environment</a:t>
                      </a:r>
                      <a:endParaRPr lang="es-ES" sz="1600" b="0">
                        <a:effectLst/>
                        <a:latin typeface="Calibri" panose="020F0502020204030204" pitchFamily="34" charset="0"/>
                        <a:ea typeface="Times New Roman" panose="02020603050405020304" pitchFamily="18" charset="0"/>
                      </a:endParaRPr>
                    </a:p>
                  </a:txBody>
                  <a:tcPr marL="51395" marR="51395" marT="7138" marB="0"/>
                </a:tc>
                <a:tc>
                  <a:txBody>
                    <a:bodyPr/>
                    <a:lstStyle/>
                    <a:p>
                      <a:pPr marL="1069975" indent="-1069975">
                        <a:lnSpc>
                          <a:spcPct val="106000"/>
                        </a:lnSpc>
                        <a:spcAft>
                          <a:spcPts val="800"/>
                        </a:spcAft>
                      </a:pPr>
                      <a:r>
                        <a:rPr lang="es-ES" sz="1600" b="0" kern="1200">
                          <a:effectLst/>
                        </a:rPr>
                        <a:t>Activity 5. 	Platform for fostering alliances</a:t>
                      </a:r>
                      <a:endParaRPr lang="es-ES" sz="1600" b="0">
                        <a:effectLst/>
                        <a:latin typeface="Calibri" panose="020F0502020204030204" pitchFamily="34" charset="0"/>
                        <a:ea typeface="Times New Roman" panose="02020603050405020304" pitchFamily="18" charset="0"/>
                      </a:endParaRPr>
                    </a:p>
                  </a:txBody>
                  <a:tcPr marL="51395" marR="51395" marT="7138" marB="0"/>
                </a:tc>
                <a:tc>
                  <a:txBody>
                    <a:bodyPr/>
                    <a:lstStyle/>
                    <a:p>
                      <a:pPr marL="1252855" indent="-1252855">
                        <a:lnSpc>
                          <a:spcPct val="106000"/>
                        </a:lnSpc>
                        <a:spcAft>
                          <a:spcPts val="800"/>
                        </a:spcAft>
                      </a:pPr>
                      <a:r>
                        <a:rPr lang="es-ES" sz="1600" b="0" kern="1200">
                          <a:effectLst/>
                        </a:rPr>
                        <a:t>Activity 8.	Emerging technologies</a:t>
                      </a:r>
                      <a:endParaRPr lang="es-ES" sz="1600" b="0">
                        <a:effectLst/>
                        <a:latin typeface="Calibri" panose="020F0502020204030204" pitchFamily="34" charset="0"/>
                        <a:ea typeface="Times New Roman" panose="02020603050405020304" pitchFamily="18" charset="0"/>
                      </a:endParaRPr>
                    </a:p>
                  </a:txBody>
                  <a:tcPr marL="51395" marR="51395" marT="7138" marB="0"/>
                </a:tc>
                <a:extLst>
                  <a:ext uri="{0D108BD9-81ED-4DB2-BD59-A6C34878D82A}">
                    <a16:rowId xmlns:a16="http://schemas.microsoft.com/office/drawing/2014/main" val="1570564858"/>
                  </a:ext>
                </a:extLst>
              </a:tr>
              <a:tr h="804114">
                <a:tc>
                  <a:txBody>
                    <a:bodyPr/>
                    <a:lstStyle/>
                    <a:p>
                      <a:pPr marL="1069975" indent="-1069975">
                        <a:lnSpc>
                          <a:spcPct val="106000"/>
                        </a:lnSpc>
                        <a:spcAft>
                          <a:spcPts val="800"/>
                        </a:spcAft>
                      </a:pPr>
                      <a:r>
                        <a:rPr lang="es-ES" sz="1600" b="0" kern="1200">
                          <a:effectLst/>
                        </a:rPr>
                        <a:t>Activity 3. 	Geo-intelligence Technology Centre</a:t>
                      </a:r>
                      <a:endParaRPr lang="es-ES" sz="1600" b="0">
                        <a:effectLst/>
                        <a:latin typeface="Calibri" panose="020F0502020204030204" pitchFamily="34" charset="0"/>
                        <a:ea typeface="Times New Roman" panose="02020603050405020304" pitchFamily="18" charset="0"/>
                      </a:endParaRPr>
                    </a:p>
                  </a:txBody>
                  <a:tcPr marL="51395" marR="51395" marT="7138" marB="0"/>
                </a:tc>
                <a:tc>
                  <a:txBody>
                    <a:bodyPr/>
                    <a:lstStyle/>
                    <a:p>
                      <a:pPr marL="1069975" indent="-1069975">
                        <a:lnSpc>
                          <a:spcPct val="106000"/>
                        </a:lnSpc>
                        <a:spcAft>
                          <a:spcPts val="800"/>
                        </a:spcAft>
                      </a:pPr>
                      <a:r>
                        <a:rPr lang="es-ES" sz="1600" b="0" kern="1200">
                          <a:effectLst/>
                        </a:rPr>
                        <a:t>Activity 6.	UN-SPIDER networks</a:t>
                      </a:r>
                      <a:endParaRPr lang="es-ES" sz="1600" b="0">
                        <a:effectLst/>
                        <a:latin typeface="Calibri" panose="020F0502020204030204" pitchFamily="34" charset="0"/>
                        <a:ea typeface="Times New Roman" panose="02020603050405020304" pitchFamily="18" charset="0"/>
                      </a:endParaRPr>
                    </a:p>
                  </a:txBody>
                  <a:tcPr marL="51395" marR="51395" marT="7138" marB="0"/>
                </a:tc>
                <a:tc>
                  <a:txBody>
                    <a:bodyPr/>
                    <a:lstStyle/>
                    <a:p>
                      <a:pPr marL="1252855" indent="-1252855">
                        <a:lnSpc>
                          <a:spcPct val="106000"/>
                        </a:lnSpc>
                        <a:spcAft>
                          <a:spcPts val="800"/>
                        </a:spcAft>
                      </a:pPr>
                      <a:r>
                        <a:rPr lang="es-ES" sz="1600" b="0" kern="1200">
                          <a:effectLst/>
                        </a:rPr>
                        <a:t>Activity 9. 	Humanitarian action and development cooperation</a:t>
                      </a:r>
                      <a:endParaRPr lang="es-ES" sz="1600" b="0">
                        <a:effectLst/>
                        <a:latin typeface="Calibri" panose="020F0502020204030204" pitchFamily="34" charset="0"/>
                        <a:ea typeface="Times New Roman" panose="02020603050405020304" pitchFamily="18" charset="0"/>
                      </a:endParaRPr>
                    </a:p>
                  </a:txBody>
                  <a:tcPr marL="51395" marR="51395" marT="7138" marB="0"/>
                </a:tc>
                <a:extLst>
                  <a:ext uri="{0D108BD9-81ED-4DB2-BD59-A6C34878D82A}">
                    <a16:rowId xmlns:a16="http://schemas.microsoft.com/office/drawing/2014/main" val="3202641581"/>
                  </a:ext>
                </a:extLst>
              </a:tr>
              <a:tr h="804114">
                <a:tc>
                  <a:txBody>
                    <a:bodyPr/>
                    <a:lstStyle/>
                    <a:p>
                      <a:pPr>
                        <a:lnSpc>
                          <a:spcPct val="107000"/>
                        </a:lnSpc>
                      </a:pPr>
                      <a:endParaRPr lang="es-ES" sz="1600" b="0">
                        <a:effectLst/>
                        <a:latin typeface="Calibri" panose="020F0502020204030204" pitchFamily="34" charset="0"/>
                      </a:endParaRPr>
                    </a:p>
                  </a:txBody>
                  <a:tcPr marL="51395" marR="51395" marT="7138" marB="0"/>
                </a:tc>
                <a:tc>
                  <a:txBody>
                    <a:bodyPr/>
                    <a:lstStyle/>
                    <a:p>
                      <a:pPr>
                        <a:lnSpc>
                          <a:spcPct val="107000"/>
                        </a:lnSpc>
                      </a:pPr>
                      <a:endParaRPr lang="es-ES" sz="1600" b="0">
                        <a:effectLst/>
                        <a:latin typeface="Calibri" panose="020F0502020204030204" pitchFamily="34" charset="0"/>
                      </a:endParaRPr>
                    </a:p>
                  </a:txBody>
                  <a:tcPr marL="51395" marR="51395" marT="7138" marB="0"/>
                </a:tc>
                <a:tc>
                  <a:txBody>
                    <a:bodyPr/>
                    <a:lstStyle/>
                    <a:p>
                      <a:pPr marL="1252855" indent="-1252855">
                        <a:lnSpc>
                          <a:spcPct val="106000"/>
                        </a:lnSpc>
                        <a:spcAft>
                          <a:spcPts val="800"/>
                        </a:spcAft>
                      </a:pPr>
                      <a:r>
                        <a:rPr lang="es-ES" sz="1600" b="0" kern="1200" dirty="0" err="1">
                          <a:effectLst/>
                        </a:rPr>
                        <a:t>Activity</a:t>
                      </a:r>
                      <a:r>
                        <a:rPr lang="es-ES" sz="1600" b="0" kern="1200" dirty="0">
                          <a:effectLst/>
                        </a:rPr>
                        <a:t> </a:t>
                      </a:r>
                      <a:r>
                        <a:rPr lang="en-US" sz="1600" b="0" kern="1200" dirty="0">
                          <a:effectLst/>
                        </a:rPr>
                        <a:t>10</a:t>
                      </a:r>
                      <a:r>
                        <a:rPr lang="es-ES" sz="1600" b="0" kern="1200" dirty="0">
                          <a:effectLst/>
                        </a:rPr>
                        <a:t>. 	</a:t>
                      </a:r>
                      <a:r>
                        <a:rPr lang="en-US" sz="1600" b="0" kern="1200" dirty="0">
                          <a:effectLst/>
                        </a:rPr>
                        <a:t>Gender mainstreaming and youth engagement</a:t>
                      </a:r>
                      <a:endParaRPr lang="es-ES" sz="1600" b="0" dirty="0">
                        <a:effectLst/>
                        <a:latin typeface="Calibri" panose="020F0502020204030204" pitchFamily="34" charset="0"/>
                        <a:ea typeface="+mn-ea"/>
                      </a:endParaRPr>
                    </a:p>
                  </a:txBody>
                  <a:tcPr marL="51395" marR="51395" marT="7138" marB="0"/>
                </a:tc>
                <a:extLst>
                  <a:ext uri="{0D108BD9-81ED-4DB2-BD59-A6C34878D82A}">
                    <a16:rowId xmlns:a16="http://schemas.microsoft.com/office/drawing/2014/main" val="3627917774"/>
                  </a:ext>
                </a:extLst>
              </a:tr>
            </a:tbl>
          </a:graphicData>
        </a:graphic>
      </p:graphicFrame>
      <p:sp>
        <p:nvSpPr>
          <p:cNvPr id="11" name="CuadroTexto 10">
            <a:extLst>
              <a:ext uri="{FF2B5EF4-FFF2-40B4-BE49-F238E27FC236}">
                <a16:creationId xmlns:a16="http://schemas.microsoft.com/office/drawing/2014/main" id="{0B05EACB-6171-1604-5D66-543739286727}"/>
              </a:ext>
            </a:extLst>
          </p:cNvPr>
          <p:cNvSpPr txBox="1"/>
          <p:nvPr/>
        </p:nvSpPr>
        <p:spPr>
          <a:xfrm>
            <a:off x="334798" y="1317386"/>
            <a:ext cx="11476202" cy="867930"/>
          </a:xfrm>
          <a:prstGeom prst="rect">
            <a:avLst/>
          </a:prstGeom>
          <a:noFill/>
        </p:spPr>
        <p:txBody>
          <a:bodyPr wrap="square">
            <a:spAutoFit/>
          </a:bodyPr>
          <a:lstStyle/>
          <a:p>
            <a:pPr>
              <a:lnSpc>
                <a:spcPct val="90000"/>
              </a:lnSpc>
              <a:spcAft>
                <a:spcPts val="600"/>
              </a:spcAft>
            </a:pPr>
            <a:r>
              <a:rPr lang="en-US" sz="2800" b="1" kern="1200" dirty="0">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The </a:t>
            </a:r>
            <a:r>
              <a:rPr lang="es-ES" sz="2800" b="1" kern="1200" dirty="0" err="1">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United</a:t>
            </a:r>
            <a:r>
              <a:rPr lang="es-ES" sz="2800" b="1" kern="1200" dirty="0">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es-ES" sz="2800" b="1" kern="1200" dirty="0" err="1">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Nations</a:t>
            </a:r>
            <a:r>
              <a:rPr lang="es-ES" sz="2800" b="1" kern="1200" dirty="0">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 General </a:t>
            </a:r>
            <a:r>
              <a:rPr lang="es-ES" sz="2800" b="1" kern="1200" dirty="0" err="1">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Assembly</a:t>
            </a:r>
            <a:r>
              <a:rPr lang="en-US" sz="2800" b="1" kern="1200" dirty="0">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 established UN-SPIDER in Dec. 2006 through its Resolution 61-110 (</a:t>
            </a:r>
            <a:r>
              <a:rPr lang="en-US" sz="2800" b="1" kern="1200" dirty="0">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hlinkClick r:id="rId2"/>
              </a:rPr>
              <a:t>UN-SPIDER Knowledge Portal</a:t>
            </a:r>
            <a:r>
              <a:rPr lang="en-US" sz="2800" b="1" kern="1200" dirty="0">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es-E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18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GB"/>
              <a:t>SPACE4WATER</a:t>
            </a:r>
            <a:endParaRPr/>
          </a:p>
        </p:txBody>
      </p:sp>
      <p:pic>
        <p:nvPicPr>
          <p:cNvPr id="241" name="Google Shape;241;p1"/>
          <p:cNvPicPr preferRelativeResize="0"/>
          <p:nvPr/>
        </p:nvPicPr>
        <p:blipFill rotWithShape="1">
          <a:blip r:embed="rId2">
            <a:alphaModFix/>
          </a:blip>
          <a:srcRect/>
          <a:stretch/>
        </p:blipFill>
        <p:spPr>
          <a:xfrm>
            <a:off x="-2" y="1097767"/>
            <a:ext cx="3989202" cy="5418666"/>
          </a:xfrm>
          <a:prstGeom prst="rect">
            <a:avLst/>
          </a:prstGeom>
          <a:noFill/>
          <a:ln>
            <a:noFill/>
          </a:ln>
        </p:spPr>
      </p:pic>
      <p:sp>
        <p:nvSpPr>
          <p:cNvPr id="242" name="Google Shape;242;p1"/>
          <p:cNvSpPr txBox="1"/>
          <p:nvPr/>
        </p:nvSpPr>
        <p:spPr>
          <a:xfrm>
            <a:off x="4103825" y="1584475"/>
            <a:ext cx="7786200" cy="2936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a:t>The Space4Water Project launched in January 2018 is an interdisciplinary multi-stakeholder project fostering the knowledge exchange between actors in the space and the water related sectors. The project is inclusive for youth, women and stakeholders on the local, national, regional and international level. This inclusive approach allowed for information and exchange between a wide range of stakeholders (87 as of today) from government, intergovernmental organisations, academia, the private sector and industry and civil society active in the water(-related) sectors. It could hence be considered as a prototype for cooperation beyond the sectors and contexts. The Space4Water Project is well aligned with the objectives of the Water Action Decade  in improving knowledge generation and dissemination, facilitating access to knowledge and the exchange of good practices; generating new information relevant to water-related Sustainable Development Goals (SDGs); pursuing advocacy, networking and promoting partnerships and action by different actors; and, strengthening communication actions at various levels for the implementation of the water-related Goals.</a:t>
            </a:r>
            <a:endParaRPr/>
          </a:p>
        </p:txBody>
      </p:sp>
      <p:sp>
        <p:nvSpPr>
          <p:cNvPr id="6" name="TextBox 5">
            <a:extLst>
              <a:ext uri="{FF2B5EF4-FFF2-40B4-BE49-F238E27FC236}">
                <a16:creationId xmlns:a16="http://schemas.microsoft.com/office/drawing/2014/main" id="{21371777-EB5F-4F10-84C1-9FA42B54E73E}"/>
              </a:ext>
            </a:extLst>
          </p:cNvPr>
          <p:cNvSpPr txBox="1"/>
          <p:nvPr/>
        </p:nvSpPr>
        <p:spPr>
          <a:xfrm>
            <a:off x="6673789" y="5150011"/>
            <a:ext cx="2889259" cy="307777"/>
          </a:xfrm>
          <a:prstGeom prst="rect">
            <a:avLst/>
          </a:prstGeom>
          <a:noFill/>
        </p:spPr>
        <p:txBody>
          <a:bodyPr wrap="square">
            <a:spAutoFit/>
          </a:bodyPr>
          <a:lstStyle/>
          <a:p>
            <a:r>
              <a:rPr lang="en-GB" dirty="0">
                <a:hlinkClick r:id="rId3"/>
              </a:rPr>
              <a:t>Space4Water Portal</a:t>
            </a:r>
            <a:endParaRPr lang="en-GB" dirty="0"/>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Widescreen</PresentationFormat>
  <Paragraphs>72</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Avenir Book</vt:lpstr>
      <vt:lpstr>Helvetica Neue</vt:lpstr>
      <vt:lpstr>Arial</vt:lpstr>
      <vt:lpstr>Avenir Next LT Pro</vt:lpstr>
      <vt:lpstr>Calibri</vt:lpstr>
      <vt:lpstr>Calibri Light</vt:lpstr>
      <vt:lpstr>Courier New</vt:lpstr>
      <vt:lpstr>Noto Sans</vt:lpstr>
      <vt:lpstr>Wingdings</vt:lpstr>
      <vt:lpstr>ceos</vt:lpstr>
      <vt:lpstr>United Nations Office for Outer Space Affairs </vt:lpstr>
      <vt:lpstr>COPUOS</vt:lpstr>
      <vt:lpstr>ICG</vt:lpstr>
      <vt:lpstr>Space2030 Agenda</vt:lpstr>
      <vt:lpstr>UN-SPACE</vt:lpstr>
      <vt:lpstr>SPACE FOR CLIMATE ACTION</vt:lpstr>
      <vt:lpstr>SPACE FOR CLIMATE ACTION</vt:lpstr>
      <vt:lpstr>UN-SPIDER – Strategy 2030</vt:lpstr>
      <vt:lpstr>SPACE4WATER</vt:lpstr>
      <vt:lpstr>Space solutions compendium</vt:lpstr>
      <vt:lpstr>UNOOSA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Office for Outer Space Affairs </dc:title>
  <cp:lastModifiedBy>Jorge Del Rio Vera</cp:lastModifiedBy>
  <cp:revision>1</cp:revision>
  <dcterms:modified xsi:type="dcterms:W3CDTF">2022-12-12T13:46:06Z</dcterms:modified>
</cp:coreProperties>
</file>