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7" r:id="rId4"/>
    <p:sldMasterId id="2147483670" r:id="rId5"/>
    <p:sldMasterId id="2147483678" r:id="rId6"/>
    <p:sldMasterId id="2147483700" r:id="rId7"/>
    <p:sldMasterId id="2147483704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</p:sldIdLst>
  <p:sldSz cy="6858000" cx="12192000"/>
  <p:notesSz cx="6858000" cy="9144000"/>
  <p:embeddedFontLst>
    <p:embeddedFont>
      <p:font typeface="Raleway"/>
      <p:regular r:id="rId19"/>
      <p:bold r:id="rId20"/>
      <p:italic r:id="rId21"/>
      <p:boldItalic r:id="rId22"/>
    </p:embeddedFont>
    <p:embeddedFont>
      <p:font typeface="Teko"/>
      <p:regular r:id="rId23"/>
      <p:bold r:id="rId24"/>
    </p:embeddedFont>
    <p:embeddedFont>
      <p:font typeface="Arial Narrow"/>
      <p:regular r:id="rId25"/>
      <p:bold r:id="rId26"/>
      <p:italic r:id="rId27"/>
      <p:boldItalic r:id="rId28"/>
    </p:embeddedFont>
    <p:embeddedFont>
      <p:font typeface="Lato"/>
      <p:regular r:id="rId29"/>
      <p:bold r:id="rId30"/>
      <p:italic r:id="rId31"/>
      <p:boldItalic r:id="rId32"/>
    </p:embeddedFont>
    <p:embeddedFont>
      <p:font typeface="Century Gothic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jUPe+4qFfwMVaxBjrwxkfoE1BH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.fntdata"/><Relationship Id="rId22" Type="http://schemas.openxmlformats.org/officeDocument/2006/relationships/font" Target="fonts/Raleway-boldItalic.fntdata"/><Relationship Id="rId21" Type="http://schemas.openxmlformats.org/officeDocument/2006/relationships/font" Target="fonts/Raleway-italic.fntdata"/><Relationship Id="rId24" Type="http://schemas.openxmlformats.org/officeDocument/2006/relationships/font" Target="fonts/Teko-bold.fntdata"/><Relationship Id="rId23" Type="http://schemas.openxmlformats.org/officeDocument/2006/relationships/font" Target="fonts/Teko-regular.fntdata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notesMaster" Target="notesMasters/notesMaster1.xml"/><Relationship Id="rId26" Type="http://schemas.openxmlformats.org/officeDocument/2006/relationships/font" Target="fonts/ArialNarrow-bold.fntdata"/><Relationship Id="rId25" Type="http://schemas.openxmlformats.org/officeDocument/2006/relationships/font" Target="fonts/ArialNarrow-regular.fntdata"/><Relationship Id="rId28" Type="http://schemas.openxmlformats.org/officeDocument/2006/relationships/font" Target="fonts/ArialNarrow-boldItalic.fntdata"/><Relationship Id="rId27" Type="http://schemas.openxmlformats.org/officeDocument/2006/relationships/font" Target="fonts/ArialNarrow-italic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font" Target="fonts/Lato-regular.fntdata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2.xml"/><Relationship Id="rId33" Type="http://schemas.openxmlformats.org/officeDocument/2006/relationships/font" Target="fonts/CenturyGothic-regular.fntdata"/><Relationship Id="rId10" Type="http://schemas.openxmlformats.org/officeDocument/2006/relationships/slide" Target="slides/slide1.xml"/><Relationship Id="rId32" Type="http://schemas.openxmlformats.org/officeDocument/2006/relationships/font" Target="fonts/Lato-boldItalic.fntdata"/><Relationship Id="rId13" Type="http://schemas.openxmlformats.org/officeDocument/2006/relationships/slide" Target="slides/slide4.xml"/><Relationship Id="rId35" Type="http://schemas.openxmlformats.org/officeDocument/2006/relationships/font" Target="fonts/CenturyGothic-italic.fntdata"/><Relationship Id="rId12" Type="http://schemas.openxmlformats.org/officeDocument/2006/relationships/slide" Target="slides/slide3.xml"/><Relationship Id="rId34" Type="http://schemas.openxmlformats.org/officeDocument/2006/relationships/font" Target="fonts/CenturyGothic-bold.fntdata"/><Relationship Id="rId15" Type="http://schemas.openxmlformats.org/officeDocument/2006/relationships/slide" Target="slides/slide6.xml"/><Relationship Id="rId37" Type="http://customschemas.google.com/relationships/presentationmetadata" Target="metadata"/><Relationship Id="rId14" Type="http://schemas.openxmlformats.org/officeDocument/2006/relationships/slide" Target="slides/slide5.xml"/><Relationship Id="rId36" Type="http://schemas.openxmlformats.org/officeDocument/2006/relationships/font" Target="fonts/CenturyGothic-boldItalic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font" Target="fonts/Raleway-regular.fntdata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10" name="Google Shape;41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Relationship Id="rId6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Relationship Id="rId3" Type="http://schemas.openxmlformats.org/officeDocument/2006/relationships/image" Target="../media/image1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g"/><Relationship Id="rId3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jpg"/><Relationship Id="rId3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g"/><Relationship Id="rId3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0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9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9 Title Slide" showMasterSp="0" type="title">
  <p:cSld name="TITLE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1"/>
          <p:cNvPicPr preferRelativeResize="0"/>
          <p:nvPr/>
        </p:nvPicPr>
        <p:blipFill rotWithShape="1">
          <a:blip r:embed="rId2">
            <a:alphaModFix/>
          </a:blip>
          <a:srcRect b="0" l="4723" r="5078" t="0"/>
          <a:stretch/>
        </p:blipFill>
        <p:spPr>
          <a:xfrm>
            <a:off x="0" y="-1588"/>
            <a:ext cx="5350905" cy="68595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11"/>
          <p:cNvCxnSpPr/>
          <p:nvPr/>
        </p:nvCxnSpPr>
        <p:spPr>
          <a:xfrm>
            <a:off x="6936317" y="0"/>
            <a:ext cx="1219200" cy="91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" name="Google Shape;22;p11"/>
          <p:cNvCxnSpPr/>
          <p:nvPr/>
        </p:nvCxnSpPr>
        <p:spPr>
          <a:xfrm flipH="1" rot="-5400000">
            <a:off x="1912379" y="3417887"/>
            <a:ext cx="6858000" cy="19051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" name="Google Shape;23;p11"/>
          <p:cNvSpPr txBox="1"/>
          <p:nvPr>
            <p:ph type="ctrTitle"/>
          </p:nvPr>
        </p:nvSpPr>
        <p:spPr>
          <a:xfrm>
            <a:off x="6439438" y="1745604"/>
            <a:ext cx="5047766" cy="1497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031"/>
              </a:buClr>
              <a:buSzPts val="2800"/>
              <a:buFont typeface="Arial Rounded"/>
              <a:buNone/>
              <a:defRPr b="1" sz="2800">
                <a:solidFill>
                  <a:srgbClr val="FEF03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1"/>
          <p:cNvSpPr txBox="1"/>
          <p:nvPr>
            <p:ph idx="1" type="subTitle"/>
          </p:nvPr>
        </p:nvSpPr>
        <p:spPr>
          <a:xfrm>
            <a:off x="6439438" y="3568119"/>
            <a:ext cx="5065781" cy="1303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60"/>
              <a:buChar char="❑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" name="Google Shape;2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54" y="139982"/>
            <a:ext cx="2276669" cy="838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a-logo-lg.png" id="26" name="Google Shape;2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75452" y="139982"/>
            <a:ext cx="996722" cy="838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SSC L9 MSR">
  <p:cSld name="TSSC L9 MS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2"/>
          <p:cNvSpPr txBox="1"/>
          <p:nvPr/>
        </p:nvSpPr>
        <p:spPr>
          <a:xfrm>
            <a:off x="9750425" y="5045968"/>
            <a:ext cx="2157413" cy="138499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Travel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52"/>
          <p:cNvSpPr txBox="1"/>
          <p:nvPr/>
        </p:nvSpPr>
        <p:spPr>
          <a:xfrm>
            <a:off x="9750425" y="876300"/>
            <a:ext cx="2157413" cy="246221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Schedule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52"/>
          <p:cNvSpPr txBox="1"/>
          <p:nvPr>
            <p:ph type="title"/>
          </p:nvPr>
        </p:nvSpPr>
        <p:spPr>
          <a:xfrm>
            <a:off x="-1239" y="-15912"/>
            <a:ext cx="12193239" cy="8096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2"/>
          <p:cNvSpPr txBox="1"/>
          <p:nvPr>
            <p:ph idx="1" type="body"/>
          </p:nvPr>
        </p:nvSpPr>
        <p:spPr>
          <a:xfrm>
            <a:off x="307758" y="876706"/>
            <a:ext cx="9368088" cy="555448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indent="-30861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60"/>
              <a:buChar char="❑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52"/>
          <p:cNvSpPr txBox="1"/>
          <p:nvPr>
            <p:ph idx="2" type="body"/>
          </p:nvPr>
        </p:nvSpPr>
        <p:spPr>
          <a:xfrm>
            <a:off x="9750425" y="1147665"/>
            <a:ext cx="2157413" cy="21908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⮚"/>
              <a:defRPr b="0" sz="1400"/>
            </a:lvl1pPr>
            <a:lvl2pPr indent="-30861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60"/>
              <a:buChar char="❑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52"/>
          <p:cNvSpPr txBox="1"/>
          <p:nvPr>
            <p:ph idx="3" type="body"/>
          </p:nvPr>
        </p:nvSpPr>
        <p:spPr>
          <a:xfrm>
            <a:off x="9750425" y="5318450"/>
            <a:ext cx="2157413" cy="1112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⮚"/>
              <a:defRPr b="0" sz="1400"/>
            </a:lvl1pPr>
            <a:lvl2pPr indent="-30861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60"/>
              <a:buChar char="❑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nasa-logo-lg.png" id="65" name="Google Shape;65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80" y="645255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Blank">
  <p:cSld name="5 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3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nasa-logo-lg.png" id="68" name="Google Shape;68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80" y="645255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9 Title Only">
  <p:cSld name="1_L9 Title 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4"/>
          <p:cNvSpPr txBox="1"/>
          <p:nvPr>
            <p:ph type="title"/>
          </p:nvPr>
        </p:nvSpPr>
        <p:spPr>
          <a:xfrm>
            <a:off x="0" y="1"/>
            <a:ext cx="12192000" cy="7812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60"/>
              <a:buFont typeface="Noto Sans Symbols"/>
              <a:buNone/>
              <a:defRPr b="1" i="0" sz="24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4"/>
          <p:cNvSpPr txBox="1"/>
          <p:nvPr>
            <p:ph idx="11" type="ftr"/>
          </p:nvPr>
        </p:nvSpPr>
        <p:spPr>
          <a:xfrm>
            <a:off x="307757" y="6497639"/>
            <a:ext cx="11022307" cy="223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54"/>
          <p:cNvSpPr txBox="1"/>
          <p:nvPr>
            <p:ph idx="12" type="sldNum"/>
          </p:nvPr>
        </p:nvSpPr>
        <p:spPr>
          <a:xfrm>
            <a:off x="11331316" y="6497637"/>
            <a:ext cx="577849" cy="223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Half Bullets">
  <p:cSld name="4 Half Bulle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5"/>
          <p:cNvSpPr txBox="1"/>
          <p:nvPr>
            <p:ph type="title"/>
          </p:nvPr>
        </p:nvSpPr>
        <p:spPr>
          <a:xfrm>
            <a:off x="-1239" y="-15912"/>
            <a:ext cx="12193239" cy="8096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5"/>
          <p:cNvSpPr txBox="1"/>
          <p:nvPr>
            <p:ph idx="12" type="sldNum"/>
          </p:nvPr>
        </p:nvSpPr>
        <p:spPr>
          <a:xfrm>
            <a:off x="11391026" y="6510338"/>
            <a:ext cx="478367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55"/>
          <p:cNvSpPr txBox="1"/>
          <p:nvPr>
            <p:ph idx="1" type="body"/>
          </p:nvPr>
        </p:nvSpPr>
        <p:spPr>
          <a:xfrm>
            <a:off x="320196" y="1143000"/>
            <a:ext cx="5825065" cy="5230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indent="-30861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60"/>
              <a:buChar char="❑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nasa-logo-lg.png" id="77" name="Google Shape;7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80" y="645255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No Bullets">
  <p:cSld name="3 No Bulle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6"/>
          <p:cNvSpPr txBox="1"/>
          <p:nvPr>
            <p:ph type="title"/>
          </p:nvPr>
        </p:nvSpPr>
        <p:spPr>
          <a:xfrm>
            <a:off x="-1239" y="-15912"/>
            <a:ext cx="12193239" cy="8096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6"/>
          <p:cNvSpPr txBox="1"/>
          <p:nvPr>
            <p:ph idx="12" type="sldNum"/>
          </p:nvPr>
        </p:nvSpPr>
        <p:spPr>
          <a:xfrm>
            <a:off x="11391027" y="6510338"/>
            <a:ext cx="478367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nasa-logo-lg.png" id="81" name="Google Shape;81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80" y="645255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 Slide 1 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ndsat-1.png" id="83" name="Google Shape;83;p57"/>
          <p:cNvPicPr preferRelativeResize="0"/>
          <p:nvPr/>
        </p:nvPicPr>
        <p:blipFill rotWithShape="1">
          <a:blip r:embed="rId2">
            <a:alphaModFix/>
          </a:blip>
          <a:srcRect b="89" l="49" r="0" t="0"/>
          <a:stretch/>
        </p:blipFill>
        <p:spPr>
          <a:xfrm>
            <a:off x="433" y="0"/>
            <a:ext cx="12186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-wave-2.png" id="84" name="Google Shape;84;p57"/>
          <p:cNvPicPr preferRelativeResize="0"/>
          <p:nvPr/>
        </p:nvPicPr>
        <p:blipFill rotWithShape="1">
          <a:blip r:embed="rId3">
            <a:alphaModFix amt="94000"/>
          </a:blip>
          <a:srcRect b="19" l="0" r="0" t="49367"/>
          <a:stretch/>
        </p:blipFill>
        <p:spPr>
          <a:xfrm>
            <a:off x="5400" y="1722400"/>
            <a:ext cx="12186400" cy="51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57"/>
          <p:cNvSpPr txBox="1"/>
          <p:nvPr>
            <p:ph type="title"/>
          </p:nvPr>
        </p:nvSpPr>
        <p:spPr>
          <a:xfrm>
            <a:off x="327733" y="291300"/>
            <a:ext cx="113612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33"/>
              <a:buFont typeface="Arial Rounded"/>
              <a:buNone/>
              <a:defRPr b="1" sz="3733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6" name="Google Shape;86;p57"/>
          <p:cNvSpPr txBox="1"/>
          <p:nvPr>
            <p:ph idx="1" type="subTitle"/>
          </p:nvPr>
        </p:nvSpPr>
        <p:spPr>
          <a:xfrm>
            <a:off x="393400" y="1037800"/>
            <a:ext cx="10323200" cy="4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33"/>
              <a:buNone/>
              <a:defRPr sz="2133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8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descr="USGS_logo_web.png" id="87" name="Google Shape;87;p57"/>
          <p:cNvPicPr preferRelativeResize="0"/>
          <p:nvPr/>
        </p:nvPicPr>
        <p:blipFill rotWithShape="1">
          <a:blip r:embed="rId4">
            <a:alphaModFix/>
          </a:blip>
          <a:srcRect b="26474" l="0" r="0" t="0"/>
          <a:stretch/>
        </p:blipFill>
        <p:spPr>
          <a:xfrm>
            <a:off x="299600" y="6388733"/>
            <a:ext cx="870000" cy="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7"/>
          <p:cNvSpPr txBox="1"/>
          <p:nvPr>
            <p:ph idx="12" type="sldNum"/>
          </p:nvPr>
        </p:nvSpPr>
        <p:spPr>
          <a:xfrm>
            <a:off x="11409044" y="633313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nasa-logo-lg.png" id="89" name="Google Shape;89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3959" y="6297280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A">
  <p:cSld name="Blank_A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sa-logo-lg.png" id="91" name="Google Shape;91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80" y="645255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">
  <p:cSld name="Content Slid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9"/>
          <p:cNvSpPr txBox="1"/>
          <p:nvPr>
            <p:ph idx="1" type="body"/>
          </p:nvPr>
        </p:nvSpPr>
        <p:spPr>
          <a:xfrm>
            <a:off x="285751" y="1263534"/>
            <a:ext cx="11567583" cy="4440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7954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67"/>
              <a:buChar char="⮚"/>
              <a:defRPr b="1" sz="26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80"/>
              <a:buChar char="❑"/>
              <a:defRPr b="1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404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33"/>
              <a:buChar char="»"/>
              <a:defRPr b="1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7154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67"/>
              <a:buChar char="‒"/>
              <a:defRPr b="1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7154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67"/>
              <a:buChar char="•"/>
              <a:defRPr b="1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59"/>
          <p:cNvSpPr txBox="1"/>
          <p:nvPr>
            <p:ph idx="2" type="body"/>
          </p:nvPr>
        </p:nvSpPr>
        <p:spPr>
          <a:xfrm>
            <a:off x="280417" y="293676"/>
            <a:ext cx="11567583" cy="859907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91425" wrap="square" tIns="54850">
            <a:normAutofit/>
          </a:bodyPr>
          <a:lstStyle>
            <a:lvl1pPr indent="-228600" lvl="0" marL="457200" algn="l">
              <a:lnSpc>
                <a:spcPct val="10144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1" i="0" sz="37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nasa-logo-lg.png" id="95" name="Google Shape;95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80" y="645255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 Layout 2 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ndsat-1.png" id="97" name="Google Shape;97;p60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5412" y="0"/>
            <a:ext cx="12181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-wave-2.png" id="98" name="Google Shape;98;p60"/>
          <p:cNvPicPr preferRelativeResize="0"/>
          <p:nvPr/>
        </p:nvPicPr>
        <p:blipFill rotWithShape="1">
          <a:blip r:embed="rId3">
            <a:alphaModFix amt="55000"/>
          </a:blip>
          <a:srcRect b="23" l="0" r="0" t="41449"/>
          <a:stretch/>
        </p:blipFill>
        <p:spPr>
          <a:xfrm>
            <a:off x="2800" y="2842500"/>
            <a:ext cx="12186400" cy="401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_logo_web.png" id="99" name="Google Shape;99;p60"/>
          <p:cNvPicPr preferRelativeResize="0"/>
          <p:nvPr/>
        </p:nvPicPr>
        <p:blipFill rotWithShape="1">
          <a:blip r:embed="rId4">
            <a:alphaModFix/>
          </a:blip>
          <a:srcRect b="26474" l="0" r="0" t="0"/>
          <a:stretch/>
        </p:blipFill>
        <p:spPr>
          <a:xfrm>
            <a:off x="299600" y="6388733"/>
            <a:ext cx="870000" cy="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0"/>
          <p:cNvSpPr txBox="1"/>
          <p:nvPr>
            <p:ph type="title"/>
          </p:nvPr>
        </p:nvSpPr>
        <p:spPr>
          <a:xfrm>
            <a:off x="327733" y="291300"/>
            <a:ext cx="113612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 Rounded"/>
              <a:buNone/>
              <a:defRPr b="1" sz="3733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1" name="Google Shape;101;p60"/>
          <p:cNvSpPr txBox="1"/>
          <p:nvPr>
            <p:ph idx="1" type="subTitle"/>
          </p:nvPr>
        </p:nvSpPr>
        <p:spPr>
          <a:xfrm>
            <a:off x="393400" y="1037800"/>
            <a:ext cx="10323200" cy="4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USGS_logo_web.png" id="102" name="Google Shape;102;p60"/>
          <p:cNvPicPr preferRelativeResize="0"/>
          <p:nvPr/>
        </p:nvPicPr>
        <p:blipFill rotWithShape="1">
          <a:blip r:embed="rId5">
            <a:alphaModFix/>
          </a:blip>
          <a:srcRect b="26474" l="0" r="0" t="0"/>
          <a:stretch/>
        </p:blipFill>
        <p:spPr>
          <a:xfrm>
            <a:off x="299600" y="6388733"/>
            <a:ext cx="870000" cy="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0"/>
          <p:cNvSpPr txBox="1"/>
          <p:nvPr>
            <p:ph idx="12" type="sldNum"/>
          </p:nvPr>
        </p:nvSpPr>
        <p:spPr>
          <a:xfrm>
            <a:off x="11409044" y="633313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nasa-logo-lg.png" id="104" name="Google Shape;104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65204" y="6326035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/>
          <p:nvPr>
            <p:ph type="title"/>
          </p:nvPr>
        </p:nvSpPr>
        <p:spPr>
          <a:xfrm>
            <a:off x="215285" y="177800"/>
            <a:ext cx="11677557" cy="663575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rgbClr val="465762"/>
            </a:outerShdw>
          </a:effectLst>
        </p:spPr>
        <p:txBody>
          <a:bodyPr anchorCtr="0" anchor="ctr" bIns="44450" lIns="90475" spcFirstLastPara="1" rIns="90475" wrap="square" tIns="4445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3"/>
          <p:cNvSpPr txBox="1"/>
          <p:nvPr>
            <p:ph idx="1" type="body"/>
          </p:nvPr>
        </p:nvSpPr>
        <p:spPr>
          <a:xfrm>
            <a:off x="203710" y="1066442"/>
            <a:ext cx="11683490" cy="4901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325" lvl="0" marL="457200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350"/>
              <a:buChar char="●"/>
              <a:defRPr/>
            </a:lvl1pPr>
            <a:lvl2pPr indent="-308610" lvl="1" marL="914400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260"/>
              <a:buChar char="◆"/>
              <a:defRPr/>
            </a:lvl2pPr>
            <a:lvl3pPr indent="-308610" lvl="2" marL="1371600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260"/>
              <a:buChar char="●"/>
              <a:defRPr/>
            </a:lvl3pPr>
            <a:lvl4pPr indent="-308610" lvl="3" marL="1828800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260"/>
              <a:buChar char="◆"/>
              <a:defRPr/>
            </a:lvl4pPr>
            <a:lvl5pPr indent="-325754" lvl="4" marL="2286000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530"/>
              <a:buChar char="●"/>
              <a:defRPr/>
            </a:lvl5pPr>
            <a:lvl6pPr indent="-325754" lvl="5" marL="2743200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530"/>
              <a:buChar char="●"/>
              <a:defRPr/>
            </a:lvl6pPr>
            <a:lvl7pPr indent="-325754" lvl="6" marL="3200400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530"/>
              <a:buChar char="●"/>
              <a:defRPr/>
            </a:lvl7pPr>
            <a:lvl8pPr indent="-325754" lvl="7" marL="3657600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530"/>
              <a:buChar char="●"/>
              <a:defRPr/>
            </a:lvl8pPr>
            <a:lvl9pPr indent="-325754" lvl="8" marL="4114800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530"/>
              <a:buChar char="●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 L9 Title Slide">
  <p:cSld name="Alt L9 Title Slid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  <a:defRPr b="1" sz="6000"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nasa-logo-lg.png" id="30" name="Google Shape;30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80" y="645255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12191999" cy="1219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air of blue and white high heeled shoes&#10;&#10;Description automatically generated with low confidence" id="117" name="Google Shape;11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64240" y="54864"/>
            <a:ext cx="109728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61"/>
          <p:cNvSpPr txBox="1"/>
          <p:nvPr>
            <p:ph type="ctrTitle"/>
          </p:nvPr>
        </p:nvSpPr>
        <p:spPr>
          <a:xfrm>
            <a:off x="213360" y="2133600"/>
            <a:ext cx="11677557" cy="1143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rgbClr val="465762"/>
            </a:outerShdw>
          </a:effectLst>
        </p:spPr>
        <p:txBody>
          <a:bodyPr anchorCtr="0" anchor="ctr" bIns="44450" lIns="90475" spcFirstLastPara="1" rIns="90475" wrap="square" tIns="4445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9" name="Google Shape;11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62775" y="146367"/>
            <a:ext cx="7772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1"/>
          <p:cNvSpPr txBox="1"/>
          <p:nvPr>
            <p:ph idx="1" type="subTitle"/>
          </p:nvPr>
        </p:nvSpPr>
        <p:spPr>
          <a:xfrm>
            <a:off x="213360" y="3556000"/>
            <a:ext cx="11677557" cy="2309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SzPts val="1800"/>
              <a:buFont typeface="Noto Sans Symbols"/>
              <a:buNone/>
              <a:defRPr/>
            </a:lvl1pPr>
            <a:lvl2pPr lvl="1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260"/>
              <a:buChar char="◆"/>
              <a:defRPr/>
            </a:lvl2pPr>
            <a:lvl3pPr lvl="2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260"/>
              <a:buChar char="◆"/>
              <a:defRPr/>
            </a:lvl4pPr>
            <a:lvl5pPr lvl="4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530"/>
              <a:buChar char="●"/>
              <a:defRPr/>
            </a:lvl5pPr>
            <a:lvl6pPr lvl="5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530"/>
              <a:buChar char="●"/>
              <a:defRPr/>
            </a:lvl6pPr>
            <a:lvl7pPr lvl="6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530"/>
              <a:buChar char="●"/>
              <a:defRPr/>
            </a:lvl7pPr>
            <a:lvl8pPr lvl="7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530"/>
              <a:buChar char="●"/>
              <a:defRPr/>
            </a:lvl8pPr>
            <a:lvl9pPr lvl="8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530"/>
              <a:buChar char="●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92">
          <p15:clr>
            <a:srgbClr val="FBAE40"/>
          </p15:clr>
        </p15:guide>
        <p15:guide id="2" pos="13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9 Title and Content" type="obj">
  <p:cSld name="OBJEC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7" name="Google Shape;127;p15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bg>
      <p:bgPr>
        <a:solidFill>
          <a:srgbClr val="FFFFFF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/>
          <p:cNvPicPr preferRelativeResize="0"/>
          <p:nvPr/>
        </p:nvPicPr>
        <p:blipFill rotWithShape="1">
          <a:blip r:embed="rId2">
            <a:alphaModFix amt="20000"/>
          </a:blip>
          <a:srcRect b="0" l="0" r="0" t="-408"/>
          <a:stretch/>
        </p:blipFill>
        <p:spPr>
          <a:xfrm>
            <a:off x="1" y="0"/>
            <a:ext cx="12206988" cy="6885987"/>
          </a:xfrm>
          <a:prstGeom prst="rect">
            <a:avLst/>
          </a:prstGeom>
          <a:solidFill>
            <a:srgbClr val="00291F">
              <a:alpha val="69803"/>
            </a:srgbClr>
          </a:solidFill>
          <a:ln>
            <a:noFill/>
          </a:ln>
        </p:spPr>
      </p:pic>
      <p:sp>
        <p:nvSpPr>
          <p:cNvPr id="130" name="Google Shape;130;p20"/>
          <p:cNvSpPr txBox="1"/>
          <p:nvPr>
            <p:ph type="title"/>
          </p:nvPr>
        </p:nvSpPr>
        <p:spPr>
          <a:xfrm>
            <a:off x="365300" y="260033"/>
            <a:ext cx="10251200" cy="7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1" name="Google Shape;131;p20"/>
          <p:cNvSpPr txBox="1"/>
          <p:nvPr>
            <p:ph idx="12" type="sldNum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rgbClr val="000000"/>
              </a:buClr>
              <a:buSzPts val="1333"/>
              <a:buFont typeface="Lato"/>
              <a:buNone/>
              <a:defRPr sz="133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buClr>
                <a:srgbClr val="000000"/>
              </a:buClr>
              <a:buSzPts val="1333"/>
              <a:buFont typeface="Lato"/>
              <a:buNone/>
              <a:defRPr sz="133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buClr>
                <a:srgbClr val="000000"/>
              </a:buClr>
              <a:buSzPts val="1333"/>
              <a:buFont typeface="Lato"/>
              <a:buNone/>
              <a:defRPr sz="133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buClr>
                <a:srgbClr val="000000"/>
              </a:buClr>
              <a:buSzPts val="1333"/>
              <a:buFont typeface="Lato"/>
              <a:buNone/>
              <a:defRPr sz="133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buClr>
                <a:srgbClr val="000000"/>
              </a:buClr>
              <a:buSzPts val="1333"/>
              <a:buFont typeface="Lato"/>
              <a:buNone/>
              <a:defRPr sz="133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buClr>
                <a:srgbClr val="000000"/>
              </a:buClr>
              <a:buSzPts val="1333"/>
              <a:buFont typeface="Lato"/>
              <a:buNone/>
              <a:defRPr sz="133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buClr>
                <a:srgbClr val="000000"/>
              </a:buClr>
              <a:buSzPts val="1333"/>
              <a:buFont typeface="Lato"/>
              <a:buNone/>
              <a:defRPr sz="133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buClr>
                <a:srgbClr val="000000"/>
              </a:buClr>
              <a:buSzPts val="1333"/>
              <a:buFont typeface="Lato"/>
              <a:buNone/>
              <a:defRPr sz="133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buClr>
                <a:srgbClr val="000000"/>
              </a:buClr>
              <a:buSzPts val="1333"/>
              <a:buFont typeface="Lato"/>
              <a:buNone/>
              <a:defRPr sz="133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20"/>
          <p:cNvSpPr txBox="1"/>
          <p:nvPr>
            <p:ph idx="1" type="body"/>
          </p:nvPr>
        </p:nvSpPr>
        <p:spPr>
          <a:xfrm>
            <a:off x="415600" y="973635"/>
            <a:ext cx="11360800" cy="51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  <a:defRPr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ourier New"/>
              <a:buChar char="o"/>
              <a:defRPr sz="21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467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467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467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467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467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467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100"/>
              <a:buFont typeface="Lato"/>
              <a:buChar char="■"/>
              <a:defRPr sz="1467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descr="USGS Identifier&#10;" id="133" name="Google Shape;13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300" y="6392333"/>
            <a:ext cx="1010800" cy="2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 1">
    <p:bg>
      <p:bgPr>
        <a:solidFill>
          <a:srgbClr val="FFFFFF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 rotWithShape="1">
          <a:blip r:embed="rId2">
            <a:alphaModFix amt="20000"/>
          </a:blip>
          <a:srcRect b="0" l="-1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291F">
              <a:alpha val="54901"/>
            </a:srgbClr>
          </a:solidFill>
          <a:ln>
            <a:noFill/>
          </a:ln>
        </p:spPr>
      </p:pic>
      <p:sp>
        <p:nvSpPr>
          <p:cNvPr id="136" name="Google Shape;136;p21"/>
          <p:cNvSpPr txBox="1"/>
          <p:nvPr>
            <p:ph type="ctrTitle"/>
          </p:nvPr>
        </p:nvSpPr>
        <p:spPr>
          <a:xfrm>
            <a:off x="970600" y="1183167"/>
            <a:ext cx="10250800" cy="221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b="0" sz="5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b="0" sz="5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b="0" sz="5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b="0" sz="5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b="0" sz="5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b="0" sz="5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b="0" sz="5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b="0" sz="5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b="0" sz="5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1"/>
          <p:cNvSpPr txBox="1"/>
          <p:nvPr>
            <p:ph idx="1" type="subTitle"/>
          </p:nvPr>
        </p:nvSpPr>
        <p:spPr>
          <a:xfrm>
            <a:off x="970600" y="3449100"/>
            <a:ext cx="10250800" cy="7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21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p21"/>
          <p:cNvSpPr txBox="1"/>
          <p:nvPr>
            <p:ph idx="12" type="sldNum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dk2"/>
              </a:buClr>
              <a:buSzPts val="1333"/>
              <a:buFont typeface="Lato"/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buClr>
                <a:schemeClr val="dk2"/>
              </a:buClr>
              <a:buSzPts val="1333"/>
              <a:buFont typeface="Lato"/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buClr>
                <a:schemeClr val="dk2"/>
              </a:buClr>
              <a:buSzPts val="1333"/>
              <a:buFont typeface="Lato"/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buClr>
                <a:schemeClr val="dk2"/>
              </a:buClr>
              <a:buSzPts val="1333"/>
              <a:buFont typeface="Lato"/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buClr>
                <a:schemeClr val="dk2"/>
              </a:buClr>
              <a:buSzPts val="1333"/>
              <a:buFont typeface="Lato"/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buClr>
                <a:schemeClr val="dk2"/>
              </a:buClr>
              <a:buSzPts val="1333"/>
              <a:buFont typeface="Lato"/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buClr>
                <a:schemeClr val="dk2"/>
              </a:buClr>
              <a:buSzPts val="1333"/>
              <a:buFont typeface="Lato"/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buClr>
                <a:schemeClr val="dk2"/>
              </a:buClr>
              <a:buSzPts val="1333"/>
              <a:buFont typeface="Lato"/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buClr>
                <a:schemeClr val="dk2"/>
              </a:buClr>
              <a:buSzPts val="1333"/>
              <a:buFont typeface="Lato"/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USGS Identifier&#10;" id="139" name="Google Shape;1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300" y="6392333"/>
            <a:ext cx="1010800" cy="2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2F2F2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p2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12" type="sldNum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accent1"/>
              </a:buClr>
              <a:buSzPts val="1300"/>
              <a:buFont typeface="Lato"/>
              <a:buNone/>
              <a:defRPr/>
            </a:lvl1pPr>
            <a:lvl2pPr indent="0" lvl="1" marL="0" algn="r">
              <a:buClr>
                <a:schemeClr val="accent1"/>
              </a:buClr>
              <a:buSzPts val="1300"/>
              <a:buFont typeface="Lato"/>
              <a:buNone/>
              <a:defRPr/>
            </a:lvl2pPr>
            <a:lvl3pPr indent="0" lvl="2" marL="0" algn="r">
              <a:buClr>
                <a:schemeClr val="accent1"/>
              </a:buClr>
              <a:buSzPts val="1300"/>
              <a:buFont typeface="Lato"/>
              <a:buNone/>
              <a:defRPr/>
            </a:lvl3pPr>
            <a:lvl4pPr indent="0" lvl="3" marL="0" algn="r">
              <a:buClr>
                <a:schemeClr val="accent1"/>
              </a:buClr>
              <a:buSzPts val="1300"/>
              <a:buFont typeface="Lato"/>
              <a:buNone/>
              <a:defRPr/>
            </a:lvl4pPr>
            <a:lvl5pPr indent="0" lvl="4" marL="0" algn="r">
              <a:buClr>
                <a:schemeClr val="accent1"/>
              </a:buClr>
              <a:buSzPts val="1300"/>
              <a:buFont typeface="Lato"/>
              <a:buNone/>
              <a:defRPr/>
            </a:lvl5pPr>
            <a:lvl6pPr indent="0" lvl="5" marL="0" algn="r">
              <a:buClr>
                <a:schemeClr val="accent1"/>
              </a:buClr>
              <a:buSzPts val="1300"/>
              <a:buFont typeface="Lato"/>
              <a:buNone/>
              <a:defRPr/>
            </a:lvl6pPr>
            <a:lvl7pPr indent="0" lvl="6" marL="0" algn="r">
              <a:buClr>
                <a:schemeClr val="accent1"/>
              </a:buClr>
              <a:buSzPts val="1300"/>
              <a:buFont typeface="Lato"/>
              <a:buNone/>
              <a:defRPr/>
            </a:lvl7pPr>
            <a:lvl8pPr indent="0" lvl="7" marL="0" algn="r">
              <a:buClr>
                <a:schemeClr val="accent1"/>
              </a:buClr>
              <a:buSzPts val="1300"/>
              <a:buFont typeface="Lato"/>
              <a:buNone/>
              <a:defRPr/>
            </a:lvl8pPr>
            <a:lvl9pPr indent="0" lvl="8" marL="0" algn="r">
              <a:buClr>
                <a:schemeClr val="accent1"/>
              </a:buClr>
              <a:buSzPts val="1300"/>
              <a:buFont typeface="Lato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solidFill>
          <a:schemeClr val="dk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25"/>
          <p:cNvSpPr txBox="1"/>
          <p:nvPr>
            <p:ph idx="12" type="sldNum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accent1"/>
              </a:buClr>
              <a:buSzPts val="1050"/>
              <a:buFont typeface="Lato"/>
              <a:buNone/>
              <a:defRPr sz="105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buClr>
                <a:schemeClr val="accent1"/>
              </a:buClr>
              <a:buSzPts val="1050"/>
              <a:buFont typeface="Lato"/>
              <a:buNone/>
              <a:defRPr sz="105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buClr>
                <a:schemeClr val="accent1"/>
              </a:buClr>
              <a:buSzPts val="1050"/>
              <a:buFont typeface="Lato"/>
              <a:buNone/>
              <a:defRPr sz="105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buClr>
                <a:schemeClr val="accent1"/>
              </a:buClr>
              <a:buSzPts val="1050"/>
              <a:buFont typeface="Lato"/>
              <a:buNone/>
              <a:defRPr sz="105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buClr>
                <a:schemeClr val="accent1"/>
              </a:buClr>
              <a:buSzPts val="1050"/>
              <a:buFont typeface="Lato"/>
              <a:buNone/>
              <a:defRPr sz="105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buClr>
                <a:schemeClr val="accent1"/>
              </a:buClr>
              <a:buSzPts val="1050"/>
              <a:buFont typeface="Lato"/>
              <a:buNone/>
              <a:defRPr sz="105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buClr>
                <a:schemeClr val="accent1"/>
              </a:buClr>
              <a:buSzPts val="1050"/>
              <a:buFont typeface="Lato"/>
              <a:buNone/>
              <a:defRPr sz="105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buClr>
                <a:schemeClr val="accent1"/>
              </a:buClr>
              <a:buSzPts val="1050"/>
              <a:buFont typeface="Lato"/>
              <a:buNone/>
              <a:defRPr sz="105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buClr>
                <a:schemeClr val="accent1"/>
              </a:buClr>
              <a:buSzPts val="1050"/>
              <a:buFont typeface="Lato"/>
              <a:buNone/>
              <a:defRPr sz="105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0" name="Google Shape;150;p25"/>
          <p:cNvSpPr txBox="1"/>
          <p:nvPr>
            <p:ph idx="1" type="body"/>
          </p:nvPr>
        </p:nvSpPr>
        <p:spPr>
          <a:xfrm>
            <a:off x="234053" y="1252730"/>
            <a:ext cx="11495985" cy="448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1" sz="2100"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800"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500"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350"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350"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350"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350"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350"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35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17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7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8"/>
          <p:cNvPicPr preferRelativeResize="0"/>
          <p:nvPr/>
        </p:nvPicPr>
        <p:blipFill rotWithShape="1">
          <a:blip r:embed="rId2">
            <a:alphaModFix amt="12000"/>
          </a:blip>
          <a:srcRect b="17536" l="0" r="-1" t="17537"/>
          <a:stretch/>
        </p:blipFill>
        <p:spPr>
          <a:xfrm>
            <a:off x="20" y="10"/>
            <a:ext cx="845029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_logo_web.png" id="163" name="Google Shape;163;p18"/>
          <p:cNvPicPr preferRelativeResize="0"/>
          <p:nvPr/>
        </p:nvPicPr>
        <p:blipFill rotWithShape="1">
          <a:blip r:embed="rId3">
            <a:alphaModFix/>
          </a:blip>
          <a:srcRect b="26474" l="0" r="0" t="0"/>
          <a:stretch/>
        </p:blipFill>
        <p:spPr>
          <a:xfrm>
            <a:off x="677562" y="6375075"/>
            <a:ext cx="870000" cy="2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13145" y="221702"/>
            <a:ext cx="758621" cy="85745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8"/>
          <p:cNvSpPr txBox="1"/>
          <p:nvPr>
            <p:ph type="title"/>
          </p:nvPr>
        </p:nvSpPr>
        <p:spPr>
          <a:xfrm>
            <a:off x="676193" y="415650"/>
            <a:ext cx="9905998" cy="7125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18"/>
          <p:cNvSpPr txBox="1"/>
          <p:nvPr>
            <p:ph idx="1" type="body"/>
          </p:nvPr>
        </p:nvSpPr>
        <p:spPr>
          <a:xfrm>
            <a:off x="676193" y="1322106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18"/>
          <p:cNvSpPr txBox="1"/>
          <p:nvPr>
            <p:ph idx="10" type="dt"/>
          </p:nvPr>
        </p:nvSpPr>
        <p:spPr>
          <a:xfrm>
            <a:off x="9782091" y="629944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8"/>
          <p:cNvSpPr txBox="1"/>
          <p:nvPr>
            <p:ph idx="12" type="sldNum"/>
          </p:nvPr>
        </p:nvSpPr>
        <p:spPr>
          <a:xfrm>
            <a:off x="11484982" y="6310312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9 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descr="nasa-logo-lg.png" id="34" name="Google Shape;34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80" y="645255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/>
          <p:nvPr/>
        </p:nvSpPr>
        <p:spPr>
          <a:xfrm>
            <a:off x="11074400" y="6326189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b="1" i="0" lang="en-US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05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9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19"/>
          <p:cNvSpPr txBox="1"/>
          <p:nvPr>
            <p:ph idx="1" type="body"/>
          </p:nvPr>
        </p:nvSpPr>
        <p:spPr>
          <a:xfrm>
            <a:off x="505885" y="1252728"/>
            <a:ext cx="11224152" cy="4846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420"/>
              </a:spcBef>
              <a:spcAft>
                <a:spcPts val="0"/>
              </a:spcAft>
              <a:buSzPts val="2100"/>
              <a:buChar char="•"/>
              <a:defRPr b="1" sz="21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23850" lvl="2" marL="1371600" algn="l">
              <a:spcBef>
                <a:spcPts val="60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14325" lvl="3" marL="1828800" algn="l">
              <a:spcBef>
                <a:spcPts val="600"/>
              </a:spcBef>
              <a:spcAft>
                <a:spcPts val="0"/>
              </a:spcAft>
              <a:buSzPts val="1350"/>
              <a:buChar char="•"/>
              <a:defRPr sz="1350"/>
            </a:lvl4pPr>
            <a:lvl5pPr indent="-314325" lvl="4" marL="2286000" algn="l">
              <a:spcBef>
                <a:spcPts val="600"/>
              </a:spcBef>
              <a:spcAft>
                <a:spcPts val="0"/>
              </a:spcAft>
              <a:buSzPts val="1350"/>
              <a:buChar char="•"/>
              <a:defRPr sz="1350"/>
            </a:lvl5pPr>
            <a:lvl6pPr indent="-314325" lvl="5" marL="2743200" algn="l">
              <a:spcBef>
                <a:spcPts val="600"/>
              </a:spcBef>
              <a:spcAft>
                <a:spcPts val="0"/>
              </a:spcAft>
              <a:buSzPts val="1350"/>
              <a:buChar char="•"/>
              <a:defRPr sz="1350"/>
            </a:lvl6pPr>
            <a:lvl7pPr indent="-314325" lvl="6" marL="3200400" algn="l">
              <a:spcBef>
                <a:spcPts val="600"/>
              </a:spcBef>
              <a:spcAft>
                <a:spcPts val="0"/>
              </a:spcAft>
              <a:buSzPts val="1350"/>
              <a:buChar char="•"/>
              <a:defRPr sz="1350"/>
            </a:lvl7pPr>
            <a:lvl8pPr indent="-314325" lvl="7" marL="3657600" algn="l">
              <a:spcBef>
                <a:spcPts val="600"/>
              </a:spcBef>
              <a:spcAft>
                <a:spcPts val="0"/>
              </a:spcAft>
              <a:buSzPts val="1350"/>
              <a:buChar char="•"/>
              <a:defRPr sz="1350"/>
            </a:lvl8pPr>
            <a:lvl9pPr indent="-314325" lvl="8" marL="4114800" algn="l">
              <a:spcBef>
                <a:spcPts val="600"/>
              </a:spcBef>
              <a:spcAft>
                <a:spcPts val="600"/>
              </a:spcAft>
              <a:buSzPts val="1350"/>
              <a:buChar char="•"/>
              <a:defRPr sz="135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type="ctrTitle"/>
          </p:nvPr>
        </p:nvSpPr>
        <p:spPr>
          <a:xfrm>
            <a:off x="1751012" y="609601"/>
            <a:ext cx="8676222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6"/>
          <p:cNvSpPr txBox="1"/>
          <p:nvPr>
            <p:ph idx="1" type="subTitle"/>
          </p:nvPr>
        </p:nvSpPr>
        <p:spPr>
          <a:xfrm>
            <a:off x="1751012" y="3886200"/>
            <a:ext cx="8676222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6" name="Google Shape;176;p26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6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6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1751013" y="3308581"/>
            <a:ext cx="86868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1751011" y="4777381"/>
            <a:ext cx="8686801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2" name="Google Shape;182;p27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7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27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8"/>
          <p:cNvSpPr txBox="1"/>
          <p:nvPr>
            <p:ph idx="1" type="body"/>
          </p:nvPr>
        </p:nvSpPr>
        <p:spPr>
          <a:xfrm>
            <a:off x="1141412" y="2666999"/>
            <a:ext cx="4876800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17500" lvl="2" marL="1371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04800" lvl="3" marL="1828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88" name="Google Shape;188;p28"/>
          <p:cNvSpPr txBox="1"/>
          <p:nvPr>
            <p:ph idx="2" type="body"/>
          </p:nvPr>
        </p:nvSpPr>
        <p:spPr>
          <a:xfrm>
            <a:off x="6170612" y="2667000"/>
            <a:ext cx="48768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17500" lvl="2" marL="1371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04800" lvl="3" marL="1828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89" name="Google Shape;189;p28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8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28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29"/>
          <p:cNvSpPr txBox="1"/>
          <p:nvPr>
            <p:ph idx="1" type="body"/>
          </p:nvPr>
        </p:nvSpPr>
        <p:spPr>
          <a:xfrm>
            <a:off x="1429280" y="2658533"/>
            <a:ext cx="458893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95" name="Google Shape;195;p29"/>
          <p:cNvSpPr txBox="1"/>
          <p:nvPr>
            <p:ph idx="2" type="body"/>
          </p:nvPr>
        </p:nvSpPr>
        <p:spPr>
          <a:xfrm>
            <a:off x="1141412" y="3243262"/>
            <a:ext cx="4876800" cy="2547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17500" lvl="2" marL="1371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04800" lvl="3" marL="1828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96" name="Google Shape;196;p29"/>
          <p:cNvSpPr txBox="1"/>
          <p:nvPr>
            <p:ph idx="3" type="body"/>
          </p:nvPr>
        </p:nvSpPr>
        <p:spPr>
          <a:xfrm>
            <a:off x="6443133" y="2667000"/>
            <a:ext cx="460428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97" name="Google Shape;197;p29"/>
          <p:cNvSpPr txBox="1"/>
          <p:nvPr>
            <p:ph idx="4" type="body"/>
          </p:nvPr>
        </p:nvSpPr>
        <p:spPr>
          <a:xfrm>
            <a:off x="6170612" y="3243262"/>
            <a:ext cx="4876801" cy="2547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17500" lvl="2" marL="1371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04800" lvl="3" marL="1828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98" name="Google Shape;198;p29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29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29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0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30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30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/>
          <p:nvPr>
            <p:ph type="title"/>
          </p:nvPr>
        </p:nvSpPr>
        <p:spPr>
          <a:xfrm>
            <a:off x="1141411" y="1600200"/>
            <a:ext cx="354912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31"/>
          <p:cNvSpPr txBox="1"/>
          <p:nvPr>
            <p:ph idx="1" type="body"/>
          </p:nvPr>
        </p:nvSpPr>
        <p:spPr>
          <a:xfrm>
            <a:off x="5103812" y="609601"/>
            <a:ext cx="5943601" cy="5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6pPr>
            <a:lvl7pPr indent="-317500" lvl="6" marL="32004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17500" lvl="7" marL="3657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8pPr>
            <a:lvl9pPr indent="-317500" lvl="8" marL="4114800" algn="l">
              <a:spcBef>
                <a:spcPts val="600"/>
              </a:spcBef>
              <a:spcAft>
                <a:spcPts val="600"/>
              </a:spcAft>
              <a:buSzPts val="1400"/>
              <a:buChar char="•"/>
              <a:defRPr sz="1400"/>
            </a:lvl9pPr>
          </a:lstStyle>
          <a:p/>
        </p:txBody>
      </p:sp>
      <p:sp>
        <p:nvSpPr>
          <p:cNvPr id="209" name="Google Shape;209;p31"/>
          <p:cNvSpPr txBox="1"/>
          <p:nvPr>
            <p:ph idx="2" type="body"/>
          </p:nvPr>
        </p:nvSpPr>
        <p:spPr>
          <a:xfrm>
            <a:off x="1141411" y="2971800"/>
            <a:ext cx="354912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10" name="Google Shape;210;p31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1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31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/>
          <p:nvPr>
            <p:ph type="title"/>
          </p:nvPr>
        </p:nvSpPr>
        <p:spPr>
          <a:xfrm>
            <a:off x="1141411" y="1600200"/>
            <a:ext cx="533400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32"/>
          <p:cNvSpPr/>
          <p:nvPr>
            <p:ph idx="2" type="pic"/>
          </p:nvPr>
        </p:nvSpPr>
        <p:spPr>
          <a:xfrm>
            <a:off x="7433733" y="-18288"/>
            <a:ext cx="3276599" cy="690372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32"/>
          <p:cNvSpPr txBox="1"/>
          <p:nvPr>
            <p:ph idx="1" type="body"/>
          </p:nvPr>
        </p:nvSpPr>
        <p:spPr>
          <a:xfrm>
            <a:off x="1141411" y="2971800"/>
            <a:ext cx="533400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17" name="Google Shape;217;p32"/>
          <p:cNvSpPr txBox="1"/>
          <p:nvPr>
            <p:ph idx="10" type="dt"/>
          </p:nvPr>
        </p:nvSpPr>
        <p:spPr>
          <a:xfrm>
            <a:off x="6399212" y="5883275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32"/>
          <p:cNvSpPr txBox="1"/>
          <p:nvPr>
            <p:ph idx="11" type="ftr"/>
          </p:nvPr>
        </p:nvSpPr>
        <p:spPr>
          <a:xfrm>
            <a:off x="1141412" y="5883275"/>
            <a:ext cx="5105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32"/>
          <p:cNvSpPr txBox="1"/>
          <p:nvPr>
            <p:ph idx="12" type="sldNum"/>
          </p:nvPr>
        </p:nvSpPr>
        <p:spPr>
          <a:xfrm>
            <a:off x="10742612" y="5883275"/>
            <a:ext cx="3225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 txBox="1"/>
          <p:nvPr>
            <p:ph type="title"/>
          </p:nvPr>
        </p:nvSpPr>
        <p:spPr>
          <a:xfrm>
            <a:off x="1141413" y="4732865"/>
            <a:ext cx="99060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33"/>
          <p:cNvSpPr/>
          <p:nvPr>
            <p:ph idx="2" type="pic"/>
          </p:nvPr>
        </p:nvSpPr>
        <p:spPr>
          <a:xfrm>
            <a:off x="1979612" y="932112"/>
            <a:ext cx="8225944" cy="3164976"/>
          </a:xfrm>
          <a:prstGeom prst="roundRect">
            <a:avLst>
              <a:gd fmla="val 4380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33"/>
          <p:cNvSpPr txBox="1"/>
          <p:nvPr>
            <p:ph idx="1" type="body"/>
          </p:nvPr>
        </p:nvSpPr>
        <p:spPr>
          <a:xfrm>
            <a:off x="1141413" y="5299603"/>
            <a:ext cx="99060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24" name="Google Shape;224;p33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33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3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/>
          <p:nvPr>
            <p:ph type="title"/>
          </p:nvPr>
        </p:nvSpPr>
        <p:spPr>
          <a:xfrm>
            <a:off x="1141412" y="609601"/>
            <a:ext cx="9905999" cy="3124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34"/>
          <p:cNvSpPr txBox="1"/>
          <p:nvPr>
            <p:ph idx="1" type="body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0" name="Google Shape;230;p34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4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34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9 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6"/>
          <p:cNvSpPr txBox="1"/>
          <p:nvPr>
            <p:ph type="title"/>
          </p:nvPr>
        </p:nvSpPr>
        <p:spPr>
          <a:xfrm>
            <a:off x="-1239" y="-15912"/>
            <a:ext cx="12193239" cy="8096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nasa-logo-lg.png" id="37" name="Google Shape;37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80" y="645255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b="0" lang="en-US" sz="80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235" name="Google Shape;235;p35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b="0" lang="en-US" sz="80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236" name="Google Shape;236;p35"/>
          <p:cNvSpPr txBox="1"/>
          <p:nvPr>
            <p:ph type="title"/>
          </p:nvPr>
        </p:nvSpPr>
        <p:spPr>
          <a:xfrm>
            <a:off x="1446213" y="609601"/>
            <a:ext cx="9296398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5"/>
          <p:cNvSpPr txBox="1"/>
          <p:nvPr>
            <p:ph idx="1" type="body"/>
          </p:nvPr>
        </p:nvSpPr>
        <p:spPr>
          <a:xfrm>
            <a:off x="1674812" y="3352800"/>
            <a:ext cx="8839202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Font typeface="Century Gothic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35"/>
          <p:cNvSpPr txBox="1"/>
          <p:nvPr>
            <p:ph idx="2" type="body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35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35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5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/>
          <p:nvPr>
            <p:ph type="title"/>
          </p:nvPr>
        </p:nvSpPr>
        <p:spPr>
          <a:xfrm>
            <a:off x="1141412" y="3308581"/>
            <a:ext cx="99060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36"/>
          <p:cNvSpPr txBox="1"/>
          <p:nvPr>
            <p:ph idx="1" type="body"/>
          </p:nvPr>
        </p:nvSpPr>
        <p:spPr>
          <a:xfrm>
            <a:off x="1141410" y="4777381"/>
            <a:ext cx="9906001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5" name="Google Shape;245;p36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36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6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b="0" lang="en-US" sz="80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250" name="Google Shape;250;p37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b="0" lang="en-US" sz="80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251" name="Google Shape;251;p37"/>
          <p:cNvSpPr txBox="1"/>
          <p:nvPr>
            <p:ph type="title"/>
          </p:nvPr>
        </p:nvSpPr>
        <p:spPr>
          <a:xfrm>
            <a:off x="1446213" y="609601"/>
            <a:ext cx="9296398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37"/>
          <p:cNvSpPr txBox="1"/>
          <p:nvPr>
            <p:ph idx="1" type="body"/>
          </p:nvPr>
        </p:nvSpPr>
        <p:spPr>
          <a:xfrm>
            <a:off x="1141412" y="3886200"/>
            <a:ext cx="9906000" cy="8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0" sz="2400" cap="none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3" name="Google Shape;253;p37"/>
          <p:cNvSpPr txBox="1"/>
          <p:nvPr>
            <p:ph idx="2" type="body"/>
          </p:nvPr>
        </p:nvSpPr>
        <p:spPr>
          <a:xfrm>
            <a:off x="1141411" y="4775200"/>
            <a:ext cx="9906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4" name="Google Shape;254;p37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37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37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>
            <p:ph type="title"/>
          </p:nvPr>
        </p:nvSpPr>
        <p:spPr>
          <a:xfrm>
            <a:off x="1141412" y="609601"/>
            <a:ext cx="9905999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38"/>
          <p:cNvSpPr txBox="1"/>
          <p:nvPr>
            <p:ph idx="1" type="body"/>
          </p:nvPr>
        </p:nvSpPr>
        <p:spPr>
          <a:xfrm>
            <a:off x="1141412" y="3505200"/>
            <a:ext cx="9906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800"/>
              <a:buNone/>
              <a:defRPr b="0" sz="2800" cap="none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0" name="Google Shape;260;p38"/>
          <p:cNvSpPr txBox="1"/>
          <p:nvPr>
            <p:ph idx="2" type="body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1" name="Google Shape;261;p38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38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38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39"/>
          <p:cNvSpPr txBox="1"/>
          <p:nvPr>
            <p:ph idx="1" type="body"/>
          </p:nvPr>
        </p:nvSpPr>
        <p:spPr>
          <a:xfrm rot="5400000">
            <a:off x="4532312" y="-723899"/>
            <a:ext cx="3124201" cy="9905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7" name="Google Shape;267;p39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39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39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/>
          <p:nvPr>
            <p:ph type="title"/>
          </p:nvPr>
        </p:nvSpPr>
        <p:spPr>
          <a:xfrm rot="5400000">
            <a:off x="7351354" y="2095143"/>
            <a:ext cx="5181601" cy="22105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40"/>
          <p:cNvSpPr txBox="1"/>
          <p:nvPr>
            <p:ph idx="1" type="body"/>
          </p:nvPr>
        </p:nvSpPr>
        <p:spPr>
          <a:xfrm rot="5400000">
            <a:off x="2322512" y="-571500"/>
            <a:ext cx="5181600" cy="75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40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40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40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A">
  <p:cSld name="Blank_A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 Layout 2 1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ndsat-1.png" id="278" name="Google Shape;278;p42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5412" y="0"/>
            <a:ext cx="12181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-wave-2.png" id="279" name="Google Shape;279;p42"/>
          <p:cNvPicPr preferRelativeResize="0"/>
          <p:nvPr/>
        </p:nvPicPr>
        <p:blipFill rotWithShape="1">
          <a:blip r:embed="rId3">
            <a:alphaModFix amt="55000"/>
          </a:blip>
          <a:srcRect b="23" l="0" r="0" t="41449"/>
          <a:stretch/>
        </p:blipFill>
        <p:spPr>
          <a:xfrm>
            <a:off x="2800" y="2842500"/>
            <a:ext cx="12186400" cy="401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_logo_web.png" id="280" name="Google Shape;280;p42"/>
          <p:cNvPicPr preferRelativeResize="0"/>
          <p:nvPr/>
        </p:nvPicPr>
        <p:blipFill rotWithShape="1">
          <a:blip r:embed="rId4">
            <a:alphaModFix/>
          </a:blip>
          <a:srcRect b="26474" l="0" r="0" t="0"/>
          <a:stretch/>
        </p:blipFill>
        <p:spPr>
          <a:xfrm>
            <a:off x="299600" y="6388733"/>
            <a:ext cx="870000" cy="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2"/>
          <p:cNvSpPr txBox="1"/>
          <p:nvPr>
            <p:ph type="title"/>
          </p:nvPr>
        </p:nvSpPr>
        <p:spPr>
          <a:xfrm>
            <a:off x="327733" y="291300"/>
            <a:ext cx="113612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entury Gothic"/>
              <a:buNone/>
              <a:defRPr b="1" sz="3733"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9pPr>
          </a:lstStyle>
          <a:p/>
        </p:txBody>
      </p:sp>
      <p:sp>
        <p:nvSpPr>
          <p:cNvPr id="282" name="Google Shape;282;p42"/>
          <p:cNvSpPr txBox="1"/>
          <p:nvPr>
            <p:ph idx="1" type="subTitle"/>
          </p:nvPr>
        </p:nvSpPr>
        <p:spPr>
          <a:xfrm>
            <a:off x="393400" y="1037800"/>
            <a:ext cx="10323200" cy="4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33"/>
              <a:buNone/>
              <a:defRPr sz="2133"/>
            </a:lvl1pPr>
            <a:lvl2pPr lvl="1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600"/>
              </a:spcBef>
              <a:spcAft>
                <a:spcPts val="600"/>
              </a:spcAft>
              <a:buSzPts val="1200"/>
              <a:buNone/>
              <a:defRPr/>
            </a:lvl9pPr>
          </a:lstStyle>
          <a:p/>
        </p:txBody>
      </p:sp>
      <p:pic>
        <p:nvPicPr>
          <p:cNvPr descr="USGS_logo_web.png" id="283" name="Google Shape;283;p42"/>
          <p:cNvPicPr preferRelativeResize="0"/>
          <p:nvPr/>
        </p:nvPicPr>
        <p:blipFill rotWithShape="1">
          <a:blip r:embed="rId5">
            <a:alphaModFix/>
          </a:blip>
          <a:srcRect b="26474" l="0" r="0" t="0"/>
          <a:stretch/>
        </p:blipFill>
        <p:spPr>
          <a:xfrm>
            <a:off x="299600" y="6388733"/>
            <a:ext cx="870000" cy="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2"/>
          <p:cNvSpPr txBox="1"/>
          <p:nvPr>
            <p:ph idx="12" type="sldNum"/>
          </p:nvPr>
        </p:nvSpPr>
        <p:spPr>
          <a:xfrm>
            <a:off x="11409044" y="633313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 Slide 1 1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ndsat-1.png" id="286" name="Google Shape;286;p43"/>
          <p:cNvPicPr preferRelativeResize="0"/>
          <p:nvPr/>
        </p:nvPicPr>
        <p:blipFill rotWithShape="1">
          <a:blip r:embed="rId2">
            <a:alphaModFix/>
          </a:blip>
          <a:srcRect b="89" l="49" r="0" t="0"/>
          <a:stretch/>
        </p:blipFill>
        <p:spPr>
          <a:xfrm>
            <a:off x="433" y="0"/>
            <a:ext cx="12186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-wave-2.png" id="287" name="Google Shape;287;p43"/>
          <p:cNvPicPr preferRelativeResize="0"/>
          <p:nvPr/>
        </p:nvPicPr>
        <p:blipFill rotWithShape="1">
          <a:blip r:embed="rId3">
            <a:alphaModFix amt="94000"/>
          </a:blip>
          <a:srcRect b="19" l="0" r="0" t="49367"/>
          <a:stretch/>
        </p:blipFill>
        <p:spPr>
          <a:xfrm>
            <a:off x="5400" y="1722400"/>
            <a:ext cx="12186400" cy="51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3"/>
          <p:cNvSpPr txBox="1"/>
          <p:nvPr>
            <p:ph type="title"/>
          </p:nvPr>
        </p:nvSpPr>
        <p:spPr>
          <a:xfrm>
            <a:off x="327733" y="291300"/>
            <a:ext cx="113612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33"/>
              <a:buFont typeface="Century Gothic"/>
              <a:buNone/>
              <a:defRPr b="1" sz="3733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9" name="Google Shape;289;p43"/>
          <p:cNvSpPr txBox="1"/>
          <p:nvPr>
            <p:ph idx="1" type="subTitle"/>
          </p:nvPr>
        </p:nvSpPr>
        <p:spPr>
          <a:xfrm>
            <a:off x="393400" y="1037800"/>
            <a:ext cx="10323200" cy="4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33"/>
              <a:buNone/>
              <a:defRPr sz="2133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FFFFFF"/>
                </a:solidFill>
              </a:defRPr>
            </a:lvl2pPr>
            <a:lvl3pPr lvl="2" algn="l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l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6pPr>
            <a:lvl7pPr lvl="6" algn="l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7pPr>
            <a:lvl8pPr lvl="7" algn="l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8pPr>
            <a:lvl9pPr lvl="8" algn="l"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descr="USGS_logo_web.png" id="290" name="Google Shape;290;p43"/>
          <p:cNvPicPr preferRelativeResize="0"/>
          <p:nvPr/>
        </p:nvPicPr>
        <p:blipFill rotWithShape="1">
          <a:blip r:embed="rId4">
            <a:alphaModFix/>
          </a:blip>
          <a:srcRect b="26474" l="0" r="0" t="0"/>
          <a:stretch/>
        </p:blipFill>
        <p:spPr>
          <a:xfrm>
            <a:off x="299600" y="6388733"/>
            <a:ext cx="870000" cy="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3"/>
          <p:cNvSpPr txBox="1"/>
          <p:nvPr>
            <p:ph idx="12" type="sldNum"/>
          </p:nvPr>
        </p:nvSpPr>
        <p:spPr>
          <a:xfrm>
            <a:off x="11409044" y="633313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L9 Title Slide" showMasterSp="0" type="title">
  <p:cSld name="TITLE">
    <p:bg>
      <p:bgPr>
        <a:solidFill>
          <a:schemeClr val="dk1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63"/>
          <p:cNvPicPr preferRelativeResize="0"/>
          <p:nvPr/>
        </p:nvPicPr>
        <p:blipFill rotWithShape="1">
          <a:blip r:embed="rId2">
            <a:alphaModFix/>
          </a:blip>
          <a:srcRect b="0" l="4723" r="5078" t="0"/>
          <a:stretch/>
        </p:blipFill>
        <p:spPr>
          <a:xfrm>
            <a:off x="0" y="-1588"/>
            <a:ext cx="5351463" cy="68595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63"/>
          <p:cNvCxnSpPr/>
          <p:nvPr/>
        </p:nvCxnSpPr>
        <p:spPr>
          <a:xfrm>
            <a:off x="6935788" y="0"/>
            <a:ext cx="1219200" cy="91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63"/>
          <p:cNvCxnSpPr/>
          <p:nvPr/>
        </p:nvCxnSpPr>
        <p:spPr>
          <a:xfrm flipH="1" rot="-5400000">
            <a:off x="1912937" y="3417888"/>
            <a:ext cx="6858001" cy="1905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07" name="Google Shape;30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3" y="139700"/>
            <a:ext cx="2276475" cy="83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74938" y="139700"/>
            <a:ext cx="996950" cy="839788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63"/>
          <p:cNvSpPr txBox="1"/>
          <p:nvPr/>
        </p:nvSpPr>
        <p:spPr>
          <a:xfrm>
            <a:off x="6802438" y="6467475"/>
            <a:ext cx="1962150" cy="27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For Government Use Only</a:t>
            </a:r>
            <a:endParaRPr/>
          </a:p>
        </p:txBody>
      </p:sp>
      <p:sp>
        <p:nvSpPr>
          <p:cNvPr id="310" name="Google Shape;310;p63"/>
          <p:cNvSpPr txBox="1"/>
          <p:nvPr>
            <p:ph type="ctrTitle"/>
          </p:nvPr>
        </p:nvSpPr>
        <p:spPr>
          <a:xfrm>
            <a:off x="6439438" y="1745604"/>
            <a:ext cx="5047766" cy="1497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800">
                <a:solidFill>
                  <a:srgbClr val="FEF03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63"/>
          <p:cNvSpPr txBox="1"/>
          <p:nvPr>
            <p:ph idx="1" type="subTitle"/>
          </p:nvPr>
        </p:nvSpPr>
        <p:spPr>
          <a:xfrm>
            <a:off x="6439438" y="3568119"/>
            <a:ext cx="5065781" cy="1303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60"/>
              <a:buChar char="❑"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9 Title and Content" type="obj">
  <p:cSld name="OBJEC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7"/>
          <p:cNvSpPr txBox="1"/>
          <p:nvPr>
            <p:ph type="title"/>
          </p:nvPr>
        </p:nvSpPr>
        <p:spPr>
          <a:xfrm>
            <a:off x="-1239" y="-15912"/>
            <a:ext cx="12193239" cy="8096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7"/>
          <p:cNvSpPr txBox="1"/>
          <p:nvPr>
            <p:ph idx="1" type="body"/>
          </p:nvPr>
        </p:nvSpPr>
        <p:spPr>
          <a:xfrm>
            <a:off x="307757" y="876706"/>
            <a:ext cx="11600157" cy="5554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indent="-30861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60"/>
              <a:buChar char="❑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nasa-logo-lg.png" id="41" name="Google Shape;41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80" y="645255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9 Title and Content" type="obj">
  <p:cSld name="OBJECT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4"/>
          <p:cNvSpPr txBox="1"/>
          <p:nvPr>
            <p:ph type="title"/>
          </p:nvPr>
        </p:nvSpPr>
        <p:spPr>
          <a:xfrm>
            <a:off x="0" y="-15874"/>
            <a:ext cx="11884025" cy="795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64"/>
          <p:cNvSpPr txBox="1"/>
          <p:nvPr>
            <p:ph idx="1" type="body"/>
          </p:nvPr>
        </p:nvSpPr>
        <p:spPr>
          <a:xfrm>
            <a:off x="307975" y="876300"/>
            <a:ext cx="11599863" cy="5554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⮚"/>
              <a:defRPr/>
            </a:lvl1pPr>
            <a:lvl2pPr indent="-33528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Char char="❑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9 Two Content" type="twoObj">
  <p:cSld name="TWO_OBJECTS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5"/>
          <p:cNvSpPr txBox="1"/>
          <p:nvPr>
            <p:ph type="title"/>
          </p:nvPr>
        </p:nvSpPr>
        <p:spPr>
          <a:xfrm>
            <a:off x="-1588" y="-15875"/>
            <a:ext cx="12193588" cy="809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65"/>
          <p:cNvSpPr txBox="1"/>
          <p:nvPr>
            <p:ph idx="1" type="body"/>
          </p:nvPr>
        </p:nvSpPr>
        <p:spPr>
          <a:xfrm>
            <a:off x="313765" y="932328"/>
            <a:ext cx="5706035" cy="54684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⮚"/>
              <a:defRPr/>
            </a:lvl1pPr>
            <a:lvl2pPr indent="-33528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Char char="❑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8" name="Google Shape;318;p65"/>
          <p:cNvSpPr txBox="1"/>
          <p:nvPr>
            <p:ph idx="2" type="body"/>
          </p:nvPr>
        </p:nvSpPr>
        <p:spPr>
          <a:xfrm>
            <a:off x="6172200" y="932329"/>
            <a:ext cx="5715000" cy="5468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⮚"/>
              <a:defRPr/>
            </a:lvl1pPr>
            <a:lvl2pPr indent="-33528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Char char="❑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OI-USGS Footer Text.png" id="326" name="Google Shape;326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3200" y="6019802"/>
            <a:ext cx="3835400" cy="6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67"/>
          <p:cNvSpPr txBox="1"/>
          <p:nvPr>
            <p:ph type="ctrTitle"/>
          </p:nvPr>
        </p:nvSpPr>
        <p:spPr>
          <a:xfrm>
            <a:off x="914400" y="213046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0612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67"/>
          <p:cNvSpPr txBox="1"/>
          <p:nvPr>
            <p:ph idx="1" type="subTitle"/>
          </p:nvPr>
        </p:nvSpPr>
        <p:spPr>
          <a:xfrm>
            <a:off x="1828800" y="3886200"/>
            <a:ext cx="9448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Clr>
                <a:srgbClr val="D27D00"/>
              </a:buClr>
              <a:buSzPts val="3200"/>
              <a:buNone/>
              <a:defRPr>
                <a:solidFill>
                  <a:srgbClr val="D27D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68"/>
          <p:cNvGrpSpPr/>
          <p:nvPr/>
        </p:nvGrpSpPr>
        <p:grpSpPr>
          <a:xfrm>
            <a:off x="624424" y="6397658"/>
            <a:ext cx="10983383" cy="276226"/>
            <a:chOff x="468489" y="6397491"/>
            <a:chExt cx="8237034" cy="276999"/>
          </a:xfrm>
        </p:grpSpPr>
        <p:pic>
          <p:nvPicPr>
            <p:cNvPr descr="Blue USGS ID.png" id="331" name="Google Shape;331;p6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468489" y="6421653"/>
              <a:ext cx="705356" cy="195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" name="Google Shape;332;p68"/>
            <p:cNvSpPr txBox="1"/>
            <p:nvPr/>
          </p:nvSpPr>
          <p:spPr>
            <a:xfrm>
              <a:off x="4190949" y="6397491"/>
              <a:ext cx="45145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61289"/>
                  </a:solidFill>
                  <a:latin typeface="Arial"/>
                  <a:ea typeface="Arial"/>
                  <a:cs typeface="Arial"/>
                  <a:sym typeface="Arial"/>
                </a:rPr>
                <a:t>Core Science Systems</a:t>
              </a:r>
              <a:endParaRPr/>
            </a:p>
          </p:txBody>
        </p:sp>
      </p:grpSp>
      <p:sp>
        <p:nvSpPr>
          <p:cNvPr id="333" name="Google Shape;333;p6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612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68"/>
          <p:cNvSpPr txBox="1"/>
          <p:nvPr>
            <p:ph idx="1" type="body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061289"/>
              </a:buClr>
              <a:buSzPts val="2800"/>
              <a:buChar char="–"/>
              <a:defRPr>
                <a:solidFill>
                  <a:srgbClr val="061289"/>
                </a:solidFill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D27D00"/>
              </a:buClr>
              <a:buSzPts val="2400"/>
              <a:buChar char="•"/>
              <a:defRPr>
                <a:solidFill>
                  <a:srgbClr val="D27D00"/>
                </a:solidFill>
              </a:defRPr>
            </a:lvl3pPr>
            <a:lvl4pPr indent="-361950" lvl="3" marL="18288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/>
            </a:lvl4pPr>
            <a:lvl5pPr indent="-361950" lvl="4" marL="2286000" algn="l">
              <a:spcBef>
                <a:spcPts val="420"/>
              </a:spcBef>
              <a:spcAft>
                <a:spcPts val="0"/>
              </a:spcAft>
              <a:buClr>
                <a:srgbClr val="061289"/>
              </a:buClr>
              <a:buSzPts val="2100"/>
              <a:buChar char="»"/>
              <a:defRPr>
                <a:solidFill>
                  <a:srgbClr val="061289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age" showMasterSp="0">
  <p:cSld name="blank page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age (dup)" showMasterSp="0">
  <p:cSld name="blank page (dup)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0"/>
          <p:cNvSpPr txBox="1"/>
          <p:nvPr>
            <p:ph type="title"/>
          </p:nvPr>
        </p:nvSpPr>
        <p:spPr>
          <a:xfrm>
            <a:off x="711200" y="274637"/>
            <a:ext cx="1087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t Topics" showMasterSp="0">
  <p:cSld name="Hot Topics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1"/>
          <p:cNvSpPr txBox="1"/>
          <p:nvPr>
            <p:ph type="title"/>
          </p:nvPr>
        </p:nvSpPr>
        <p:spPr>
          <a:xfrm>
            <a:off x="711200" y="274637"/>
            <a:ext cx="1087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71"/>
          <p:cNvSpPr txBox="1"/>
          <p:nvPr>
            <p:ph idx="1" type="body"/>
          </p:nvPr>
        </p:nvSpPr>
        <p:spPr>
          <a:xfrm>
            <a:off x="1016031" y="1498600"/>
            <a:ext cx="4279153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rgbClr val="00B0F0"/>
              </a:buClr>
              <a:buSzPts val="3200"/>
              <a:buNone/>
              <a:defRPr>
                <a:solidFill>
                  <a:srgbClr val="00B0F0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2" name="Google Shape;342;p71"/>
          <p:cNvSpPr txBox="1"/>
          <p:nvPr>
            <p:ph idx="2" type="body"/>
          </p:nvPr>
        </p:nvSpPr>
        <p:spPr>
          <a:xfrm>
            <a:off x="1016170" y="1923729"/>
            <a:ext cx="10058399" cy="387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3" name="Google Shape;343;p71"/>
          <p:cNvSpPr txBox="1"/>
          <p:nvPr>
            <p:ph idx="3" type="body"/>
          </p:nvPr>
        </p:nvSpPr>
        <p:spPr>
          <a:xfrm>
            <a:off x="609600" y="1600362"/>
            <a:ext cx="812800" cy="114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rgbClr val="A5A5A5"/>
              </a:buClr>
              <a:buSzPts val="3200"/>
              <a:buNone/>
              <a:defRPr>
                <a:solidFill>
                  <a:srgbClr val="A5A5A5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71"/>
          <p:cNvSpPr txBox="1"/>
          <p:nvPr>
            <p:ph idx="4" type="body"/>
          </p:nvPr>
        </p:nvSpPr>
        <p:spPr>
          <a:xfrm>
            <a:off x="1016031" y="2793851"/>
            <a:ext cx="4279153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rgbClr val="00B0F0"/>
              </a:buClr>
              <a:buSzPts val="3200"/>
              <a:buNone/>
              <a:defRPr>
                <a:solidFill>
                  <a:srgbClr val="00B0F0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5" name="Google Shape;345;p71"/>
          <p:cNvSpPr txBox="1"/>
          <p:nvPr>
            <p:ph idx="5" type="body"/>
          </p:nvPr>
        </p:nvSpPr>
        <p:spPr>
          <a:xfrm>
            <a:off x="1016170" y="3218985"/>
            <a:ext cx="10058399" cy="387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" name="Google Shape;346;p71"/>
          <p:cNvSpPr txBox="1"/>
          <p:nvPr>
            <p:ph idx="6" type="body"/>
          </p:nvPr>
        </p:nvSpPr>
        <p:spPr>
          <a:xfrm>
            <a:off x="609600" y="2895458"/>
            <a:ext cx="812800" cy="114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rgbClr val="A5A5A5"/>
              </a:buClr>
              <a:buSzPts val="3200"/>
              <a:buNone/>
              <a:defRPr>
                <a:solidFill>
                  <a:srgbClr val="A5A5A5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7" name="Google Shape;347;p71"/>
          <p:cNvSpPr txBox="1"/>
          <p:nvPr>
            <p:ph idx="7" type="body"/>
          </p:nvPr>
        </p:nvSpPr>
        <p:spPr>
          <a:xfrm>
            <a:off x="1016031" y="4114651"/>
            <a:ext cx="4279153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rgbClr val="00B0F0"/>
              </a:buClr>
              <a:buSzPts val="3200"/>
              <a:buNone/>
              <a:defRPr>
                <a:solidFill>
                  <a:srgbClr val="00B0F0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8" name="Google Shape;348;p71"/>
          <p:cNvSpPr txBox="1"/>
          <p:nvPr>
            <p:ph idx="8" type="body"/>
          </p:nvPr>
        </p:nvSpPr>
        <p:spPr>
          <a:xfrm>
            <a:off x="1016170" y="4539785"/>
            <a:ext cx="10058399" cy="387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9" name="Google Shape;349;p71"/>
          <p:cNvSpPr txBox="1"/>
          <p:nvPr>
            <p:ph idx="9" type="body"/>
          </p:nvPr>
        </p:nvSpPr>
        <p:spPr>
          <a:xfrm>
            <a:off x="609600" y="4216415"/>
            <a:ext cx="812800" cy="114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rgbClr val="A5A5A5"/>
              </a:buClr>
              <a:buSzPts val="3200"/>
              <a:buNone/>
              <a:defRPr>
                <a:solidFill>
                  <a:srgbClr val="A5A5A5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7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3" name="Google Shape;353;p7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4" name="Google Shape;354;p72"/>
          <p:cNvSpPr txBox="1"/>
          <p:nvPr>
            <p:ph idx="10" type="dt"/>
          </p:nvPr>
        </p:nvSpPr>
        <p:spPr>
          <a:xfrm>
            <a:off x="609600" y="635638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72"/>
          <p:cNvSpPr txBox="1"/>
          <p:nvPr>
            <p:ph idx="11" type="ftr"/>
          </p:nvPr>
        </p:nvSpPr>
        <p:spPr>
          <a:xfrm>
            <a:off x="4165600" y="635638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72"/>
          <p:cNvSpPr txBox="1"/>
          <p:nvPr>
            <p:ph idx="12" type="sldNum"/>
          </p:nvPr>
        </p:nvSpPr>
        <p:spPr>
          <a:xfrm>
            <a:off x="8737600" y="635638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9 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8"/>
          <p:cNvSpPr txBox="1"/>
          <p:nvPr>
            <p:ph type="title"/>
          </p:nvPr>
        </p:nvSpPr>
        <p:spPr>
          <a:xfrm>
            <a:off x="-1239" y="-15912"/>
            <a:ext cx="12193239" cy="8096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8"/>
          <p:cNvSpPr txBox="1"/>
          <p:nvPr>
            <p:ph idx="1" type="body"/>
          </p:nvPr>
        </p:nvSpPr>
        <p:spPr>
          <a:xfrm>
            <a:off x="313765" y="932328"/>
            <a:ext cx="5706035" cy="54684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indent="-30861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60"/>
              <a:buChar char="❑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48"/>
          <p:cNvSpPr txBox="1"/>
          <p:nvPr>
            <p:ph idx="2" type="body"/>
          </p:nvPr>
        </p:nvSpPr>
        <p:spPr>
          <a:xfrm>
            <a:off x="6172200" y="932329"/>
            <a:ext cx="5715000" cy="5468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indent="-30861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60"/>
              <a:buChar char="❑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nasa-logo-lg.png" id="46" name="Google Shape;46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80" y="645255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9 Blank" showMasterSp="0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9 Content with Caption" type="objTx">
  <p:cSld name="OBJECT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0"/>
          <p:cNvSpPr txBox="1"/>
          <p:nvPr>
            <p:ph type="title"/>
          </p:nvPr>
        </p:nvSpPr>
        <p:spPr>
          <a:xfrm>
            <a:off x="0" y="0"/>
            <a:ext cx="12192000" cy="79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Rounded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0"/>
          <p:cNvSpPr txBox="1"/>
          <p:nvPr>
            <p:ph idx="1" type="body"/>
          </p:nvPr>
        </p:nvSpPr>
        <p:spPr>
          <a:xfrm>
            <a:off x="5183187" y="914401"/>
            <a:ext cx="6721942" cy="5486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⮚"/>
              <a:defRPr sz="3200"/>
            </a:lvl1pPr>
            <a:lvl2pPr indent="-3530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60"/>
              <a:buChar char="❑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‒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1" name="Google Shape;51;p50"/>
          <p:cNvSpPr txBox="1"/>
          <p:nvPr>
            <p:ph idx="2" type="body"/>
          </p:nvPr>
        </p:nvSpPr>
        <p:spPr>
          <a:xfrm>
            <a:off x="304800" y="914401"/>
            <a:ext cx="4724400" cy="5486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descr="nasa-logo-lg.png" id="52" name="Google Shape;52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80" y="645255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9 Picture with Caption" type="picTx">
  <p:cSld name="PICTURE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1"/>
          <p:cNvSpPr txBox="1"/>
          <p:nvPr>
            <p:ph type="title"/>
          </p:nvPr>
        </p:nvSpPr>
        <p:spPr>
          <a:xfrm>
            <a:off x="0" y="0"/>
            <a:ext cx="12192000" cy="7888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Rounded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1"/>
          <p:cNvSpPr/>
          <p:nvPr>
            <p:ph idx="2" type="pic"/>
          </p:nvPr>
        </p:nvSpPr>
        <p:spPr>
          <a:xfrm>
            <a:off x="5183187" y="914401"/>
            <a:ext cx="6721941" cy="5486399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51"/>
          <p:cNvSpPr txBox="1"/>
          <p:nvPr>
            <p:ph idx="1" type="body"/>
          </p:nvPr>
        </p:nvSpPr>
        <p:spPr>
          <a:xfrm>
            <a:off x="304800" y="914401"/>
            <a:ext cx="4715435" cy="5486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  <a:defRPr sz="1600"/>
            </a:lvl1pPr>
            <a:lvl2pPr indent="-2908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❑"/>
              <a:defRPr sz="14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‒"/>
              <a:defRPr sz="1000"/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descr="nasa-logo-lg.png" id="57" name="Google Shape;57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80" y="645255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7.xml"/><Relationship Id="rId22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6.xml"/><Relationship Id="rId21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23" Type="http://schemas.openxmlformats.org/officeDocument/2006/relationships/theme" Target="../theme/theme5.xml"/><Relationship Id="rId1" Type="http://schemas.openxmlformats.org/officeDocument/2006/relationships/image" Target="../media/image2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.xml"/><Relationship Id="rId19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.xml"/><Relationship Id="rId1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theme" Target="../theme/theme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theme" Target="../theme/theme4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5.xml"/><Relationship Id="rId6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5.png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theme" Target="../theme/theme2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33.jpg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idx="1" type="body"/>
          </p:nvPr>
        </p:nvSpPr>
        <p:spPr>
          <a:xfrm>
            <a:off x="307757" y="876706"/>
            <a:ext cx="11600157" cy="5554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Noto Sans Symbols"/>
              <a:buChar char="❑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" name="Google Shape;11;p10"/>
          <p:cNvPicPr preferRelativeResize="0"/>
          <p:nvPr/>
        </p:nvPicPr>
        <p:blipFill rotWithShape="1">
          <a:blip r:embed="rId1">
            <a:alphaModFix/>
          </a:blip>
          <a:srcRect b="91708" l="16871" r="3995" t="0"/>
          <a:stretch/>
        </p:blipFill>
        <p:spPr>
          <a:xfrm>
            <a:off x="0" y="-15911"/>
            <a:ext cx="12192000" cy="8096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0"/>
          <p:cNvSpPr/>
          <p:nvPr/>
        </p:nvSpPr>
        <p:spPr>
          <a:xfrm>
            <a:off x="2626490" y="-15912"/>
            <a:ext cx="9565511" cy="809695"/>
          </a:xfrm>
          <a:prstGeom prst="rect">
            <a:avLst/>
          </a:prstGeom>
          <a:gradFill>
            <a:gsLst>
              <a:gs pos="0">
                <a:srgbClr val="171939">
                  <a:alpha val="0"/>
                </a:srgbClr>
              </a:gs>
              <a:gs pos="25000">
                <a:srgbClr val="171939">
                  <a:alpha val="9803"/>
                </a:srgbClr>
              </a:gs>
              <a:gs pos="50000">
                <a:srgbClr val="171939">
                  <a:alpha val="3921"/>
                </a:srgbClr>
              </a:gs>
              <a:gs pos="75000">
                <a:srgbClr val="9C9DAA">
                  <a:alpha val="3921"/>
                </a:srgbClr>
              </a:gs>
              <a:gs pos="93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238" y="-15910"/>
            <a:ext cx="2660700" cy="8096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ge result for landsat satellite" id="14" name="Google Shape;14;p10"/>
          <p:cNvPicPr preferRelativeResize="0"/>
          <p:nvPr/>
        </p:nvPicPr>
        <p:blipFill rotWithShape="1">
          <a:blip r:embed="rId3">
            <a:alphaModFix/>
          </a:blip>
          <a:srcRect b="-1" l="0" r="0" t="4091"/>
          <a:stretch/>
        </p:blipFill>
        <p:spPr>
          <a:xfrm>
            <a:off x="1496633" y="-13335"/>
            <a:ext cx="1470216" cy="59459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0"/>
          <p:cNvSpPr txBox="1"/>
          <p:nvPr>
            <p:ph type="title"/>
          </p:nvPr>
        </p:nvSpPr>
        <p:spPr>
          <a:xfrm>
            <a:off x="-1239" y="-15912"/>
            <a:ext cx="12193239" cy="8096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Rounded"/>
              <a:buNone/>
              <a:defRPr b="1" i="0" sz="2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16" name="Google Shape;16;p10"/>
          <p:cNvCxnSpPr/>
          <p:nvPr/>
        </p:nvCxnSpPr>
        <p:spPr>
          <a:xfrm>
            <a:off x="307758" y="6497637"/>
            <a:ext cx="11600156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" name="Google Shape;1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7757" y="6514110"/>
            <a:ext cx="731520" cy="2705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0"/>
          <p:cNvSpPr txBox="1"/>
          <p:nvPr/>
        </p:nvSpPr>
        <p:spPr>
          <a:xfrm>
            <a:off x="11331316" y="6497637"/>
            <a:ext cx="577849" cy="223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5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/>
          <p:nvPr>
            <p:ph type="title"/>
          </p:nvPr>
        </p:nvSpPr>
        <p:spPr>
          <a:xfrm>
            <a:off x="219920" y="177800"/>
            <a:ext cx="11670996" cy="663575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rgbClr val="465762"/>
            </a:outerShdw>
          </a:effectLst>
        </p:spPr>
        <p:txBody>
          <a:bodyPr anchorCtr="0" anchor="ctr" bIns="44450" lIns="90475" spcFirstLastPara="1" rIns="90475" wrap="square" tIns="44450">
            <a:noAutofit/>
          </a:bodyPr>
          <a:lstStyle>
            <a:lvl1pPr lv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12"/>
          <p:cNvSpPr/>
          <p:nvPr/>
        </p:nvSpPr>
        <p:spPr>
          <a:xfrm>
            <a:off x="5831006" y="6542453"/>
            <a:ext cx="40267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" name="Google Shape;108;p12"/>
          <p:cNvCxnSpPr/>
          <p:nvPr/>
        </p:nvCxnSpPr>
        <p:spPr>
          <a:xfrm>
            <a:off x="304800" y="975277"/>
            <a:ext cx="11586115" cy="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12"/>
          <p:cNvCxnSpPr/>
          <p:nvPr/>
        </p:nvCxnSpPr>
        <p:spPr>
          <a:xfrm flipH="1" rot="10800000">
            <a:off x="304800" y="6019196"/>
            <a:ext cx="11667279" cy="60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" name="Google Shape;110;p12"/>
          <p:cNvSpPr txBox="1"/>
          <p:nvPr>
            <p:ph idx="1" type="body"/>
          </p:nvPr>
        </p:nvSpPr>
        <p:spPr>
          <a:xfrm>
            <a:off x="219920" y="1061050"/>
            <a:ext cx="11670995" cy="5034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6390" lvl="1" marL="914400" marR="0" rtl="0" algn="l">
              <a:lnSpc>
                <a:spcPct val="85000"/>
              </a:lnSpc>
              <a:spcBef>
                <a:spcPts val="660"/>
              </a:spcBef>
              <a:spcAft>
                <a:spcPts val="0"/>
              </a:spcAft>
              <a:buClr>
                <a:srgbClr val="678090"/>
              </a:buClr>
              <a:buSzPts val="1540"/>
              <a:buFont typeface="Noto Sans Symbols"/>
              <a:buChar char="◆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8610" lvl="3" marL="1828800" marR="0" rtl="0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678090"/>
              </a:buClr>
              <a:buSzPts val="1260"/>
              <a:buFont typeface="Noto Sans Symbols"/>
              <a:buChar char="◆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960" lvl="4" marL="228600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960" lvl="5" marL="274320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960" lvl="6" marL="320040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959" lvl="7" marL="365760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959" lvl="8" marL="411480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12"/>
          <p:cNvSpPr txBox="1"/>
          <p:nvPr/>
        </p:nvSpPr>
        <p:spPr>
          <a:xfrm>
            <a:off x="213340" y="6135332"/>
            <a:ext cx="24086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U.S. Department of the Interior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U.S. Geological Survey</a:t>
            </a:r>
            <a:endParaRPr b="1"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  <p:sldLayoutId id="214748366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984">
          <p15:clr>
            <a:srgbClr val="F26B43"/>
          </p15:clr>
        </p15:guide>
        <p15:guide id="2" pos="192">
          <p15:clr>
            <a:srgbClr val="F26B43"/>
          </p15:clr>
        </p15:guide>
        <p15:guide id="3" pos="3840">
          <p15:clr>
            <a:srgbClr val="F26B43"/>
          </p15:clr>
        </p15:guide>
        <p15:guide id="4" pos="74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3" name="Google Shape;123;p14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4" name="Google Shape;124;p14"/>
          <p:cNvSpPr txBox="1"/>
          <p:nvPr>
            <p:ph idx="12" type="sldNum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Clr>
                <a:schemeClr val="accent1"/>
              </a:buClr>
              <a:buSzPts val="1333"/>
              <a:buFont typeface="Lato"/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buClr>
                <a:schemeClr val="accent1"/>
              </a:buClr>
              <a:buSzPts val="1333"/>
              <a:buFont typeface="Lato"/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buClr>
                <a:schemeClr val="accent1"/>
              </a:buClr>
              <a:buSzPts val="1333"/>
              <a:buFont typeface="Lato"/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buClr>
                <a:schemeClr val="accent1"/>
              </a:buClr>
              <a:buSzPts val="1333"/>
              <a:buFont typeface="Lato"/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buClr>
                <a:schemeClr val="accent1"/>
              </a:buClr>
              <a:buSzPts val="1333"/>
              <a:buFont typeface="Lato"/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buClr>
                <a:schemeClr val="accent1"/>
              </a:buClr>
              <a:buSzPts val="1333"/>
              <a:buFont typeface="Lato"/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buClr>
                <a:schemeClr val="accent1"/>
              </a:buClr>
              <a:buSzPts val="1333"/>
              <a:buFont typeface="Lato"/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buClr>
                <a:schemeClr val="accent1"/>
              </a:buClr>
              <a:buSzPts val="1333"/>
              <a:buFont typeface="Lato"/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buClr>
                <a:schemeClr val="accent1"/>
              </a:buClr>
              <a:buSzPts val="1333"/>
              <a:buFont typeface="Lato"/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53" name="Google Shape;153;p16"/>
          <p:cNvSpPr txBox="1"/>
          <p:nvPr>
            <p:ph idx="1" type="body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4" name="Google Shape;154;p16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5" name="Google Shape;155;p16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6" name="Google Shape;156;p16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9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9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9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9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9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9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9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9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9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2"/>
          <p:cNvSpPr txBox="1"/>
          <p:nvPr>
            <p:ph idx="1" type="body"/>
          </p:nvPr>
        </p:nvSpPr>
        <p:spPr>
          <a:xfrm>
            <a:off x="307975" y="876300"/>
            <a:ext cx="11599863" cy="5554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Noto Sans Symbols"/>
              <a:buChar char="❑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94" name="Google Shape;294;p62"/>
          <p:cNvPicPr preferRelativeResize="0"/>
          <p:nvPr/>
        </p:nvPicPr>
        <p:blipFill rotWithShape="1">
          <a:blip r:embed="rId1">
            <a:alphaModFix/>
          </a:blip>
          <a:srcRect b="91708" l="16872" r="3995" t="0"/>
          <a:stretch/>
        </p:blipFill>
        <p:spPr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62"/>
          <p:cNvSpPr/>
          <p:nvPr/>
        </p:nvSpPr>
        <p:spPr>
          <a:xfrm>
            <a:off x="2626490" y="-15912"/>
            <a:ext cx="9565511" cy="809695"/>
          </a:xfrm>
          <a:prstGeom prst="rect">
            <a:avLst/>
          </a:prstGeom>
          <a:gradFill>
            <a:gsLst>
              <a:gs pos="0">
                <a:srgbClr val="171939">
                  <a:alpha val="0"/>
                </a:srgbClr>
              </a:gs>
              <a:gs pos="25000">
                <a:srgbClr val="171939">
                  <a:alpha val="9803"/>
                </a:srgbClr>
              </a:gs>
              <a:gs pos="50000">
                <a:srgbClr val="171939">
                  <a:alpha val="3921"/>
                </a:srgbClr>
              </a:gs>
              <a:gs pos="75000">
                <a:srgbClr val="9C9DAA">
                  <a:alpha val="3921"/>
                </a:srgbClr>
              </a:gs>
              <a:gs pos="93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62"/>
          <p:cNvSpPr txBox="1"/>
          <p:nvPr>
            <p:ph type="title"/>
          </p:nvPr>
        </p:nvSpPr>
        <p:spPr>
          <a:xfrm>
            <a:off x="-1588" y="-15875"/>
            <a:ext cx="12193588" cy="809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lvl="2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lvl="3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lvl="4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lvl="5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lvl="6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lvl="7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lvl="8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/>
        </p:txBody>
      </p:sp>
      <p:cxnSp>
        <p:nvCxnSpPr>
          <p:cNvPr id="298" name="Google Shape;298;p62"/>
          <p:cNvCxnSpPr/>
          <p:nvPr/>
        </p:nvCxnSpPr>
        <p:spPr>
          <a:xfrm>
            <a:off x="307975" y="6497638"/>
            <a:ext cx="11599863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99" name="Google Shape;29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62"/>
          <p:cNvSpPr txBox="1"/>
          <p:nvPr/>
        </p:nvSpPr>
        <p:spPr>
          <a:xfrm>
            <a:off x="11331575" y="6497638"/>
            <a:ext cx="577850" cy="223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62"/>
          <p:cNvSpPr txBox="1"/>
          <p:nvPr/>
        </p:nvSpPr>
        <p:spPr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For Internal Government Use Only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1" r:id="rId5"/>
    <p:sldLayoutId id="2147483702" r:id="rId6"/>
    <p:sldLayoutId id="2147483703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1" name="Google Shape;321;p66"/>
          <p:cNvSpPr txBox="1"/>
          <p:nvPr>
            <p:ph idx="1" type="body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2" name="Google Shape;322;p66"/>
          <p:cNvSpPr txBox="1"/>
          <p:nvPr>
            <p:ph idx="10" type="dt"/>
          </p:nvPr>
        </p:nvSpPr>
        <p:spPr>
          <a:xfrm>
            <a:off x="609600" y="635638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3" name="Google Shape;323;p66"/>
          <p:cNvSpPr txBox="1"/>
          <p:nvPr>
            <p:ph idx="11" type="ftr"/>
          </p:nvPr>
        </p:nvSpPr>
        <p:spPr>
          <a:xfrm>
            <a:off x="4165600" y="635638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4" name="Google Shape;324;p66"/>
          <p:cNvSpPr txBox="1"/>
          <p:nvPr>
            <p:ph idx="12" type="sldNum"/>
          </p:nvPr>
        </p:nvSpPr>
        <p:spPr>
          <a:xfrm>
            <a:off x="8737600" y="635638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ceos.org/gst/user-stories/index.html" TargetMode="External"/><Relationship Id="rId4" Type="http://schemas.openxmlformats.org/officeDocument/2006/relationships/image" Target="../media/image40.jpg"/><Relationship Id="rId5" Type="http://schemas.openxmlformats.org/officeDocument/2006/relationships/image" Target="../media/image42.jpg"/><Relationship Id="rId6" Type="http://schemas.openxmlformats.org/officeDocument/2006/relationships/image" Target="../media/image44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3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1.jpg"/><Relationship Id="rId8" Type="http://schemas.openxmlformats.org/officeDocument/2006/relationships/image" Target="../media/image4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9.png"/><Relationship Id="rId4" Type="http://schemas.openxmlformats.org/officeDocument/2006/relationships/image" Target="../media/image38.jpg"/><Relationship Id="rId5" Type="http://schemas.openxmlformats.org/officeDocument/2006/relationships/image" Target="../media/image25.png"/><Relationship Id="rId6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8.png"/><Relationship Id="rId4" Type="http://schemas.openxmlformats.org/officeDocument/2006/relationships/image" Target="../media/image54.png"/><Relationship Id="rId5" Type="http://schemas.openxmlformats.org/officeDocument/2006/relationships/image" Target="../media/image4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png"/><Relationship Id="rId4" Type="http://schemas.openxmlformats.org/officeDocument/2006/relationships/image" Target="../media/image53.png"/><Relationship Id="rId5" Type="http://schemas.openxmlformats.org/officeDocument/2006/relationships/image" Target="../media/image57.png"/><Relationship Id="rId6" Type="http://schemas.openxmlformats.org/officeDocument/2006/relationships/image" Target="../media/image52.png"/><Relationship Id="rId7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png"/><Relationship Id="rId4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"/>
          <p:cNvSpPr txBox="1"/>
          <p:nvPr>
            <p:ph type="ctrTitle"/>
          </p:nvPr>
        </p:nvSpPr>
        <p:spPr>
          <a:xfrm>
            <a:off x="5433306" y="626726"/>
            <a:ext cx="6630875" cy="1497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Teko"/>
              <a:buNone/>
            </a:pPr>
            <a:r>
              <a:rPr lang="en-US" sz="4400">
                <a:solidFill>
                  <a:srgbClr val="FFC000"/>
                </a:solidFill>
                <a:latin typeface="Teko"/>
                <a:ea typeface="Teko"/>
                <a:cs typeface="Teko"/>
                <a:sym typeface="Teko"/>
              </a:rPr>
              <a:t>USGS Update</a:t>
            </a:r>
            <a:endParaRPr sz="4000">
              <a:solidFill>
                <a:srgbClr val="FFBB00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362" name="Google Shape;362;p1"/>
          <p:cNvSpPr txBox="1"/>
          <p:nvPr>
            <p:ph idx="1" type="subTitle"/>
          </p:nvPr>
        </p:nvSpPr>
        <p:spPr>
          <a:xfrm>
            <a:off x="5902610" y="2316756"/>
            <a:ext cx="5801710" cy="1234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</a:pPr>
            <a:r>
              <a:rPr b="0" lang="en-US" sz="4000">
                <a:latin typeface="Teko"/>
                <a:ea typeface="Teko"/>
                <a:cs typeface="Teko"/>
                <a:sym typeface="Teko"/>
              </a:rPr>
              <a:t>36</a:t>
            </a:r>
            <a:r>
              <a:rPr b="0" baseline="30000" lang="en-US" sz="4000">
                <a:latin typeface="Teko"/>
                <a:ea typeface="Teko"/>
                <a:cs typeface="Teko"/>
                <a:sym typeface="Teko"/>
              </a:rPr>
              <a:t>th</a:t>
            </a:r>
            <a:r>
              <a:rPr b="0" lang="en-US" sz="4000">
                <a:latin typeface="Teko"/>
                <a:ea typeface="Teko"/>
                <a:cs typeface="Teko"/>
                <a:sym typeface="Teko"/>
              </a:rPr>
              <a:t> CEOS Plenary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0" lang="en-US" sz="32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29 Nov – 1 Dec 2022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r>
              <a:t/>
            </a:r>
            <a:endParaRPr b="0" sz="2000">
              <a:solidFill>
                <a:srgbClr val="FFFF00"/>
              </a:solidFill>
              <a:latin typeface="Teko"/>
              <a:ea typeface="Teko"/>
              <a:cs typeface="Teko"/>
              <a:sym typeface="Teko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4000"/>
              <a:buNone/>
            </a:pPr>
            <a:r>
              <a:rPr b="0" lang="en-US" sz="4000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Timothy Stryker</a:t>
            </a:r>
            <a:endParaRPr b="0" baseline="30000" sz="4000">
              <a:solidFill>
                <a:srgbClr val="00B050"/>
              </a:solidFill>
              <a:latin typeface="Teko"/>
              <a:ea typeface="Teko"/>
              <a:cs typeface="Teko"/>
              <a:sym typeface="Teko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None/>
            </a:pPr>
            <a:r>
              <a:rPr b="0" lang="en-US" sz="2800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Chief, Outreach and Collaboration Branch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None/>
            </a:pPr>
            <a:r>
              <a:rPr b="0" lang="en-US" sz="2800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CEOS Principal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None/>
            </a:pPr>
            <a:r>
              <a:rPr b="0" lang="en-US" sz="2800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USGS National Land Imaging Program</a:t>
            </a:r>
            <a:endParaRPr/>
          </a:p>
        </p:txBody>
      </p:sp>
      <p:sp>
        <p:nvSpPr>
          <p:cNvPr id="363" name="Google Shape;363;p1"/>
          <p:cNvSpPr txBox="1"/>
          <p:nvPr/>
        </p:nvSpPr>
        <p:spPr>
          <a:xfrm>
            <a:off x="6758149" y="4681642"/>
            <a:ext cx="3888829" cy="1234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364" name="Google Shape;36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4725" y="133737"/>
            <a:ext cx="1366312" cy="1615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"/>
          <p:cNvSpPr txBox="1"/>
          <p:nvPr>
            <p:ph type="title"/>
          </p:nvPr>
        </p:nvSpPr>
        <p:spPr>
          <a:xfrm>
            <a:off x="215285" y="177800"/>
            <a:ext cx="11976715" cy="663575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rgbClr val="465762"/>
            </a:outerShdw>
          </a:effectLst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USGS CEOS Contributions</a:t>
            </a:r>
            <a:endParaRPr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70" name="Google Shape;370;p2"/>
          <p:cNvSpPr/>
          <p:nvPr/>
        </p:nvSpPr>
        <p:spPr>
          <a:xfrm>
            <a:off x="296784" y="1202496"/>
            <a:ext cx="6750561" cy="477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Tim Stryker – CEOS Principal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Steve Labahn – CEOS Contact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Land Surface Imaging Virtual Constellation (LSI-VC)</a:t>
            </a:r>
            <a:endParaRPr/>
          </a:p>
          <a:p>
            <a:pPr indent="-115887" lvl="0" marL="231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Steve Labahn – LSI-VC Co-Lead</a:t>
            </a:r>
            <a:endParaRPr/>
          </a:p>
          <a:p>
            <a:pPr indent="-115887" lvl="0" marL="231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 Stryker / Chris Barnes / Sylvia Wilson – LSI-VC Members</a:t>
            </a:r>
            <a:endParaRPr/>
          </a:p>
          <a:p>
            <a:pPr indent="-115887" lvl="0" marL="231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 &amp; UNFCCC Global Stocktake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Working Group on Calibration &amp; Validation (WGCV)</a:t>
            </a:r>
            <a:endParaRPr/>
          </a:p>
          <a:p>
            <a:pPr indent="-115887" lvl="0" marL="231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Cody Anderson – WGCV Vice-Chair</a:t>
            </a:r>
            <a:endParaRPr/>
          </a:p>
          <a:p>
            <a:pPr indent="-115887" lvl="0" marL="231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 Crawford – LPV Member </a:t>
            </a:r>
            <a:endParaRPr/>
          </a:p>
          <a:p>
            <a:pPr indent="-115887" lvl="0" marL="231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Dean Gesch – TMSG Member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Working Group on Information Systems &amp; Services (WGISS)</a:t>
            </a:r>
            <a:endParaRPr/>
          </a:p>
          <a:p>
            <a:pPr indent="-115887" lvl="0" marL="231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Tom Sohre – WGISS Vice-Chair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CEOS/CGMS Working Group on Climate (WGClimate)</a:t>
            </a:r>
            <a:endParaRPr/>
          </a:p>
          <a:p>
            <a:pPr indent="-115887" lvl="0" marL="231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 Crawford – WGClimate Member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Working Group on Capacity Building &amp; Data Democracy (WGCapD)</a:t>
            </a:r>
            <a:endParaRPr/>
          </a:p>
          <a:p>
            <a:pPr indent="-115887" lvl="0" marL="231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 Barnes – WGCapD Member</a:t>
            </a:r>
            <a:endParaRPr/>
          </a:p>
        </p:txBody>
      </p:sp>
      <p:grpSp>
        <p:nvGrpSpPr>
          <p:cNvPr id="371" name="Google Shape;371;p2"/>
          <p:cNvGrpSpPr/>
          <p:nvPr/>
        </p:nvGrpSpPr>
        <p:grpSpPr>
          <a:xfrm>
            <a:off x="6203642" y="1250118"/>
            <a:ext cx="5808013" cy="4560956"/>
            <a:chOff x="6203642" y="1148522"/>
            <a:chExt cx="5808013" cy="4560956"/>
          </a:xfrm>
        </p:grpSpPr>
        <p:pic>
          <p:nvPicPr>
            <p:cNvPr id="372" name="Google Shape;372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03642" y="1148522"/>
              <a:ext cx="3778303" cy="251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23736" y="2068946"/>
              <a:ext cx="3773064" cy="251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215890" y="3194878"/>
              <a:ext cx="3795765" cy="2514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"/>
          <p:cNvSpPr txBox="1"/>
          <p:nvPr/>
        </p:nvSpPr>
        <p:spPr>
          <a:xfrm>
            <a:off x="4593760" y="1250312"/>
            <a:ext cx="3046799" cy="2317376"/>
          </a:xfrm>
          <a:prstGeom prst="rect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80675" lIns="80675" spcFirstLastPara="1" rIns="80675" wrap="square" tIns="80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Delivers a national and global capability to ensure broad public and scientific availability of observations of the Earth’s land surface</a:t>
            </a:r>
            <a:endParaRPr b="1" i="1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"/>
          <p:cNvSpPr txBox="1"/>
          <p:nvPr/>
        </p:nvSpPr>
        <p:spPr>
          <a:xfrm>
            <a:off x="1741714" y="189777"/>
            <a:ext cx="9550400" cy="627955"/>
          </a:xfrm>
          <a:prstGeom prst="rect">
            <a:avLst/>
          </a:prstGeom>
          <a:noFill/>
          <a:ln>
            <a:noFill/>
          </a:ln>
        </p:spPr>
        <p:txBody>
          <a:bodyPr anchorCtr="0" anchor="t" bIns="36600" lIns="0" spcFirstLastPara="1" rIns="0" wrap="square" tIns="366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USGS Land Remote Sensing Activities</a:t>
            </a:r>
            <a:endParaRPr/>
          </a:p>
        </p:txBody>
      </p:sp>
      <p:grpSp>
        <p:nvGrpSpPr>
          <p:cNvPr id="382" name="Google Shape;382;p3"/>
          <p:cNvGrpSpPr/>
          <p:nvPr/>
        </p:nvGrpSpPr>
        <p:grpSpPr>
          <a:xfrm>
            <a:off x="9106123" y="4185374"/>
            <a:ext cx="2764614" cy="2111098"/>
            <a:chOff x="5379529" y="5340724"/>
            <a:chExt cx="3239605" cy="2374767"/>
          </a:xfrm>
        </p:grpSpPr>
        <p:pic>
          <p:nvPicPr>
            <p:cNvPr id="383" name="Google Shape;383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419406" y="5340724"/>
              <a:ext cx="3169968" cy="2374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4" name="Google Shape;384;p3"/>
            <p:cNvSpPr txBox="1"/>
            <p:nvPr/>
          </p:nvSpPr>
          <p:spPr>
            <a:xfrm>
              <a:off x="5379529" y="6465918"/>
              <a:ext cx="3239605" cy="118160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35"/>
                <a:buFont typeface="Arial"/>
                <a:buNone/>
              </a:pPr>
              <a:r>
                <a:rPr b="1" i="0" lang="en-US" sz="123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Earth Explorer –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35"/>
                <a:buFont typeface="Arial"/>
                <a:buNone/>
              </a:pPr>
              <a:r>
                <a:rPr b="1" i="0" lang="en-US" sz="123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https://earthexplorer.usgs.gov/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35"/>
                <a:buFont typeface="Arial"/>
                <a:buNone/>
              </a:pPr>
              <a:r>
                <a:t/>
              </a:r>
              <a:endParaRPr b="1" i="0" sz="123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35"/>
                <a:buFont typeface="Arial"/>
                <a:buNone/>
              </a:pPr>
              <a:r>
                <a:rPr b="1" i="0" lang="en-US" sz="123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Hazards Data Distribution System -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35"/>
                <a:buFont typeface="Arial"/>
                <a:buNone/>
              </a:pPr>
              <a:r>
                <a:rPr b="1" i="0" lang="en-US" sz="123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https://hddsexplorer.usgs.gov/</a:t>
              </a:r>
              <a:endParaRPr/>
            </a:p>
          </p:txBody>
        </p:sp>
      </p:grpSp>
      <p:grpSp>
        <p:nvGrpSpPr>
          <p:cNvPr id="385" name="Google Shape;385;p3"/>
          <p:cNvGrpSpPr/>
          <p:nvPr/>
        </p:nvGrpSpPr>
        <p:grpSpPr>
          <a:xfrm>
            <a:off x="668334" y="4709742"/>
            <a:ext cx="1722025" cy="1586730"/>
            <a:chOff x="154067" y="1446675"/>
            <a:chExt cx="3194881" cy="2725801"/>
          </a:xfrm>
        </p:grpSpPr>
        <p:pic>
          <p:nvPicPr>
            <p:cNvPr id="386" name="Google Shape;386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4067" y="1446675"/>
              <a:ext cx="3194881" cy="2374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p3"/>
            <p:cNvSpPr txBox="1"/>
            <p:nvPr/>
          </p:nvSpPr>
          <p:spPr>
            <a:xfrm>
              <a:off x="234177" y="3463555"/>
              <a:ext cx="3011085" cy="7089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Uncrewed Aircraft Systems (UAS)</a:t>
              </a:r>
              <a:endParaRPr/>
            </a:p>
          </p:txBody>
        </p:sp>
      </p:grpSp>
      <p:grpSp>
        <p:nvGrpSpPr>
          <p:cNvPr id="388" name="Google Shape;388;p3"/>
          <p:cNvGrpSpPr/>
          <p:nvPr/>
        </p:nvGrpSpPr>
        <p:grpSpPr>
          <a:xfrm>
            <a:off x="7709264" y="1258720"/>
            <a:ext cx="4233171" cy="2745459"/>
            <a:chOff x="2765605" y="4959005"/>
            <a:chExt cx="3075476" cy="2178952"/>
          </a:xfrm>
        </p:grpSpPr>
        <p:pic>
          <p:nvPicPr>
            <p:cNvPr id="389" name="Google Shape;389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65605" y="4959005"/>
              <a:ext cx="3075476" cy="21789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p3"/>
            <p:cNvSpPr txBox="1"/>
            <p:nvPr/>
          </p:nvSpPr>
          <p:spPr>
            <a:xfrm>
              <a:off x="2894947" y="6778916"/>
              <a:ext cx="2843048" cy="224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35"/>
                <a:buFont typeface="Arial"/>
                <a:buNone/>
              </a:pPr>
              <a:r>
                <a:rPr b="1" i="0" lang="en-US" sz="123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Earth Resources Observation and Science Center</a:t>
              </a:r>
              <a:endParaRPr/>
            </a:p>
          </p:txBody>
        </p:sp>
      </p:grpSp>
      <p:grpSp>
        <p:nvGrpSpPr>
          <p:cNvPr id="391" name="Google Shape;391;p3"/>
          <p:cNvGrpSpPr/>
          <p:nvPr/>
        </p:nvGrpSpPr>
        <p:grpSpPr>
          <a:xfrm>
            <a:off x="2576292" y="4779019"/>
            <a:ext cx="2917372" cy="1566336"/>
            <a:chOff x="376979" y="5298604"/>
            <a:chExt cx="2796003" cy="2345952"/>
          </a:xfrm>
        </p:grpSpPr>
        <p:pic>
          <p:nvPicPr>
            <p:cNvPr id="392" name="Google Shape;392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08201" y="6411137"/>
              <a:ext cx="1464781" cy="12334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3" name="Google Shape;393;p3"/>
            <p:cNvSpPr txBox="1"/>
            <p:nvPr/>
          </p:nvSpPr>
          <p:spPr>
            <a:xfrm>
              <a:off x="425667" y="6558135"/>
              <a:ext cx="1280821" cy="96621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35"/>
                <a:buFont typeface="Arial"/>
                <a:buNone/>
              </a:pPr>
              <a:r>
                <a:rPr b="1" i="0" lang="en-US" sz="123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National Civil Applications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35"/>
                <a:buFont typeface="Arial"/>
                <a:buNone/>
              </a:pPr>
              <a:r>
                <a:rPr b="1" i="0" lang="en-US" sz="123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Center</a:t>
              </a:r>
              <a:endParaRPr/>
            </a:p>
          </p:txBody>
        </p:sp>
        <p:pic>
          <p:nvPicPr>
            <p:cNvPr id="394" name="Google Shape;394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76979" y="5298604"/>
              <a:ext cx="1493637" cy="12334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5" name="Google Shape;395;p3"/>
          <p:cNvGrpSpPr/>
          <p:nvPr/>
        </p:nvGrpSpPr>
        <p:grpSpPr>
          <a:xfrm>
            <a:off x="607554" y="1229521"/>
            <a:ext cx="3914861" cy="3373164"/>
            <a:chOff x="351840" y="1193062"/>
            <a:chExt cx="3169968" cy="2377476"/>
          </a:xfrm>
        </p:grpSpPr>
        <p:pic>
          <p:nvPicPr>
            <p:cNvPr descr="D:\LDCM\Spacecraft\Pictures\LDCM in space 2012 High Res.jpg" id="396" name="Google Shape;396;p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51840" y="1193062"/>
              <a:ext cx="3169968" cy="2377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" name="Google Shape;397;p3"/>
            <p:cNvSpPr txBox="1"/>
            <p:nvPr/>
          </p:nvSpPr>
          <p:spPr>
            <a:xfrm>
              <a:off x="551445" y="3209944"/>
              <a:ext cx="2795211" cy="1990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35"/>
                <a:buFont typeface="Arial"/>
                <a:buNone/>
              </a:pPr>
              <a:r>
                <a:rPr b="1" i="0" lang="en-US" sz="123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Landsats 7, 8, 9, and Next</a:t>
              </a:r>
              <a:endParaRPr/>
            </a:p>
          </p:txBody>
        </p:sp>
      </p:grpSp>
      <p:sp>
        <p:nvSpPr>
          <p:cNvPr id="398" name="Google Shape;398;p3"/>
          <p:cNvSpPr txBox="1"/>
          <p:nvPr/>
        </p:nvSpPr>
        <p:spPr>
          <a:xfrm>
            <a:off x="10044285" y="6535908"/>
            <a:ext cx="466284" cy="28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82"/>
              <a:buFont typeface="Arial"/>
              <a:buNone/>
            </a:pPr>
            <a:fld id="{00000000-1234-1234-1234-123412341234}" type="slidenum">
              <a:rPr b="0" i="0" lang="en-US" sz="88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82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9" name="Google Shape;399;p3"/>
          <p:cNvCxnSpPr/>
          <p:nvPr/>
        </p:nvCxnSpPr>
        <p:spPr>
          <a:xfrm>
            <a:off x="1658472" y="949620"/>
            <a:ext cx="8875059" cy="7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400" name="Google Shape;400;p3"/>
          <p:cNvCxnSpPr/>
          <p:nvPr/>
        </p:nvCxnSpPr>
        <p:spPr>
          <a:xfrm>
            <a:off x="1658472" y="949620"/>
            <a:ext cx="8875059" cy="7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401" name="Google Shape;401;p3"/>
          <p:cNvSpPr txBox="1"/>
          <p:nvPr/>
        </p:nvSpPr>
        <p:spPr>
          <a:xfrm>
            <a:off x="4586500" y="3635245"/>
            <a:ext cx="3075830" cy="1631216"/>
          </a:xfrm>
          <a:prstGeom prst="rect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75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USGS National Land Imaging Program funds: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500"/>
              <a:buFont typeface="Arial"/>
              <a:buChar char="•"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Landsat development and operations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500"/>
              <a:buFont typeface="Arial"/>
              <a:buChar char="•"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Applied science and applications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500"/>
              <a:buFont typeface="Arial"/>
              <a:buChar char="•"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Remote sensing R&amp;D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500"/>
              <a:buFont typeface="Arial"/>
              <a:buChar char="•"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Civil Applications activities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500"/>
              <a:buFont typeface="Arial"/>
              <a:buChar char="•"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Land Remote Sensing Education &amp; Outreach Grant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"/>
          <p:cNvSpPr txBox="1"/>
          <p:nvPr/>
        </p:nvSpPr>
        <p:spPr>
          <a:xfrm>
            <a:off x="7424335" y="6181338"/>
            <a:ext cx="1622960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Products</a:t>
            </a:r>
            <a:endParaRPr/>
          </a:p>
        </p:txBody>
      </p:sp>
      <p:pic>
        <p:nvPicPr>
          <p:cNvPr id="403" name="Google Shape;403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34900" y="5306040"/>
            <a:ext cx="1733246" cy="93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75643" y="5350751"/>
            <a:ext cx="1707183" cy="849117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"/>
          <p:cNvSpPr txBox="1"/>
          <p:nvPr/>
        </p:nvSpPr>
        <p:spPr>
          <a:xfrm>
            <a:off x="5602802" y="6087000"/>
            <a:ext cx="1622960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Essential Climate Variables</a:t>
            </a:r>
            <a:endParaRPr/>
          </a:p>
        </p:txBody>
      </p:sp>
      <p:pic>
        <p:nvPicPr>
          <p:cNvPr id="406" name="Google Shape;406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926305" y="84473"/>
            <a:ext cx="1045461" cy="994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"/>
          <p:cNvPicPr preferRelativeResize="0"/>
          <p:nvPr/>
        </p:nvPicPr>
        <p:blipFill rotWithShape="1">
          <a:blip r:embed="rId3">
            <a:alphaModFix/>
          </a:blip>
          <a:srcRect b="0" l="12059" r="12058" t="0"/>
          <a:stretch/>
        </p:blipFill>
        <p:spPr>
          <a:xfrm>
            <a:off x="-5614" y="0"/>
            <a:ext cx="9272903" cy="6857991"/>
          </a:xfrm>
          <a:custGeom>
            <a:rect b="b" l="l" r="r" t="t"/>
            <a:pathLst>
              <a:path extrusionOk="0" h="6858000" w="9272922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13" name="Google Shape;413;p4"/>
          <p:cNvSpPr/>
          <p:nvPr/>
        </p:nvSpPr>
        <p:spPr>
          <a:xfrm>
            <a:off x="4237188" y="3036537"/>
            <a:ext cx="3717625" cy="7849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"/>
          <p:cNvSpPr/>
          <p:nvPr/>
        </p:nvSpPr>
        <p:spPr>
          <a:xfrm>
            <a:off x="3085695" y="3168054"/>
            <a:ext cx="2631569" cy="1213592"/>
          </a:xfrm>
          <a:prstGeom prst="roundRect">
            <a:avLst>
              <a:gd fmla="val 7391" name="adj"/>
            </a:avLst>
          </a:prstGeom>
          <a:solidFill>
            <a:schemeClr val="dk1">
              <a:alpha val="49803"/>
            </a:schemeClr>
          </a:solidFill>
          <a:ln cap="flat" cmpd="sng" w="12700">
            <a:solidFill>
              <a:srgbClr val="282D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Landsat 8 (2013 - 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Collecting more than 700 new scenes per day; night and off-nadir imaging of volcano and fire imaging. </a:t>
            </a:r>
            <a:endParaRPr/>
          </a:p>
        </p:txBody>
      </p:sp>
      <p:sp>
        <p:nvSpPr>
          <p:cNvPr id="415" name="Google Shape;415;p4"/>
          <p:cNvSpPr/>
          <p:nvPr/>
        </p:nvSpPr>
        <p:spPr>
          <a:xfrm>
            <a:off x="5750058" y="4431832"/>
            <a:ext cx="3036853" cy="1213593"/>
          </a:xfrm>
          <a:prstGeom prst="roundRect">
            <a:avLst>
              <a:gd fmla="val 7391" name="adj"/>
            </a:avLst>
          </a:prstGeom>
          <a:solidFill>
            <a:schemeClr val="dk1">
              <a:alpha val="49803"/>
            </a:schemeClr>
          </a:solidFill>
          <a:ln cap="flat" cmpd="sng" w="12700">
            <a:solidFill>
              <a:srgbClr val="282D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Landsat 7 (1999 - 2022)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Recently lowered into storage orbit; awaiting NASA satellite rendezvous and refueling</a:t>
            </a:r>
            <a:endParaRPr/>
          </a:p>
        </p:txBody>
      </p:sp>
      <p:sp>
        <p:nvSpPr>
          <p:cNvPr id="416" name="Google Shape;416;p4"/>
          <p:cNvSpPr/>
          <p:nvPr/>
        </p:nvSpPr>
        <p:spPr>
          <a:xfrm>
            <a:off x="9347200" y="2478312"/>
            <a:ext cx="2743200" cy="4274123"/>
          </a:xfrm>
          <a:prstGeom prst="roundRect">
            <a:avLst>
              <a:gd fmla="val 7391" name="adj"/>
            </a:avLst>
          </a:prstGeom>
          <a:solidFill>
            <a:schemeClr val="dk1">
              <a:alpha val="49803"/>
            </a:schemeClr>
          </a:solidFill>
          <a:ln cap="flat" cmpd="sng" w="12700">
            <a:solidFill>
              <a:srgbClr val="282D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67"/>
              <a:buFont typeface="Arial"/>
              <a:buNone/>
            </a:pPr>
            <a:r>
              <a:rPr b="1" i="1" lang="en-US" sz="2667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Landsat Archive Operations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 million unique Landsat scenes available in the 50-year archive, with well over 100 million downloads since Landsat data become freely available in 2008.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Reprocessed  CEOS-ARD-compliant “Collection 2” available on the Amazon Cloud</a:t>
            </a: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 </a:t>
            </a:r>
            <a:endParaRPr/>
          </a:p>
        </p:txBody>
      </p:sp>
      <p:sp>
        <p:nvSpPr>
          <p:cNvPr id="417" name="Google Shape;417;p4"/>
          <p:cNvSpPr/>
          <p:nvPr/>
        </p:nvSpPr>
        <p:spPr>
          <a:xfrm>
            <a:off x="263612" y="374688"/>
            <a:ext cx="539602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B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BB00"/>
                </a:solidFill>
                <a:latin typeface="Arial"/>
                <a:ea typeface="Arial"/>
                <a:cs typeface="Arial"/>
                <a:sym typeface="Arial"/>
              </a:rPr>
              <a:t>Landsat Operations Status</a:t>
            </a:r>
            <a:endParaRPr b="0" i="0" sz="3200" u="none" cap="none" strike="noStrike">
              <a:solidFill>
                <a:srgbClr val="FFB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4"/>
          <p:cNvGrpSpPr/>
          <p:nvPr/>
        </p:nvGrpSpPr>
        <p:grpSpPr>
          <a:xfrm>
            <a:off x="9160562" y="220959"/>
            <a:ext cx="2883473" cy="2254935"/>
            <a:chOff x="2765605" y="4959005"/>
            <a:chExt cx="3075476" cy="2178952"/>
          </a:xfrm>
        </p:grpSpPr>
        <p:pic>
          <p:nvPicPr>
            <p:cNvPr id="419" name="Google Shape;419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65605" y="4959005"/>
              <a:ext cx="3075476" cy="21789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0" name="Google Shape;420;p4"/>
            <p:cNvSpPr txBox="1"/>
            <p:nvPr/>
          </p:nvSpPr>
          <p:spPr>
            <a:xfrm>
              <a:off x="2993273" y="6661161"/>
              <a:ext cx="2611119" cy="45651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35"/>
                <a:buFont typeface="Arial"/>
                <a:buNone/>
              </a:pPr>
              <a:r>
                <a:rPr b="1" i="0" lang="en-US" sz="1235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Earth Resources Observation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35"/>
                <a:buFont typeface="Arial"/>
                <a:buNone/>
              </a:pPr>
              <a:r>
                <a:rPr b="1" i="0" lang="en-US" sz="1235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and Science Center (EROS)</a:t>
              </a:r>
              <a:endParaRPr/>
            </a:p>
          </p:txBody>
        </p:sp>
      </p:grpSp>
      <p:sp>
        <p:nvSpPr>
          <p:cNvPr id="421" name="Google Shape;421;p4"/>
          <p:cNvSpPr/>
          <p:nvPr/>
        </p:nvSpPr>
        <p:spPr>
          <a:xfrm>
            <a:off x="-9743" y="1003599"/>
            <a:ext cx="2494891" cy="1061793"/>
          </a:xfrm>
          <a:prstGeom prst="roundRect">
            <a:avLst>
              <a:gd fmla="val 7391" name="adj"/>
            </a:avLst>
          </a:prstGeom>
          <a:solidFill>
            <a:schemeClr val="dk1">
              <a:alpha val="49803"/>
            </a:schemeClr>
          </a:solidFill>
          <a:ln cap="flat" cmpd="sng" w="12700">
            <a:solidFill>
              <a:srgbClr val="282D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Landsat 9 (2021 - 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Collecting more than 700 new scenes per day; full mission transitioned to USGS in August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45" y="221702"/>
            <a:ext cx="758621" cy="857456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"/>
          <p:cNvSpPr txBox="1"/>
          <p:nvPr>
            <p:ph idx="12" type="sldNum"/>
          </p:nvPr>
        </p:nvSpPr>
        <p:spPr>
          <a:xfrm>
            <a:off x="11484982" y="6310312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entury Gothic"/>
              <a:buNone/>
            </a:pPr>
            <a:fld id="{00000000-1234-1234-1234-123412341234}" type="slidenum">
              <a:rPr b="1" i="0" lang="en-US" sz="8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1" i="0" sz="800" u="none" cap="none" strike="noStrik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4" name="Google Shape;424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345" y="4449258"/>
            <a:ext cx="2502040" cy="2396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"/>
          <p:cNvSpPr txBox="1"/>
          <p:nvPr>
            <p:ph type="title"/>
          </p:nvPr>
        </p:nvSpPr>
        <p:spPr>
          <a:xfrm>
            <a:off x="348559" y="335655"/>
            <a:ext cx="11813458" cy="4571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BB00"/>
              </a:buClr>
              <a:buSzPts val="3200"/>
              <a:buFont typeface="Arial"/>
              <a:buNone/>
            </a:pPr>
            <a:r>
              <a:rPr b="1" lang="en-US">
                <a:solidFill>
                  <a:srgbClr val="FFBB00"/>
                </a:solidFill>
                <a:latin typeface="Arial"/>
                <a:ea typeface="Arial"/>
                <a:cs typeface="Arial"/>
                <a:sym typeface="Arial"/>
              </a:rPr>
              <a:t>Landsat Collection 2 </a:t>
            </a:r>
            <a:br>
              <a:rPr b="1" lang="en-US" sz="3600">
                <a:solidFill>
                  <a:srgbClr val="FFBB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2000">
                <a:solidFill>
                  <a:srgbClr val="FFBB00"/>
                </a:solidFill>
                <a:latin typeface="Arial"/>
                <a:ea typeface="Arial"/>
                <a:cs typeface="Arial"/>
                <a:sym typeface="Arial"/>
              </a:rPr>
              <a:t>Released in the Commercial Cloud – 2021</a:t>
            </a:r>
            <a:endParaRPr b="1" i="1" sz="2400">
              <a:solidFill>
                <a:srgbClr val="FFB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5"/>
          <p:cNvSpPr txBox="1"/>
          <p:nvPr>
            <p:ph idx="1" type="body"/>
          </p:nvPr>
        </p:nvSpPr>
        <p:spPr>
          <a:xfrm>
            <a:off x="121736" y="1335207"/>
            <a:ext cx="5226503" cy="3260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b="1" lang="en-US"/>
              <a:t>Improved radiometry, geometry, metadata and access 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b="1" lang="en-US"/>
              <a:t>New tools for search and discovery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b="1" lang="en-US"/>
              <a:t>Direct access to U.S. Analysis Ready Data tiles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b="1" lang="en-US"/>
              <a:t>More than </a:t>
            </a:r>
            <a:r>
              <a:rPr b="1" lang="en-US">
                <a:solidFill>
                  <a:schemeClr val="accent5"/>
                </a:solidFill>
              </a:rPr>
              <a:t>4 billion </a:t>
            </a:r>
            <a:r>
              <a:rPr b="1" lang="en-US"/>
              <a:t>landsat data accesses this year </a:t>
            </a:r>
            <a:endParaRPr/>
          </a:p>
          <a:p>
            <a:pPr indent="-158750" lvl="0" marL="28575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432" name="Google Shape;43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5480" y="2503156"/>
            <a:ext cx="6664784" cy="4186032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433" name="Google Shape;433;p5"/>
          <p:cNvSpPr/>
          <p:nvPr/>
        </p:nvSpPr>
        <p:spPr>
          <a:xfrm>
            <a:off x="7969348" y="1165426"/>
            <a:ext cx="4100916" cy="1066372"/>
          </a:xfrm>
          <a:prstGeom prst="rect">
            <a:avLst/>
          </a:prstGeom>
          <a:solidFill>
            <a:schemeClr val="lt1">
              <a:alpha val="32941"/>
            </a:schemeClr>
          </a:solidFill>
          <a:ln cap="rnd" cmpd="sng" w="19050">
            <a:solidFill>
              <a:srgbClr val="51515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4848" y="1232944"/>
            <a:ext cx="1588346" cy="113453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35" name="Google Shape;43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83078" y="1193823"/>
            <a:ext cx="1588347" cy="113453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36" name="Google Shape;436;p5"/>
          <p:cNvSpPr txBox="1"/>
          <p:nvPr/>
        </p:nvSpPr>
        <p:spPr>
          <a:xfrm>
            <a:off x="8294732" y="1967367"/>
            <a:ext cx="11288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 Optimized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Geotiff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5"/>
          <p:cNvSpPr txBox="1"/>
          <p:nvPr/>
        </p:nvSpPr>
        <p:spPr>
          <a:xfrm>
            <a:off x="348559" y="4373729"/>
            <a:ext cx="4630697" cy="163121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B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BB00"/>
                </a:solidFill>
                <a:latin typeface="Arial"/>
                <a:ea typeface="Arial"/>
                <a:cs typeface="Arial"/>
                <a:sym typeface="Arial"/>
              </a:rPr>
              <a:t>More Landsat data accesses have been made directly from the Commercial Cloud in the last year than in the entire preceding 49-year history of the Landsat program!</a:t>
            </a:r>
            <a:endParaRPr b="0" i="0" sz="2000" u="none" cap="none" strike="noStrike">
              <a:solidFill>
                <a:srgbClr val="FFB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5"/>
          <p:cNvSpPr txBox="1"/>
          <p:nvPr>
            <p:ph idx="12" type="sldNum"/>
          </p:nvPr>
        </p:nvSpPr>
        <p:spPr>
          <a:xfrm>
            <a:off x="11484982" y="6310312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entury Gothic"/>
              <a:buNone/>
            </a:pPr>
            <a:fld id="{00000000-1234-1234-1234-123412341234}" type="slidenum">
              <a:rPr b="1" i="0" lang="en-US" sz="8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1" i="0" sz="800" u="none" cap="none" strike="noStrik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"/>
          <p:cNvSpPr txBox="1"/>
          <p:nvPr>
            <p:ph type="title"/>
          </p:nvPr>
        </p:nvSpPr>
        <p:spPr>
          <a:xfrm>
            <a:off x="838200" y="0"/>
            <a:ext cx="10515600" cy="169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445" name="Google Shape;445;p6"/>
          <p:cNvSpPr txBox="1"/>
          <p:nvPr>
            <p:ph idx="1" type="body"/>
          </p:nvPr>
        </p:nvSpPr>
        <p:spPr>
          <a:xfrm>
            <a:off x="676193" y="1322106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58750" lvl="0" marL="28575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446" name="Google Shape;44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6201"/>
            <a:ext cx="12192000" cy="6416673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"/>
          <p:cNvSpPr txBox="1"/>
          <p:nvPr/>
        </p:nvSpPr>
        <p:spPr>
          <a:xfrm>
            <a:off x="7548759" y="5383034"/>
            <a:ext cx="47131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 Transition &amp; Handover</a:t>
            </a:r>
            <a:endParaRPr/>
          </a:p>
        </p:txBody>
      </p:sp>
      <p:sp>
        <p:nvSpPr>
          <p:cNvPr id="448" name="Google Shape;448;p6"/>
          <p:cNvSpPr txBox="1"/>
          <p:nvPr/>
        </p:nvSpPr>
        <p:spPr>
          <a:xfrm>
            <a:off x="-73225" y="5779374"/>
            <a:ext cx="2350322" cy="666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1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 Launch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September 27, 2021</a:t>
            </a:r>
            <a:endParaRPr/>
          </a:p>
        </p:txBody>
      </p:sp>
      <p:sp>
        <p:nvSpPr>
          <p:cNvPr id="449" name="Google Shape;449;p6"/>
          <p:cNvSpPr/>
          <p:nvPr/>
        </p:nvSpPr>
        <p:spPr>
          <a:xfrm rot="10800000">
            <a:off x="812800" y="5277739"/>
            <a:ext cx="293880" cy="589661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9050">
            <a:solidFill>
              <a:srgbClr val="5151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ogo&#10;&#10;Description automatically generated" id="450" name="Google Shape;45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64800" y="149921"/>
            <a:ext cx="1727200" cy="2123476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"/>
          <p:cNvSpPr txBox="1"/>
          <p:nvPr/>
        </p:nvSpPr>
        <p:spPr>
          <a:xfrm>
            <a:off x="4069888" y="5765801"/>
            <a:ext cx="2520242" cy="666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1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L9 Under-flight of L8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November 11-15</a:t>
            </a:r>
            <a:endParaRPr/>
          </a:p>
        </p:txBody>
      </p:sp>
      <p:sp>
        <p:nvSpPr>
          <p:cNvPr id="452" name="Google Shape;452;p6"/>
          <p:cNvSpPr/>
          <p:nvPr/>
        </p:nvSpPr>
        <p:spPr>
          <a:xfrm rot="10800000">
            <a:off x="4684521" y="4648198"/>
            <a:ext cx="293880" cy="1088153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9050">
            <a:solidFill>
              <a:srgbClr val="5151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"/>
          <p:cNvSpPr txBox="1"/>
          <p:nvPr/>
        </p:nvSpPr>
        <p:spPr>
          <a:xfrm>
            <a:off x="2667143" y="5765801"/>
            <a:ext cx="1367682" cy="666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1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Light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October 31</a:t>
            </a:r>
            <a:endParaRPr/>
          </a:p>
        </p:txBody>
      </p:sp>
      <p:sp>
        <p:nvSpPr>
          <p:cNvPr id="454" name="Google Shape;454;p6"/>
          <p:cNvSpPr/>
          <p:nvPr/>
        </p:nvSpPr>
        <p:spPr>
          <a:xfrm rot="10800000">
            <a:off x="3657601" y="4677648"/>
            <a:ext cx="293880" cy="1088153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9050">
            <a:solidFill>
              <a:srgbClr val="5151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6"/>
          <p:cNvSpPr txBox="1"/>
          <p:nvPr/>
        </p:nvSpPr>
        <p:spPr>
          <a:xfrm>
            <a:off x="6611184" y="4648201"/>
            <a:ext cx="1487908" cy="666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1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Final Orbit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December 1</a:t>
            </a:r>
            <a:endParaRPr/>
          </a:p>
        </p:txBody>
      </p:sp>
      <p:sp>
        <p:nvSpPr>
          <p:cNvPr id="456" name="Google Shape;456;p6"/>
          <p:cNvSpPr/>
          <p:nvPr/>
        </p:nvSpPr>
        <p:spPr>
          <a:xfrm rot="10800000">
            <a:off x="6299202" y="4648201"/>
            <a:ext cx="359161" cy="62794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9050">
            <a:solidFill>
              <a:srgbClr val="5151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44" y="3209256"/>
            <a:ext cx="1383707" cy="1321452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"/>
          <p:cNvSpPr txBox="1"/>
          <p:nvPr/>
        </p:nvSpPr>
        <p:spPr>
          <a:xfrm>
            <a:off x="101600" y="1960590"/>
            <a:ext cx="7782327" cy="46166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Landsat 9 Imagery Data First Released on 10 Feb 22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 rot="10800000">
            <a:off x="8366305" y="4648198"/>
            <a:ext cx="599724" cy="68215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9900"/>
          </a:solidFill>
          <a:ln cap="rnd" cmpd="sng" w="19050">
            <a:solidFill>
              <a:srgbClr val="5151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6"/>
          <p:cNvSpPr txBox="1"/>
          <p:nvPr/>
        </p:nvSpPr>
        <p:spPr>
          <a:xfrm>
            <a:off x="8935455" y="4634902"/>
            <a:ext cx="2201244" cy="666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1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Formal Transition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August 11, 2022</a:t>
            </a:r>
            <a:endParaRPr/>
          </a:p>
        </p:txBody>
      </p:sp>
      <p:sp>
        <p:nvSpPr>
          <p:cNvPr id="461" name="Google Shape;461;p6"/>
          <p:cNvSpPr txBox="1"/>
          <p:nvPr/>
        </p:nvSpPr>
        <p:spPr>
          <a:xfrm>
            <a:off x="0" y="6492874"/>
            <a:ext cx="12192000" cy="3651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6"/>
          <p:cNvSpPr txBox="1"/>
          <p:nvPr/>
        </p:nvSpPr>
        <p:spPr>
          <a:xfrm>
            <a:off x="0" y="-81978"/>
            <a:ext cx="12261909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3" name="Google Shape;463;p6"/>
          <p:cNvGrpSpPr/>
          <p:nvPr/>
        </p:nvGrpSpPr>
        <p:grpSpPr>
          <a:xfrm>
            <a:off x="8012804" y="1741760"/>
            <a:ext cx="1960470" cy="521193"/>
            <a:chOff x="10179135" y="145938"/>
            <a:chExt cx="1960470" cy="521193"/>
          </a:xfrm>
        </p:grpSpPr>
        <p:pic>
          <p:nvPicPr>
            <p:cNvPr descr="meatball best" id="464" name="Google Shape;464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179135" y="145938"/>
              <a:ext cx="609868" cy="511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888669" y="205831"/>
              <a:ext cx="1250936" cy="461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6" name="Google Shape;466;p6"/>
          <p:cNvSpPr txBox="1"/>
          <p:nvPr/>
        </p:nvSpPr>
        <p:spPr>
          <a:xfrm>
            <a:off x="101600" y="138250"/>
            <a:ext cx="118872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rPr b="1" i="0" lang="en-US" sz="2667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3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Landsat 9 Transition to Operations Timeline</a:t>
            </a:r>
            <a:endParaRPr/>
          </a:p>
        </p:txBody>
      </p:sp>
      <p:sp>
        <p:nvSpPr>
          <p:cNvPr id="467" name="Google Shape;467;p6"/>
          <p:cNvSpPr txBox="1"/>
          <p:nvPr/>
        </p:nvSpPr>
        <p:spPr>
          <a:xfrm>
            <a:off x="558459" y="1490090"/>
            <a:ext cx="5682781" cy="3388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"/>
          <p:cNvSpPr txBox="1"/>
          <p:nvPr>
            <p:ph type="title"/>
          </p:nvPr>
        </p:nvSpPr>
        <p:spPr>
          <a:xfrm>
            <a:off x="542441" y="-148330"/>
            <a:ext cx="1189967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None/>
            </a:pPr>
            <a:r>
              <a:rPr b="1" lang="en-US" sz="3600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Landsat Next Program Activities</a:t>
            </a:r>
            <a:endParaRPr/>
          </a:p>
        </p:txBody>
      </p:sp>
      <p:sp>
        <p:nvSpPr>
          <p:cNvPr id="474" name="Google Shape;474;p7"/>
          <p:cNvSpPr txBox="1"/>
          <p:nvPr>
            <p:ph idx="1" type="body"/>
          </p:nvPr>
        </p:nvSpPr>
        <p:spPr>
          <a:xfrm>
            <a:off x="266408" y="1381565"/>
            <a:ext cx="11753001" cy="52869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cap="none">
                <a:latin typeface="Arial"/>
                <a:ea typeface="Arial"/>
                <a:cs typeface="Arial"/>
                <a:sym typeface="Arial"/>
              </a:rPr>
              <a:t>NASA and USGS have determined  the Landsat Next mission concept</a:t>
            </a:r>
            <a:endParaRPr/>
          </a:p>
          <a:p>
            <a:pPr indent="-285750" lvl="0" marL="285750" rtl="0" algn="l"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 sz="2400" cap="none">
                <a:latin typeface="Arial"/>
                <a:ea typeface="Arial"/>
                <a:cs typeface="Arial"/>
                <a:sym typeface="Arial"/>
              </a:rPr>
              <a:t>NASA and USGS held Key Decision-Point A meeting on 29 November to proceed with the mission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cap="none">
                <a:latin typeface="Arial"/>
                <a:ea typeface="Arial"/>
                <a:cs typeface="Arial"/>
                <a:sym typeface="Arial"/>
              </a:rPr>
              <a:t>Constellation of three observatories in a repeating ground track Sun-synchronous orbit to achieve an aggregate six-day revisit over the Earth’s land surfaces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cap="none">
                <a:latin typeface="Arial"/>
                <a:ea typeface="Arial"/>
                <a:cs typeface="Arial"/>
                <a:sym typeface="Arial"/>
              </a:rPr>
              <a:t>Instrument suite will provide for the instruments(s) to support the mission concept and provide the complete spectral coverage of the required Landsat Next Visible to Short-Wave Infrared (VSWIR) and Thermal Infrared (TIR) spectral bands</a:t>
            </a:r>
            <a:endParaRPr/>
          </a:p>
          <a:p>
            <a:pPr indent="-285750" lvl="0" marL="285750" rtl="0" algn="l"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 sz="2400" cap="none">
                <a:latin typeface="Arial"/>
                <a:ea typeface="Arial"/>
                <a:cs typeface="Arial"/>
                <a:sym typeface="Arial"/>
              </a:rPr>
              <a:t>Community Forum for the Landsat Next Instrument Suite: 8 December 2022</a:t>
            </a:r>
            <a:endParaRPr/>
          </a:p>
          <a:p>
            <a:pPr indent="-285750" lvl="0" marL="285750" rtl="0" algn="l"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 sz="2400" cap="none">
                <a:latin typeface="Arial"/>
                <a:ea typeface="Arial"/>
                <a:cs typeface="Arial"/>
                <a:sym typeface="Arial"/>
              </a:rPr>
              <a:t>Target Launch Readiness Date: 2030</a:t>
            </a:r>
            <a:endParaRPr/>
          </a:p>
          <a:p>
            <a:pPr indent="0" lvl="0" marL="0" rtl="0" algn="l">
              <a:spcBef>
                <a:spcPts val="102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2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475" name="Google Shape;47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0766" y="5787194"/>
            <a:ext cx="5214826" cy="88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3831" y="221701"/>
            <a:ext cx="1277935" cy="1325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"/>
          <p:cNvSpPr txBox="1"/>
          <p:nvPr>
            <p:ph type="title"/>
          </p:nvPr>
        </p:nvSpPr>
        <p:spPr>
          <a:xfrm>
            <a:off x="211320" y="356100"/>
            <a:ext cx="9905998" cy="7125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200"/>
              <a:buFont typeface="Arial"/>
              <a:buNone/>
            </a:pPr>
            <a:r>
              <a:rPr b="1" lang="en-US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Landsat Next Requirements Meet Emerging Needs</a:t>
            </a:r>
            <a:endParaRPr/>
          </a:p>
        </p:txBody>
      </p:sp>
      <p:sp>
        <p:nvSpPr>
          <p:cNvPr id="483" name="Google Shape;483;p8"/>
          <p:cNvSpPr txBox="1"/>
          <p:nvPr/>
        </p:nvSpPr>
        <p:spPr>
          <a:xfrm>
            <a:off x="211320" y="1141968"/>
            <a:ext cx="5114448" cy="4647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User need surveys provided a clear set of priorities for Landsat Next requirements to meet emerging needs at breakthrough effectiveness: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Improved Revisit Frequency</a:t>
            </a: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 Dynamic phenomena (crop health &amp; productivity, water quality, snow/ice state, wildfire) which require ~weekly clear views.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Higher Spatial Resolution</a:t>
            </a: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 Experience with Sentinel-2 has underscored importance of 10-meter data for monitoring small agricultural fields, forest disturbance, urbanization, and other applications.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Additional spectral bands</a:t>
            </a:r>
            <a:r>
              <a:rPr b="0" i="0" lang="en-US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support emerging applications in water quality, snow hydrology, soil mapping, and other areas.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Maintaining radiometric quality</a:t>
            </a:r>
            <a:r>
              <a:rPr b="0" i="0" lang="en-US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established by Landsat 8/9</a:t>
            </a:r>
            <a:endParaRPr/>
          </a:p>
        </p:txBody>
      </p:sp>
      <p:sp>
        <p:nvSpPr>
          <p:cNvPr id="484" name="Google Shape;484;p8"/>
          <p:cNvSpPr txBox="1"/>
          <p:nvPr>
            <p:ph idx="12" type="sldNum"/>
          </p:nvPr>
        </p:nvSpPr>
        <p:spPr>
          <a:xfrm>
            <a:off x="11484982" y="6310312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entury Gothic"/>
              <a:buNone/>
            </a:pPr>
            <a:fld id="{00000000-1234-1234-1234-123412341234}" type="slidenum">
              <a:rPr b="1" i="0" lang="en-US" sz="8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1" i="0" sz="800" u="none" cap="none" strike="noStrik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icture containing text&#10;&#10;Description automatically generated" id="485" name="Google Shape;485;p8"/>
          <p:cNvPicPr preferRelativeResize="0"/>
          <p:nvPr/>
        </p:nvPicPr>
        <p:blipFill rotWithShape="1">
          <a:blip r:embed="rId3">
            <a:alphaModFix/>
          </a:blip>
          <a:srcRect b="730" l="1" r="-57" t="5470"/>
          <a:stretch/>
        </p:blipFill>
        <p:spPr>
          <a:xfrm>
            <a:off x="5451204" y="1268315"/>
            <a:ext cx="630936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86" name="Google Shape;486;p8"/>
          <p:cNvSpPr/>
          <p:nvPr/>
        </p:nvSpPr>
        <p:spPr>
          <a:xfrm>
            <a:off x="2585883" y="5966027"/>
            <a:ext cx="9174681" cy="715089"/>
          </a:xfrm>
          <a:prstGeom prst="roundRect">
            <a:avLst>
              <a:gd fmla="val 16667" name="adj"/>
            </a:avLst>
          </a:prstGeom>
          <a:solidFill>
            <a:srgbClr val="E9DFC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Landsat Next will provide more than twice as many spectral bands than Landsat 8/9, with resolution improved by a factor of 2, and with improved repeat coverage</a:t>
            </a:r>
            <a:endParaRPr b="1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8"/>
          <p:cNvSpPr txBox="1"/>
          <p:nvPr/>
        </p:nvSpPr>
        <p:spPr>
          <a:xfrm>
            <a:off x="7117736" y="875907"/>
            <a:ext cx="31856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Multi-spectral 🡪 Super-spectral</a:t>
            </a:r>
            <a:endParaRPr b="0" i="0" sz="18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"/>
          <p:cNvSpPr txBox="1"/>
          <p:nvPr>
            <p:ph type="title"/>
          </p:nvPr>
        </p:nvSpPr>
        <p:spPr>
          <a:xfrm>
            <a:off x="220930" y="163585"/>
            <a:ext cx="10966662" cy="7125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Heading into the Next 50 Years</a:t>
            </a:r>
            <a:endParaRPr/>
          </a:p>
        </p:txBody>
      </p:sp>
      <p:sp>
        <p:nvSpPr>
          <p:cNvPr id="494" name="Google Shape;494;p9"/>
          <p:cNvSpPr txBox="1"/>
          <p:nvPr>
            <p:ph idx="1" type="body"/>
          </p:nvPr>
        </p:nvSpPr>
        <p:spPr>
          <a:xfrm>
            <a:off x="238802" y="1034456"/>
            <a:ext cx="11714395" cy="54739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Future challenges</a:t>
            </a:r>
            <a:endParaRPr sz="2400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Growing user needs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Related systems engineering to deliver new data products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interoperability among EO systems</a:t>
            </a:r>
            <a:endParaRPr/>
          </a:p>
          <a:p>
            <a:pPr indent="-285750" lvl="0" marL="285750" rtl="0" algn="l"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 sz="2400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USGS objectives for the coming decade </a:t>
            </a:r>
            <a:endParaRPr b="0" i="0" sz="2400" cap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Provision of foundational </a:t>
            </a:r>
            <a:r>
              <a:rPr lang="en-US" sz="2000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data and products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Enhance EO capabilities through </a:t>
            </a:r>
            <a:r>
              <a:rPr lang="en-US" sz="2000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external partnerships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Advance analysis-ready data and formats to </a:t>
            </a:r>
            <a:r>
              <a:rPr lang="en-US" sz="2000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support interoperability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b="0" i="0" lang="en-US" sz="2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Leverage </a:t>
            </a:r>
            <a:r>
              <a:rPr b="0" i="0" lang="en-US" sz="2000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multi-source and multi-modal science and applications</a:t>
            </a:r>
            <a:r>
              <a:rPr b="0" i="0" lang="en-US" sz="2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and growing </a:t>
            </a:r>
            <a:r>
              <a:rPr b="0" i="0" lang="en-US" sz="2000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artificial intelligence/machine learning </a:t>
            </a:r>
            <a:r>
              <a:rPr b="0" i="0" lang="en-US" sz="2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capabilities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b="0" i="0" lang="en-US" sz="2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 end users in accessing and </a:t>
            </a:r>
            <a:r>
              <a:rPr b="0" i="0" lang="en-US" sz="2000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exploiting data in the cloud</a:t>
            </a:r>
            <a:endParaRPr/>
          </a:p>
          <a:p>
            <a:pPr indent="-158750" lvl="0" marL="28575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171450" lvl="1" marL="742950" rtl="0" algn="l"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L9 Slide Master 201805">
  <a:themeElements>
    <a:clrScheme name="Landsat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_L9 Slide Master 201805">
  <a:themeElements>
    <a:clrScheme name="Landsat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5_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2020-12-08T21:12:11Z</dcterms:created>
  <dc:creator>Brock, John C.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0x010100682767A9A2FCB342B101EFB35B885CF9</vt:lpwstr>
  </property>
</Properties>
</file>