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6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6D4682-4C27-5A42-119B-EE07B73B56BF}" v="3" dt="2022-11-23T09:02:28.973"/>
    <p1510:client id="{9757E22C-2866-7911-0DD8-D5A563CFA30F}" v="808" dt="2022-11-23T05:56:38.831"/>
    <p1510:client id="{FA8A157F-B623-436E-9755-4EAC4B656185}" v="2" dt="2022-11-23T06:15:50.6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4844" autoAdjust="0"/>
  </p:normalViewPr>
  <p:slideViewPr>
    <p:cSldViewPr snapToGrid="0">
      <p:cViewPr varScale="1">
        <p:scale>
          <a:sx n="63" d="100"/>
          <a:sy n="63" d="100"/>
        </p:scale>
        <p:origin x="47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6" name="Google Shape;7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AU" dirty="0" smtClean="0"/>
          </a:p>
        </p:txBody>
      </p:sp>
      <p:sp>
        <p:nvSpPr>
          <p:cNvPr id="77" name="Google Shape;7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/>
          <p:nvPr/>
        </p:nvSpPr>
        <p:spPr>
          <a:xfrm>
            <a:off x="0" y="1"/>
            <a:ext cx="12192000" cy="103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None/>
            </a:pPr>
            <a:endParaRPr sz="1867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2"/>
          <p:cNvPicPr preferRelativeResize="0"/>
          <p:nvPr/>
        </p:nvPicPr>
        <p:blipFill rotWithShape="1">
          <a:blip r:embed="rId2">
            <a:alphaModFix amt="34000"/>
          </a:blip>
          <a:srcRect l="51340" t="39268" r="-2841" b="35419"/>
          <a:stretch/>
        </p:blipFill>
        <p:spPr>
          <a:xfrm flipH="1">
            <a:off x="9304424" y="0"/>
            <a:ext cx="2887577" cy="10374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7"/>
            <a:ext cx="2027899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19" name="Google Shape;19;p2"/>
          <p:cNvSpPr/>
          <p:nvPr/>
        </p:nvSpPr>
        <p:spPr>
          <a:xfrm>
            <a:off x="-1777" y="6574604"/>
            <a:ext cx="12194000" cy="283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None/>
            </a:pPr>
            <a:endParaRPr sz="1867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2"/>
          <p:cNvSpPr/>
          <p:nvPr/>
        </p:nvSpPr>
        <p:spPr>
          <a:xfrm rot="10800000" flipH="1">
            <a:off x="-4504" y="6540363"/>
            <a:ext cx="12196400" cy="5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None/>
            </a:pPr>
            <a:endParaRPr sz="1867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2"/>
          <p:cNvSpPr txBox="1"/>
          <p:nvPr/>
        </p:nvSpPr>
        <p:spPr>
          <a:xfrm>
            <a:off x="10265664" y="6574605"/>
            <a:ext cx="1925600" cy="318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67"/>
              <a:buFont typeface="Arial"/>
              <a:buNone/>
            </a:pPr>
            <a:r>
              <a:rPr lang="en-AU" sz="1467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AU" sz="1467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67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2"/>
          <p:cNvSpPr txBox="1"/>
          <p:nvPr/>
        </p:nvSpPr>
        <p:spPr>
          <a:xfrm>
            <a:off x="-24384" y="6562799"/>
            <a:ext cx="4925600" cy="318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67"/>
              <a:buFont typeface="Arial"/>
              <a:buNone/>
            </a:pPr>
            <a:r>
              <a:rPr lang="en-AU" sz="1467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CEOS Plenary</a:t>
            </a:r>
            <a:r>
              <a:rPr lang="en-AU" sz="1467" b="1" i="0" u="none" strike="noStrike" cap="none" baseline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r>
              <a:rPr lang="en-AU" sz="1467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67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2"/>
          <p:cNvSpPr txBox="1">
            <a:spLocks noGrp="1"/>
          </p:cNvSpPr>
          <p:nvPr>
            <p:ph type="body" idx="1"/>
          </p:nvPr>
        </p:nvSpPr>
        <p:spPr>
          <a:xfrm>
            <a:off x="324233" y="1558533"/>
            <a:ext cx="11495600" cy="466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❖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385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385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385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385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2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7200" cy="77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Google Shape;2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301751" y="2265730"/>
            <a:ext cx="8288156" cy="275671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3"/>
          <p:cNvPicPr preferRelativeResize="0"/>
          <p:nvPr/>
        </p:nvPicPr>
        <p:blipFill rotWithShape="1">
          <a:blip r:embed="rId3">
            <a:alphaModFix/>
          </a:blip>
          <a:srcRect b="-109"/>
          <a:stretch/>
        </p:blipFill>
        <p:spPr>
          <a:xfrm rot="10800000" flipH="1">
            <a:off x="2824281" y="4824249"/>
            <a:ext cx="5391556" cy="2038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3" descr="A picture containing nature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477344" y="-1"/>
            <a:ext cx="3714656" cy="2686816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3"/>
          <p:cNvSpPr/>
          <p:nvPr/>
        </p:nvSpPr>
        <p:spPr>
          <a:xfrm flipH="1">
            <a:off x="5456395" y="1968439"/>
            <a:ext cx="6751471" cy="4901119"/>
          </a:xfrm>
          <a:custGeom>
            <a:avLst/>
            <a:gdLst/>
            <a:ahLst/>
            <a:cxnLst/>
            <a:rect l="l" t="t" r="r" b="b"/>
            <a:pathLst>
              <a:path w="6751471" h="4901119" extrusionOk="0">
                <a:moveTo>
                  <a:pt x="0" y="4901119"/>
                </a:moveTo>
                <a:cubicBezTo>
                  <a:pt x="794" y="3261063"/>
                  <a:pt x="1588" y="1640056"/>
                  <a:pt x="2382" y="0"/>
                </a:cubicBezTo>
                <a:lnTo>
                  <a:pt x="6751471" y="4901119"/>
                </a:lnTo>
                <a:lnTo>
                  <a:pt x="0" y="49011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13500000" algn="b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None/>
            </a:pPr>
            <a:endParaRPr sz="186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3"/>
          <p:cNvSpPr/>
          <p:nvPr/>
        </p:nvSpPr>
        <p:spPr>
          <a:xfrm flipH="1">
            <a:off x="-8799" y="-14541"/>
            <a:ext cx="12203179" cy="6881876"/>
          </a:xfrm>
          <a:custGeom>
            <a:avLst/>
            <a:gdLst/>
            <a:ahLst/>
            <a:cxnLst/>
            <a:rect l="l" t="t" r="r" b="b"/>
            <a:pathLst>
              <a:path w="14761910" h="6836301" extrusionOk="0">
                <a:moveTo>
                  <a:pt x="11356917" y="6833935"/>
                </a:moveTo>
                <a:lnTo>
                  <a:pt x="0" y="12611"/>
                </a:lnTo>
                <a:lnTo>
                  <a:pt x="14761631" y="0"/>
                </a:lnTo>
                <a:cubicBezTo>
                  <a:pt x="14763636" y="1138989"/>
                  <a:pt x="14754117" y="2277978"/>
                  <a:pt x="14756122" y="3416967"/>
                </a:cubicBezTo>
                <a:cubicBezTo>
                  <a:pt x="14754955" y="4555956"/>
                  <a:pt x="14759552" y="5697312"/>
                  <a:pt x="14758385" y="6836301"/>
                </a:cubicBezTo>
                <a:lnTo>
                  <a:pt x="11356917" y="683393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2700000" algn="t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None/>
            </a:pPr>
            <a:endParaRPr sz="186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" name="Google Shape;31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8431" y="5311499"/>
            <a:ext cx="2738896" cy="150851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32" name="Google Shape;32;p3"/>
          <p:cNvPicPr preferRelativeResize="0"/>
          <p:nvPr/>
        </p:nvPicPr>
        <p:blipFill rotWithShape="1">
          <a:blip r:embed="rId6">
            <a:alphaModFix amt="34000"/>
          </a:blip>
          <a:srcRect l="32581" t="2403" r="8552" b="-8774"/>
          <a:stretch/>
        </p:blipFill>
        <p:spPr>
          <a:xfrm rot="5400000">
            <a:off x="5734364" y="-1016161"/>
            <a:ext cx="5455200" cy="7480800"/>
          </a:xfrm>
          <a:prstGeom prst="rtTriangle">
            <a:avLst/>
          </a:prstGeom>
          <a:noFill/>
          <a:ln>
            <a:noFill/>
          </a:ln>
        </p:spPr>
      </p:pic>
      <p:pic>
        <p:nvPicPr>
          <p:cNvPr id="33" name="Google Shape;33;p3"/>
          <p:cNvPicPr preferRelativeResize="0"/>
          <p:nvPr/>
        </p:nvPicPr>
        <p:blipFill rotWithShape="1">
          <a:blip r:embed="rId6">
            <a:alphaModFix amt="34000"/>
          </a:blip>
          <a:srcRect l="54016" t="36080" r="11353" b="676"/>
          <a:stretch/>
        </p:blipFill>
        <p:spPr>
          <a:xfrm rot="-5400000">
            <a:off x="5792693" y="4820009"/>
            <a:ext cx="1719600" cy="2366800"/>
          </a:xfrm>
          <a:prstGeom prst="rtTriangle">
            <a:avLst/>
          </a:prstGeom>
          <a:noFill/>
          <a:ln>
            <a:noFill/>
          </a:ln>
        </p:spPr>
      </p:pic>
      <p:sp>
        <p:nvSpPr>
          <p:cNvPr id="34" name="Google Shape;34;p3"/>
          <p:cNvSpPr txBox="1">
            <a:spLocks noGrp="1"/>
          </p:cNvSpPr>
          <p:nvPr>
            <p:ph type="title"/>
          </p:nvPr>
        </p:nvSpPr>
        <p:spPr>
          <a:xfrm>
            <a:off x="176047" y="175937"/>
            <a:ext cx="6157200" cy="3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8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"/>
          <p:cNvSpPr/>
          <p:nvPr/>
        </p:nvSpPr>
        <p:spPr>
          <a:xfrm>
            <a:off x="0" y="1"/>
            <a:ext cx="12192000" cy="103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None/>
            </a:pPr>
            <a:endParaRPr sz="1867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7" name="Google Shape;37;p4"/>
          <p:cNvPicPr preferRelativeResize="0"/>
          <p:nvPr/>
        </p:nvPicPr>
        <p:blipFill rotWithShape="1">
          <a:blip r:embed="rId2">
            <a:alphaModFix amt="34000"/>
          </a:blip>
          <a:srcRect l="51340" t="39268" r="-2841" b="35419"/>
          <a:stretch/>
        </p:blipFill>
        <p:spPr>
          <a:xfrm flipH="1">
            <a:off x="9304424" y="0"/>
            <a:ext cx="2887577" cy="1037493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7"/>
            <a:ext cx="2027899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39" name="Google Shape;39;p4"/>
          <p:cNvSpPr/>
          <p:nvPr/>
        </p:nvSpPr>
        <p:spPr>
          <a:xfrm>
            <a:off x="-1777" y="6574604"/>
            <a:ext cx="12194000" cy="283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None/>
            </a:pPr>
            <a:endParaRPr sz="1867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4"/>
          <p:cNvSpPr/>
          <p:nvPr/>
        </p:nvSpPr>
        <p:spPr>
          <a:xfrm rot="10800000" flipH="1">
            <a:off x="-4504" y="6540363"/>
            <a:ext cx="12196400" cy="5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None/>
            </a:pPr>
            <a:endParaRPr sz="1867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4"/>
          <p:cNvSpPr txBox="1">
            <a:spLocks noGrp="1"/>
          </p:cNvSpPr>
          <p:nvPr>
            <p:ph type="body" idx="1"/>
          </p:nvPr>
        </p:nvSpPr>
        <p:spPr>
          <a:xfrm>
            <a:off x="386632" y="1445923"/>
            <a:ext cx="5508800" cy="477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❖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385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385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385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385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Google Shape;42;p4"/>
          <p:cNvSpPr txBox="1">
            <a:spLocks noGrp="1"/>
          </p:cNvSpPr>
          <p:nvPr>
            <p:ph type="body" idx="2"/>
          </p:nvPr>
        </p:nvSpPr>
        <p:spPr>
          <a:xfrm>
            <a:off x="6296361" y="1445923"/>
            <a:ext cx="5508800" cy="477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❖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385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385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385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385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Google Shape;43;p4"/>
          <p:cNvSpPr txBox="1"/>
          <p:nvPr/>
        </p:nvSpPr>
        <p:spPr>
          <a:xfrm>
            <a:off x="10265664" y="6574605"/>
            <a:ext cx="1925600" cy="318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67"/>
              <a:buFont typeface="Arial"/>
              <a:buNone/>
            </a:pPr>
            <a:r>
              <a:rPr lang="en-AU" sz="1467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AU" sz="1467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67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p4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7200" cy="77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" name="Google Shape;45;p4"/>
          <p:cNvSpPr txBox="1"/>
          <p:nvPr/>
        </p:nvSpPr>
        <p:spPr>
          <a:xfrm>
            <a:off x="-24384" y="6562799"/>
            <a:ext cx="4925600" cy="318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67"/>
              <a:buFont typeface="Arial"/>
              <a:buNone/>
            </a:pPr>
            <a:r>
              <a:rPr lang="en-AU" sz="1467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SIT-37, 29-31 March 2022</a:t>
            </a:r>
            <a:endParaRPr sz="1467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5"/>
          <p:cNvSpPr/>
          <p:nvPr/>
        </p:nvSpPr>
        <p:spPr>
          <a:xfrm>
            <a:off x="0" y="1"/>
            <a:ext cx="12192000" cy="103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None/>
            </a:pPr>
            <a:endParaRPr sz="1867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8" name="Google Shape;48;p5"/>
          <p:cNvPicPr preferRelativeResize="0"/>
          <p:nvPr/>
        </p:nvPicPr>
        <p:blipFill rotWithShape="1">
          <a:blip r:embed="rId2">
            <a:alphaModFix amt="34000"/>
          </a:blip>
          <a:srcRect l="51340" t="39268" r="-2841" b="35419"/>
          <a:stretch/>
        </p:blipFill>
        <p:spPr>
          <a:xfrm flipH="1">
            <a:off x="9304424" y="0"/>
            <a:ext cx="2887577" cy="1037493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7"/>
            <a:ext cx="2027899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50" name="Google Shape;50;p5"/>
          <p:cNvSpPr/>
          <p:nvPr/>
        </p:nvSpPr>
        <p:spPr>
          <a:xfrm>
            <a:off x="-1777" y="6574604"/>
            <a:ext cx="12194000" cy="283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None/>
            </a:pPr>
            <a:endParaRPr sz="1867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5"/>
          <p:cNvSpPr/>
          <p:nvPr/>
        </p:nvSpPr>
        <p:spPr>
          <a:xfrm rot="10800000" flipH="1">
            <a:off x="-4504" y="6540363"/>
            <a:ext cx="12196400" cy="5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None/>
            </a:pPr>
            <a:endParaRPr sz="1867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5"/>
          <p:cNvSpPr txBox="1"/>
          <p:nvPr/>
        </p:nvSpPr>
        <p:spPr>
          <a:xfrm>
            <a:off x="10265664" y="6574605"/>
            <a:ext cx="1925600" cy="318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67"/>
              <a:buFont typeface="Arial"/>
              <a:buNone/>
            </a:pPr>
            <a:r>
              <a:rPr lang="en-AU" sz="1467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AU" sz="1467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67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5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7200" cy="77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5"/>
          <p:cNvSpPr txBox="1"/>
          <p:nvPr/>
        </p:nvSpPr>
        <p:spPr>
          <a:xfrm>
            <a:off x="-24384" y="6562799"/>
            <a:ext cx="4925600" cy="318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67"/>
              <a:buFont typeface="Arial"/>
              <a:buNone/>
            </a:pPr>
            <a:r>
              <a:rPr lang="en-AU" sz="1467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SIT-37, 29-31 March 2022</a:t>
            </a:r>
            <a:endParaRPr sz="1467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6"/>
          <p:cNvSpPr/>
          <p:nvPr/>
        </p:nvSpPr>
        <p:spPr>
          <a:xfrm>
            <a:off x="0" y="1"/>
            <a:ext cx="12192000" cy="103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None/>
            </a:pPr>
            <a:endParaRPr sz="1867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7" name="Google Shape;57;p6"/>
          <p:cNvPicPr preferRelativeResize="0"/>
          <p:nvPr/>
        </p:nvPicPr>
        <p:blipFill rotWithShape="1">
          <a:blip r:embed="rId2">
            <a:alphaModFix amt="34000"/>
          </a:blip>
          <a:srcRect l="51340" t="39268" r="-2841" b="35419"/>
          <a:stretch/>
        </p:blipFill>
        <p:spPr>
          <a:xfrm flipH="1">
            <a:off x="9304424" y="0"/>
            <a:ext cx="2887577" cy="1037493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7"/>
            <a:ext cx="2027899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59" name="Google Shape;59;p6"/>
          <p:cNvSpPr/>
          <p:nvPr/>
        </p:nvSpPr>
        <p:spPr>
          <a:xfrm>
            <a:off x="-1777" y="6574604"/>
            <a:ext cx="12194000" cy="283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None/>
            </a:pPr>
            <a:endParaRPr sz="1867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6"/>
          <p:cNvSpPr/>
          <p:nvPr/>
        </p:nvSpPr>
        <p:spPr>
          <a:xfrm rot="10800000" flipH="1">
            <a:off x="-4504" y="6540363"/>
            <a:ext cx="12196400" cy="5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None/>
            </a:pPr>
            <a:endParaRPr sz="1867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6"/>
          <p:cNvSpPr txBox="1">
            <a:spLocks noGrp="1"/>
          </p:cNvSpPr>
          <p:nvPr>
            <p:ph type="body" idx="1"/>
          </p:nvPr>
        </p:nvSpPr>
        <p:spPr>
          <a:xfrm>
            <a:off x="5180012" y="1373852"/>
            <a:ext cx="6172400" cy="46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6195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Char char="o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385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385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385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385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385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385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Google Shape;62;p6"/>
          <p:cNvSpPr txBox="1">
            <a:spLocks noGrp="1"/>
          </p:cNvSpPr>
          <p:nvPr>
            <p:ph type="body" idx="2"/>
          </p:nvPr>
        </p:nvSpPr>
        <p:spPr>
          <a:xfrm>
            <a:off x="839788" y="1373852"/>
            <a:ext cx="3932000" cy="46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4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10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Google Shape;63;p6"/>
          <p:cNvSpPr txBox="1"/>
          <p:nvPr/>
        </p:nvSpPr>
        <p:spPr>
          <a:xfrm>
            <a:off x="10265664" y="6574605"/>
            <a:ext cx="1925600" cy="318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67"/>
              <a:buFont typeface="Arial"/>
              <a:buNone/>
            </a:pPr>
            <a:r>
              <a:rPr lang="en-AU" sz="1467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Slide </a:t>
            </a:r>
            <a:fld id="{00000000-1234-1234-1234-123412341234}" type="slidenum">
              <a:rPr lang="en-AU" sz="1467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67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6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7200" cy="77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Google Shape;65;p6"/>
          <p:cNvSpPr txBox="1"/>
          <p:nvPr/>
        </p:nvSpPr>
        <p:spPr>
          <a:xfrm>
            <a:off x="-24384" y="6562799"/>
            <a:ext cx="4925600" cy="318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67"/>
              <a:buFont typeface="Arial"/>
              <a:buNone/>
            </a:pPr>
            <a:r>
              <a:rPr lang="en-AU" sz="1467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SIT-37, 29-31 March 2022</a:t>
            </a:r>
            <a:endParaRPr sz="1467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>
  <p:cSld name="En blanco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para subtítulos 3">
  <p:cSld name="Diapositiva para subtítulos 3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8"/>
          <p:cNvSpPr txBox="1">
            <a:spLocks noGrp="1"/>
          </p:cNvSpPr>
          <p:nvPr>
            <p:ph type="title"/>
          </p:nvPr>
        </p:nvSpPr>
        <p:spPr>
          <a:xfrm>
            <a:off x="478368" y="367371"/>
            <a:ext cx="4730000" cy="428000"/>
          </a:xfrm>
          <a:prstGeom prst="rect">
            <a:avLst/>
          </a:prstGeom>
          <a:solidFill>
            <a:srgbClr val="953734"/>
          </a:solidFill>
          <a:ln>
            <a:noFill/>
          </a:ln>
        </p:spPr>
        <p:txBody>
          <a:bodyPr spcFirstLastPara="1" wrap="square" lIns="144000" tIns="45700" rIns="91425" bIns="72000" anchor="b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667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667" b="1" i="1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667" b="1" i="1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667" b="1" i="1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667" b="1" i="1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667" b="1" i="1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667" b="1" i="1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667" b="1" i="1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667" b="1" i="1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body" idx="1"/>
          </p:nvPr>
        </p:nvSpPr>
        <p:spPr>
          <a:xfrm>
            <a:off x="5597879" y="318832"/>
            <a:ext cx="6115600" cy="55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5600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667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21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21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427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2133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427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2133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427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2133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427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sz="2133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Google Shape;70;p8"/>
          <p:cNvSpPr>
            <a:spLocks noGrp="1"/>
          </p:cNvSpPr>
          <p:nvPr>
            <p:ph type="pic" idx="2"/>
          </p:nvPr>
        </p:nvSpPr>
        <p:spPr>
          <a:xfrm>
            <a:off x="478368" y="941832"/>
            <a:ext cx="4730000" cy="49192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9"/>
          <p:cNvSpPr txBox="1">
            <a:spLocks noGrp="1"/>
          </p:cNvSpPr>
          <p:nvPr>
            <p:ph type="title"/>
          </p:nvPr>
        </p:nvSpPr>
        <p:spPr>
          <a:xfrm>
            <a:off x="2404532" y="0"/>
            <a:ext cx="8218400" cy="6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33" b="1" i="0" u="none" strike="noStrike" cap="none">
                <a:solidFill>
                  <a:srgbClr val="00669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667" b="1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667" b="1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667" b="1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667" b="1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667" b="1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667" b="1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667" b="1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667" b="1" i="1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" name="Google Shape;73;p9"/>
          <p:cNvSpPr txBox="1">
            <a:spLocks noGrp="1"/>
          </p:cNvSpPr>
          <p:nvPr>
            <p:ph type="body" idx="1"/>
          </p:nvPr>
        </p:nvSpPr>
        <p:spPr>
          <a:xfrm>
            <a:off x="592667" y="1016000"/>
            <a:ext cx="10972800" cy="509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5600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Arial"/>
              <a:buChar char="•"/>
              <a:defRPr sz="2667" b="1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Arial"/>
              <a:buChar char="–"/>
              <a:defRPr sz="2667" b="0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Char char="•"/>
              <a:defRPr sz="3200" b="0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427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–"/>
              <a:defRPr sz="2133" b="0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427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»"/>
              <a:defRPr sz="2133" b="0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21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21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21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21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0" y="1"/>
            <a:ext cx="12192000" cy="103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None/>
            </a:pPr>
            <a:endParaRPr sz="1867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" name="Google Shape;11;p1"/>
          <p:cNvPicPr preferRelativeResize="0"/>
          <p:nvPr/>
        </p:nvPicPr>
        <p:blipFill rotWithShape="1">
          <a:blip r:embed="rId10">
            <a:alphaModFix amt="34000"/>
          </a:blip>
          <a:srcRect l="51340" t="39268" r="-2841" b="35419"/>
          <a:stretch/>
        </p:blipFill>
        <p:spPr>
          <a:xfrm flipH="1">
            <a:off x="9304424" y="0"/>
            <a:ext cx="2887577" cy="10374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791700" y="111657"/>
            <a:ext cx="2027899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13" name="Google Shape;13;p1"/>
          <p:cNvSpPr/>
          <p:nvPr/>
        </p:nvSpPr>
        <p:spPr>
          <a:xfrm>
            <a:off x="-1777" y="6574604"/>
            <a:ext cx="12194000" cy="283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None/>
            </a:pPr>
            <a:endParaRPr sz="1867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1"/>
          <p:cNvSpPr/>
          <p:nvPr/>
        </p:nvSpPr>
        <p:spPr>
          <a:xfrm rot="10800000" flipH="1">
            <a:off x="-4504" y="6540363"/>
            <a:ext cx="12196400" cy="5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None/>
            </a:pPr>
            <a:endParaRPr sz="1867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0"/>
          <p:cNvSpPr txBox="1">
            <a:spLocks noGrp="1"/>
          </p:cNvSpPr>
          <p:nvPr>
            <p:ph type="body" idx="1"/>
          </p:nvPr>
        </p:nvSpPr>
        <p:spPr>
          <a:xfrm>
            <a:off x="324225" y="1176499"/>
            <a:ext cx="11495700" cy="52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indent="-352425">
              <a:spcBef>
                <a:spcPts val="0"/>
              </a:spcBef>
              <a:buSzPts val="1950"/>
              <a:buChar char="-"/>
            </a:pPr>
            <a:r>
              <a:rPr lang="en-AU" sz="1950" dirty="0"/>
              <a:t>Geoscience Australia (GA) is Australia's national land remote sensing organisation, with a heritage stretching back to the 1970s.</a:t>
            </a:r>
          </a:p>
          <a:p>
            <a:pPr indent="-352425">
              <a:spcBef>
                <a:spcPts val="0"/>
              </a:spcBef>
              <a:buSzPts val="1950"/>
              <a:buChar char="-"/>
            </a:pPr>
            <a:r>
              <a:rPr lang="en-AU" sz="1950" dirty="0"/>
              <a:t>GA is supporting </a:t>
            </a:r>
            <a:r>
              <a:rPr lang="en-AU" sz="1950" b="1" dirty="0"/>
              <a:t>Australia's National Space Program for Earth Observation </a:t>
            </a:r>
            <a:r>
              <a:rPr lang="en-AU" sz="1950" dirty="0"/>
              <a:t>(NSP-EO).</a:t>
            </a:r>
            <a:endParaRPr lang="en-US" dirty="0"/>
          </a:p>
          <a:p>
            <a:pPr lvl="1" indent="-352425">
              <a:spcBef>
                <a:spcPts val="0"/>
              </a:spcBef>
              <a:buSzPts val="1950"/>
              <a:buChar char="-"/>
            </a:pPr>
            <a:r>
              <a:rPr lang="en-AU" sz="1550" dirty="0"/>
              <a:t>NSP-EO was announced in March as Australia's first civil satellite program.</a:t>
            </a:r>
            <a:endParaRPr lang="en-AU" dirty="0"/>
          </a:p>
          <a:p>
            <a:pPr lvl="1" indent="-352425">
              <a:spcBef>
                <a:spcPts val="0"/>
              </a:spcBef>
              <a:buSzPts val="1950"/>
              <a:buChar char="-"/>
            </a:pPr>
            <a:r>
              <a:rPr lang="en-AU" sz="1550" dirty="0"/>
              <a:t>NSP-EO is led by the Australian Space Agency with core partners GA, CSIRO and the Bureau of Meteorology.</a:t>
            </a:r>
          </a:p>
          <a:p>
            <a:pPr>
              <a:spcBef>
                <a:spcPts val="0"/>
              </a:spcBef>
              <a:buSzPts val="1950"/>
              <a:buChar char="-"/>
            </a:pPr>
            <a:r>
              <a:rPr lang="en-AU" sz="1950" dirty="0"/>
              <a:t>ASA and GA are continuing to prepare for an Approach to Market for the development, launch and operation of the four </a:t>
            </a:r>
            <a:r>
              <a:rPr lang="en-AU" sz="1950" b="1" dirty="0"/>
              <a:t>Satellite Cross-Calibration Radiometer (SCR) mission</a:t>
            </a:r>
            <a:r>
              <a:rPr lang="en-AU" sz="1950" dirty="0"/>
              <a:t>s at NSP-EO's heart.</a:t>
            </a:r>
          </a:p>
          <a:p>
            <a:pPr lvl="1" indent="-352425">
              <a:spcBef>
                <a:spcPts val="0"/>
              </a:spcBef>
              <a:buSzPts val="1950"/>
              <a:buChar char="-"/>
            </a:pPr>
            <a:r>
              <a:rPr lang="en-AU" sz="1550" dirty="0"/>
              <a:t>Data from these satellites will be global and distributed on a full, free and open basis.</a:t>
            </a:r>
          </a:p>
          <a:p>
            <a:pPr lvl="1" indent="-352425">
              <a:spcBef>
                <a:spcPts val="0"/>
              </a:spcBef>
              <a:buSzPts val="1950"/>
              <a:buChar char="-"/>
            </a:pPr>
            <a:r>
              <a:rPr lang="en-AU" sz="1550" dirty="0"/>
              <a:t>Target launch schedule is currently being reviewed by the partners.</a:t>
            </a:r>
          </a:p>
          <a:p>
            <a:pPr indent="-352425">
              <a:spcBef>
                <a:spcPts val="0"/>
              </a:spcBef>
              <a:buSzPts val="1950"/>
              <a:buChar char="-"/>
            </a:pPr>
            <a:r>
              <a:rPr lang="en-AU" sz="1950" dirty="0"/>
              <a:t>GA has established a new dedicated </a:t>
            </a:r>
            <a:r>
              <a:rPr lang="en-AU" sz="1950" b="1" dirty="0"/>
              <a:t>Space Division</a:t>
            </a:r>
            <a:r>
              <a:rPr lang="en-AU" sz="1950" dirty="0"/>
              <a:t>.  </a:t>
            </a:r>
          </a:p>
          <a:p>
            <a:pPr lvl="1" indent="-352425">
              <a:spcBef>
                <a:spcPts val="0"/>
              </a:spcBef>
              <a:buSzPts val="1950"/>
              <a:buChar char="-"/>
            </a:pPr>
            <a:r>
              <a:rPr lang="en-AU" sz="1550" dirty="0"/>
              <a:t>It includes a dedicated </a:t>
            </a:r>
            <a:r>
              <a:rPr lang="en-AU" sz="1550" b="1" dirty="0"/>
              <a:t>Satellite Land Imaging Collection </a:t>
            </a:r>
            <a:r>
              <a:rPr lang="en-AU" sz="1550" dirty="0"/>
              <a:t>(SLIC) branch coordinating GA's activities under NSP-EO.</a:t>
            </a:r>
          </a:p>
          <a:p>
            <a:pPr indent="-352425">
              <a:spcBef>
                <a:spcPts val="0"/>
              </a:spcBef>
              <a:buSzPts val="1950"/>
              <a:buChar char="-"/>
            </a:pPr>
            <a:r>
              <a:rPr lang="en-AU" sz="1950" dirty="0"/>
              <a:t>GA remains fully committed to working with </a:t>
            </a:r>
            <a:r>
              <a:rPr lang="en-AU" sz="1950" b="1" dirty="0"/>
              <a:t>international partners</a:t>
            </a:r>
            <a:r>
              <a:rPr lang="en-AU" sz="1950" dirty="0"/>
              <a:t>, including through </a:t>
            </a:r>
            <a:r>
              <a:rPr lang="en-AU" sz="1950" b="1" dirty="0"/>
              <a:t>CEOS</a:t>
            </a:r>
            <a:r>
              <a:rPr lang="en-AU" sz="1950" dirty="0"/>
              <a:t>:</a:t>
            </a:r>
          </a:p>
          <a:p>
            <a:pPr lvl="1" indent="-352425">
              <a:spcBef>
                <a:spcPts val="0"/>
              </a:spcBef>
              <a:buSzPts val="1950"/>
              <a:buChar char="-"/>
            </a:pPr>
            <a:r>
              <a:rPr lang="en-AU" sz="1550" dirty="0"/>
              <a:t>GA continues as a co-lead of the LSI-VC.</a:t>
            </a:r>
          </a:p>
          <a:p>
            <a:pPr lvl="1" indent="-352425">
              <a:spcBef>
                <a:spcPts val="0"/>
              </a:spcBef>
              <a:buSzPts val="1950"/>
              <a:buChar char="-"/>
            </a:pPr>
            <a:r>
              <a:rPr lang="en-AU" sz="1550" dirty="0"/>
              <a:t>GA plays a leadership role on the ARD agenda through WGCV and the CEOS ARD Oversight Group.</a:t>
            </a:r>
          </a:p>
          <a:p>
            <a:pPr indent="-352425">
              <a:spcBef>
                <a:spcPts val="0"/>
              </a:spcBef>
              <a:buSzPts val="1950"/>
              <a:buChar char="-"/>
            </a:pPr>
            <a:r>
              <a:rPr lang="en-AU" sz="1950" dirty="0"/>
              <a:t>GA is working with CSIRO and other partners to support applications of space technologies in the </a:t>
            </a:r>
            <a:r>
              <a:rPr lang="en-AU" sz="1950" b="1" dirty="0"/>
              <a:t>Indo-Pacific region</a:t>
            </a:r>
            <a:r>
              <a:rPr lang="en-AU" sz="1950" dirty="0"/>
              <a:t> through the EOCSI initiative.</a:t>
            </a:r>
            <a:endParaRPr lang="en-AU" dirty="0"/>
          </a:p>
          <a:p>
            <a:pPr indent="-352425">
              <a:spcBef>
                <a:spcPts val="0"/>
              </a:spcBef>
              <a:buSzPts val="1950"/>
              <a:buFont typeface="Noto Sans Symbols,Sans-Serif"/>
              <a:buChar char="-"/>
            </a:pPr>
            <a:r>
              <a:rPr lang="en-AU" sz="1950" dirty="0"/>
              <a:t>Australia's Earth Observation from Space Technology </a:t>
            </a:r>
            <a:r>
              <a:rPr lang="en-AU" sz="1950" b="1" dirty="0"/>
              <a:t>Roadmap</a:t>
            </a:r>
            <a:r>
              <a:rPr lang="en-AU" sz="1950" dirty="0"/>
              <a:t> continues to provide a clear sense of priorities for GA's efforts.</a:t>
            </a:r>
            <a:endParaRPr lang="en-US" sz="1950" dirty="0"/>
          </a:p>
          <a:p>
            <a:pPr lvl="1" indent="-352425">
              <a:spcBef>
                <a:spcPts val="0"/>
              </a:spcBef>
              <a:buSzPts val="1950"/>
              <a:buFont typeface="Noto Sans Symbols"/>
              <a:buChar char="-"/>
            </a:pPr>
            <a:r>
              <a:rPr lang="en-AU" sz="1550" dirty="0"/>
              <a:t>The Roadmap also provides a reference point for areas ripe for international collaboration, such as advanced gravity sensing and inland water quality monitoring.</a:t>
            </a:r>
          </a:p>
          <a:p>
            <a:pPr marL="608965" lvl="0" indent="0" algn="l" rtl="0">
              <a:spcAft>
                <a:spcPts val="0"/>
              </a:spcAft>
              <a:buNone/>
            </a:pPr>
            <a:endParaRPr lang="en-AU" sz="1950" dirty="0"/>
          </a:p>
          <a:p>
            <a:pPr marL="640715" lvl="0" indent="-381000" algn="l" rtl="0">
              <a:spcAft>
                <a:spcPts val="0"/>
              </a:spcAft>
              <a:buFont typeface="Arial"/>
              <a:buNone/>
            </a:pPr>
            <a:endParaRPr lang="en-AU" sz="1950" dirty="0"/>
          </a:p>
        </p:txBody>
      </p:sp>
      <p:sp>
        <p:nvSpPr>
          <p:cNvPr id="80" name="Google Shape;80;p10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7200" cy="77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"/>
              <a:buNone/>
            </a:pPr>
            <a:r>
              <a:rPr lang="en-AU" sz="4300"/>
              <a:t>Agency Update: Geoscience Australia</a:t>
            </a:r>
            <a:endParaRPr sz="43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eos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3445F"/>
      </a:accent1>
      <a:accent2>
        <a:srgbClr val="A3CB34"/>
      </a:accent2>
      <a:accent3>
        <a:srgbClr val="C1666B"/>
      </a:accent3>
      <a:accent4>
        <a:srgbClr val="DDDDDD"/>
      </a:accent4>
      <a:accent5>
        <a:srgbClr val="7BC0D7"/>
      </a:accent5>
      <a:accent6>
        <a:srgbClr val="D1462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8DD841D57083428FC485951BBA0AF9" ma:contentTypeVersion="16" ma:contentTypeDescription="Create a new document." ma:contentTypeScope="" ma:versionID="84507bea40f2aa8455f2c63ff1e34dbb">
  <xsd:schema xmlns:xsd="http://www.w3.org/2001/XMLSchema" xmlns:xs="http://www.w3.org/2001/XMLSchema" xmlns:p="http://schemas.microsoft.com/office/2006/metadata/properties" xmlns:ns2="e91dd9b8-ddb6-4afb-a7a5-4e7cab5af135" xmlns:ns3="10010172-efec-4e92-b5ef-0f4f4251bf31" targetNamespace="http://schemas.microsoft.com/office/2006/metadata/properties" ma:root="true" ma:fieldsID="dfbaaca267cb454b1738fc003ed2505c" ns2:_="" ns3:_="">
    <xsd:import namespace="e91dd9b8-ddb6-4afb-a7a5-4e7cab5af135"/>
    <xsd:import namespace="10010172-efec-4e92-b5ef-0f4f4251bf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1dd9b8-ddb6-4afb-a7a5-4e7cab5af1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6a60af0-845b-4d8a-8d01-be9f6f2a1d2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010172-efec-4e92-b5ef-0f4f4251bf3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5017fe6-1b9f-45c1-8f47-83223ffd4a56}" ma:internalName="TaxCatchAll" ma:showField="CatchAllData" ma:web="10010172-efec-4e92-b5ef-0f4f4251bf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91dd9b8-ddb6-4afb-a7a5-4e7cab5af135">
      <Terms xmlns="http://schemas.microsoft.com/office/infopath/2007/PartnerControls"/>
    </lcf76f155ced4ddcb4097134ff3c332f>
    <TaxCatchAll xmlns="10010172-efec-4e92-b5ef-0f4f4251bf3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04E253B-1DAF-4B0D-89C5-DBE6EB8CF2B4}">
  <ds:schemaRefs>
    <ds:schemaRef ds:uri="10010172-efec-4e92-b5ef-0f4f4251bf31"/>
    <ds:schemaRef ds:uri="e91dd9b8-ddb6-4afb-a7a5-4e7cab5af13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F4E4BE6-437F-410E-BEAE-0CC9FB6BF02C}">
  <ds:schemaRefs>
    <ds:schemaRef ds:uri="http://purl.org/dc/terms/"/>
    <ds:schemaRef ds:uri="http://schemas.openxmlformats.org/package/2006/metadata/core-properties"/>
    <ds:schemaRef ds:uri="http://purl.org/dc/dcmitype/"/>
    <ds:schemaRef ds:uri="10010172-efec-4e92-b5ef-0f4f4251bf31"/>
    <ds:schemaRef ds:uri="e91dd9b8-ddb6-4afb-a7a5-4e7cab5af135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8BD1306-8EA3-47B3-8B5B-300A39F1B55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31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Courier New</vt:lpstr>
      <vt:lpstr>Noto Sans Symbols</vt:lpstr>
      <vt:lpstr>Noto Sans Symbols,Sans-Serif</vt:lpstr>
      <vt:lpstr>ceos</vt:lpstr>
      <vt:lpstr>Agency Update: Geoscience Australia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Agency Update: Geoscience Australia</dc:title>
  <dc:creator>Andreia Siqueira</dc:creator>
  <cp:lastModifiedBy>Andreia Siqueira</cp:lastModifiedBy>
  <cp:revision>13</cp:revision>
  <dcterms:modified xsi:type="dcterms:W3CDTF">2022-11-28T07:35:29Z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0x010100748DD841D57083428FC485951BBA0AF9</vt:lpwstr>
  </property>
  <property fmtid="{D5CDD505-2E9C-101B-9397-08002B2CF9AE}" pid="3" name="MediaServiceImageTags">
    <vt:lpwstr/>
  </property>
</Properties>
</file>