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6858000" cx="12192000"/>
  <p:notesSz cx="6858000" cy="9144000"/>
  <p:embeddedFontLst>
    <p:embeddedFont>
      <p:font typeface="Courgette"/>
      <p:regular r:id="rId18"/>
    </p:embeddedFont>
    <p:embeddedFont>
      <p:font typeface="Quattrocento Sans"/>
      <p:regular r:id="rId19"/>
      <p:bold r:id="rId20"/>
      <p:italic r:id="rId21"/>
      <p:boldItalic r:id="rId22"/>
    </p:embeddedFont>
    <p:embeddedFont>
      <p:font typeface="Helvetica Neue"/>
      <p:regular r:id="rId23"/>
      <p:bold r:id="rId24"/>
      <p:italic r:id="rId25"/>
      <p:boldItalic r:id="rId26"/>
    </p:embeddedFont>
    <p:embeddedFont>
      <p:font typeface="Arial Black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8" roundtripDataSignature="AMtx7mhCLE5j8FVYIVZyCw41j+xMDBAS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QuattrocentoSans-bold.fntdata"/><Relationship Id="rId22" Type="http://schemas.openxmlformats.org/officeDocument/2006/relationships/font" Target="fonts/QuattrocentoSans-boldItalic.fntdata"/><Relationship Id="rId21" Type="http://schemas.openxmlformats.org/officeDocument/2006/relationships/font" Target="fonts/QuattrocentoSans-italic.fntdata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28" Type="http://customschemas.google.com/relationships/presentationmetadata" Target="metadata"/><Relationship Id="rId27" Type="http://schemas.openxmlformats.org/officeDocument/2006/relationships/font" Target="fonts/ArialBlack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QuattrocentoSans-regular.fntdata"/><Relationship Id="rId18" Type="http://schemas.openxmlformats.org/officeDocument/2006/relationships/font" Target="fonts/Courgette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4" name="Google Shape;47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7" name="Google Shape;52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615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8" name="Google Shape;528;p1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0" name="Google Shape;300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4" name="Google Shape;364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0" name="Google Shape;390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0" name="Google Shape;400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None/>
            </a:pPr>
            <a:r>
              <a:t/>
            </a:r>
            <a:endParaRPr i="1"/>
          </a:p>
        </p:txBody>
      </p:sp>
      <p:sp>
        <p:nvSpPr>
          <p:cNvPr id="414" name="Google Shape;414;p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0" name="Google Shape;460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jp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6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4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4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4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4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4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4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maire 2 avec photo">
  <p:cSld name="Sommaire 2 avec photo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4"/>
          <p:cNvSpPr/>
          <p:nvPr>
            <p:ph idx="2" type="pic"/>
          </p:nvPr>
        </p:nvSpPr>
        <p:spPr>
          <a:xfrm>
            <a:off x="0" y="0"/>
            <a:ext cx="4267200" cy="657225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3" name="Google Shape;83;p24"/>
          <p:cNvSpPr txBox="1"/>
          <p:nvPr>
            <p:ph idx="1" type="body"/>
          </p:nvPr>
        </p:nvSpPr>
        <p:spPr>
          <a:xfrm>
            <a:off x="4608001" y="161925"/>
            <a:ext cx="5431350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❖"/>
              <a:defRPr/>
            </a:lvl2pPr>
            <a:lvl3pPr indent="-3429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  <a:defRPr/>
            </a:lvl3pPr>
            <a:lvl4pPr indent="-3429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24"/>
          <p:cNvSpPr txBox="1"/>
          <p:nvPr>
            <p:ph type="title"/>
          </p:nvPr>
        </p:nvSpPr>
        <p:spPr>
          <a:xfrm>
            <a:off x="4608000" y="710857"/>
            <a:ext cx="7222050" cy="290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 Black"/>
              <a:buNone/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4"/>
          <p:cNvSpPr txBox="1"/>
          <p:nvPr>
            <p:ph idx="3" type="body"/>
          </p:nvPr>
        </p:nvSpPr>
        <p:spPr>
          <a:xfrm>
            <a:off x="4608000" y="1885949"/>
            <a:ext cx="7222050" cy="3840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  <a:defRPr/>
            </a:lvl3pPr>
            <a:lvl4pPr indent="-3429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24"/>
          <p:cNvSpPr txBox="1"/>
          <p:nvPr>
            <p:ph idx="12" type="sldNum"/>
          </p:nvPr>
        </p:nvSpPr>
        <p:spPr>
          <a:xfrm>
            <a:off x="11003485" y="6626632"/>
            <a:ext cx="274114" cy="184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24"/>
          <p:cNvSpPr txBox="1"/>
          <p:nvPr>
            <p:ph idx="10" type="dt"/>
          </p:nvPr>
        </p:nvSpPr>
        <p:spPr>
          <a:xfrm>
            <a:off x="8514090" y="6605433"/>
            <a:ext cx="1409347" cy="211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4"/>
          <p:cNvSpPr txBox="1"/>
          <p:nvPr>
            <p:ph idx="11" type="ftr"/>
          </p:nvPr>
        </p:nvSpPr>
        <p:spPr>
          <a:xfrm>
            <a:off x="670278" y="6605433"/>
            <a:ext cx="6489348" cy="211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 + fond dégradé">
  <p:cSld name="Titre et contenu + fond dégradé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20251"/>
              </a:gs>
              <a:gs pos="35000">
                <a:srgbClr val="005191"/>
              </a:gs>
              <a:gs pos="67000">
                <a:schemeClr val="accent2"/>
              </a:gs>
              <a:gs pos="100000">
                <a:schemeClr val="accent4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5"/>
          <p:cNvSpPr txBox="1"/>
          <p:nvPr>
            <p:ph type="title"/>
          </p:nvPr>
        </p:nvSpPr>
        <p:spPr>
          <a:xfrm>
            <a:off x="360000" y="710857"/>
            <a:ext cx="11472001" cy="290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5"/>
          <p:cNvSpPr txBox="1"/>
          <p:nvPr>
            <p:ph idx="1" type="body"/>
          </p:nvPr>
        </p:nvSpPr>
        <p:spPr>
          <a:xfrm>
            <a:off x="359999" y="1247686"/>
            <a:ext cx="11472001" cy="5093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3302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  <a:defRPr>
                <a:solidFill>
                  <a:schemeClr val="lt1"/>
                </a:solidFill>
              </a:defRPr>
            </a:lvl2pPr>
            <a:lvl3pPr indent="-3302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⮚"/>
              <a:defRPr>
                <a:solidFill>
                  <a:schemeClr val="lt1"/>
                </a:solidFill>
              </a:defRPr>
            </a:lvl3pPr>
            <a:lvl4pPr indent="-3175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048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25"/>
          <p:cNvSpPr txBox="1"/>
          <p:nvPr>
            <p:ph idx="2" type="body"/>
          </p:nvPr>
        </p:nvSpPr>
        <p:spPr>
          <a:xfrm>
            <a:off x="360000" y="161925"/>
            <a:ext cx="8601075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❖"/>
              <a:defRPr/>
            </a:lvl2pPr>
            <a:lvl3pPr indent="-3429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  <a:defRPr/>
            </a:lvl3pPr>
            <a:lvl4pPr indent="-3429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94" name="Google Shape;94;p25"/>
          <p:cNvCxnSpPr/>
          <p:nvPr/>
        </p:nvCxnSpPr>
        <p:spPr>
          <a:xfrm>
            <a:off x="359999" y="592670"/>
            <a:ext cx="11472001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" name="Google Shape;95;p25"/>
          <p:cNvSpPr txBox="1"/>
          <p:nvPr>
            <p:ph idx="12" type="sldNum"/>
          </p:nvPr>
        </p:nvSpPr>
        <p:spPr>
          <a:xfrm>
            <a:off x="11035546" y="6626632"/>
            <a:ext cx="242053" cy="184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25"/>
          <p:cNvSpPr txBox="1"/>
          <p:nvPr/>
        </p:nvSpPr>
        <p:spPr>
          <a:xfrm>
            <a:off x="11430002" y="6649716"/>
            <a:ext cx="379912" cy="138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cnes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5"/>
          <p:cNvSpPr txBox="1"/>
          <p:nvPr>
            <p:ph idx="10" type="dt"/>
          </p:nvPr>
        </p:nvSpPr>
        <p:spPr>
          <a:xfrm>
            <a:off x="8514090" y="6605433"/>
            <a:ext cx="1409347" cy="211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11" type="ftr"/>
          </p:nvPr>
        </p:nvSpPr>
        <p:spPr>
          <a:xfrm>
            <a:off x="670278" y="6605433"/>
            <a:ext cx="6489348" cy="211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 droite + fond photo">
  <p:cSld name="Titre et contenu droite + fond photo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20251">
                  <a:alpha val="80000"/>
                </a:srgbClr>
              </a:gs>
              <a:gs pos="35000">
                <a:srgbClr val="005191">
                  <a:alpha val="80000"/>
                </a:srgbClr>
              </a:gs>
              <a:gs pos="67000">
                <a:srgbClr val="44C39D">
                  <a:alpha val="80000"/>
                </a:srgbClr>
              </a:gs>
              <a:gs pos="100000">
                <a:schemeClr val="accent4"/>
              </a:gs>
            </a:gsLst>
            <a:lin ang="189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6"/>
          <p:cNvSpPr txBox="1"/>
          <p:nvPr>
            <p:ph idx="1" type="body"/>
          </p:nvPr>
        </p:nvSpPr>
        <p:spPr>
          <a:xfrm>
            <a:off x="4608001" y="161925"/>
            <a:ext cx="5431350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❖"/>
              <a:defRPr/>
            </a:lvl2pPr>
            <a:lvl3pPr indent="-3429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  <a:defRPr/>
            </a:lvl3pPr>
            <a:lvl4pPr indent="-3429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26"/>
          <p:cNvSpPr txBox="1"/>
          <p:nvPr>
            <p:ph type="title"/>
          </p:nvPr>
        </p:nvSpPr>
        <p:spPr>
          <a:xfrm>
            <a:off x="4608000" y="710857"/>
            <a:ext cx="5432400" cy="3323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6"/>
          <p:cNvSpPr txBox="1"/>
          <p:nvPr>
            <p:ph idx="2" type="body"/>
          </p:nvPr>
        </p:nvSpPr>
        <p:spPr>
          <a:xfrm>
            <a:off x="4608000" y="1330325"/>
            <a:ext cx="70982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3302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Char char="❖"/>
              <a:defRPr>
                <a:solidFill>
                  <a:schemeClr val="lt1"/>
                </a:solidFill>
              </a:defRPr>
            </a:lvl2pPr>
            <a:lvl3pPr indent="-3302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⮚"/>
              <a:defRPr>
                <a:solidFill>
                  <a:schemeClr val="lt1"/>
                </a:solidFill>
              </a:defRPr>
            </a:lvl3pPr>
            <a:lvl4pPr indent="-3175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048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06" name="Google Shape;106;p26"/>
          <p:cNvCxnSpPr/>
          <p:nvPr/>
        </p:nvCxnSpPr>
        <p:spPr>
          <a:xfrm>
            <a:off x="4105275" y="592670"/>
            <a:ext cx="760095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7" name="Google Shape;107;p26"/>
          <p:cNvSpPr txBox="1"/>
          <p:nvPr>
            <p:ph idx="12" type="sldNum"/>
          </p:nvPr>
        </p:nvSpPr>
        <p:spPr>
          <a:xfrm>
            <a:off x="11035546" y="6626632"/>
            <a:ext cx="242053" cy="184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26"/>
          <p:cNvSpPr txBox="1"/>
          <p:nvPr/>
        </p:nvSpPr>
        <p:spPr>
          <a:xfrm>
            <a:off x="11430002" y="6649716"/>
            <a:ext cx="379912" cy="138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cnes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6"/>
          <p:cNvSpPr txBox="1"/>
          <p:nvPr>
            <p:ph idx="10" type="dt"/>
          </p:nvPr>
        </p:nvSpPr>
        <p:spPr>
          <a:xfrm>
            <a:off x="8514090" y="6605433"/>
            <a:ext cx="1409347" cy="211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6"/>
          <p:cNvSpPr txBox="1"/>
          <p:nvPr>
            <p:ph idx="11" type="ftr"/>
          </p:nvPr>
        </p:nvSpPr>
        <p:spPr>
          <a:xfrm>
            <a:off x="670278" y="6605433"/>
            <a:ext cx="6489348" cy="211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lonnes">
  <p:cSld name="Deux colonne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/>
          <p:nvPr>
            <p:ph type="title"/>
          </p:nvPr>
        </p:nvSpPr>
        <p:spPr>
          <a:xfrm>
            <a:off x="360000" y="710857"/>
            <a:ext cx="11472001" cy="290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1" type="body"/>
          </p:nvPr>
        </p:nvSpPr>
        <p:spPr>
          <a:xfrm>
            <a:off x="360000" y="1231976"/>
            <a:ext cx="4932000" cy="5143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❖"/>
              <a:defRPr/>
            </a:lvl2pPr>
            <a:lvl3pPr indent="-3429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  <a:defRPr/>
            </a:lvl3pPr>
            <a:lvl4pPr indent="-3429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27"/>
          <p:cNvSpPr txBox="1"/>
          <p:nvPr>
            <p:ph idx="2" type="body"/>
          </p:nvPr>
        </p:nvSpPr>
        <p:spPr>
          <a:xfrm>
            <a:off x="6438899" y="1231976"/>
            <a:ext cx="5393101" cy="5143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❖"/>
              <a:defRPr/>
            </a:lvl2pPr>
            <a:lvl3pPr indent="-3302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⮚"/>
              <a:defRPr/>
            </a:lvl3pPr>
            <a:lvl4pPr indent="-317500" lvl="3" marL="18288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o"/>
              <a:defRPr/>
            </a:lvl4pPr>
            <a:lvl5pPr indent="-3048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15" name="Google Shape;11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81049" y="1514475"/>
            <a:ext cx="238088" cy="40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7"/>
          <p:cNvSpPr txBox="1"/>
          <p:nvPr>
            <p:ph idx="3" type="body"/>
          </p:nvPr>
        </p:nvSpPr>
        <p:spPr>
          <a:xfrm>
            <a:off x="360000" y="161925"/>
            <a:ext cx="8601075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❖"/>
              <a:defRPr/>
            </a:lvl2pPr>
            <a:lvl3pPr indent="-3429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  <a:defRPr/>
            </a:lvl3pPr>
            <a:lvl4pPr indent="-3429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27"/>
          <p:cNvSpPr txBox="1"/>
          <p:nvPr>
            <p:ph idx="12" type="sldNum"/>
          </p:nvPr>
        </p:nvSpPr>
        <p:spPr>
          <a:xfrm>
            <a:off x="11035546" y="6626632"/>
            <a:ext cx="242053" cy="184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27"/>
          <p:cNvSpPr txBox="1"/>
          <p:nvPr>
            <p:ph idx="10" type="dt"/>
          </p:nvPr>
        </p:nvSpPr>
        <p:spPr>
          <a:xfrm>
            <a:off x="8514090" y="6605433"/>
            <a:ext cx="1409347" cy="211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7"/>
          <p:cNvSpPr txBox="1"/>
          <p:nvPr>
            <p:ph idx="11" type="ftr"/>
          </p:nvPr>
        </p:nvSpPr>
        <p:spPr>
          <a:xfrm>
            <a:off x="670278" y="6605433"/>
            <a:ext cx="6489348" cy="211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e + image gauche">
  <p:cSld name="Texte + image gauch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/>
          <p:nvPr>
            <p:ph idx="2" type="pic"/>
          </p:nvPr>
        </p:nvSpPr>
        <p:spPr>
          <a:xfrm>
            <a:off x="0" y="0"/>
            <a:ext cx="4267200" cy="657225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2" name="Google Shape;122;p28"/>
          <p:cNvSpPr txBox="1"/>
          <p:nvPr>
            <p:ph idx="1" type="body"/>
          </p:nvPr>
        </p:nvSpPr>
        <p:spPr>
          <a:xfrm>
            <a:off x="4608001" y="161925"/>
            <a:ext cx="5431350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❖"/>
              <a:defRPr/>
            </a:lvl2pPr>
            <a:lvl3pPr indent="-3429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  <a:defRPr/>
            </a:lvl3pPr>
            <a:lvl4pPr indent="-3429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28"/>
          <p:cNvSpPr txBox="1"/>
          <p:nvPr>
            <p:ph type="title"/>
          </p:nvPr>
        </p:nvSpPr>
        <p:spPr>
          <a:xfrm>
            <a:off x="4608000" y="710857"/>
            <a:ext cx="5432400" cy="3323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8"/>
          <p:cNvSpPr txBox="1"/>
          <p:nvPr>
            <p:ph idx="3" type="body"/>
          </p:nvPr>
        </p:nvSpPr>
        <p:spPr>
          <a:xfrm>
            <a:off x="4608000" y="1330325"/>
            <a:ext cx="70982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❖"/>
              <a:defRPr/>
            </a:lvl2pPr>
            <a:lvl3pPr indent="-3429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  <a:defRPr/>
            </a:lvl3pPr>
            <a:lvl4pPr indent="-3429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28"/>
          <p:cNvSpPr txBox="1"/>
          <p:nvPr>
            <p:ph idx="12" type="sldNum"/>
          </p:nvPr>
        </p:nvSpPr>
        <p:spPr>
          <a:xfrm>
            <a:off x="11035546" y="6626632"/>
            <a:ext cx="242053" cy="184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28"/>
          <p:cNvSpPr txBox="1"/>
          <p:nvPr>
            <p:ph idx="10" type="dt"/>
          </p:nvPr>
        </p:nvSpPr>
        <p:spPr>
          <a:xfrm>
            <a:off x="8514090" y="6605433"/>
            <a:ext cx="1409347" cy="211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8"/>
          <p:cNvSpPr txBox="1"/>
          <p:nvPr>
            <p:ph idx="11" type="ftr"/>
          </p:nvPr>
        </p:nvSpPr>
        <p:spPr>
          <a:xfrm>
            <a:off x="670278" y="6605433"/>
            <a:ext cx="6489348" cy="211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>
  <p:cSld name="Titre seul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 txBox="1"/>
          <p:nvPr>
            <p:ph type="title"/>
          </p:nvPr>
        </p:nvSpPr>
        <p:spPr>
          <a:xfrm>
            <a:off x="360000" y="710857"/>
            <a:ext cx="11472001" cy="290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 Black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9"/>
          <p:cNvSpPr txBox="1"/>
          <p:nvPr>
            <p:ph idx="1" type="body"/>
          </p:nvPr>
        </p:nvSpPr>
        <p:spPr>
          <a:xfrm>
            <a:off x="360000" y="161925"/>
            <a:ext cx="8601075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❖"/>
              <a:defRPr/>
            </a:lvl2pPr>
            <a:lvl3pPr indent="-3429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  <a:defRPr/>
            </a:lvl3pPr>
            <a:lvl4pPr indent="-3429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29"/>
          <p:cNvSpPr txBox="1"/>
          <p:nvPr>
            <p:ph idx="12" type="sldNum"/>
          </p:nvPr>
        </p:nvSpPr>
        <p:spPr>
          <a:xfrm>
            <a:off x="11035546" y="6626632"/>
            <a:ext cx="242053" cy="184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" name="Google Shape;132;p29"/>
          <p:cNvSpPr txBox="1"/>
          <p:nvPr>
            <p:ph idx="10" type="dt"/>
          </p:nvPr>
        </p:nvSpPr>
        <p:spPr>
          <a:xfrm>
            <a:off x="8514090" y="6605433"/>
            <a:ext cx="1409347" cy="211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9"/>
          <p:cNvSpPr txBox="1"/>
          <p:nvPr>
            <p:ph idx="11" type="ftr"/>
          </p:nvPr>
        </p:nvSpPr>
        <p:spPr>
          <a:xfrm>
            <a:off x="670278" y="6605433"/>
            <a:ext cx="6489348" cy="211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>
  <p:cSld name="Vide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/>
          <p:nvPr>
            <p:ph idx="1" type="body"/>
          </p:nvPr>
        </p:nvSpPr>
        <p:spPr>
          <a:xfrm>
            <a:off x="360000" y="161925"/>
            <a:ext cx="8601075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❖"/>
              <a:defRPr/>
            </a:lvl2pPr>
            <a:lvl3pPr indent="-3429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  <a:defRPr/>
            </a:lvl3pPr>
            <a:lvl4pPr indent="-3429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30"/>
          <p:cNvSpPr txBox="1"/>
          <p:nvPr>
            <p:ph idx="12" type="sldNum"/>
          </p:nvPr>
        </p:nvSpPr>
        <p:spPr>
          <a:xfrm>
            <a:off x="11035546" y="6626632"/>
            <a:ext cx="242053" cy="184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" name="Google Shape;137;p30"/>
          <p:cNvSpPr txBox="1"/>
          <p:nvPr>
            <p:ph idx="10" type="dt"/>
          </p:nvPr>
        </p:nvSpPr>
        <p:spPr>
          <a:xfrm>
            <a:off x="8514090" y="6605433"/>
            <a:ext cx="1409347" cy="211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0"/>
          <p:cNvSpPr txBox="1"/>
          <p:nvPr>
            <p:ph idx="11" type="ftr"/>
          </p:nvPr>
        </p:nvSpPr>
        <p:spPr>
          <a:xfrm>
            <a:off x="670278" y="6605433"/>
            <a:ext cx="6489348" cy="211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merciements">
  <p:cSld name="Remerciements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 txBox="1"/>
          <p:nvPr>
            <p:ph type="title"/>
          </p:nvPr>
        </p:nvSpPr>
        <p:spPr>
          <a:xfrm>
            <a:off x="1251563" y="1396657"/>
            <a:ext cx="9688875" cy="304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 Black"/>
              <a:buNone/>
              <a:defRPr sz="2200" cap="none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1"/>
          <p:cNvSpPr txBox="1"/>
          <p:nvPr>
            <p:ph idx="12" type="sldNum"/>
          </p:nvPr>
        </p:nvSpPr>
        <p:spPr>
          <a:xfrm>
            <a:off x="11003485" y="6626632"/>
            <a:ext cx="274114" cy="184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merciements avec 3 logos partenaires">
  <p:cSld name="Remerciements avec 3 logos partenaire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2"/>
          <p:cNvSpPr/>
          <p:nvPr>
            <p:ph idx="2" type="pic"/>
          </p:nvPr>
        </p:nvSpPr>
        <p:spPr>
          <a:xfrm>
            <a:off x="4069980" y="4583520"/>
            <a:ext cx="1171800" cy="76104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32"/>
          <p:cNvSpPr/>
          <p:nvPr>
            <p:ph idx="3" type="pic"/>
          </p:nvPr>
        </p:nvSpPr>
        <p:spPr>
          <a:xfrm>
            <a:off x="5509980" y="4583520"/>
            <a:ext cx="1171800" cy="761040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32"/>
          <p:cNvSpPr/>
          <p:nvPr>
            <p:ph idx="4" type="pic"/>
          </p:nvPr>
        </p:nvSpPr>
        <p:spPr>
          <a:xfrm>
            <a:off x="6949980" y="4583520"/>
            <a:ext cx="1171800" cy="76104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32"/>
          <p:cNvSpPr txBox="1"/>
          <p:nvPr>
            <p:ph type="title"/>
          </p:nvPr>
        </p:nvSpPr>
        <p:spPr>
          <a:xfrm>
            <a:off x="1251480" y="1396800"/>
            <a:ext cx="9689040" cy="304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 Black"/>
              <a:buNone/>
              <a:defRPr sz="2200" cap="none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2"/>
          <p:cNvSpPr txBox="1"/>
          <p:nvPr>
            <p:ph idx="12" type="sldNum"/>
          </p:nvPr>
        </p:nvSpPr>
        <p:spPr>
          <a:xfrm>
            <a:off x="11003485" y="6626632"/>
            <a:ext cx="274114" cy="184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 4">
  <p:cSld name="Titre et contenu 4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>
  <p:cSld name="Titre seul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type="title"/>
          </p:nvPr>
        </p:nvSpPr>
        <p:spPr>
          <a:xfrm>
            <a:off x="208722" y="129209"/>
            <a:ext cx="9332843" cy="775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1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7"/>
          <p:cNvSpPr txBox="1"/>
          <p:nvPr/>
        </p:nvSpPr>
        <p:spPr>
          <a:xfrm>
            <a:off x="-24385" y="6562799"/>
            <a:ext cx="736940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e - Bleu 1">
  <p:cSld name="Texte - Bleu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4"/>
          <p:cNvSpPr txBox="1"/>
          <p:nvPr>
            <p:ph idx="12" type="sldNum"/>
          </p:nvPr>
        </p:nvSpPr>
        <p:spPr>
          <a:xfrm>
            <a:off x="8606612" y="6446701"/>
            <a:ext cx="2743200" cy="3638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1" name="Google Shape;151;p34"/>
          <p:cNvSpPr txBox="1"/>
          <p:nvPr>
            <p:ph idx="1" type="subTitle"/>
          </p:nvPr>
        </p:nvSpPr>
        <p:spPr>
          <a:xfrm>
            <a:off x="3737592" y="294063"/>
            <a:ext cx="6214483" cy="318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60"/>
              <a:buNone/>
              <a:defRPr b="1" sz="216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  <a:defRPr sz="216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sz="192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192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9pPr>
          </a:lstStyle>
          <a:p/>
        </p:txBody>
      </p:sp>
      <p:sp>
        <p:nvSpPr>
          <p:cNvPr id="152" name="Google Shape;152;p34"/>
          <p:cNvSpPr txBox="1"/>
          <p:nvPr>
            <p:ph idx="2" type="body"/>
          </p:nvPr>
        </p:nvSpPr>
        <p:spPr>
          <a:xfrm>
            <a:off x="3737595" y="1859280"/>
            <a:ext cx="8121844" cy="43529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302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❖"/>
              <a:defRPr>
                <a:solidFill>
                  <a:schemeClr val="lt1"/>
                </a:solidFill>
              </a:defRPr>
            </a:lvl2pPr>
            <a:lvl3pPr indent="-3302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⮚"/>
              <a:defRPr>
                <a:solidFill>
                  <a:schemeClr val="lt1"/>
                </a:solidFill>
              </a:defRPr>
            </a:lvl3pPr>
            <a:lvl4pPr indent="-3175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o"/>
              <a:defRPr>
                <a:solidFill>
                  <a:schemeClr val="lt1"/>
                </a:solidFill>
              </a:defRPr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re et contenu" type="obj">
  <p:cSld name="OBJEC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5"/>
          <p:cNvSpPr txBox="1"/>
          <p:nvPr>
            <p:ph type="title"/>
          </p:nvPr>
        </p:nvSpPr>
        <p:spPr>
          <a:xfrm>
            <a:off x="719668" y="115889"/>
            <a:ext cx="10752667" cy="290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35"/>
          <p:cNvSpPr txBox="1"/>
          <p:nvPr>
            <p:ph idx="1" type="body"/>
          </p:nvPr>
        </p:nvSpPr>
        <p:spPr>
          <a:xfrm>
            <a:off x="359999" y="1247686"/>
            <a:ext cx="11472001" cy="5093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❖"/>
              <a:defRPr/>
            </a:lvl2pPr>
            <a:lvl3pPr indent="-3429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  <a:defRPr/>
            </a:lvl3pPr>
            <a:lvl4pPr indent="-3429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 CNES">
  <p:cSld name="Titre et contenu CNES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6"/>
          <p:cNvSpPr txBox="1"/>
          <p:nvPr>
            <p:ph type="title"/>
          </p:nvPr>
        </p:nvSpPr>
        <p:spPr>
          <a:xfrm>
            <a:off x="720000" y="187200"/>
            <a:ext cx="10752000" cy="290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6"/>
          <p:cNvSpPr txBox="1"/>
          <p:nvPr>
            <p:ph idx="10" type="dt"/>
          </p:nvPr>
        </p:nvSpPr>
        <p:spPr>
          <a:xfrm>
            <a:off x="7859712" y="6526800"/>
            <a:ext cx="28448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6"/>
          <p:cNvSpPr txBox="1"/>
          <p:nvPr>
            <p:ph idx="12" type="sldNum"/>
          </p:nvPr>
        </p:nvSpPr>
        <p:spPr>
          <a:xfrm>
            <a:off x="393258" y="6573244"/>
            <a:ext cx="182742" cy="123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uite" id="160" name="Google Shape;160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84318" y="5799138"/>
            <a:ext cx="2207682" cy="105886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6"/>
          <p:cNvSpPr txBox="1"/>
          <p:nvPr>
            <p:ph idx="1" type="body"/>
          </p:nvPr>
        </p:nvSpPr>
        <p:spPr>
          <a:xfrm>
            <a:off x="719668" y="1340768"/>
            <a:ext cx="10752666" cy="4680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C7305"/>
              </a:buClr>
              <a:buSzPts val="2000"/>
              <a:buNone/>
              <a:defRPr sz="2000">
                <a:solidFill>
                  <a:srgbClr val="EC7305"/>
                </a:solidFill>
              </a:defRPr>
            </a:lvl1pPr>
            <a:lvl2pPr indent="-2286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/>
            </a:lvl2pPr>
            <a:lvl3pPr indent="-320039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Font typeface="Noto Sans Symbols"/>
              <a:buChar char="⬤"/>
              <a:defRPr sz="1800"/>
            </a:lvl3pPr>
            <a:lvl4pPr indent="-3302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Noto Sans Symbols"/>
              <a:buChar char="✦"/>
              <a:defRPr sz="1600"/>
            </a:lvl4pPr>
            <a:lvl5pPr indent="-3175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7305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>
  <p:cSld name="Titre et contenu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 txBox="1"/>
          <p:nvPr>
            <p:ph idx="12" type="sldNum"/>
          </p:nvPr>
        </p:nvSpPr>
        <p:spPr>
          <a:xfrm>
            <a:off x="11620500" y="6321425"/>
            <a:ext cx="218800" cy="1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33866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33866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33866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33866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3866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33866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33866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33866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33866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b="0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33866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1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8"/>
          <p:cNvSpPr txBox="1"/>
          <p:nvPr/>
        </p:nvSpPr>
        <p:spPr>
          <a:xfrm>
            <a:off x="-24385" y="6562799"/>
            <a:ext cx="736940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>
  <p:cSld name="Vid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/>
          <p:nvPr>
            <p:ph idx="1" type="body"/>
          </p:nvPr>
        </p:nvSpPr>
        <p:spPr>
          <a:xfrm>
            <a:off x="360000" y="161925"/>
            <a:ext cx="8601075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1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9"/>
          <p:cNvSpPr txBox="1"/>
          <p:nvPr/>
        </p:nvSpPr>
        <p:spPr>
          <a:xfrm>
            <a:off x="-24385" y="6562799"/>
            <a:ext cx="736940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35;p2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7" name="Google Shape;37;p2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0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20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2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20"/>
          <p:cNvSpPr txBox="1"/>
          <p:nvPr/>
        </p:nvSpPr>
        <p:spPr>
          <a:xfrm>
            <a:off x="-24385" y="6562799"/>
            <a:ext cx="736940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21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8" name="Google Shape;48;p21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21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2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2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1"/>
          <p:cNvSpPr txBox="1"/>
          <p:nvPr/>
        </p:nvSpPr>
        <p:spPr>
          <a:xfrm>
            <a:off x="-24385" y="6562799"/>
            <a:ext cx="736940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e - Bleu 1">
  <p:cSld name="1_Texte - Bleu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3737602" y="196984"/>
            <a:ext cx="6214483" cy="290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3737603" y="1441784"/>
            <a:ext cx="8121844" cy="47704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3302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❖"/>
              <a:defRPr>
                <a:solidFill>
                  <a:schemeClr val="lt1"/>
                </a:solidFill>
              </a:defRPr>
            </a:lvl2pPr>
            <a:lvl3pPr indent="-3302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⮚"/>
              <a:defRPr>
                <a:solidFill>
                  <a:schemeClr val="lt1"/>
                </a:solidFill>
              </a:defRPr>
            </a:lvl3pPr>
            <a:lvl4pPr indent="-3429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16"/>
          <p:cNvSpPr/>
          <p:nvPr/>
        </p:nvSpPr>
        <p:spPr>
          <a:xfrm>
            <a:off x="0" y="6430062"/>
            <a:ext cx="12192000" cy="427939"/>
          </a:xfrm>
          <a:prstGeom prst="rect">
            <a:avLst/>
          </a:prstGeom>
          <a:gradFill>
            <a:gsLst>
              <a:gs pos="0">
                <a:srgbClr val="20366F"/>
              </a:gs>
              <a:gs pos="52999">
                <a:srgbClr val="1A2F5C"/>
              </a:gs>
              <a:gs pos="83000">
                <a:srgbClr val="16254C"/>
              </a:gs>
              <a:gs pos="100000">
                <a:srgbClr val="152346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44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>
  <p:cSld name="Titre et contenu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2"/>
          <p:cNvSpPr txBox="1"/>
          <p:nvPr>
            <p:ph type="title"/>
          </p:nvPr>
        </p:nvSpPr>
        <p:spPr>
          <a:xfrm>
            <a:off x="360000" y="710857"/>
            <a:ext cx="11472001" cy="290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2"/>
          <p:cNvSpPr txBox="1"/>
          <p:nvPr>
            <p:ph idx="1" type="body"/>
          </p:nvPr>
        </p:nvSpPr>
        <p:spPr>
          <a:xfrm>
            <a:off x="359999" y="1247686"/>
            <a:ext cx="11472001" cy="5093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302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❖"/>
              <a:defRPr/>
            </a:lvl2pPr>
            <a:lvl3pPr indent="-330200" lvl="2" marL="137160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⮚"/>
              <a:defRPr/>
            </a:lvl3pPr>
            <a:lvl4pPr indent="-317500" lvl="3" marL="18288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o"/>
              <a:defRPr/>
            </a:lvl4pPr>
            <a:lvl5pPr indent="-3048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2" type="body"/>
          </p:nvPr>
        </p:nvSpPr>
        <p:spPr>
          <a:xfrm>
            <a:off x="360000" y="161925"/>
            <a:ext cx="8601075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❖"/>
              <a:defRPr/>
            </a:lvl2pPr>
            <a:lvl3pPr indent="-3429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  <a:defRPr/>
            </a:lvl3pPr>
            <a:lvl4pPr indent="-3429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2" type="sldNum"/>
          </p:nvPr>
        </p:nvSpPr>
        <p:spPr>
          <a:xfrm>
            <a:off x="11035546" y="6626632"/>
            <a:ext cx="242053" cy="184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22"/>
          <p:cNvSpPr txBox="1"/>
          <p:nvPr>
            <p:ph idx="10" type="dt"/>
          </p:nvPr>
        </p:nvSpPr>
        <p:spPr>
          <a:xfrm>
            <a:off x="8514090" y="6605433"/>
            <a:ext cx="1409347" cy="205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1" type="ftr"/>
          </p:nvPr>
        </p:nvSpPr>
        <p:spPr>
          <a:xfrm>
            <a:off x="670278" y="6605433"/>
            <a:ext cx="6489348" cy="211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maire 1">
  <p:cSld name="Sommaire 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>
            <a:off x="360000" y="710857"/>
            <a:ext cx="11479575" cy="290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 Black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>
            <a:off x="4608000" y="1885949"/>
            <a:ext cx="7231575" cy="3840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sz="1400"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  <a:defRPr/>
            </a:lvl3pPr>
            <a:lvl4pPr indent="-3429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2" type="body"/>
          </p:nvPr>
        </p:nvSpPr>
        <p:spPr>
          <a:xfrm>
            <a:off x="360000" y="161925"/>
            <a:ext cx="8601075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❖"/>
              <a:defRPr/>
            </a:lvl2pPr>
            <a:lvl3pPr indent="-342900" lvl="2" marL="1371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⮚"/>
              <a:defRPr/>
            </a:lvl3pPr>
            <a:lvl4pPr indent="-342900" lvl="3" marL="18288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indent="-342900" lvl="4" marL="22860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2" type="sldNum"/>
          </p:nvPr>
        </p:nvSpPr>
        <p:spPr>
          <a:xfrm>
            <a:off x="11035546" y="6626632"/>
            <a:ext cx="242053" cy="184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23"/>
          <p:cNvSpPr txBox="1"/>
          <p:nvPr>
            <p:ph idx="10" type="dt"/>
          </p:nvPr>
        </p:nvSpPr>
        <p:spPr>
          <a:xfrm>
            <a:off x="8514090" y="6605433"/>
            <a:ext cx="1409347" cy="211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1" type="ftr"/>
          </p:nvPr>
        </p:nvSpPr>
        <p:spPr>
          <a:xfrm>
            <a:off x="670278" y="6605433"/>
            <a:ext cx="6489348" cy="211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3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gradFill>
            <a:gsLst>
              <a:gs pos="0">
                <a:srgbClr val="020251"/>
              </a:gs>
              <a:gs pos="48000">
                <a:srgbClr val="005191"/>
              </a:gs>
              <a:gs pos="100000">
                <a:srgbClr val="44C39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387011" y="291600"/>
            <a:ext cx="1458929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5"/>
          <p:cNvSpPr txBox="1"/>
          <p:nvPr>
            <p:ph type="title"/>
          </p:nvPr>
        </p:nvSpPr>
        <p:spPr>
          <a:xfrm>
            <a:off x="360000" y="710857"/>
            <a:ext cx="11472001" cy="290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 Black"/>
              <a:buNone/>
              <a:defRPr b="0" i="0" sz="2100" u="none" cap="none" strike="noStrik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" name="Google Shape;57;p15"/>
          <p:cNvSpPr txBox="1"/>
          <p:nvPr>
            <p:ph idx="1" type="body"/>
          </p:nvPr>
        </p:nvSpPr>
        <p:spPr>
          <a:xfrm>
            <a:off x="359999" y="1247686"/>
            <a:ext cx="11472001" cy="5093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⮚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urier New"/>
              <a:buChar char="o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58" name="Google Shape;58;p15"/>
          <p:cNvCxnSpPr/>
          <p:nvPr/>
        </p:nvCxnSpPr>
        <p:spPr>
          <a:xfrm>
            <a:off x="359999" y="592670"/>
            <a:ext cx="9688876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9" name="Google Shape;59;p15"/>
          <p:cNvSpPr txBox="1"/>
          <p:nvPr>
            <p:ph idx="12" type="sldNum"/>
          </p:nvPr>
        </p:nvSpPr>
        <p:spPr>
          <a:xfrm>
            <a:off x="11003485" y="6626632"/>
            <a:ext cx="274114" cy="184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15"/>
          <p:cNvSpPr txBox="1"/>
          <p:nvPr/>
        </p:nvSpPr>
        <p:spPr>
          <a:xfrm>
            <a:off x="11430002" y="6649716"/>
            <a:ext cx="379912" cy="138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cnes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5"/>
          <p:cNvSpPr txBox="1"/>
          <p:nvPr>
            <p:ph idx="10" type="dt"/>
          </p:nvPr>
        </p:nvSpPr>
        <p:spPr>
          <a:xfrm>
            <a:off x="8514090" y="6605433"/>
            <a:ext cx="1409347" cy="211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1" type="ftr"/>
          </p:nvPr>
        </p:nvSpPr>
        <p:spPr>
          <a:xfrm>
            <a:off x="670278" y="6605433"/>
            <a:ext cx="6489348" cy="211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3.png"/><Relationship Id="rId4" Type="http://schemas.openxmlformats.org/officeDocument/2006/relationships/image" Target="../media/image84.png"/><Relationship Id="rId9" Type="http://schemas.openxmlformats.org/officeDocument/2006/relationships/image" Target="../media/image70.png"/><Relationship Id="rId5" Type="http://schemas.openxmlformats.org/officeDocument/2006/relationships/image" Target="../media/image73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2.png"/><Relationship Id="rId10" Type="http://schemas.openxmlformats.org/officeDocument/2006/relationships/image" Target="../media/image8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4.jpg"/><Relationship Id="rId4" Type="http://schemas.openxmlformats.org/officeDocument/2006/relationships/image" Target="../media/image77.jpg"/><Relationship Id="rId9" Type="http://schemas.openxmlformats.org/officeDocument/2006/relationships/image" Target="../media/image79.jpg"/><Relationship Id="rId5" Type="http://schemas.openxmlformats.org/officeDocument/2006/relationships/image" Target="../media/image85.jpg"/><Relationship Id="rId6" Type="http://schemas.openxmlformats.org/officeDocument/2006/relationships/image" Target="../media/image90.png"/><Relationship Id="rId7" Type="http://schemas.openxmlformats.org/officeDocument/2006/relationships/image" Target="../media/image81.jpg"/><Relationship Id="rId8" Type="http://schemas.openxmlformats.org/officeDocument/2006/relationships/image" Target="../media/image78.jpg"/><Relationship Id="rId11" Type="http://schemas.openxmlformats.org/officeDocument/2006/relationships/image" Target="../media/image86.png"/><Relationship Id="rId10" Type="http://schemas.openxmlformats.org/officeDocument/2006/relationships/image" Target="../media/image83.png"/><Relationship Id="rId13" Type="http://schemas.openxmlformats.org/officeDocument/2006/relationships/image" Target="../media/image89.png"/><Relationship Id="rId12" Type="http://schemas.openxmlformats.org/officeDocument/2006/relationships/image" Target="../media/image91.png"/><Relationship Id="rId15" Type="http://schemas.openxmlformats.org/officeDocument/2006/relationships/image" Target="../media/image100.png"/><Relationship Id="rId14" Type="http://schemas.openxmlformats.org/officeDocument/2006/relationships/image" Target="../media/image93.png"/><Relationship Id="rId17" Type="http://schemas.openxmlformats.org/officeDocument/2006/relationships/image" Target="../media/image92.png"/><Relationship Id="rId16" Type="http://schemas.openxmlformats.org/officeDocument/2006/relationships/image" Target="../media/image88.png"/><Relationship Id="rId19" Type="http://schemas.openxmlformats.org/officeDocument/2006/relationships/image" Target="../media/image94.png"/><Relationship Id="rId18" Type="http://schemas.openxmlformats.org/officeDocument/2006/relationships/image" Target="../media/image99.png"/></Relationships>
</file>

<file path=ppt/slides/_rels/slide1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6.png"/><Relationship Id="rId22" Type="http://schemas.openxmlformats.org/officeDocument/2006/relationships/image" Target="../media/image115.png"/><Relationship Id="rId21" Type="http://schemas.openxmlformats.org/officeDocument/2006/relationships/image" Target="../media/image110.png"/><Relationship Id="rId24" Type="http://schemas.openxmlformats.org/officeDocument/2006/relationships/image" Target="../media/image119.jpg"/><Relationship Id="rId23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8.jpg"/><Relationship Id="rId4" Type="http://schemas.openxmlformats.org/officeDocument/2006/relationships/image" Target="../media/image106.jpg"/><Relationship Id="rId9" Type="http://schemas.openxmlformats.org/officeDocument/2006/relationships/image" Target="../media/image95.png"/><Relationship Id="rId26" Type="http://schemas.openxmlformats.org/officeDocument/2006/relationships/image" Target="../media/image120.png"/><Relationship Id="rId25" Type="http://schemas.openxmlformats.org/officeDocument/2006/relationships/image" Target="../media/image113.png"/><Relationship Id="rId5" Type="http://schemas.openxmlformats.org/officeDocument/2006/relationships/image" Target="../media/image101.png"/><Relationship Id="rId6" Type="http://schemas.openxmlformats.org/officeDocument/2006/relationships/image" Target="../media/image96.png"/><Relationship Id="rId7" Type="http://schemas.openxmlformats.org/officeDocument/2006/relationships/image" Target="../media/image102.png"/><Relationship Id="rId8" Type="http://schemas.openxmlformats.org/officeDocument/2006/relationships/image" Target="../media/image97.png"/><Relationship Id="rId11" Type="http://schemas.openxmlformats.org/officeDocument/2006/relationships/image" Target="../media/image98.png"/><Relationship Id="rId10" Type="http://schemas.openxmlformats.org/officeDocument/2006/relationships/image" Target="../media/image104.png"/><Relationship Id="rId13" Type="http://schemas.openxmlformats.org/officeDocument/2006/relationships/image" Target="../media/image108.jpg"/><Relationship Id="rId12" Type="http://schemas.openxmlformats.org/officeDocument/2006/relationships/image" Target="../media/image112.png"/><Relationship Id="rId15" Type="http://schemas.openxmlformats.org/officeDocument/2006/relationships/image" Target="../media/image109.png"/><Relationship Id="rId14" Type="http://schemas.openxmlformats.org/officeDocument/2006/relationships/image" Target="../media/image103.png"/><Relationship Id="rId17" Type="http://schemas.openxmlformats.org/officeDocument/2006/relationships/image" Target="../media/image105.png"/><Relationship Id="rId16" Type="http://schemas.openxmlformats.org/officeDocument/2006/relationships/image" Target="../media/image107.png"/><Relationship Id="rId19" Type="http://schemas.openxmlformats.org/officeDocument/2006/relationships/image" Target="../media/image111.png"/><Relationship Id="rId18" Type="http://schemas.openxmlformats.org/officeDocument/2006/relationships/image" Target="../media/image114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38.jpg"/><Relationship Id="rId22" Type="http://schemas.openxmlformats.org/officeDocument/2006/relationships/image" Target="../media/image46.jpg"/><Relationship Id="rId21" Type="http://schemas.openxmlformats.org/officeDocument/2006/relationships/image" Target="../media/image30.png"/><Relationship Id="rId24" Type="http://schemas.openxmlformats.org/officeDocument/2006/relationships/image" Target="../media/image36.jpg"/><Relationship Id="rId23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9" Type="http://schemas.openxmlformats.org/officeDocument/2006/relationships/image" Target="../media/image24.jpg"/><Relationship Id="rId26" Type="http://schemas.openxmlformats.org/officeDocument/2006/relationships/image" Target="../media/image40.png"/><Relationship Id="rId25" Type="http://schemas.openxmlformats.org/officeDocument/2006/relationships/image" Target="../media/image34.jpg"/><Relationship Id="rId5" Type="http://schemas.openxmlformats.org/officeDocument/2006/relationships/image" Target="../media/image27.jpg"/><Relationship Id="rId6" Type="http://schemas.openxmlformats.org/officeDocument/2006/relationships/image" Target="../media/image19.jpg"/><Relationship Id="rId7" Type="http://schemas.openxmlformats.org/officeDocument/2006/relationships/image" Target="../media/image14.jpg"/><Relationship Id="rId8" Type="http://schemas.openxmlformats.org/officeDocument/2006/relationships/image" Target="../media/image32.png"/><Relationship Id="rId11" Type="http://schemas.openxmlformats.org/officeDocument/2006/relationships/image" Target="../media/image25.jpg"/><Relationship Id="rId10" Type="http://schemas.openxmlformats.org/officeDocument/2006/relationships/image" Target="../media/image17.jpg"/><Relationship Id="rId13" Type="http://schemas.openxmlformats.org/officeDocument/2006/relationships/image" Target="../media/image22.jpg"/><Relationship Id="rId12" Type="http://schemas.openxmlformats.org/officeDocument/2006/relationships/image" Target="../media/image13.jpg"/><Relationship Id="rId15" Type="http://schemas.openxmlformats.org/officeDocument/2006/relationships/image" Target="../media/image23.jpg"/><Relationship Id="rId14" Type="http://schemas.openxmlformats.org/officeDocument/2006/relationships/image" Target="../media/image21.jpg"/><Relationship Id="rId17" Type="http://schemas.openxmlformats.org/officeDocument/2006/relationships/image" Target="../media/image33.jpg"/><Relationship Id="rId16" Type="http://schemas.openxmlformats.org/officeDocument/2006/relationships/image" Target="../media/image16.jpg"/><Relationship Id="rId19" Type="http://schemas.openxmlformats.org/officeDocument/2006/relationships/image" Target="../media/image31.jpg"/><Relationship Id="rId18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png"/><Relationship Id="rId4" Type="http://schemas.openxmlformats.org/officeDocument/2006/relationships/image" Target="../media/image35.png"/><Relationship Id="rId5" Type="http://schemas.openxmlformats.org/officeDocument/2006/relationships/image" Target="../media/image39.png"/><Relationship Id="rId6" Type="http://schemas.openxmlformats.org/officeDocument/2006/relationships/image" Target="../media/image41.png"/><Relationship Id="rId7" Type="http://schemas.openxmlformats.org/officeDocument/2006/relationships/image" Target="../media/image55.png"/><Relationship Id="rId8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Relationship Id="rId4" Type="http://schemas.openxmlformats.org/officeDocument/2006/relationships/image" Target="../media/image42.png"/><Relationship Id="rId5" Type="http://schemas.openxmlformats.org/officeDocument/2006/relationships/image" Target="../media/image50.jpg"/><Relationship Id="rId6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3.png"/><Relationship Id="rId4" Type="http://schemas.openxmlformats.org/officeDocument/2006/relationships/image" Target="../media/image59.png"/><Relationship Id="rId5" Type="http://schemas.openxmlformats.org/officeDocument/2006/relationships/image" Target="../media/image5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0.png"/><Relationship Id="rId4" Type="http://schemas.openxmlformats.org/officeDocument/2006/relationships/image" Target="../media/image64.png"/><Relationship Id="rId5" Type="http://schemas.openxmlformats.org/officeDocument/2006/relationships/image" Target="../media/image48.png"/><Relationship Id="rId6" Type="http://schemas.openxmlformats.org/officeDocument/2006/relationships/image" Target="../media/image54.png"/><Relationship Id="rId7" Type="http://schemas.openxmlformats.org/officeDocument/2006/relationships/image" Target="../media/image8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jpg"/><Relationship Id="rId4" Type="http://schemas.openxmlformats.org/officeDocument/2006/relationships/image" Target="../media/image57.jpg"/><Relationship Id="rId5" Type="http://schemas.openxmlformats.org/officeDocument/2006/relationships/image" Target="../media/image67.jpg"/><Relationship Id="rId6" Type="http://schemas.openxmlformats.org/officeDocument/2006/relationships/image" Target="../media/image65.jpg"/><Relationship Id="rId7" Type="http://schemas.openxmlformats.org/officeDocument/2006/relationships/image" Target="../media/image58.jpg"/><Relationship Id="rId8" Type="http://schemas.openxmlformats.org/officeDocument/2006/relationships/image" Target="../media/image6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1.png"/><Relationship Id="rId4" Type="http://schemas.openxmlformats.org/officeDocument/2006/relationships/image" Target="../media/image62.png"/><Relationship Id="rId5" Type="http://schemas.openxmlformats.org/officeDocument/2006/relationships/image" Target="../media/image69.jpg"/><Relationship Id="rId6" Type="http://schemas.openxmlformats.org/officeDocument/2006/relationships/image" Target="../media/image61.png"/><Relationship Id="rId7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500"/>
              <a:t>2022 CEOS Plenary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br>
              <a:rPr i="1" lang="en-US" sz="4000"/>
            </a:br>
            <a:endParaRPr i="1" sz="4000"/>
          </a:p>
        </p:txBody>
      </p:sp>
      <p:sp>
        <p:nvSpPr>
          <p:cNvPr id="167" name="Google Shape;167;p1"/>
          <p:cNvSpPr/>
          <p:nvPr/>
        </p:nvSpPr>
        <p:spPr>
          <a:xfrm>
            <a:off x="7222284" y="3871682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Selma Cherchali, CNES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2.11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Biarritz, France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Nov. 29 – Dec. 1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0"/>
          <p:cNvSpPr txBox="1"/>
          <p:nvPr/>
        </p:nvSpPr>
        <p:spPr>
          <a:xfrm>
            <a:off x="2115953" y="164789"/>
            <a:ext cx="9184033" cy="95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 e-Research Infrastructure to observe and understand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Earth system and the environment in an integrated way</a:t>
            </a:r>
            <a:endParaRPr b="1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1586" y="-66942"/>
            <a:ext cx="2422303" cy="11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1372" y="5038717"/>
            <a:ext cx="786064" cy="32777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79" name="Google Shape;47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04517" y="5038718"/>
            <a:ext cx="844791" cy="32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96070" y="5038718"/>
            <a:ext cx="911720" cy="36487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81" name="Google Shape;481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72516" y="5063174"/>
            <a:ext cx="734180" cy="30331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82" name="Google Shape;482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814547" y="5044649"/>
            <a:ext cx="970739" cy="35696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0"/>
          <p:cNvSpPr txBox="1"/>
          <p:nvPr/>
        </p:nvSpPr>
        <p:spPr>
          <a:xfrm>
            <a:off x="9557523" y="5349277"/>
            <a:ext cx="1047285" cy="5948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33" u="none" cap="none" strike="noStrike">
                <a:solidFill>
                  <a:srgbClr val="9FB0CC"/>
                </a:solidFill>
                <a:latin typeface="Arial"/>
                <a:ea typeface="Arial"/>
                <a:cs typeface="Arial"/>
                <a:sym typeface="Arial"/>
              </a:rPr>
              <a:t>Land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33" u="none" cap="none" strike="noStrike">
                <a:solidFill>
                  <a:srgbClr val="9FB0CC"/>
                </a:solidFill>
                <a:latin typeface="Arial"/>
                <a:ea typeface="Arial"/>
                <a:cs typeface="Arial"/>
                <a:sym typeface="Arial"/>
              </a:rPr>
              <a:t>surfaces</a:t>
            </a:r>
            <a:endParaRPr b="1" i="0" sz="1333" u="none" cap="none" strike="noStrike">
              <a:solidFill>
                <a:srgbClr val="9FB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0"/>
          <p:cNvSpPr txBox="1"/>
          <p:nvPr/>
        </p:nvSpPr>
        <p:spPr>
          <a:xfrm>
            <a:off x="6786171" y="5315272"/>
            <a:ext cx="1263475" cy="3897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33" u="none" cap="none" strike="noStrike">
                <a:solidFill>
                  <a:srgbClr val="9FB0CC"/>
                </a:solidFill>
                <a:latin typeface="Arial"/>
                <a:ea typeface="Arial"/>
                <a:cs typeface="Arial"/>
                <a:sym typeface="Arial"/>
              </a:rPr>
              <a:t>Atmosphere</a:t>
            </a:r>
            <a:endParaRPr b="1" i="0" sz="1333" u="none" cap="none" strike="noStrike">
              <a:solidFill>
                <a:srgbClr val="9FB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0"/>
          <p:cNvSpPr txBox="1"/>
          <p:nvPr/>
        </p:nvSpPr>
        <p:spPr>
          <a:xfrm>
            <a:off x="7889124" y="5315272"/>
            <a:ext cx="970739" cy="3897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33" u="none" cap="none" strike="noStrike">
                <a:solidFill>
                  <a:srgbClr val="9FB0CC"/>
                </a:solidFill>
                <a:latin typeface="Arial"/>
                <a:ea typeface="Arial"/>
                <a:cs typeface="Arial"/>
                <a:sym typeface="Arial"/>
              </a:rPr>
              <a:t>Oceans</a:t>
            </a:r>
            <a:endParaRPr b="1" i="0" sz="1333" u="none" cap="none" strike="noStrike">
              <a:solidFill>
                <a:srgbClr val="9FB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0"/>
          <p:cNvSpPr txBox="1"/>
          <p:nvPr/>
        </p:nvSpPr>
        <p:spPr>
          <a:xfrm>
            <a:off x="10814547" y="5337762"/>
            <a:ext cx="1179933" cy="3897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33" u="none" cap="none" strike="noStrike">
                <a:solidFill>
                  <a:srgbClr val="9FB0CC"/>
                </a:solidFill>
                <a:latin typeface="Arial"/>
                <a:ea typeface="Arial"/>
                <a:cs typeface="Arial"/>
                <a:sym typeface="Arial"/>
              </a:rPr>
              <a:t>HR images</a:t>
            </a:r>
            <a:endParaRPr b="1" i="0" sz="1333" u="none" cap="none" strike="noStrike">
              <a:solidFill>
                <a:srgbClr val="9FB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0"/>
          <p:cNvSpPr txBox="1"/>
          <p:nvPr/>
        </p:nvSpPr>
        <p:spPr>
          <a:xfrm>
            <a:off x="8699342" y="5328012"/>
            <a:ext cx="1105175" cy="3897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33" u="none" cap="none" strike="noStrike">
                <a:solidFill>
                  <a:srgbClr val="9FB0CC"/>
                </a:solidFill>
                <a:latin typeface="Arial"/>
                <a:ea typeface="Arial"/>
                <a:cs typeface="Arial"/>
                <a:sym typeface="Arial"/>
              </a:rPr>
              <a:t>Solid Earth</a:t>
            </a:r>
            <a:endParaRPr b="1" i="0" sz="1333" u="none" cap="none" strike="noStrike">
              <a:solidFill>
                <a:srgbClr val="9FB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21703" y="5730800"/>
            <a:ext cx="7469407" cy="79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76225" y="1302033"/>
            <a:ext cx="5019951" cy="3549261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0"/>
          <p:cNvSpPr txBox="1"/>
          <p:nvPr/>
        </p:nvSpPr>
        <p:spPr>
          <a:xfrm>
            <a:off x="7059218" y="4419110"/>
            <a:ext cx="4047773" cy="4207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0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Ozcar - La zone critique, « entre le ciel, la végétation et les roches » </a:t>
            </a:r>
            <a:endParaRPr/>
          </a:p>
        </p:txBody>
      </p:sp>
      <p:sp>
        <p:nvSpPr>
          <p:cNvPr id="491" name="Google Shape;491;p10"/>
          <p:cNvSpPr txBox="1"/>
          <p:nvPr/>
        </p:nvSpPr>
        <p:spPr>
          <a:xfrm>
            <a:off x="75994" y="1172052"/>
            <a:ext cx="6677253" cy="462280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► </a:t>
            </a:r>
            <a:r>
              <a:rPr b="1" i="0" lang="en-US" sz="20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Planet Earth, a complex dynamic system:</a:t>
            </a:r>
            <a:br>
              <a:rPr b="1" i="0" lang="en-US" sz="20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- Geophysical and environmental processes </a:t>
            </a:r>
            <a:b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- Diversity of spatial and temporal scales </a:t>
            </a:r>
            <a:b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- Permanent interactions between the compartments: solid earth, continental surfaces, ocean, atmosphere and the anthroposphere</a:t>
            </a:r>
            <a:b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600" u="none" cap="none" strike="noStrike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933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Understanding these processes requires access to and analysis of numerous, complex and big data sources (Space AND in situ)</a:t>
            </a:r>
            <a:endParaRPr/>
          </a:p>
          <a:p>
            <a:pPr indent="0" lvl="0" marL="135464" marR="0" rtl="0" algn="l">
              <a:lnSpc>
                <a:spcPct val="115000"/>
              </a:lnSpc>
              <a:spcBef>
                <a:spcPts val="933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- 26 Research bodies and universities </a:t>
            </a:r>
            <a:b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CNRS, CNES, IFREMER, IGN, INRAE, IRD, Météo-France …</a:t>
            </a:r>
            <a:endParaRPr b="0" i="0" sz="1600" u="none" cap="none" strike="noStrike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546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- 30 centers (Data &amp; services)</a:t>
            </a:r>
            <a:endParaRPr/>
          </a:p>
          <a:p>
            <a:pPr indent="0" lvl="0" marL="13546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- 32 Scientific Expert Council</a:t>
            </a:r>
            <a:endParaRPr/>
          </a:p>
          <a:p>
            <a:pPr indent="0" lvl="0" marL="13546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- 200 FTE / 450 scientists, engineers and technicians</a:t>
            </a:r>
            <a:endParaRPr/>
          </a:p>
          <a:p>
            <a:pPr indent="0" lvl="0" marL="13546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- 1000+ products, 15000+ users, 100 PB of data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1"/>
          <p:cNvSpPr txBox="1"/>
          <p:nvPr>
            <p:ph type="title"/>
          </p:nvPr>
        </p:nvSpPr>
        <p:spPr>
          <a:xfrm>
            <a:off x="1" y="274638"/>
            <a:ext cx="958215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Connect </a:t>
            </a:r>
            <a:r>
              <a:rPr b="1" i="1" lang="en-US" sz="28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CNES : Objectifs and priorities</a:t>
            </a:r>
            <a:endParaRPr/>
          </a:p>
        </p:txBody>
      </p:sp>
      <p:sp>
        <p:nvSpPr>
          <p:cNvPr id="497" name="Google Shape;497;p11"/>
          <p:cNvSpPr txBox="1"/>
          <p:nvPr/>
        </p:nvSpPr>
        <p:spPr>
          <a:xfrm>
            <a:off x="370372" y="1042666"/>
            <a:ext cx="10852775" cy="5128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► </a:t>
            </a:r>
            <a:r>
              <a:rPr b="0" i="0" lang="en-US" sz="20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Develop a new community of users   </a:t>
            </a:r>
            <a:endParaRPr/>
          </a:p>
          <a:p>
            <a:pPr indent="0" lvl="1" marL="479995" marR="0" rtl="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</a:pP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 order to boost </a:t>
            </a:r>
            <a:r>
              <a:rPr b="1" i="0" lang="en-US" sz="20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economic, societal and environmental development in France </a:t>
            </a:r>
            <a:br>
              <a:rPr b="1" i="0" lang="en-US" sz="2000" u="none" cap="none" strike="noStrike">
                <a:solidFill>
                  <a:srgbClr val="FF683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 particular by adding value through the use of satellite data and innovative services for the healthcare, environment and mobility sectors.</a:t>
            </a:r>
            <a:br>
              <a:rPr b="1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822895" marR="0" rtl="0" algn="l">
              <a:lnSpc>
                <a:spcPct val="110000"/>
              </a:lnSpc>
              <a:spcBef>
                <a:spcPts val="17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822895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8" name="Google Shape;498;p11"/>
          <p:cNvGrpSpPr/>
          <p:nvPr/>
        </p:nvGrpSpPr>
        <p:grpSpPr>
          <a:xfrm>
            <a:off x="1139954" y="3227836"/>
            <a:ext cx="2939701" cy="2634762"/>
            <a:chOff x="1265148" y="4780526"/>
            <a:chExt cx="2134322" cy="1915210"/>
          </a:xfrm>
        </p:grpSpPr>
        <p:pic>
          <p:nvPicPr>
            <p:cNvPr id="499" name="Google Shape;499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65148" y="5495180"/>
              <a:ext cx="2134322" cy="1200556"/>
            </a:xfrm>
            <a:prstGeom prst="rect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00" name="Google Shape;500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325919" y="4780526"/>
              <a:ext cx="1067619" cy="968839"/>
            </a:xfrm>
            <a:prstGeom prst="rect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501" name="Google Shape;50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43287" y="3237117"/>
            <a:ext cx="3297085" cy="259919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502" name="Google Shape;502;p11"/>
          <p:cNvGrpSpPr/>
          <p:nvPr/>
        </p:nvGrpSpPr>
        <p:grpSpPr>
          <a:xfrm>
            <a:off x="7512175" y="3266063"/>
            <a:ext cx="3100263" cy="2570245"/>
            <a:chOff x="4915192" y="4851072"/>
            <a:chExt cx="2346008" cy="1826618"/>
          </a:xfrm>
        </p:grpSpPr>
        <p:pic>
          <p:nvPicPr>
            <p:cNvPr id="503" name="Google Shape;503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915192" y="4886643"/>
              <a:ext cx="1393690" cy="935971"/>
            </a:xfrm>
            <a:prstGeom prst="rect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04" name="Google Shape;504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915192" y="5829467"/>
              <a:ext cx="2346008" cy="848223"/>
            </a:xfrm>
            <a:prstGeom prst="rect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05" name="Google Shape;505;p1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847487" y="4851072"/>
              <a:ext cx="1411214" cy="940518"/>
            </a:xfrm>
            <a:prstGeom prst="rect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506" name="Google Shape;506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99091" y="2709569"/>
            <a:ext cx="1568860" cy="1323408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7" name="Google Shape;507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11095" y="5353247"/>
            <a:ext cx="1116493" cy="1080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955968" y="5353246"/>
            <a:ext cx="1121770" cy="114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691908" y="5371736"/>
            <a:ext cx="1078877" cy="1098258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1"/>
          <p:cNvSpPr txBox="1"/>
          <p:nvPr/>
        </p:nvSpPr>
        <p:spPr>
          <a:xfrm>
            <a:off x="243045" y="6187826"/>
            <a:ext cx="169970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F07F35"/>
                </a:solidFill>
                <a:latin typeface="Arial"/>
                <a:ea typeface="Arial"/>
                <a:cs typeface="Arial"/>
                <a:sym typeface="Arial"/>
              </a:rPr>
              <a:t>Environment</a:t>
            </a:r>
            <a:endParaRPr b="1" i="0" sz="1200" u="none" cap="none" strike="noStrike">
              <a:solidFill>
                <a:srgbClr val="F07F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1"/>
          <p:cNvSpPr txBox="1"/>
          <p:nvPr/>
        </p:nvSpPr>
        <p:spPr>
          <a:xfrm>
            <a:off x="7296815" y="6253211"/>
            <a:ext cx="10348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07F35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/>
          </a:p>
        </p:txBody>
      </p:sp>
      <p:sp>
        <p:nvSpPr>
          <p:cNvPr id="512" name="Google Shape;512;p11"/>
          <p:cNvSpPr txBox="1"/>
          <p:nvPr/>
        </p:nvSpPr>
        <p:spPr>
          <a:xfrm>
            <a:off x="3718359" y="6187600"/>
            <a:ext cx="10567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07F35"/>
                </a:solidFill>
                <a:latin typeface="Arial"/>
                <a:ea typeface="Arial"/>
                <a:cs typeface="Arial"/>
                <a:sym typeface="Arial"/>
              </a:rPr>
              <a:t>Mobility</a:t>
            </a:r>
            <a:endParaRPr b="1" i="0" sz="2800" u="none" cap="none" strike="noStrike">
              <a:solidFill>
                <a:srgbClr val="F07F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1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025951" y="1034943"/>
            <a:ext cx="792285" cy="79228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11"/>
          <p:cNvSpPr txBox="1"/>
          <p:nvPr/>
        </p:nvSpPr>
        <p:spPr>
          <a:xfrm>
            <a:off x="11011839" y="1773946"/>
            <a:ext cx="806397" cy="336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</a:pPr>
            <a:r>
              <a:rPr b="1" i="0" lang="en-US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Startups</a:t>
            </a:r>
            <a:endParaRPr/>
          </a:p>
        </p:txBody>
      </p:sp>
      <p:pic>
        <p:nvPicPr>
          <p:cNvPr id="515" name="Google Shape;515;p1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021558" y="2409801"/>
            <a:ext cx="786958" cy="786958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11"/>
          <p:cNvSpPr txBox="1"/>
          <p:nvPr/>
        </p:nvSpPr>
        <p:spPr>
          <a:xfrm>
            <a:off x="10993726" y="3196759"/>
            <a:ext cx="856733" cy="1006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</a:pPr>
            <a:r>
              <a:rPr b="1" i="0" lang="en-US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Large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</a:pPr>
            <a:r>
              <a:rPr b="1" i="0" lang="en-US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Groups</a:t>
            </a:r>
            <a:endParaRPr/>
          </a:p>
        </p:txBody>
      </p:sp>
      <p:pic>
        <p:nvPicPr>
          <p:cNvPr id="517" name="Google Shape;517;p1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021558" y="3979867"/>
            <a:ext cx="786958" cy="7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11"/>
          <p:cNvSpPr txBox="1"/>
          <p:nvPr/>
        </p:nvSpPr>
        <p:spPr>
          <a:xfrm>
            <a:off x="11127837" y="4714286"/>
            <a:ext cx="717059" cy="240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/>
              <a:buNone/>
            </a:pPr>
            <a:r>
              <a:rPr b="1" i="0" lang="en-US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public</a:t>
            </a:r>
            <a:endParaRPr/>
          </a:p>
        </p:txBody>
      </p:sp>
      <p:sp>
        <p:nvSpPr>
          <p:cNvPr id="519" name="Google Shape;519;p11"/>
          <p:cNvSpPr txBox="1"/>
          <p:nvPr/>
        </p:nvSpPr>
        <p:spPr>
          <a:xfrm>
            <a:off x="11120016" y="4903958"/>
            <a:ext cx="715424" cy="228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/>
              <a:buNone/>
            </a:pPr>
            <a:r>
              <a:rPr b="1" i="0" lang="en-US" sz="1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actors</a:t>
            </a:r>
            <a:endParaRPr/>
          </a:p>
        </p:txBody>
      </p:sp>
      <p:pic>
        <p:nvPicPr>
          <p:cNvPr id="520" name="Google Shape;520;p1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1091653" y="5534866"/>
            <a:ext cx="693452" cy="693452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11"/>
          <p:cNvSpPr txBox="1"/>
          <p:nvPr/>
        </p:nvSpPr>
        <p:spPr>
          <a:xfrm>
            <a:off x="10970935" y="6244951"/>
            <a:ext cx="1030861" cy="1476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</a:pPr>
            <a:r>
              <a:rPr b="1" i="0" lang="en-US" sz="11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International</a:t>
            </a:r>
            <a:endParaRPr/>
          </a:p>
        </p:txBody>
      </p:sp>
      <p:pic>
        <p:nvPicPr>
          <p:cNvPr id="522" name="Google Shape;522;p1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835557" y="5398634"/>
            <a:ext cx="372002" cy="3720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523" name="Google Shape;523;p1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613176" y="6138257"/>
            <a:ext cx="372002" cy="3720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524" name="Google Shape;524;p1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1492943" y="5200683"/>
            <a:ext cx="395902" cy="3959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1200">
        <p:fade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3555" y="1429667"/>
            <a:ext cx="3895835" cy="4643533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2"/>
          <p:cNvSpPr txBox="1"/>
          <p:nvPr/>
        </p:nvSpPr>
        <p:spPr>
          <a:xfrm flipH="1">
            <a:off x="2617112" y="2795915"/>
            <a:ext cx="147395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IDEATION</a:t>
            </a:r>
            <a:endParaRPr/>
          </a:p>
        </p:txBody>
      </p:sp>
      <p:sp>
        <p:nvSpPr>
          <p:cNvPr id="532" name="Google Shape;532;p12"/>
          <p:cNvSpPr txBox="1"/>
          <p:nvPr/>
        </p:nvSpPr>
        <p:spPr>
          <a:xfrm flipH="1">
            <a:off x="2050700" y="4732775"/>
            <a:ext cx="206726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INCUBATION ACCELERATION</a:t>
            </a:r>
            <a:endParaRPr/>
          </a:p>
        </p:txBody>
      </p:sp>
      <p:sp>
        <p:nvSpPr>
          <p:cNvPr id="533" name="Google Shape;533;p12"/>
          <p:cNvSpPr txBox="1"/>
          <p:nvPr/>
        </p:nvSpPr>
        <p:spPr>
          <a:xfrm>
            <a:off x="4839062" y="6173382"/>
            <a:ext cx="251387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COM/MARKETING</a:t>
            </a:r>
            <a:endParaRPr/>
          </a:p>
        </p:txBody>
      </p:sp>
      <p:sp>
        <p:nvSpPr>
          <p:cNvPr id="534" name="Google Shape;534;p12"/>
          <p:cNvSpPr txBox="1"/>
          <p:nvPr/>
        </p:nvSpPr>
        <p:spPr>
          <a:xfrm flipH="1">
            <a:off x="8087485" y="4686609"/>
            <a:ext cx="192340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EDUCATION</a:t>
            </a:r>
            <a:endParaRPr/>
          </a:p>
        </p:txBody>
      </p:sp>
      <p:sp>
        <p:nvSpPr>
          <p:cNvPr id="535" name="Google Shape;535;p12"/>
          <p:cNvSpPr txBox="1"/>
          <p:nvPr/>
        </p:nvSpPr>
        <p:spPr>
          <a:xfrm flipH="1">
            <a:off x="8114380" y="2795914"/>
            <a:ext cx="192340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FUNDING</a:t>
            </a:r>
            <a:endParaRPr/>
          </a:p>
        </p:txBody>
      </p:sp>
      <p:sp>
        <p:nvSpPr>
          <p:cNvPr id="536" name="Google Shape;536;p12"/>
          <p:cNvSpPr txBox="1"/>
          <p:nvPr/>
        </p:nvSpPr>
        <p:spPr>
          <a:xfrm flipH="1">
            <a:off x="5145753" y="1420917"/>
            <a:ext cx="192340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EXPERTISE</a:t>
            </a:r>
            <a:endParaRPr/>
          </a:p>
        </p:txBody>
      </p:sp>
      <p:pic>
        <p:nvPicPr>
          <p:cNvPr id="537" name="Google Shape;53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1637" y="2718095"/>
            <a:ext cx="945332" cy="584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51849" y="4715415"/>
            <a:ext cx="637605" cy="39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4754" y="5160909"/>
            <a:ext cx="907846" cy="401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5381" y="4577123"/>
            <a:ext cx="506225" cy="50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6946" y="4978244"/>
            <a:ext cx="1256200" cy="83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663811" y="4657827"/>
            <a:ext cx="1452654" cy="3514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3" name="Google Shape;543;p12"/>
          <p:cNvGrpSpPr/>
          <p:nvPr/>
        </p:nvGrpSpPr>
        <p:grpSpPr>
          <a:xfrm>
            <a:off x="9487084" y="2280040"/>
            <a:ext cx="1790284" cy="1074684"/>
            <a:chOff x="9487084" y="2125838"/>
            <a:chExt cx="2055210" cy="1233716"/>
          </a:xfrm>
        </p:grpSpPr>
        <p:pic>
          <p:nvPicPr>
            <p:cNvPr id="544" name="Google Shape;544;p1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487084" y="2125838"/>
              <a:ext cx="665784" cy="7901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1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487084" y="3033837"/>
              <a:ext cx="856561" cy="3231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1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0462708" y="2405758"/>
              <a:ext cx="1011205" cy="5102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p1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0465869" y="3036389"/>
              <a:ext cx="1076425" cy="3231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8" name="Google Shape;548;p1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523895" y="747648"/>
            <a:ext cx="464471" cy="584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728513" y="1390334"/>
            <a:ext cx="600805" cy="55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1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353328" y="851011"/>
            <a:ext cx="1016077" cy="33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606411" y="5764085"/>
            <a:ext cx="1059967" cy="419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1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65928" y="1241655"/>
            <a:ext cx="1897652" cy="63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410296" y="1420917"/>
            <a:ext cx="524321" cy="52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364316" y="755289"/>
            <a:ext cx="926890" cy="5204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5" name="Google Shape;555;p12"/>
          <p:cNvGrpSpPr/>
          <p:nvPr/>
        </p:nvGrpSpPr>
        <p:grpSpPr>
          <a:xfrm>
            <a:off x="6988366" y="654924"/>
            <a:ext cx="829010" cy="739173"/>
            <a:chOff x="7069160" y="629395"/>
            <a:chExt cx="829010" cy="739173"/>
          </a:xfrm>
        </p:grpSpPr>
        <p:pic>
          <p:nvPicPr>
            <p:cNvPr id="556" name="Google Shape;556;p12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208558" y="629395"/>
              <a:ext cx="575455" cy="5845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" name="Google Shape;557;p12"/>
            <p:cNvSpPr txBox="1"/>
            <p:nvPr/>
          </p:nvSpPr>
          <p:spPr>
            <a:xfrm>
              <a:off x="7069160" y="1153124"/>
              <a:ext cx="829010" cy="2154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NAVLAB</a:t>
              </a:r>
              <a:endParaRPr/>
            </a:p>
          </p:txBody>
        </p:sp>
      </p:grpSp>
      <p:grpSp>
        <p:nvGrpSpPr>
          <p:cNvPr id="558" name="Google Shape;558;p12"/>
          <p:cNvGrpSpPr/>
          <p:nvPr/>
        </p:nvGrpSpPr>
        <p:grpSpPr>
          <a:xfrm>
            <a:off x="181095" y="2061993"/>
            <a:ext cx="2436017" cy="1578024"/>
            <a:chOff x="403758" y="1589478"/>
            <a:chExt cx="2436017" cy="1578024"/>
          </a:xfrm>
        </p:grpSpPr>
        <p:pic>
          <p:nvPicPr>
            <p:cNvPr id="559" name="Google Shape;559;p12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480256" y="1589478"/>
              <a:ext cx="480600" cy="412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p12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1160046" y="1598221"/>
              <a:ext cx="710951" cy="382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12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446699" y="2209153"/>
              <a:ext cx="837111" cy="4734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62" name="Google Shape;562;p12"/>
            <p:cNvCxnSpPr/>
            <p:nvPr/>
          </p:nvCxnSpPr>
          <p:spPr>
            <a:xfrm flipH="1">
              <a:off x="403758" y="1646488"/>
              <a:ext cx="3236" cy="1521014"/>
            </a:xfrm>
            <a:prstGeom prst="straightConnector1">
              <a:avLst/>
            </a:prstGeom>
            <a:noFill/>
            <a:ln cap="flat" cmpd="sng" w="9525">
              <a:solidFill>
                <a:srgbClr val="FF683C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563" name="Google Shape;563;p12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2036592" y="1676836"/>
              <a:ext cx="803183" cy="2393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12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455828" y="2692626"/>
              <a:ext cx="948962" cy="4613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Google Shape;173;p2"/>
          <p:cNvCxnSpPr/>
          <p:nvPr/>
        </p:nvCxnSpPr>
        <p:spPr>
          <a:xfrm flipH="1">
            <a:off x="7126347" y="1134208"/>
            <a:ext cx="4215" cy="4799235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174" name="Google Shape;174;p2"/>
          <p:cNvCxnSpPr/>
          <p:nvPr/>
        </p:nvCxnSpPr>
        <p:spPr>
          <a:xfrm>
            <a:off x="8549458" y="3690753"/>
            <a:ext cx="556754" cy="1545190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5" name="Google Shape;175;p2"/>
          <p:cNvCxnSpPr/>
          <p:nvPr/>
        </p:nvCxnSpPr>
        <p:spPr>
          <a:xfrm>
            <a:off x="9809737" y="3632362"/>
            <a:ext cx="1110" cy="323120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6" name="Google Shape;176;p2"/>
          <p:cNvGrpSpPr/>
          <p:nvPr/>
        </p:nvGrpSpPr>
        <p:grpSpPr>
          <a:xfrm>
            <a:off x="6879166" y="3657536"/>
            <a:ext cx="706200" cy="2776666"/>
            <a:chOff x="5224638" y="3291787"/>
            <a:chExt cx="588500" cy="2313889"/>
          </a:xfrm>
        </p:grpSpPr>
        <p:cxnSp>
          <p:nvCxnSpPr>
            <p:cNvPr id="177" name="Google Shape;177;p2"/>
            <p:cNvCxnSpPr/>
            <p:nvPr/>
          </p:nvCxnSpPr>
          <p:spPr>
            <a:xfrm flipH="1">
              <a:off x="5518185" y="3291787"/>
              <a:ext cx="246655" cy="1594575"/>
            </a:xfrm>
            <a:prstGeom prst="straightConnector1">
              <a:avLst/>
            </a:prstGeom>
            <a:noFill/>
            <a:ln cap="flat" cmpd="sng" w="12700">
              <a:solidFill>
                <a:srgbClr val="55B9DF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178" name="Google Shape;178;p2"/>
            <p:cNvPicPr preferRelativeResize="0"/>
            <p:nvPr/>
          </p:nvPicPr>
          <p:blipFill rotWithShape="1">
            <a:blip r:embed="rId3">
              <a:alphaModFix/>
            </a:blip>
            <a:srcRect b="-927" l="0" r="0" t="0"/>
            <a:stretch/>
          </p:blipFill>
          <p:spPr>
            <a:xfrm>
              <a:off x="5224638" y="4884459"/>
              <a:ext cx="542785" cy="536906"/>
            </a:xfrm>
            <a:prstGeom prst="ellipse">
              <a:avLst/>
            </a:prstGeom>
            <a:noFill/>
            <a:ln cap="rnd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0" sx="-80000" rotWithShape="0" dir="5400000" dist="292100" sy="-18000">
                <a:srgbClr val="000000">
                  <a:alpha val="21960"/>
                </a:srgbClr>
              </a:outerShdw>
            </a:effectLst>
          </p:spPr>
        </p:pic>
        <p:sp>
          <p:nvSpPr>
            <p:cNvPr id="179" name="Google Shape;179;p2"/>
            <p:cNvSpPr txBox="1"/>
            <p:nvPr/>
          </p:nvSpPr>
          <p:spPr>
            <a:xfrm>
              <a:off x="5292237" y="5421010"/>
              <a:ext cx="520901" cy="1846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39"/>
                <a:buFont typeface="Arial"/>
                <a:buNone/>
              </a:pPr>
              <a:r>
                <a:rPr b="0" i="0" lang="en-US" sz="83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CO3D</a:t>
              </a:r>
              <a:endParaRPr/>
            </a:p>
          </p:txBody>
        </p:sp>
      </p:grpSp>
      <p:grpSp>
        <p:nvGrpSpPr>
          <p:cNvPr id="180" name="Google Shape;180;p2"/>
          <p:cNvGrpSpPr/>
          <p:nvPr/>
        </p:nvGrpSpPr>
        <p:grpSpPr>
          <a:xfrm>
            <a:off x="6687311" y="3672365"/>
            <a:ext cx="971999" cy="1903864"/>
            <a:chOff x="5258965" y="3438056"/>
            <a:chExt cx="809999" cy="1557714"/>
          </a:xfrm>
        </p:grpSpPr>
        <p:cxnSp>
          <p:nvCxnSpPr>
            <p:cNvPr id="181" name="Google Shape;181;p2"/>
            <p:cNvCxnSpPr/>
            <p:nvPr/>
          </p:nvCxnSpPr>
          <p:spPr>
            <a:xfrm>
              <a:off x="5655275" y="3438056"/>
              <a:ext cx="0" cy="1002591"/>
            </a:xfrm>
            <a:prstGeom prst="straightConnector1">
              <a:avLst/>
            </a:prstGeom>
            <a:noFill/>
            <a:ln cap="flat" cmpd="sng" w="12700">
              <a:solidFill>
                <a:srgbClr val="55B9DF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182" name="Google Shape;182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94440" y="4230416"/>
              <a:ext cx="524880" cy="527115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83" name="Google Shape;183;p2"/>
            <p:cNvSpPr txBox="1"/>
            <p:nvPr/>
          </p:nvSpPr>
          <p:spPr>
            <a:xfrm>
              <a:off x="5258965" y="4746410"/>
              <a:ext cx="809999" cy="249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7750" lIns="77750" spcFirstLastPara="1" rIns="77750" wrap="square" tIns="7775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60"/>
                <a:buFont typeface="Arial"/>
                <a:buNone/>
              </a:pPr>
              <a:r>
                <a:rPr b="0" i="0" lang="en-US" sz="96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Swot</a:t>
              </a:r>
              <a:endParaRPr/>
            </a:p>
          </p:txBody>
        </p:sp>
      </p:grpSp>
      <p:cxnSp>
        <p:nvCxnSpPr>
          <p:cNvPr id="184" name="Google Shape;184;p2"/>
          <p:cNvCxnSpPr/>
          <p:nvPr/>
        </p:nvCxnSpPr>
        <p:spPr>
          <a:xfrm>
            <a:off x="7804096" y="3676468"/>
            <a:ext cx="17396" cy="1537916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5" name="Google Shape;185;p2"/>
          <p:cNvCxnSpPr/>
          <p:nvPr/>
        </p:nvCxnSpPr>
        <p:spPr>
          <a:xfrm>
            <a:off x="9804471" y="3644250"/>
            <a:ext cx="0" cy="1100594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6" name="Google Shape;186;p2"/>
          <p:cNvCxnSpPr/>
          <p:nvPr/>
        </p:nvCxnSpPr>
        <p:spPr>
          <a:xfrm>
            <a:off x="7904720" y="3632363"/>
            <a:ext cx="0" cy="364178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7" name="Google Shape;187;p2"/>
          <p:cNvCxnSpPr/>
          <p:nvPr/>
        </p:nvCxnSpPr>
        <p:spPr>
          <a:xfrm>
            <a:off x="7904720" y="3057130"/>
            <a:ext cx="0" cy="360413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8" name="Google Shape;188;p2"/>
          <p:cNvCxnSpPr/>
          <p:nvPr/>
        </p:nvCxnSpPr>
        <p:spPr>
          <a:xfrm flipH="1">
            <a:off x="6415942" y="3632364"/>
            <a:ext cx="14065" cy="1171153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9" name="Google Shape;189;p2"/>
          <p:cNvCxnSpPr/>
          <p:nvPr/>
        </p:nvCxnSpPr>
        <p:spPr>
          <a:xfrm>
            <a:off x="4982935" y="3632363"/>
            <a:ext cx="0" cy="1531205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0" name="Google Shape;190;p2"/>
          <p:cNvCxnSpPr/>
          <p:nvPr/>
        </p:nvCxnSpPr>
        <p:spPr>
          <a:xfrm>
            <a:off x="5242303" y="3688353"/>
            <a:ext cx="0" cy="299519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91" name="Google Shape;191;p2"/>
          <p:cNvGrpSpPr/>
          <p:nvPr/>
        </p:nvGrpSpPr>
        <p:grpSpPr>
          <a:xfrm>
            <a:off x="2545391" y="3611563"/>
            <a:ext cx="1023371" cy="1211202"/>
            <a:chOff x="1613159" y="3253474"/>
            <a:chExt cx="852809" cy="1009335"/>
          </a:xfrm>
        </p:grpSpPr>
        <p:sp>
          <p:nvSpPr>
            <p:cNvPr id="192" name="Google Shape;192;p2"/>
            <p:cNvSpPr txBox="1"/>
            <p:nvPr/>
          </p:nvSpPr>
          <p:spPr>
            <a:xfrm>
              <a:off x="1613159" y="4021919"/>
              <a:ext cx="852809" cy="240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9975" lIns="69975" spcFirstLastPara="1" rIns="69975" wrap="square" tIns="699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60"/>
                <a:buFont typeface="Arial"/>
                <a:buNone/>
              </a:pPr>
              <a:r>
                <a:rPr b="0" i="0" lang="en-US" sz="96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Saral-AltiKa</a:t>
              </a:r>
              <a:endParaRPr b="0" i="0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93" name="Google Shape;193;p2"/>
            <p:cNvCxnSpPr/>
            <p:nvPr/>
          </p:nvCxnSpPr>
          <p:spPr>
            <a:xfrm>
              <a:off x="1907299" y="3253474"/>
              <a:ext cx="0" cy="471369"/>
            </a:xfrm>
            <a:prstGeom prst="straightConnector1">
              <a:avLst/>
            </a:prstGeom>
            <a:noFill/>
            <a:ln cap="flat" cmpd="sng" w="12700">
              <a:solidFill>
                <a:srgbClr val="55B9DF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194" name="Google Shape;194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44857" y="3497039"/>
              <a:ext cx="524880" cy="524880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</p:grpSp>
      <p:grpSp>
        <p:nvGrpSpPr>
          <p:cNvPr id="195" name="Google Shape;195;p2"/>
          <p:cNvGrpSpPr/>
          <p:nvPr/>
        </p:nvGrpSpPr>
        <p:grpSpPr>
          <a:xfrm>
            <a:off x="1902752" y="3611563"/>
            <a:ext cx="1082380" cy="1777700"/>
            <a:chOff x="1036829" y="3304142"/>
            <a:chExt cx="901983" cy="1481416"/>
          </a:xfrm>
        </p:grpSpPr>
        <p:cxnSp>
          <p:nvCxnSpPr>
            <p:cNvPr id="196" name="Google Shape;196;p2"/>
            <p:cNvCxnSpPr/>
            <p:nvPr/>
          </p:nvCxnSpPr>
          <p:spPr>
            <a:xfrm flipH="1">
              <a:off x="1455355" y="3304142"/>
              <a:ext cx="7067" cy="859400"/>
            </a:xfrm>
            <a:prstGeom prst="straightConnector1">
              <a:avLst/>
            </a:prstGeom>
            <a:noFill/>
            <a:ln cap="flat" cmpd="sng" w="12700">
              <a:solidFill>
                <a:srgbClr val="55B9DF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197" name="Google Shape;197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99982" y="4034401"/>
              <a:ext cx="524880" cy="524880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198" name="Google Shape;198;p2"/>
            <p:cNvSpPr txBox="1"/>
            <p:nvPr/>
          </p:nvSpPr>
          <p:spPr>
            <a:xfrm>
              <a:off x="1036829" y="4544668"/>
              <a:ext cx="901983" cy="240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9975" lIns="69975" spcFirstLastPara="1" rIns="69975" wrap="square" tIns="699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60"/>
                <a:buFont typeface="Arial"/>
                <a:buNone/>
              </a:pPr>
              <a:r>
                <a:rPr b="0" i="0" lang="en-US" sz="96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Iasi2/MetopB</a:t>
              </a:r>
              <a:endParaRPr b="0" i="0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cxnSp>
        <p:nvCxnSpPr>
          <p:cNvPr id="199" name="Google Shape;199;p2"/>
          <p:cNvCxnSpPr/>
          <p:nvPr/>
        </p:nvCxnSpPr>
        <p:spPr>
          <a:xfrm>
            <a:off x="4680300" y="2593651"/>
            <a:ext cx="3088" cy="909792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0" name="Google Shape;200;p2"/>
          <p:cNvCxnSpPr/>
          <p:nvPr/>
        </p:nvCxnSpPr>
        <p:spPr>
          <a:xfrm>
            <a:off x="4537042" y="3690754"/>
            <a:ext cx="0" cy="299519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1" name="Google Shape;201;p2"/>
          <p:cNvCxnSpPr/>
          <p:nvPr/>
        </p:nvCxnSpPr>
        <p:spPr>
          <a:xfrm>
            <a:off x="3615558" y="2691565"/>
            <a:ext cx="3088" cy="909792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2" name="Google Shape;202;p2"/>
          <p:cNvCxnSpPr/>
          <p:nvPr/>
        </p:nvCxnSpPr>
        <p:spPr>
          <a:xfrm flipH="1">
            <a:off x="2824048" y="2653726"/>
            <a:ext cx="13577" cy="742133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03" name="Google Shape;203;p2"/>
          <p:cNvGrpSpPr/>
          <p:nvPr/>
        </p:nvGrpSpPr>
        <p:grpSpPr>
          <a:xfrm>
            <a:off x="1412559" y="3611561"/>
            <a:ext cx="784000" cy="1154856"/>
            <a:chOff x="1396450" y="3937677"/>
            <a:chExt cx="653333" cy="962380"/>
          </a:xfrm>
        </p:grpSpPr>
        <p:cxnSp>
          <p:nvCxnSpPr>
            <p:cNvPr id="204" name="Google Shape;204;p2"/>
            <p:cNvCxnSpPr/>
            <p:nvPr/>
          </p:nvCxnSpPr>
          <p:spPr>
            <a:xfrm>
              <a:off x="1794475" y="3937677"/>
              <a:ext cx="0" cy="282968"/>
            </a:xfrm>
            <a:prstGeom prst="straightConnector1">
              <a:avLst/>
            </a:prstGeom>
            <a:noFill/>
            <a:ln cap="flat" cmpd="sng" w="12700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205" name="Google Shape;205;p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524903" y="4182687"/>
              <a:ext cx="524880" cy="524880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06" name="Google Shape;206;p2"/>
            <p:cNvSpPr txBox="1"/>
            <p:nvPr/>
          </p:nvSpPr>
          <p:spPr>
            <a:xfrm>
              <a:off x="1396450" y="4700002"/>
              <a:ext cx="627203" cy="200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60"/>
                <a:buFont typeface="Arial"/>
                <a:buNone/>
              </a:pPr>
              <a:r>
                <a:rPr b="0" i="0" lang="en-US" sz="96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Pleiades</a:t>
              </a:r>
              <a:endParaRPr/>
            </a:p>
          </p:txBody>
        </p:sp>
      </p:grpSp>
      <p:cxnSp>
        <p:nvCxnSpPr>
          <p:cNvPr id="207" name="Google Shape;207;p2"/>
          <p:cNvCxnSpPr/>
          <p:nvPr/>
        </p:nvCxnSpPr>
        <p:spPr>
          <a:xfrm>
            <a:off x="1947084" y="3032623"/>
            <a:ext cx="3088" cy="349920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8" name="Google Shape;208;p2"/>
          <p:cNvSpPr/>
          <p:nvPr/>
        </p:nvSpPr>
        <p:spPr>
          <a:xfrm>
            <a:off x="650192" y="5539855"/>
            <a:ext cx="153737" cy="149819"/>
          </a:xfrm>
          <a:prstGeom prst="ellipse">
            <a:avLst/>
          </a:prstGeom>
          <a:solidFill>
            <a:srgbClr val="02B0F1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"/>
              <a:buFont typeface="Arial"/>
              <a:buNone/>
            </a:pPr>
            <a:r>
              <a:t/>
            </a:r>
            <a:endParaRPr b="0" i="0" sz="96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09" name="Google Shape;209;p2"/>
          <p:cNvGrpSpPr/>
          <p:nvPr/>
        </p:nvGrpSpPr>
        <p:grpSpPr>
          <a:xfrm>
            <a:off x="1141008" y="3361570"/>
            <a:ext cx="10185840" cy="329184"/>
            <a:chOff x="442839" y="3045148"/>
            <a:chExt cx="8488201" cy="274320"/>
          </a:xfrm>
        </p:grpSpPr>
        <p:sp>
          <p:nvSpPr>
            <p:cNvPr id="210" name="Google Shape;210;p2"/>
            <p:cNvSpPr/>
            <p:nvPr/>
          </p:nvSpPr>
          <p:spPr>
            <a:xfrm rot="5400000">
              <a:off x="8655577" y="3028679"/>
              <a:ext cx="250257" cy="300668"/>
            </a:xfrm>
            <a:prstGeom prst="triangle">
              <a:avLst>
                <a:gd fmla="val 49999" name="adj"/>
              </a:avLst>
            </a:prstGeom>
            <a:solidFill>
              <a:srgbClr val="0092D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60"/>
                <a:buFont typeface="Arial"/>
                <a:buNone/>
              </a:pPr>
              <a:r>
                <a:t/>
              </a:r>
              <a:endParaRPr b="0" i="0" sz="96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211" name="Google Shape;211;p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42839" y="3045148"/>
              <a:ext cx="8193249" cy="2743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2" name="Google Shape;212;p2"/>
          <p:cNvSpPr txBox="1"/>
          <p:nvPr/>
        </p:nvSpPr>
        <p:spPr>
          <a:xfrm>
            <a:off x="1028872" y="1584850"/>
            <a:ext cx="1082380" cy="289068"/>
          </a:xfrm>
          <a:prstGeom prst="rect">
            <a:avLst/>
          </a:prstGeom>
          <a:noFill/>
          <a:ln>
            <a:noFill/>
          </a:ln>
        </p:spPr>
        <p:txBody>
          <a:bodyPr anchorCtr="0" anchor="t" bIns="69975" lIns="69975" spcFirstLastPara="1" rIns="69975" wrap="square" tIns="699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</a:pPr>
            <a:r>
              <a:rPr b="1" i="0" lang="en-US" sz="96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Cryosat-2</a:t>
            </a:r>
            <a:endParaRPr/>
          </a:p>
        </p:txBody>
      </p:sp>
      <p:pic>
        <p:nvPicPr>
          <p:cNvPr id="213" name="Google Shape;213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55144" y="1854481"/>
            <a:ext cx="636854" cy="629856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14" name="Google Shape;214;p2"/>
          <p:cNvSpPr/>
          <p:nvPr/>
        </p:nvSpPr>
        <p:spPr>
          <a:xfrm>
            <a:off x="800624" y="5472768"/>
            <a:ext cx="2248968" cy="289068"/>
          </a:xfrm>
          <a:prstGeom prst="rect">
            <a:avLst/>
          </a:prstGeom>
          <a:noFill/>
          <a:ln>
            <a:noFill/>
          </a:ln>
        </p:spPr>
        <p:txBody>
          <a:bodyPr anchorCtr="0" anchor="t" bIns="69975" lIns="69975" spcFirstLastPara="1" rIns="69975" wrap="square" tIns="699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"/>
              <a:buFont typeface="Arial"/>
              <a:buNone/>
            </a:pPr>
            <a:r>
              <a:rPr b="0" i="0" lang="en-US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Calipso (2006) -&gt; 16</a:t>
            </a:r>
            <a:r>
              <a:rPr b="0" i="0" lang="en-US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years in-orbit</a:t>
            </a:r>
            <a:r>
              <a:rPr b="0" i="0" lang="en-US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  <p:pic>
        <p:nvPicPr>
          <p:cNvPr descr="Swarm_P41539vign.jpg" id="215" name="Google Shape;215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10327" y="2003069"/>
            <a:ext cx="636854" cy="629856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6" name="Google Shape;216;p2"/>
          <p:cNvSpPr txBox="1"/>
          <p:nvPr/>
        </p:nvSpPr>
        <p:spPr>
          <a:xfrm>
            <a:off x="3104666" y="1744947"/>
            <a:ext cx="1071227" cy="240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"/>
              <a:buFont typeface="Arial"/>
              <a:buNone/>
            </a:pPr>
            <a:r>
              <a:rPr b="0" i="0" lang="en-US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Sentinel-2A</a:t>
            </a:r>
            <a:endParaRPr/>
          </a:p>
        </p:txBody>
      </p:sp>
      <p:cxnSp>
        <p:nvCxnSpPr>
          <p:cNvPr id="217" name="Google Shape;217;p2"/>
          <p:cNvCxnSpPr/>
          <p:nvPr/>
        </p:nvCxnSpPr>
        <p:spPr>
          <a:xfrm>
            <a:off x="1554557" y="2504861"/>
            <a:ext cx="0" cy="874922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18" name="Google Shape;218;p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609671" y="2492859"/>
            <a:ext cx="674239" cy="674239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219" name="Google Shape;219;p2"/>
          <p:cNvSpPr txBox="1"/>
          <p:nvPr/>
        </p:nvSpPr>
        <p:spPr>
          <a:xfrm>
            <a:off x="1797481" y="2204024"/>
            <a:ext cx="509532" cy="289068"/>
          </a:xfrm>
          <a:prstGeom prst="rect">
            <a:avLst/>
          </a:prstGeom>
          <a:noFill/>
          <a:ln>
            <a:noFill/>
          </a:ln>
        </p:spPr>
        <p:txBody>
          <a:bodyPr anchorCtr="0" anchor="t" bIns="69975" lIns="69975" spcFirstLastPara="1" rIns="69975" wrap="square" tIns="699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"/>
              <a:buFont typeface="Arial"/>
              <a:buNone/>
            </a:pPr>
            <a:r>
              <a:rPr b="0" i="0" lang="en-US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Hy-2A</a:t>
            </a:r>
            <a:endParaRPr/>
          </a:p>
        </p:txBody>
      </p:sp>
      <p:sp>
        <p:nvSpPr>
          <p:cNvPr id="220" name="Google Shape;220;p2"/>
          <p:cNvSpPr txBox="1"/>
          <p:nvPr/>
        </p:nvSpPr>
        <p:spPr>
          <a:xfrm>
            <a:off x="2510327" y="1722643"/>
            <a:ext cx="598895" cy="289068"/>
          </a:xfrm>
          <a:prstGeom prst="rect">
            <a:avLst/>
          </a:prstGeom>
          <a:noFill/>
          <a:ln>
            <a:noFill/>
          </a:ln>
        </p:spPr>
        <p:txBody>
          <a:bodyPr anchorCtr="0" anchor="t" bIns="69975" lIns="69975" spcFirstLastPara="1" rIns="69975" wrap="square" tIns="699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"/>
              <a:buFont typeface="Arial"/>
              <a:buNone/>
            </a:pPr>
            <a:r>
              <a:rPr b="0" i="0" lang="en-US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Swarm</a:t>
            </a:r>
            <a:endParaRPr/>
          </a:p>
        </p:txBody>
      </p:sp>
      <p:pic>
        <p:nvPicPr>
          <p:cNvPr id="221" name="Google Shape;221;p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318169" y="2004121"/>
            <a:ext cx="629856" cy="629856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cxnSp>
        <p:nvCxnSpPr>
          <p:cNvPr id="222" name="Google Shape;222;p2"/>
          <p:cNvCxnSpPr/>
          <p:nvPr/>
        </p:nvCxnSpPr>
        <p:spPr>
          <a:xfrm>
            <a:off x="4229286" y="3026338"/>
            <a:ext cx="3088" cy="349920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3" name="Google Shape;223;p2"/>
          <p:cNvSpPr txBox="1"/>
          <p:nvPr/>
        </p:nvSpPr>
        <p:spPr>
          <a:xfrm>
            <a:off x="3993086" y="4612716"/>
            <a:ext cx="1082380" cy="289068"/>
          </a:xfrm>
          <a:prstGeom prst="rect">
            <a:avLst/>
          </a:prstGeom>
          <a:noFill/>
          <a:ln>
            <a:noFill/>
          </a:ln>
        </p:spPr>
        <p:txBody>
          <a:bodyPr anchorCtr="0" anchor="t" bIns="69975" lIns="69975" spcFirstLastPara="1" rIns="69975" wrap="square" tIns="699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"/>
              <a:buFont typeface="Arial"/>
              <a:buNone/>
            </a:pPr>
            <a:r>
              <a:rPr b="0" i="0" lang="en-US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Venμs</a:t>
            </a:r>
            <a:endParaRPr b="0" i="0" sz="96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" name="Google Shape;224;p2"/>
          <p:cNvSpPr txBox="1"/>
          <p:nvPr/>
        </p:nvSpPr>
        <p:spPr>
          <a:xfrm>
            <a:off x="4833456" y="4621836"/>
            <a:ext cx="1082380" cy="289068"/>
          </a:xfrm>
          <a:prstGeom prst="rect">
            <a:avLst/>
          </a:prstGeom>
          <a:noFill/>
          <a:ln>
            <a:noFill/>
          </a:ln>
        </p:spPr>
        <p:txBody>
          <a:bodyPr anchorCtr="0" anchor="t" bIns="69975" lIns="69975" spcFirstLastPara="1" rIns="69975" wrap="square" tIns="699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"/>
              <a:buFont typeface="Arial"/>
              <a:buNone/>
            </a:pPr>
            <a:r>
              <a:rPr b="0" i="0" lang="en-US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Iasi 3/MetopC</a:t>
            </a:r>
            <a:endParaRPr b="0" i="0" sz="96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5" name="Google Shape;225;p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207471" y="3991980"/>
            <a:ext cx="629856" cy="629856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6" name="Google Shape;226;p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917266" y="4010252"/>
            <a:ext cx="629856" cy="629856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7" name="Google Shape;227;p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659618" y="4885008"/>
            <a:ext cx="629856" cy="629856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8" name="Google Shape;228;p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883811" y="2542230"/>
            <a:ext cx="636854" cy="629856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29" name="Google Shape;229;p2"/>
          <p:cNvSpPr txBox="1"/>
          <p:nvPr/>
        </p:nvSpPr>
        <p:spPr>
          <a:xfrm>
            <a:off x="3693673" y="3135331"/>
            <a:ext cx="1071227" cy="240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"/>
              <a:buFont typeface="Arial"/>
              <a:buNone/>
            </a:pPr>
            <a:r>
              <a:rPr b="0" i="0" lang="en-US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Sentinel-3A</a:t>
            </a:r>
            <a:endParaRPr/>
          </a:p>
        </p:txBody>
      </p:sp>
      <p:pic>
        <p:nvPicPr>
          <p:cNvPr id="230" name="Google Shape;230;p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357709" y="1934594"/>
            <a:ext cx="629856" cy="629856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1" name="Google Shape;231;p2"/>
          <p:cNvSpPr txBox="1"/>
          <p:nvPr/>
        </p:nvSpPr>
        <p:spPr>
          <a:xfrm>
            <a:off x="4202238" y="1688588"/>
            <a:ext cx="954053" cy="240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"/>
              <a:buFont typeface="Arial"/>
              <a:buNone/>
            </a:pPr>
            <a:r>
              <a:rPr b="0" i="0" lang="en-US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Sentinel-2B</a:t>
            </a:r>
            <a:endParaRPr/>
          </a:p>
        </p:txBody>
      </p:sp>
      <p:sp>
        <p:nvSpPr>
          <p:cNvPr id="232" name="Google Shape;232;p2"/>
          <p:cNvSpPr txBox="1"/>
          <p:nvPr/>
        </p:nvSpPr>
        <p:spPr>
          <a:xfrm>
            <a:off x="4573309" y="5539855"/>
            <a:ext cx="761482" cy="240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"/>
              <a:buFont typeface="Arial"/>
              <a:buNone/>
            </a:pPr>
            <a:r>
              <a:rPr b="0" i="0" lang="en-US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CFOSAT</a:t>
            </a: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671088" y="5820549"/>
            <a:ext cx="137804" cy="178500"/>
          </a:xfrm>
          <a:prstGeom prst="ellipse">
            <a:avLst/>
          </a:prstGeom>
          <a:solidFill>
            <a:srgbClr val="02B0F1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"/>
              <a:buFont typeface="Arial"/>
              <a:buNone/>
            </a:pPr>
            <a:r>
              <a:t/>
            </a:r>
            <a:endParaRPr b="0" i="0" sz="96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Google Shape;234;p2"/>
          <p:cNvSpPr/>
          <p:nvPr/>
        </p:nvSpPr>
        <p:spPr>
          <a:xfrm>
            <a:off x="803930" y="5709981"/>
            <a:ext cx="2607060" cy="614028"/>
          </a:xfrm>
          <a:prstGeom prst="rect">
            <a:avLst/>
          </a:prstGeom>
          <a:noFill/>
          <a:ln>
            <a:noFill/>
          </a:ln>
        </p:spPr>
        <p:txBody>
          <a:bodyPr anchorCtr="0" anchor="t" bIns="69975" lIns="69975" spcFirstLastPara="1" rIns="69975" wrap="square" tIns="699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"/>
              <a:buFont typeface="Arial"/>
              <a:buNone/>
            </a:pPr>
            <a:r>
              <a:rPr b="0" i="0" lang="en-US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Smos (2009) -&gt; 13 years in orbit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96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</a:pPr>
            <a:r>
              <a:t/>
            </a:r>
            <a:endParaRPr b="0" i="0" sz="96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96"/>
              </a:spcBef>
              <a:spcAft>
                <a:spcPts val="0"/>
              </a:spcAft>
              <a:buClr>
                <a:srgbClr val="FFFFFF"/>
              </a:buClr>
              <a:buSzPts val="960"/>
              <a:buFont typeface="Arial"/>
              <a:buNone/>
            </a:pPr>
            <a:r>
              <a:rPr b="0" i="0" lang="en-US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Méghatropiques(2011) -&gt; 10 years in orbit</a:t>
            </a:r>
            <a:endParaRPr b="0" i="0" sz="96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35" name="Google Shape;235;p2"/>
          <p:cNvGrpSpPr/>
          <p:nvPr/>
        </p:nvGrpSpPr>
        <p:grpSpPr>
          <a:xfrm>
            <a:off x="5661796" y="3676469"/>
            <a:ext cx="874799" cy="1081961"/>
            <a:chOff x="4264667" y="3307563"/>
            <a:chExt cx="728999" cy="901634"/>
          </a:xfrm>
        </p:grpSpPr>
        <p:sp>
          <p:nvSpPr>
            <p:cNvPr id="236" name="Google Shape;236;p2"/>
            <p:cNvSpPr txBox="1"/>
            <p:nvPr/>
          </p:nvSpPr>
          <p:spPr>
            <a:xfrm>
              <a:off x="4264667" y="3968307"/>
              <a:ext cx="728999" cy="240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9975" lIns="69975" spcFirstLastPara="1" rIns="69975" wrap="square" tIns="699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60"/>
                <a:buFont typeface="Arial"/>
                <a:buNone/>
              </a:pPr>
              <a:r>
                <a:rPr b="0" i="1" lang="en-US" sz="96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Hemera 1&amp;2</a:t>
              </a:r>
              <a:endParaRPr/>
            </a:p>
          </p:txBody>
        </p:sp>
        <p:cxnSp>
          <p:nvCxnSpPr>
            <p:cNvPr id="237" name="Google Shape;237;p2"/>
            <p:cNvCxnSpPr/>
            <p:nvPr/>
          </p:nvCxnSpPr>
          <p:spPr>
            <a:xfrm>
              <a:off x="4604941" y="3307563"/>
              <a:ext cx="0" cy="373870"/>
            </a:xfrm>
            <a:prstGeom prst="straightConnector1">
              <a:avLst/>
            </a:prstGeom>
            <a:noFill/>
            <a:ln cap="flat" cmpd="sng" w="12700">
              <a:solidFill>
                <a:srgbClr val="55B9D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38" name="Google Shape;238;p2"/>
            <p:cNvGrpSpPr/>
            <p:nvPr/>
          </p:nvGrpSpPr>
          <p:grpSpPr>
            <a:xfrm>
              <a:off x="4431387" y="3654946"/>
              <a:ext cx="364500" cy="364500"/>
              <a:chOff x="3208247" y="5608612"/>
              <a:chExt cx="744628" cy="693824"/>
            </a:xfrm>
          </p:grpSpPr>
          <p:sp>
            <p:nvSpPr>
              <p:cNvPr id="239" name="Google Shape;239;p2"/>
              <p:cNvSpPr/>
              <p:nvPr/>
            </p:nvSpPr>
            <p:spPr>
              <a:xfrm>
                <a:off x="3208247" y="5608612"/>
                <a:ext cx="744628" cy="693824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60"/>
                  <a:buFont typeface="Arial"/>
                  <a:buNone/>
                </a:pPr>
                <a:r>
                  <a:t/>
                </a:r>
                <a:endParaRPr b="0" i="0" sz="9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0" name="Google Shape;240;p2"/>
              <p:cNvPicPr preferRelativeResize="0"/>
              <p:nvPr/>
            </p:nvPicPr>
            <p:blipFill rotWithShape="1">
              <a:blip r:embed="rId18">
                <a:alphaModFix/>
              </a:blip>
              <a:srcRect b="0" l="0" r="0" t="0"/>
              <a:stretch/>
            </p:blipFill>
            <p:spPr>
              <a:xfrm>
                <a:off x="3233431" y="5623323"/>
                <a:ext cx="694260" cy="658963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41" name="Google Shape;241;p2"/>
          <p:cNvGrpSpPr/>
          <p:nvPr/>
        </p:nvGrpSpPr>
        <p:grpSpPr>
          <a:xfrm>
            <a:off x="6272872" y="3681271"/>
            <a:ext cx="874799" cy="1073888"/>
            <a:chOff x="4719393" y="3311564"/>
            <a:chExt cx="728999" cy="894906"/>
          </a:xfrm>
        </p:grpSpPr>
        <p:cxnSp>
          <p:nvCxnSpPr>
            <p:cNvPr id="242" name="Google Shape;242;p2"/>
            <p:cNvCxnSpPr/>
            <p:nvPr/>
          </p:nvCxnSpPr>
          <p:spPr>
            <a:xfrm>
              <a:off x="5015372" y="3311564"/>
              <a:ext cx="0" cy="369869"/>
            </a:xfrm>
            <a:prstGeom prst="straightConnector1">
              <a:avLst/>
            </a:prstGeom>
            <a:noFill/>
            <a:ln cap="flat" cmpd="sng" w="12700">
              <a:solidFill>
                <a:srgbClr val="55B9D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43" name="Google Shape;243;p2"/>
            <p:cNvGrpSpPr/>
            <p:nvPr/>
          </p:nvGrpSpPr>
          <p:grpSpPr>
            <a:xfrm>
              <a:off x="4835449" y="3668633"/>
              <a:ext cx="364500" cy="364500"/>
              <a:chOff x="3208247" y="5608612"/>
              <a:chExt cx="744628" cy="693824"/>
            </a:xfrm>
          </p:grpSpPr>
          <p:sp>
            <p:nvSpPr>
              <p:cNvPr id="244" name="Google Shape;244;p2"/>
              <p:cNvSpPr/>
              <p:nvPr/>
            </p:nvSpPr>
            <p:spPr>
              <a:xfrm>
                <a:off x="3208247" y="5608612"/>
                <a:ext cx="744628" cy="693824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960"/>
                  <a:buFont typeface="Arial"/>
                  <a:buNone/>
                </a:pPr>
                <a:r>
                  <a:t/>
                </a:r>
                <a:endParaRPr b="0" i="0" sz="96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5" name="Google Shape;245;p2"/>
              <p:cNvPicPr preferRelativeResize="0"/>
              <p:nvPr/>
            </p:nvPicPr>
            <p:blipFill rotWithShape="1">
              <a:blip r:embed="rId18">
                <a:alphaModFix/>
              </a:blip>
              <a:srcRect b="0" l="0" r="0" t="0"/>
              <a:stretch/>
            </p:blipFill>
            <p:spPr>
              <a:xfrm>
                <a:off x="3233431" y="5623323"/>
                <a:ext cx="694260" cy="658963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246" name="Google Shape;246;p2"/>
            <p:cNvSpPr txBox="1"/>
            <p:nvPr/>
          </p:nvSpPr>
          <p:spPr>
            <a:xfrm>
              <a:off x="4719393" y="3965580"/>
              <a:ext cx="728999" cy="240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9975" lIns="69975" spcFirstLastPara="1" rIns="69975" wrap="square" tIns="699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60"/>
                <a:buFont typeface="Arial"/>
                <a:buNone/>
              </a:pPr>
              <a:r>
                <a:rPr b="0" i="1" lang="en-US" sz="96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Hemera 3</a:t>
              </a:r>
              <a:endParaRPr/>
            </a:p>
          </p:txBody>
        </p:sp>
      </p:grpSp>
      <p:grpSp>
        <p:nvGrpSpPr>
          <p:cNvPr id="247" name="Google Shape;247;p2"/>
          <p:cNvGrpSpPr/>
          <p:nvPr/>
        </p:nvGrpSpPr>
        <p:grpSpPr>
          <a:xfrm>
            <a:off x="6207113" y="4798543"/>
            <a:ext cx="437400" cy="437400"/>
            <a:chOff x="2425303" y="1276350"/>
            <a:chExt cx="4324350" cy="4348162"/>
          </a:xfrm>
        </p:grpSpPr>
        <p:sp>
          <p:nvSpPr>
            <p:cNvPr id="248" name="Google Shape;248;p2"/>
            <p:cNvSpPr/>
            <p:nvPr/>
          </p:nvSpPr>
          <p:spPr>
            <a:xfrm>
              <a:off x="2425303" y="1276350"/>
              <a:ext cx="4324350" cy="4348162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60"/>
                <a:buFont typeface="Arial"/>
                <a:buNone/>
              </a:pPr>
              <a:r>
                <a:t/>
              </a:r>
              <a:endParaRPr b="0" i="0" sz="96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9" name="Google Shape;249;p2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2643188" y="1466850"/>
              <a:ext cx="3910489" cy="394335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50" name="Google Shape;250;p2"/>
          <p:cNvSpPr txBox="1"/>
          <p:nvPr/>
        </p:nvSpPr>
        <p:spPr>
          <a:xfrm>
            <a:off x="6099195" y="5163568"/>
            <a:ext cx="758339" cy="289068"/>
          </a:xfrm>
          <a:prstGeom prst="rect">
            <a:avLst/>
          </a:prstGeom>
          <a:noFill/>
          <a:ln>
            <a:noFill/>
          </a:ln>
        </p:spPr>
        <p:txBody>
          <a:bodyPr anchorCtr="0" anchor="t" bIns="69975" lIns="69975" spcFirstLastPara="1" rIns="69975" wrap="square" tIns="699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"/>
              <a:buFont typeface="Arial"/>
              <a:buNone/>
            </a:pPr>
            <a:r>
              <a:rPr b="0" i="1" lang="en-US" sz="96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Strateole 2-1</a:t>
            </a:r>
            <a:endParaRPr/>
          </a:p>
        </p:txBody>
      </p:sp>
      <p:grpSp>
        <p:nvGrpSpPr>
          <p:cNvPr id="251" name="Google Shape;251;p2"/>
          <p:cNvGrpSpPr/>
          <p:nvPr/>
        </p:nvGrpSpPr>
        <p:grpSpPr>
          <a:xfrm>
            <a:off x="5398585" y="1611545"/>
            <a:ext cx="1060058" cy="1784314"/>
            <a:chOff x="4002807" y="4093597"/>
            <a:chExt cx="883382" cy="1486928"/>
          </a:xfrm>
        </p:grpSpPr>
        <p:cxnSp>
          <p:nvCxnSpPr>
            <p:cNvPr id="252" name="Google Shape;252;p2"/>
            <p:cNvCxnSpPr/>
            <p:nvPr/>
          </p:nvCxnSpPr>
          <p:spPr>
            <a:xfrm>
              <a:off x="4465378" y="4344968"/>
              <a:ext cx="0" cy="1235557"/>
            </a:xfrm>
            <a:prstGeom prst="straightConnector1">
              <a:avLst/>
            </a:prstGeom>
            <a:noFill/>
            <a:ln cap="flat" cmpd="sng" w="12700">
              <a:solidFill>
                <a:srgbClr val="55B9DF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253" name="Google Shape;253;p2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4152898" y="4308981"/>
              <a:ext cx="583200" cy="583200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54" name="Google Shape;254;p2"/>
            <p:cNvSpPr txBox="1"/>
            <p:nvPr/>
          </p:nvSpPr>
          <p:spPr>
            <a:xfrm>
              <a:off x="4002807" y="4093597"/>
              <a:ext cx="883382" cy="200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60"/>
                <a:buFont typeface="Arial"/>
                <a:buNone/>
              </a:pPr>
              <a:r>
                <a:rPr b="0" i="0" lang="en-US" sz="96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Sentinel-6 -MF</a:t>
              </a:r>
              <a:endParaRPr/>
            </a:p>
          </p:txBody>
        </p:sp>
      </p:grpSp>
      <p:sp>
        <p:nvSpPr>
          <p:cNvPr id="255" name="Google Shape;255;p2"/>
          <p:cNvSpPr txBox="1"/>
          <p:nvPr/>
        </p:nvSpPr>
        <p:spPr>
          <a:xfrm>
            <a:off x="6940793" y="4530315"/>
            <a:ext cx="2106628" cy="415571"/>
          </a:xfrm>
          <a:prstGeom prst="rect">
            <a:avLst/>
          </a:prstGeom>
          <a:noFill/>
          <a:ln>
            <a:noFill/>
          </a:ln>
        </p:spPr>
        <p:txBody>
          <a:bodyPr anchorCtr="0" anchor="t" bIns="77750" lIns="77750" spcFirstLastPara="1" rIns="77750" wrap="square" tIns="77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9"/>
              <a:buFont typeface="Arial"/>
              <a:buNone/>
            </a:pPr>
            <a:r>
              <a:rPr b="0" i="0" lang="en-US" sz="8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IASI-NG1 &amp; 3MI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9"/>
              <a:buFont typeface="Arial"/>
              <a:buNone/>
            </a:pPr>
            <a:r>
              <a:rPr b="0" i="0" lang="en-US" sz="8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/Metop SG A1</a:t>
            </a:r>
            <a:endParaRPr/>
          </a:p>
        </p:txBody>
      </p:sp>
      <p:sp>
        <p:nvSpPr>
          <p:cNvPr id="256" name="Google Shape;256;p2"/>
          <p:cNvSpPr txBox="1"/>
          <p:nvPr/>
        </p:nvSpPr>
        <p:spPr>
          <a:xfrm>
            <a:off x="7505239" y="1983055"/>
            <a:ext cx="855257" cy="304772"/>
          </a:xfrm>
          <a:prstGeom prst="rect">
            <a:avLst/>
          </a:prstGeom>
          <a:noFill/>
          <a:ln>
            <a:noFill/>
          </a:ln>
        </p:spPr>
        <p:txBody>
          <a:bodyPr anchorCtr="0" anchor="t" bIns="77750" lIns="77750" spcFirstLastPara="1" rIns="77750" wrap="square" tIns="77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"/>
              <a:buFont typeface="Arial"/>
              <a:buNone/>
            </a:pPr>
            <a:r>
              <a:rPr b="0" i="0" lang="en-US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Biomass</a:t>
            </a:r>
            <a:endParaRPr/>
          </a:p>
        </p:txBody>
      </p:sp>
      <p:pic>
        <p:nvPicPr>
          <p:cNvPr descr="Capture d’écran 2013-06-13 à 14.20.40.png" id="257" name="Google Shape;257;p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548817" y="2333995"/>
            <a:ext cx="699840" cy="699840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8" name="Google Shape;258;p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9473815" y="4762125"/>
            <a:ext cx="639263" cy="663469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9" name="Google Shape;259;p2"/>
          <p:cNvSpPr txBox="1"/>
          <p:nvPr/>
        </p:nvSpPr>
        <p:spPr>
          <a:xfrm>
            <a:off x="9388241" y="5416356"/>
            <a:ext cx="855257" cy="304772"/>
          </a:xfrm>
          <a:prstGeom prst="rect">
            <a:avLst/>
          </a:prstGeom>
          <a:noFill/>
          <a:ln>
            <a:noFill/>
          </a:ln>
        </p:spPr>
        <p:txBody>
          <a:bodyPr anchorCtr="0" anchor="t" bIns="77750" lIns="77750" spcFirstLastPara="1" rIns="77750" wrap="square" tIns="77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"/>
              <a:buFont typeface="Arial"/>
              <a:buNone/>
            </a:pPr>
            <a:r>
              <a:rPr b="0" i="0" lang="en-US" sz="96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Merlin</a:t>
            </a:r>
            <a:endParaRPr/>
          </a:p>
        </p:txBody>
      </p:sp>
      <p:pic>
        <p:nvPicPr>
          <p:cNvPr descr="envi" id="260" name="Google Shape;260;p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585365" y="3827782"/>
            <a:ext cx="638710" cy="672361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61" name="Google Shape;261;p2"/>
          <p:cNvSpPr txBox="1"/>
          <p:nvPr/>
        </p:nvSpPr>
        <p:spPr>
          <a:xfrm>
            <a:off x="7442013" y="5826085"/>
            <a:ext cx="971999" cy="286305"/>
          </a:xfrm>
          <a:prstGeom prst="rect">
            <a:avLst/>
          </a:prstGeom>
          <a:noFill/>
          <a:ln>
            <a:noFill/>
          </a:ln>
        </p:spPr>
        <p:txBody>
          <a:bodyPr anchorCtr="0" anchor="t" bIns="77750" lIns="77750" spcFirstLastPara="1" rIns="77750" wrap="square" tIns="77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9"/>
              <a:buFont typeface="Arial"/>
              <a:buNone/>
            </a:pPr>
            <a:r>
              <a:rPr b="0" i="0" lang="en-US" sz="8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Microcarb</a:t>
            </a:r>
            <a:endParaRPr/>
          </a:p>
        </p:txBody>
      </p:sp>
      <p:pic>
        <p:nvPicPr>
          <p:cNvPr id="262" name="Google Shape;262;p2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7517740" y="5214385"/>
            <a:ext cx="600012" cy="611999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envi" id="263" name="Google Shape;263;p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9504258" y="3858367"/>
            <a:ext cx="638710" cy="672361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64" name="Google Shape;264;p2"/>
          <p:cNvSpPr txBox="1"/>
          <p:nvPr/>
        </p:nvSpPr>
        <p:spPr>
          <a:xfrm>
            <a:off x="8881340" y="4499689"/>
            <a:ext cx="2106628" cy="286305"/>
          </a:xfrm>
          <a:prstGeom prst="rect">
            <a:avLst/>
          </a:prstGeom>
          <a:noFill/>
          <a:ln>
            <a:noFill/>
          </a:ln>
        </p:spPr>
        <p:txBody>
          <a:bodyPr anchorCtr="0" anchor="t" bIns="77750" lIns="77750" spcFirstLastPara="1" rIns="77750" wrap="square" tIns="77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9"/>
              <a:buFont typeface="Arial"/>
              <a:buNone/>
            </a:pPr>
            <a:r>
              <a:rPr b="0" i="0" lang="en-US" sz="8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IASI-NG2 &amp; 3MI/Metop SG A2</a:t>
            </a:r>
            <a:endParaRPr/>
          </a:p>
        </p:txBody>
      </p:sp>
      <p:grpSp>
        <p:nvGrpSpPr>
          <p:cNvPr id="265" name="Google Shape;265;p2"/>
          <p:cNvGrpSpPr/>
          <p:nvPr/>
        </p:nvGrpSpPr>
        <p:grpSpPr>
          <a:xfrm>
            <a:off x="8066177" y="3876025"/>
            <a:ext cx="926110" cy="704517"/>
            <a:chOff x="4427846" y="3914920"/>
            <a:chExt cx="771758" cy="587097"/>
          </a:xfrm>
        </p:grpSpPr>
        <p:grpSp>
          <p:nvGrpSpPr>
            <p:cNvPr id="266" name="Google Shape;266;p2"/>
            <p:cNvGrpSpPr/>
            <p:nvPr/>
          </p:nvGrpSpPr>
          <p:grpSpPr>
            <a:xfrm>
              <a:off x="4588208" y="3914920"/>
              <a:ext cx="405000" cy="405001"/>
              <a:chOff x="2425303" y="1276350"/>
              <a:chExt cx="4324350" cy="4348162"/>
            </a:xfrm>
          </p:grpSpPr>
          <p:sp>
            <p:nvSpPr>
              <p:cNvPr id="267" name="Google Shape;267;p2"/>
              <p:cNvSpPr/>
              <p:nvPr/>
            </p:nvSpPr>
            <p:spPr>
              <a:xfrm>
                <a:off x="2425303" y="1276350"/>
                <a:ext cx="4324350" cy="4348162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40"/>
                  <a:buFont typeface="Arial"/>
                  <a:buNone/>
                </a:pPr>
                <a:r>
                  <a:t/>
                </a:r>
                <a:endParaRPr b="0" i="0" sz="83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68" name="Google Shape;268;p2"/>
              <p:cNvPicPr preferRelativeResize="0"/>
              <p:nvPr/>
            </p:nvPicPr>
            <p:blipFill rotWithShape="1">
              <a:blip r:embed="rId25">
                <a:alphaModFix/>
              </a:blip>
              <a:srcRect b="0" l="0" r="0" t="0"/>
              <a:stretch/>
            </p:blipFill>
            <p:spPr>
              <a:xfrm>
                <a:off x="2577339" y="1526546"/>
                <a:ext cx="3910494" cy="3943354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269" name="Google Shape;269;p2"/>
            <p:cNvSpPr txBox="1"/>
            <p:nvPr/>
          </p:nvSpPr>
          <p:spPr>
            <a:xfrm>
              <a:off x="4427846" y="4263430"/>
              <a:ext cx="771758" cy="2385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7750" lIns="77750" spcFirstLastPara="1" rIns="77750" wrap="square" tIns="7775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39"/>
                <a:buFont typeface="Arial"/>
                <a:buNone/>
              </a:pPr>
              <a:r>
                <a:rPr b="0" i="1" lang="en-US" sz="839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Strateole 2-2</a:t>
              </a:r>
              <a:endParaRPr/>
            </a:p>
          </p:txBody>
        </p:sp>
      </p:grpSp>
      <p:pic>
        <p:nvPicPr>
          <p:cNvPr descr="image001" id="270" name="Google Shape;270;p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8727556" y="5234521"/>
            <a:ext cx="757313" cy="680036"/>
          </a:xfrm>
          <a:prstGeom prst="ellipse">
            <a:avLst/>
          </a:prstGeom>
          <a:noFill/>
          <a:ln cap="flat" cmpd="sng" w="349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271" name="Google Shape;271;p2"/>
          <p:cNvSpPr txBox="1"/>
          <p:nvPr/>
        </p:nvSpPr>
        <p:spPr>
          <a:xfrm>
            <a:off x="8678584" y="5872877"/>
            <a:ext cx="855257" cy="286305"/>
          </a:xfrm>
          <a:prstGeom prst="rect">
            <a:avLst/>
          </a:prstGeom>
          <a:noFill/>
          <a:ln>
            <a:noFill/>
          </a:ln>
        </p:spPr>
        <p:txBody>
          <a:bodyPr anchorCtr="0" anchor="t" bIns="77750" lIns="77750" spcFirstLastPara="1" rIns="77750" wrap="square" tIns="77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9"/>
              <a:buFont typeface="Arial"/>
              <a:buNone/>
            </a:pPr>
            <a:r>
              <a:rPr b="0" i="0" lang="en-US" sz="83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Trishna</a:t>
            </a:r>
            <a:endParaRPr/>
          </a:p>
        </p:txBody>
      </p:sp>
      <p:cxnSp>
        <p:nvCxnSpPr>
          <p:cNvPr id="272" name="Google Shape;272;p2"/>
          <p:cNvCxnSpPr/>
          <p:nvPr/>
        </p:nvCxnSpPr>
        <p:spPr>
          <a:xfrm>
            <a:off x="8137054" y="3664943"/>
            <a:ext cx="236760" cy="300430"/>
          </a:xfrm>
          <a:prstGeom prst="straightConnector1">
            <a:avLst/>
          </a:prstGeom>
          <a:noFill/>
          <a:ln cap="flat" cmpd="sng" w="12700">
            <a:solidFill>
              <a:srgbClr val="55B9D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3" name="Google Shape;273;p2"/>
          <p:cNvSpPr txBox="1"/>
          <p:nvPr/>
        </p:nvSpPr>
        <p:spPr>
          <a:xfrm>
            <a:off x="4603820" y="1111844"/>
            <a:ext cx="2356465" cy="399598"/>
          </a:xfrm>
          <a:prstGeom prst="rect">
            <a:avLst/>
          </a:prstGeom>
          <a:noFill/>
          <a:ln>
            <a:noFill/>
          </a:ln>
        </p:spPr>
        <p:txBody>
          <a:bodyPr anchorCtr="0" anchor="t" bIns="49375" lIns="98750" spcFirstLastPara="1" rIns="98750" wrap="square" tIns="493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Arial"/>
              <a:buNone/>
            </a:pPr>
            <a:r>
              <a:rPr b="0" i="0" lang="en-US" sz="144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Operational programmes</a:t>
            </a:r>
            <a:endParaRPr/>
          </a:p>
        </p:txBody>
      </p:sp>
      <p:sp>
        <p:nvSpPr>
          <p:cNvPr id="274" name="Google Shape;274;p2"/>
          <p:cNvSpPr txBox="1"/>
          <p:nvPr/>
        </p:nvSpPr>
        <p:spPr>
          <a:xfrm>
            <a:off x="7005062" y="1123131"/>
            <a:ext cx="3748976" cy="458711"/>
          </a:xfrm>
          <a:prstGeom prst="rect">
            <a:avLst/>
          </a:prstGeom>
          <a:noFill/>
          <a:ln>
            <a:noFill/>
          </a:ln>
        </p:spPr>
        <p:txBody>
          <a:bodyPr anchorCtr="0" anchor="t" bIns="49375" lIns="98750" spcFirstLastPara="1" rIns="98750" wrap="square" tIns="493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40"/>
              <a:buFont typeface="Arial"/>
              <a:buNone/>
            </a:pPr>
            <a:r>
              <a:rPr b="0" i="0" lang="en-US" sz="144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Programmes under development</a:t>
            </a:r>
            <a:endParaRPr/>
          </a:p>
        </p:txBody>
      </p:sp>
      <p:sp>
        <p:nvSpPr>
          <p:cNvPr id="275" name="Google Shape;275;p2"/>
          <p:cNvSpPr txBox="1"/>
          <p:nvPr>
            <p:ph type="title"/>
          </p:nvPr>
        </p:nvSpPr>
        <p:spPr>
          <a:xfrm>
            <a:off x="3737602" y="196984"/>
            <a:ext cx="6214483" cy="3877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en-US" sz="2800"/>
              <a:t>Earth Observation Program</a:t>
            </a:r>
            <a:endParaRPr/>
          </a:p>
        </p:txBody>
      </p:sp>
      <p:sp>
        <p:nvSpPr>
          <p:cNvPr id="276" name="Google Shape;276;p2"/>
          <p:cNvSpPr/>
          <p:nvPr/>
        </p:nvSpPr>
        <p:spPr>
          <a:xfrm>
            <a:off x="671088" y="6129840"/>
            <a:ext cx="137804" cy="156659"/>
          </a:xfrm>
          <a:prstGeom prst="ellipse">
            <a:avLst/>
          </a:prstGeom>
          <a:solidFill>
            <a:srgbClr val="02B0F1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"/>
              <a:buFont typeface="Arial"/>
              <a:buNone/>
            </a:pPr>
            <a:r>
              <a:t/>
            </a:r>
            <a:endParaRPr b="0" i="0" sz="96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"/>
          <p:cNvPicPr preferRelativeResize="0"/>
          <p:nvPr/>
        </p:nvPicPr>
        <p:blipFill rotWithShape="1">
          <a:blip r:embed="rId3">
            <a:alphaModFix/>
          </a:blip>
          <a:srcRect b="0" l="10692" r="2788" t="0"/>
          <a:stretch/>
        </p:blipFill>
        <p:spPr>
          <a:xfrm>
            <a:off x="0" y="-8991"/>
            <a:ext cx="6708808" cy="658124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 txBox="1"/>
          <p:nvPr>
            <p:ph idx="12" type="sldNum"/>
          </p:nvPr>
        </p:nvSpPr>
        <p:spPr>
          <a:xfrm>
            <a:off x="11035546" y="6626632"/>
            <a:ext cx="24205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"/>
          <p:cNvSpPr txBox="1"/>
          <p:nvPr/>
        </p:nvSpPr>
        <p:spPr>
          <a:xfrm>
            <a:off x="7670284" y="2165683"/>
            <a:ext cx="3277578" cy="2785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1" lang="en-US" sz="4400" u="none" cap="none" strike="noStrike">
                <a:solidFill>
                  <a:srgbClr val="00B0F0"/>
                </a:solidFill>
                <a:latin typeface="Courgette"/>
                <a:ea typeface="Courgette"/>
                <a:cs typeface="Courgette"/>
                <a:sym typeface="Courgette"/>
              </a:rPr>
              <a:t>Ocean,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1" lang="en-US" sz="4400" u="none" cap="none" strike="noStrike">
                <a:solidFill>
                  <a:srgbClr val="00B0F0"/>
                </a:solidFill>
                <a:latin typeface="Courgette"/>
                <a:ea typeface="Courgette"/>
                <a:cs typeface="Courgette"/>
                <a:sym typeface="Courgette"/>
              </a:rPr>
              <a:t>Fresh water,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1" lang="en-US" sz="4400" u="none" cap="none" strike="noStrike">
                <a:solidFill>
                  <a:srgbClr val="00B0F0"/>
                </a:solidFill>
                <a:latin typeface="Courgette"/>
                <a:ea typeface="Courgette"/>
                <a:cs typeface="Courgette"/>
                <a:sym typeface="Courgette"/>
              </a:rPr>
              <a:t>Coastal dreams</a:t>
            </a:r>
            <a:endParaRPr b="0" i="1" sz="4400" u="none" cap="none" strike="noStrike">
              <a:solidFill>
                <a:srgbClr val="00B0F0"/>
              </a:solidFill>
              <a:latin typeface="Courgette"/>
              <a:ea typeface="Courgette"/>
              <a:cs typeface="Courgette"/>
              <a:sym typeface="Courgett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1" lang="en-US" sz="4400" u="none" cap="none" strike="noStrike">
                <a:solidFill>
                  <a:srgbClr val="00B0F0"/>
                </a:solidFill>
                <a:latin typeface="Courgette"/>
                <a:ea typeface="Courgette"/>
                <a:cs typeface="Courgette"/>
                <a:sym typeface="Courgette"/>
              </a:rPr>
              <a:t>came true…</a:t>
            </a:r>
            <a:endParaRPr/>
          </a:p>
        </p:txBody>
      </p:sp>
      <p:sp>
        <p:nvSpPr>
          <p:cNvPr id="285" name="Google Shape;285;p3"/>
          <p:cNvSpPr/>
          <p:nvPr/>
        </p:nvSpPr>
        <p:spPr>
          <a:xfrm>
            <a:off x="0" y="6572250"/>
            <a:ext cx="12192000" cy="285750"/>
          </a:xfrm>
          <a:prstGeom prst="rect">
            <a:avLst/>
          </a:prstGeom>
          <a:gradFill>
            <a:gsLst>
              <a:gs pos="0">
                <a:srgbClr val="020251"/>
              </a:gs>
              <a:gs pos="48000">
                <a:srgbClr val="005191"/>
              </a:gs>
              <a:gs pos="100000">
                <a:srgbClr val="44C39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"/>
          <p:cNvSpPr txBox="1"/>
          <p:nvPr/>
        </p:nvSpPr>
        <p:spPr>
          <a:xfrm>
            <a:off x="11035546" y="6626632"/>
            <a:ext cx="242053" cy="184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7" name="Google Shape;287;p3"/>
          <p:cNvCxnSpPr/>
          <p:nvPr/>
        </p:nvCxnSpPr>
        <p:spPr>
          <a:xfrm>
            <a:off x="11353800" y="6648718"/>
            <a:ext cx="0" cy="140494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8" name="Google Shape;288;p3"/>
          <p:cNvSpPr txBox="1"/>
          <p:nvPr/>
        </p:nvSpPr>
        <p:spPr>
          <a:xfrm>
            <a:off x="11430002" y="6649716"/>
            <a:ext cx="328616" cy="138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 cnes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"/>
          <p:cNvSpPr txBox="1"/>
          <p:nvPr>
            <p:ph idx="1" type="body"/>
          </p:nvPr>
        </p:nvSpPr>
        <p:spPr>
          <a:xfrm>
            <a:off x="360000" y="161925"/>
            <a:ext cx="9671770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THE NEW GENERATION OF ALTIMETRY MISSION…               A BREAKTHROUGH…</a:t>
            </a:r>
            <a:endParaRPr/>
          </a:p>
        </p:txBody>
      </p:sp>
      <p:cxnSp>
        <p:nvCxnSpPr>
          <p:cNvPr id="290" name="Google Shape;290;p3"/>
          <p:cNvCxnSpPr/>
          <p:nvPr/>
        </p:nvCxnSpPr>
        <p:spPr>
          <a:xfrm>
            <a:off x="359999" y="592670"/>
            <a:ext cx="6348809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91" name="Google Shape;29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20381" y="1044627"/>
            <a:ext cx="2392472" cy="64791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"/>
          <p:cNvSpPr txBox="1"/>
          <p:nvPr/>
        </p:nvSpPr>
        <p:spPr>
          <a:xfrm>
            <a:off x="7670284" y="1763009"/>
            <a:ext cx="244256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Launch: Dec 15, 2022</a:t>
            </a:r>
            <a:endParaRPr/>
          </a:p>
        </p:txBody>
      </p:sp>
      <p:pic>
        <p:nvPicPr>
          <p:cNvPr id="293" name="Google Shape;29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28596" y="5489497"/>
            <a:ext cx="787156" cy="72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05683" y="5489496"/>
            <a:ext cx="935613" cy="777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SA-resize.png" id="295" name="Google Shape;295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50775" y="5489496"/>
            <a:ext cx="723868" cy="72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813416" y="5489496"/>
            <a:ext cx="723868" cy="777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"/>
          <p:cNvSpPr txBox="1"/>
          <p:nvPr>
            <p:ph type="title"/>
          </p:nvPr>
        </p:nvSpPr>
        <p:spPr>
          <a:xfrm>
            <a:off x="208722" y="129209"/>
            <a:ext cx="9332843" cy="775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</a:rPr>
              <a:t>Microcarb</a:t>
            </a:r>
            <a:r>
              <a:rPr lang="en-US" sz="3200">
                <a:solidFill>
                  <a:schemeClr val="lt1"/>
                </a:solidFill>
              </a:rPr>
              <a:t>, </a:t>
            </a:r>
            <a:r>
              <a:rPr i="1" lang="en-US" sz="3200">
                <a:solidFill>
                  <a:schemeClr val="lt1"/>
                </a:solidFill>
              </a:rPr>
              <a:t>Measuring CO</a:t>
            </a:r>
            <a:r>
              <a:rPr baseline="-25000" i="1" lang="en-US" sz="3200">
                <a:solidFill>
                  <a:schemeClr val="lt1"/>
                </a:solidFill>
              </a:rPr>
              <a:t>2</a:t>
            </a:r>
            <a:r>
              <a:rPr i="1" lang="en-US" sz="3200">
                <a:solidFill>
                  <a:schemeClr val="lt1"/>
                </a:solidFill>
              </a:rPr>
              <a:t> from space</a:t>
            </a:r>
            <a:endParaRPr/>
          </a:p>
        </p:txBody>
      </p:sp>
      <p:sp>
        <p:nvSpPr>
          <p:cNvPr id="303" name="Google Shape;303;p4"/>
          <p:cNvSpPr txBox="1"/>
          <p:nvPr/>
        </p:nvSpPr>
        <p:spPr>
          <a:xfrm>
            <a:off x="28401" y="3531969"/>
            <a:ext cx="8181339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38" lvl="0" marL="2857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Possible launch end 2023 (VEGA) or early 2024   (still on  discussion with AE)</a:t>
            </a:r>
            <a:endParaRPr/>
          </a:p>
          <a:p>
            <a:pPr indent="-285738" lvl="0" marL="2857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Data distribution via french data management node AERIS &amp; EUMETSAT</a:t>
            </a:r>
            <a:endParaRPr/>
          </a:p>
        </p:txBody>
      </p:sp>
      <p:sp>
        <p:nvSpPr>
          <p:cNvPr id="304" name="Google Shape;304;p4"/>
          <p:cNvSpPr txBox="1"/>
          <p:nvPr/>
        </p:nvSpPr>
        <p:spPr>
          <a:xfrm>
            <a:off x="28401" y="1125604"/>
            <a:ext cx="12013178" cy="107721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►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After OCO2 &amp; 3, GOSAT 1 &amp; 2 and before CO2M,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Microcarb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will be able to propose a new approach to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measure atmospheric CO</a:t>
            </a:r>
            <a:r>
              <a:rPr b="1" baseline="-2500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concentration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(better than 1ppm, with bias &lt; 0,1ppm) and to retrieve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b="1" baseline="-2500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surface fluxes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(sources &amp; sinks)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and its evolution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in the context of global warming.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►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Microcarb will demonstrate its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capacity over strong emission sites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(cities, power plants).</a:t>
            </a:r>
            <a:endParaRPr/>
          </a:p>
        </p:txBody>
      </p:sp>
      <p:grpSp>
        <p:nvGrpSpPr>
          <p:cNvPr id="305" name="Google Shape;305;p4"/>
          <p:cNvGrpSpPr/>
          <p:nvPr/>
        </p:nvGrpSpPr>
        <p:grpSpPr>
          <a:xfrm>
            <a:off x="569342" y="4589253"/>
            <a:ext cx="10765765" cy="1665903"/>
            <a:chOff x="463743" y="228156"/>
            <a:chExt cx="11052023" cy="1510045"/>
          </a:xfrm>
        </p:grpSpPr>
        <p:grpSp>
          <p:nvGrpSpPr>
            <p:cNvPr id="306" name="Google Shape;306;p4"/>
            <p:cNvGrpSpPr/>
            <p:nvPr/>
          </p:nvGrpSpPr>
          <p:grpSpPr>
            <a:xfrm>
              <a:off x="463743" y="228156"/>
              <a:ext cx="11052023" cy="1510045"/>
              <a:chOff x="352079" y="118185"/>
              <a:chExt cx="10473033" cy="1260467"/>
            </a:xfrm>
          </p:grpSpPr>
          <p:grpSp>
            <p:nvGrpSpPr>
              <p:cNvPr id="307" name="Google Shape;307;p4"/>
              <p:cNvGrpSpPr/>
              <p:nvPr/>
            </p:nvGrpSpPr>
            <p:grpSpPr>
              <a:xfrm>
                <a:off x="352079" y="118185"/>
                <a:ext cx="10473033" cy="1260467"/>
                <a:chOff x="343339" y="133175"/>
                <a:chExt cx="12041498" cy="1260467"/>
              </a:xfrm>
            </p:grpSpPr>
            <p:sp>
              <p:nvSpPr>
                <p:cNvPr id="308" name="Google Shape;308;p4"/>
                <p:cNvSpPr/>
                <p:nvPr/>
              </p:nvSpPr>
              <p:spPr>
                <a:xfrm>
                  <a:off x="8755895" y="555945"/>
                  <a:ext cx="45719" cy="118191"/>
                </a:xfrm>
                <a:custGeom>
                  <a:rect b="b" l="l" r="r" t="t"/>
                  <a:pathLst>
                    <a:path extrusionOk="0" h="14" w="120000">
                      <a:moveTo>
                        <a:pt x="0" y="14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cap="flat" cmpd="sng" w="9525">
                  <a:solidFill>
                    <a:srgbClr val="444444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  <p:txBody>
                <a:bodyPr anchorCtr="0" anchor="t" bIns="45525" lIns="91050" spcFirstLastPara="1" rIns="91050" wrap="square" tIns="455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93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09" name="Google Shape;309;p4"/>
                <p:cNvGrpSpPr/>
                <p:nvPr/>
              </p:nvGrpSpPr>
              <p:grpSpPr>
                <a:xfrm>
                  <a:off x="343339" y="133175"/>
                  <a:ext cx="12041498" cy="1260467"/>
                  <a:chOff x="844226" y="173346"/>
                  <a:chExt cx="15373541" cy="1513741"/>
                </a:xfrm>
              </p:grpSpPr>
              <p:grpSp>
                <p:nvGrpSpPr>
                  <p:cNvPr id="310" name="Google Shape;310;p4"/>
                  <p:cNvGrpSpPr/>
                  <p:nvPr/>
                </p:nvGrpSpPr>
                <p:grpSpPr>
                  <a:xfrm>
                    <a:off x="844226" y="173346"/>
                    <a:ext cx="15373541" cy="1513741"/>
                    <a:chOff x="844226" y="173346"/>
                    <a:chExt cx="15373541" cy="1513741"/>
                  </a:xfrm>
                </p:grpSpPr>
                <p:grpSp>
                  <p:nvGrpSpPr>
                    <p:cNvPr id="311" name="Google Shape;311;p4"/>
                    <p:cNvGrpSpPr/>
                    <p:nvPr/>
                  </p:nvGrpSpPr>
                  <p:grpSpPr>
                    <a:xfrm>
                      <a:off x="844226" y="237273"/>
                      <a:ext cx="15373541" cy="1449814"/>
                      <a:chOff x="1" y="-57"/>
                      <a:chExt cx="2551" cy="143"/>
                    </a:xfrm>
                  </p:grpSpPr>
                  <p:sp>
                    <p:nvSpPr>
                      <p:cNvPr descr="Jan 16" id="312" name="Google Shape;312;p4"/>
                      <p:cNvSpPr/>
                      <p:nvPr/>
                    </p:nvSpPr>
                    <p:spPr>
                      <a:xfrm>
                        <a:off x="25" y="-16"/>
                        <a:ext cx="92" cy="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28450" spcFirstLastPara="1" rIns="0" wrap="square" tIns="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0" i="0" lang="en-US" sz="797" u="none" cap="none" strike="noStrike">
                            <a:solidFill>
                              <a:srgbClr val="444444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2016</a:t>
                        </a:r>
                        <a:endParaRPr b="0" i="0" sz="1793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13" name="Google Shape;313;p4"/>
                      <p:cNvSpPr/>
                      <p:nvPr/>
                    </p:nvSpPr>
                    <p:spPr>
                      <a:xfrm>
                        <a:off x="19" y="-14"/>
                        <a:ext cx="0" cy="14"/>
                      </a:xfrm>
                      <a:custGeom>
                        <a:rect b="b" l="l" r="r" t="t"/>
                        <a:pathLst>
                          <a:path extrusionOk="0" h="14" w="120000">
                            <a:moveTo>
                              <a:pt x="0" y="1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cap="flat" cmpd="sng" w="9525">
                        <a:solidFill>
                          <a:srgbClr val="444444"/>
                        </a:solidFill>
                        <a:prstDash val="solid"/>
                        <a:round/>
                        <a:headEnd len="med" w="med" type="none"/>
                        <a:tailEnd len="med" w="med" type="none"/>
                      </a:ln>
                    </p:spPr>
                    <p:txBody>
                      <a:bodyPr anchorCtr="0" anchor="t" bIns="45525" lIns="91050" spcFirstLastPara="1" rIns="91050" wrap="square" tIns="455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493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descr="Jan 17" id="314" name="Google Shape;314;p4"/>
                      <p:cNvSpPr/>
                      <p:nvPr/>
                    </p:nvSpPr>
                    <p:spPr>
                      <a:xfrm>
                        <a:off x="323" y="-15"/>
                        <a:ext cx="68" cy="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28450" spcFirstLastPara="1" rIns="0" wrap="square" tIns="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0" i="0" lang="en-US" sz="797" u="none" cap="none" strike="noStrike">
                            <a:solidFill>
                              <a:srgbClr val="444444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2017</a:t>
                        </a:r>
                        <a:endParaRPr b="0" i="0" sz="1793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15" name="Google Shape;315;p4"/>
                      <p:cNvSpPr/>
                      <p:nvPr/>
                    </p:nvSpPr>
                    <p:spPr>
                      <a:xfrm>
                        <a:off x="316" y="-14"/>
                        <a:ext cx="0" cy="14"/>
                      </a:xfrm>
                      <a:custGeom>
                        <a:rect b="b" l="l" r="r" t="t"/>
                        <a:pathLst>
                          <a:path extrusionOk="0" h="14" w="120000">
                            <a:moveTo>
                              <a:pt x="0" y="1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cap="flat" cmpd="sng" w="9525">
                        <a:solidFill>
                          <a:srgbClr val="444444"/>
                        </a:solidFill>
                        <a:prstDash val="solid"/>
                        <a:round/>
                        <a:headEnd len="med" w="med" type="none"/>
                        <a:tailEnd len="med" w="med" type="none"/>
                      </a:ln>
                    </p:spPr>
                    <p:txBody>
                      <a:bodyPr anchorCtr="0" anchor="t" bIns="45525" lIns="91050" spcFirstLastPara="1" rIns="91050" wrap="square" tIns="455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493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descr="Jan 18" id="316" name="Google Shape;316;p4"/>
                      <p:cNvSpPr/>
                      <p:nvPr/>
                    </p:nvSpPr>
                    <p:spPr>
                      <a:xfrm>
                        <a:off x="611" y="-16"/>
                        <a:ext cx="81" cy="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28450" spcFirstLastPara="1" rIns="0" wrap="square" tIns="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0" i="0" lang="en-US" sz="797" u="none" cap="none" strike="noStrike">
                            <a:solidFill>
                              <a:srgbClr val="444444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2018</a:t>
                        </a:r>
                        <a:endParaRPr b="0" i="0" sz="1793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17" name="Google Shape;317;p4"/>
                      <p:cNvSpPr/>
                      <p:nvPr/>
                    </p:nvSpPr>
                    <p:spPr>
                      <a:xfrm>
                        <a:off x="611" y="-14"/>
                        <a:ext cx="0" cy="14"/>
                      </a:xfrm>
                      <a:custGeom>
                        <a:rect b="b" l="l" r="r" t="t"/>
                        <a:pathLst>
                          <a:path extrusionOk="0" h="14" w="120000">
                            <a:moveTo>
                              <a:pt x="0" y="1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cap="flat" cmpd="sng" w="9525">
                        <a:solidFill>
                          <a:srgbClr val="444444"/>
                        </a:solidFill>
                        <a:prstDash val="solid"/>
                        <a:round/>
                        <a:headEnd len="med" w="med" type="none"/>
                        <a:tailEnd len="med" w="med" type="none"/>
                      </a:ln>
                    </p:spPr>
                    <p:txBody>
                      <a:bodyPr anchorCtr="0" anchor="t" bIns="45525" lIns="91050" spcFirstLastPara="1" rIns="91050" wrap="square" tIns="455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493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descr="Jan 19" id="318" name="Google Shape;318;p4"/>
                      <p:cNvSpPr/>
                      <p:nvPr/>
                    </p:nvSpPr>
                    <p:spPr>
                      <a:xfrm>
                        <a:off x="907" y="-16"/>
                        <a:ext cx="68" cy="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28450" spcFirstLastPara="1" rIns="0" wrap="square" tIns="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0" i="0" lang="en-US" sz="797" u="none" cap="none" strike="noStrike">
                            <a:solidFill>
                              <a:srgbClr val="444444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2019</a:t>
                        </a:r>
                        <a:endParaRPr b="0" i="0" sz="1793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19" name="Google Shape;319;p4"/>
                      <p:cNvSpPr/>
                      <p:nvPr/>
                    </p:nvSpPr>
                    <p:spPr>
                      <a:xfrm>
                        <a:off x="907" y="-14"/>
                        <a:ext cx="0" cy="14"/>
                      </a:xfrm>
                      <a:custGeom>
                        <a:rect b="b" l="l" r="r" t="t"/>
                        <a:pathLst>
                          <a:path extrusionOk="0" h="14" w="120000">
                            <a:moveTo>
                              <a:pt x="0" y="1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cap="flat" cmpd="sng" w="9525">
                        <a:solidFill>
                          <a:srgbClr val="444444"/>
                        </a:solidFill>
                        <a:prstDash val="solid"/>
                        <a:round/>
                        <a:headEnd len="med" w="med" type="none"/>
                        <a:tailEnd len="med" w="med" type="none"/>
                      </a:ln>
                    </p:spPr>
                    <p:txBody>
                      <a:bodyPr anchorCtr="0" anchor="t" bIns="45525" lIns="91050" spcFirstLastPara="1" rIns="91050" wrap="square" tIns="455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493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descr="Jan 20" id="320" name="Google Shape;320;p4"/>
                      <p:cNvSpPr/>
                      <p:nvPr/>
                    </p:nvSpPr>
                    <p:spPr>
                      <a:xfrm>
                        <a:off x="1202" y="-16"/>
                        <a:ext cx="85" cy="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28450" spcFirstLastPara="1" rIns="0" wrap="square" tIns="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0" i="0" lang="en-US" sz="797" u="none" cap="none" strike="noStrike">
                            <a:solidFill>
                              <a:srgbClr val="444444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2020</a:t>
                        </a:r>
                        <a:endParaRPr b="0" i="0" sz="1793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21" name="Google Shape;321;p4"/>
                      <p:cNvSpPr/>
                      <p:nvPr/>
                    </p:nvSpPr>
                    <p:spPr>
                      <a:xfrm>
                        <a:off x="1202" y="-14"/>
                        <a:ext cx="0" cy="14"/>
                      </a:xfrm>
                      <a:custGeom>
                        <a:rect b="b" l="l" r="r" t="t"/>
                        <a:pathLst>
                          <a:path extrusionOk="0" h="14" w="120000">
                            <a:moveTo>
                              <a:pt x="0" y="1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cap="flat" cmpd="sng" w="9525">
                        <a:solidFill>
                          <a:srgbClr val="444444"/>
                        </a:solidFill>
                        <a:prstDash val="solid"/>
                        <a:round/>
                        <a:headEnd len="med" w="med" type="none"/>
                        <a:tailEnd len="med" w="med" type="none"/>
                      </a:ln>
                    </p:spPr>
                    <p:txBody>
                      <a:bodyPr anchorCtr="0" anchor="t" bIns="45525" lIns="91050" spcFirstLastPara="1" rIns="91050" wrap="square" tIns="455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493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descr="Jan 21" id="322" name="Google Shape;322;p4"/>
                      <p:cNvSpPr/>
                      <p:nvPr/>
                    </p:nvSpPr>
                    <p:spPr>
                      <a:xfrm>
                        <a:off x="1500" y="-16"/>
                        <a:ext cx="84" cy="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28450" spcFirstLastPara="1" rIns="0" wrap="square" tIns="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0" i="0" lang="en-US" sz="797" u="none" cap="none" strike="noStrike">
                            <a:solidFill>
                              <a:srgbClr val="444444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2021</a:t>
                        </a:r>
                        <a:endParaRPr b="0" i="0" sz="1793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23" name="Google Shape;323;p4"/>
                      <p:cNvSpPr/>
                      <p:nvPr/>
                    </p:nvSpPr>
                    <p:spPr>
                      <a:xfrm>
                        <a:off x="1499" y="-14"/>
                        <a:ext cx="0" cy="14"/>
                      </a:xfrm>
                      <a:custGeom>
                        <a:rect b="b" l="l" r="r" t="t"/>
                        <a:pathLst>
                          <a:path extrusionOk="0" h="14" w="120000">
                            <a:moveTo>
                              <a:pt x="0" y="14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cap="flat" cmpd="sng" w="9525">
                        <a:solidFill>
                          <a:srgbClr val="444444"/>
                        </a:solidFill>
                        <a:prstDash val="solid"/>
                        <a:round/>
                        <a:headEnd len="med" w="med" type="none"/>
                        <a:tailEnd len="med" w="med" type="none"/>
                      </a:ln>
                    </p:spPr>
                    <p:txBody>
                      <a:bodyPr anchorCtr="0" anchor="t" bIns="45525" lIns="91050" spcFirstLastPara="1" rIns="91050" wrap="square" tIns="455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493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descr="Phase B&#10;08/12/15 - 03/04/17" id="324" name="Google Shape;324;p4"/>
                      <p:cNvSpPr/>
                      <p:nvPr/>
                    </p:nvSpPr>
                    <p:spPr>
                      <a:xfrm>
                        <a:off x="1" y="-1"/>
                        <a:ext cx="390" cy="35"/>
                      </a:xfrm>
                      <a:prstGeom prst="rect">
                        <a:avLst/>
                      </a:prstGeom>
                      <a:solidFill>
                        <a:srgbClr val="CC00CC"/>
                      </a:solidFill>
                      <a:ln>
                        <a:noFill/>
                      </a:ln>
                    </p:spPr>
                    <p:txBody>
                      <a:bodyPr anchorCtr="0" anchor="t" bIns="9475" lIns="94850" spcFirstLastPara="1" rIns="9475" wrap="square" tIns="947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i="0" lang="en-US" sz="797" u="none" cap="none" strike="noStrike">
                            <a:solidFill>
                              <a:srgbClr val="FFFFFF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Phase B</a:t>
                        </a:r>
                        <a:br>
                          <a:rPr b="0" i="0" lang="en-US" sz="1095" u="none" cap="none" strike="noStrike">
                            <a:solidFill>
                              <a:srgbClr val="FFFFFF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</a:br>
                        <a:r>
                          <a:rPr b="0" i="0" lang="en-US" sz="797" u="none" cap="none" strike="noStrike">
                            <a:solidFill>
                              <a:srgbClr val="FFFFFF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08/12/15 - 03/04/17</a:t>
                        </a:r>
                        <a:endParaRPr b="0" i="0" sz="1793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descr="Phase C&#10;04/04/17 - 05/12/18" id="325" name="Google Shape;325;p4"/>
                      <p:cNvSpPr/>
                      <p:nvPr/>
                    </p:nvSpPr>
                    <p:spPr>
                      <a:xfrm>
                        <a:off x="391" y="-1"/>
                        <a:ext cx="623" cy="35"/>
                      </a:xfrm>
                      <a:prstGeom prst="rect">
                        <a:avLst/>
                      </a:prstGeom>
                      <a:solidFill>
                        <a:srgbClr val="0070C0"/>
                      </a:solidFill>
                      <a:ln>
                        <a:noFill/>
                      </a:ln>
                    </p:spPr>
                    <p:txBody>
                      <a:bodyPr anchorCtr="0" anchor="t" bIns="9475" lIns="94850" spcFirstLastPara="1" rIns="9475" wrap="square" tIns="947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i="0" lang="en-US" sz="797" u="none" cap="none" strike="noStrike">
                            <a:solidFill>
                              <a:srgbClr val="FFFFFF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Phase C</a:t>
                        </a:r>
                        <a:br>
                          <a:rPr b="0" i="0" lang="en-US" sz="1095" u="none" cap="none" strike="noStrike">
                            <a:solidFill>
                              <a:srgbClr val="FFFFFF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</a:br>
                        <a:r>
                          <a:rPr b="0" i="0" lang="en-US" sz="797" u="none" cap="none" strike="noStrike">
                            <a:solidFill>
                              <a:srgbClr val="FFFFFF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04/04/17 –30/04/19</a:t>
                        </a:r>
                        <a:endParaRPr b="0" i="0" sz="1793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descr="Phase D&#10;06/12/18 - 10/03/21" id="326" name="Google Shape;326;p4"/>
                      <p:cNvSpPr/>
                      <p:nvPr/>
                    </p:nvSpPr>
                    <p:spPr>
                      <a:xfrm>
                        <a:off x="1019" y="-1"/>
                        <a:ext cx="1260" cy="35"/>
                      </a:xfrm>
                      <a:prstGeom prst="rect">
                        <a:avLst/>
                      </a:prstGeom>
                      <a:solidFill>
                        <a:srgbClr val="33CC33"/>
                      </a:solidFill>
                      <a:ln>
                        <a:noFill/>
                      </a:ln>
                    </p:spPr>
                    <p:txBody>
                      <a:bodyPr anchorCtr="0" anchor="t" bIns="9475" lIns="94850" spcFirstLastPara="1" rIns="9475" wrap="square" tIns="947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i="0" lang="en-US" sz="797" u="none" cap="none" strike="noStrike">
                            <a:solidFill>
                              <a:srgbClr val="FFFFFF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Phase D</a:t>
                        </a:r>
                        <a:br>
                          <a:rPr b="0" i="0" lang="en-US" sz="1095" u="none" cap="none" strike="noStrike">
                            <a:solidFill>
                              <a:srgbClr val="FFFFFF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</a:br>
                        <a:r>
                          <a:rPr b="0" i="0" lang="en-US" sz="797" u="none" cap="none" strike="noStrike">
                            <a:solidFill>
                              <a:srgbClr val="FFFFFF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01/05/19 – 30/09/23</a:t>
                        </a:r>
                        <a:endParaRPr b="0" i="0" sz="1793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descr="Phase E1&#10;11/03/21 - 13/10/21" id="327" name="Google Shape;327;p4"/>
                      <p:cNvSpPr/>
                      <p:nvPr/>
                    </p:nvSpPr>
                    <p:spPr>
                      <a:xfrm>
                        <a:off x="2284" y="-1"/>
                        <a:ext cx="268" cy="35"/>
                      </a:xfrm>
                      <a:prstGeom prst="rect">
                        <a:avLst/>
                      </a:prstGeom>
                      <a:solidFill>
                        <a:srgbClr val="FF9933"/>
                      </a:solidFill>
                      <a:ln>
                        <a:noFill/>
                      </a:ln>
                    </p:spPr>
                    <p:txBody>
                      <a:bodyPr anchorCtr="0" anchor="t" bIns="9475" lIns="94850" spcFirstLastPara="1" rIns="9475" wrap="square" tIns="947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i="0" lang="en-US" sz="799" u="none" cap="none" strike="noStrike">
                            <a:solidFill>
                              <a:srgbClr val="FFFFFF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Phase E1</a:t>
                        </a:r>
                        <a:endParaRPr/>
                      </a:p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0" i="0" lang="en-US" sz="699" u="none" cap="none" strike="noStrike">
                            <a:solidFill>
                              <a:srgbClr val="FFFFFF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01/10/23 - 12/09/24</a:t>
                        </a:r>
                        <a:endParaRPr b="0" i="0" sz="699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1" i="0" sz="838" u="none" cap="none" strike="noStrike">
                          <a:solidFill>
                            <a:srgbClr val="FFFFFF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endParaRPr>
                      </a:p>
                    </p:txBody>
                  </p:sp>
                  <p:sp>
                    <p:nvSpPr>
                      <p:cNvPr descr="Lancement&#10;11/03/21" id="328" name="Google Shape;328;p4"/>
                      <p:cNvSpPr/>
                      <p:nvPr/>
                    </p:nvSpPr>
                    <p:spPr>
                      <a:xfrm>
                        <a:off x="2284" y="-53"/>
                        <a:ext cx="251" cy="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0" spcFirstLastPara="1" rIns="0" wrap="square" tIns="0">
                        <a:noAutofit/>
                      </a:bodyPr>
                      <a:lstStyle/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0" i="0" lang="en-US" sz="996" u="none" cap="none" strike="noStrike">
                            <a:solidFill>
                              <a:srgbClr val="C0000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Earliest launch</a:t>
                        </a:r>
                        <a:endParaRPr/>
                      </a:p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0" i="0" lang="en-US" sz="797" u="none" cap="none" strike="noStrike">
                            <a:solidFill>
                              <a:srgbClr val="C0000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01/10/23</a:t>
                        </a:r>
                        <a:endParaRPr b="0" i="0" sz="797" u="none" cap="none" strike="noStrik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descr="RCD Satellite&#10;05/12/18" id="329" name="Google Shape;329;p4"/>
                      <p:cNvSpPr/>
                      <p:nvPr/>
                    </p:nvSpPr>
                    <p:spPr>
                      <a:xfrm>
                        <a:off x="916" y="40"/>
                        <a:ext cx="162" cy="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0" spcFirstLastPara="1" rIns="0" wrap="square" tIns="0">
                        <a:noAutofit/>
                      </a:bodyPr>
                      <a:lstStyle/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i="0" lang="en-US" sz="996" u="none" cap="none" strike="noStrike">
                            <a:solidFill>
                              <a:srgbClr val="0070C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RCD</a:t>
                        </a:r>
                        <a:r>
                          <a:rPr b="0" i="0" lang="en-US" sz="996" u="none" cap="none" strike="noStrike">
                            <a:solidFill>
                              <a:srgbClr val="0070C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 Satellite</a:t>
                        </a:r>
                        <a:br>
                          <a:rPr b="0" i="0" lang="en-US" sz="1095" u="none" cap="none" strike="noStrike">
                            <a:solidFill>
                              <a:srgbClr val="0070C0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</a:br>
                        <a:r>
                          <a:rPr b="0" i="0" lang="en-US" sz="797" u="none" cap="none" strike="noStrike">
                            <a:solidFill>
                              <a:srgbClr val="0070C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25/03/19</a:t>
                        </a:r>
                        <a:endParaRPr b="0" i="0" sz="1793" u="none" cap="none" strike="noStrike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descr="RCD Instrument&#10;06/06/18" id="330" name="Google Shape;330;p4"/>
                      <p:cNvSpPr/>
                      <p:nvPr/>
                    </p:nvSpPr>
                    <p:spPr>
                      <a:xfrm>
                        <a:off x="728" y="-54"/>
                        <a:ext cx="170" cy="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0" spcFirstLastPara="1" rIns="0" wrap="square" tIns="0">
                        <a:noAutofit/>
                      </a:bodyPr>
                      <a:lstStyle/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i="0" lang="en-US" sz="996" u="none" cap="none" strike="noStrike">
                            <a:solidFill>
                              <a:srgbClr val="0070C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iRCD</a:t>
                        </a:r>
                        <a:r>
                          <a:rPr b="0" i="0" lang="en-US" sz="996" u="none" cap="none" strike="noStrike">
                            <a:solidFill>
                              <a:srgbClr val="0070C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 Instrument</a:t>
                        </a:r>
                        <a:br>
                          <a:rPr b="0" i="0" lang="en-US" sz="1095" u="none" cap="none" strike="noStrike">
                            <a:solidFill>
                              <a:srgbClr val="0070C0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</a:br>
                        <a:r>
                          <a:rPr b="0" i="0" lang="en-US" sz="797" u="none" cap="none" strike="noStrike">
                            <a:solidFill>
                              <a:srgbClr val="0070C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09/10/18</a:t>
                        </a:r>
                        <a:endParaRPr b="0" i="0" sz="1793" u="none" cap="none" strike="noStrike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1" name="Google Shape;331;p4"/>
                      <p:cNvSpPr/>
                      <p:nvPr/>
                    </p:nvSpPr>
                    <p:spPr>
                      <a:xfrm>
                        <a:off x="410" y="39"/>
                        <a:ext cx="0" cy="0"/>
                      </a:xfrm>
                      <a:custGeom>
                        <a:rect b="b" l="l" r="r" t="t"/>
                        <a:pathLst>
                          <a:path extrusionOk="0" h="120000" w="120000"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cap="flat" cmpd="sng" w="9525">
                        <a:solidFill>
                          <a:srgbClr val="848484"/>
                        </a:solidFill>
                        <a:prstDash val="solid"/>
                        <a:round/>
                        <a:headEnd len="med" w="med" type="none"/>
                        <a:tailEnd len="med" w="med" type="none"/>
                      </a:ln>
                    </p:spPr>
                    <p:txBody>
                      <a:bodyPr anchorCtr="0" anchor="t" bIns="45525" lIns="91050" spcFirstLastPara="1" rIns="91050" wrap="square" tIns="455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493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descr="RDP Instrument&#10;27/04/17" id="332" name="Google Shape;332;p4"/>
                      <p:cNvSpPr/>
                      <p:nvPr/>
                    </p:nvSpPr>
                    <p:spPr>
                      <a:xfrm>
                        <a:off x="318" y="-57"/>
                        <a:ext cx="193" cy="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0" spcFirstLastPara="1" rIns="0" wrap="square" tIns="0">
                        <a:noAutofit/>
                      </a:bodyPr>
                      <a:lstStyle/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i="0" lang="en-US" sz="996" u="none" cap="none" strike="noStrike">
                            <a:solidFill>
                              <a:srgbClr val="7030A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iRDP</a:t>
                        </a:r>
                        <a:r>
                          <a:rPr b="0" i="0" lang="en-US" sz="996" u="none" cap="none" strike="noStrike">
                            <a:solidFill>
                              <a:srgbClr val="7030A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 Instrument</a:t>
                        </a:r>
                        <a:br>
                          <a:rPr b="0" i="0" lang="en-US" sz="1095" u="none" cap="none" strike="noStrike">
                            <a:solidFill>
                              <a:srgbClr val="7030A0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</a:br>
                        <a:r>
                          <a:rPr b="0" i="0" lang="en-US" sz="797" u="none" cap="none" strike="noStrike">
                            <a:solidFill>
                              <a:srgbClr val="7030A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27/04/17</a:t>
                        </a:r>
                        <a:endParaRPr b="0" i="0" sz="1793" u="none" cap="none" strike="noStrike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descr="RDP Satellite&#10;03/04/17" id="333" name="Google Shape;333;p4"/>
                      <p:cNvSpPr/>
                      <p:nvPr/>
                    </p:nvSpPr>
                    <p:spPr>
                      <a:xfrm>
                        <a:off x="330" y="43"/>
                        <a:ext cx="158" cy="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0" spcFirstLastPara="1" rIns="0" wrap="square" tIns="0">
                        <a:noAutofit/>
                      </a:bodyPr>
                      <a:lstStyle/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i="0" lang="en-US" sz="996" u="none" cap="none" strike="noStrike">
                            <a:solidFill>
                              <a:srgbClr val="7030A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RDP</a:t>
                        </a:r>
                        <a:r>
                          <a:rPr b="0" i="0" lang="en-US" sz="996" u="none" cap="none" strike="noStrike">
                            <a:solidFill>
                              <a:srgbClr val="7030A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 Satellite</a:t>
                        </a:r>
                        <a:br>
                          <a:rPr b="0" i="0" lang="en-US" sz="996" u="none" cap="none" strike="noStrike">
                            <a:solidFill>
                              <a:srgbClr val="7030A0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</a:br>
                        <a:r>
                          <a:rPr b="0" i="0" lang="en-US" sz="797" u="none" cap="none" strike="noStrike">
                            <a:solidFill>
                              <a:srgbClr val="7030A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03/04/17</a:t>
                        </a:r>
                        <a:endParaRPr b="0" i="0" sz="797" u="none" cap="none" strike="noStrike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descr="RDP Segment sol&#10;15/02/18" id="334" name="Google Shape;334;p4"/>
                      <p:cNvSpPr/>
                      <p:nvPr/>
                    </p:nvSpPr>
                    <p:spPr>
                      <a:xfrm>
                        <a:off x="568" y="40"/>
                        <a:ext cx="213" cy="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0" spcFirstLastPara="1" rIns="0" wrap="square" tIns="0">
                        <a:noAutofit/>
                      </a:bodyPr>
                      <a:lstStyle/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i="0" lang="en-US" sz="996" u="none" cap="none" strike="noStrike">
                            <a:solidFill>
                              <a:srgbClr val="0070C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RDP</a:t>
                        </a:r>
                        <a:r>
                          <a:rPr b="0" i="0" lang="en-US" sz="996" u="none" cap="none" strike="noStrike">
                            <a:solidFill>
                              <a:srgbClr val="0070C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 </a:t>
                        </a:r>
                        <a:endParaRPr/>
                      </a:p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0" i="0" lang="en-US" sz="996" u="none" cap="none" strike="noStrike">
                            <a:solidFill>
                              <a:srgbClr val="0070C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Segment sol</a:t>
                        </a:r>
                        <a:br>
                          <a:rPr b="0" i="0" lang="en-US" sz="1095" u="none" cap="none" strike="noStrike">
                            <a:solidFill>
                              <a:srgbClr val="0070C0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</a:br>
                        <a:r>
                          <a:rPr b="0" i="0" lang="en-US" sz="797" u="none" cap="none" strike="noStrike">
                            <a:solidFill>
                              <a:srgbClr val="0070C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15/02/18</a:t>
                        </a:r>
                        <a:endParaRPr b="0" i="0" sz="1793" u="none" cap="none" strike="noStrike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descr="QT&#10;04/08/20" id="335" name="Google Shape;335;p4"/>
                      <p:cNvSpPr/>
                      <p:nvPr/>
                    </p:nvSpPr>
                    <p:spPr>
                      <a:xfrm>
                        <a:off x="1243" y="41"/>
                        <a:ext cx="181" cy="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0" spcFirstLastPara="1" rIns="0" wrap="square" tIns="0">
                        <a:noAutofit/>
                      </a:bodyPr>
                      <a:lstStyle/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i="0" lang="en-US" sz="996" u="none" cap="none" strike="noStrike">
                            <a:solidFill>
                              <a:srgbClr val="548135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PK PQT</a:t>
                        </a:r>
                        <a:br>
                          <a:rPr b="1" i="0" lang="en-US" sz="1095" u="none" cap="none" strike="noStrike">
                            <a:solidFill>
                              <a:srgbClr val="548135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</a:br>
                        <a:r>
                          <a:rPr b="1" i="0" lang="en-US" sz="797" u="none" cap="none" strike="noStrike">
                            <a:solidFill>
                              <a:srgbClr val="548135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21/04/20</a:t>
                        </a:r>
                        <a:endParaRPr b="1" i="0" sz="1793" u="none" cap="none" strike="noStrike">
                          <a:solidFill>
                            <a:srgbClr val="54813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descr="Validation en vol&#10;13/10/21" id="336" name="Google Shape;336;p4"/>
                      <p:cNvSpPr/>
                      <p:nvPr/>
                    </p:nvSpPr>
                    <p:spPr>
                      <a:xfrm>
                        <a:off x="2279" y="43"/>
                        <a:ext cx="240" cy="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anchorCtr="0" anchor="t" bIns="0" lIns="0" spcFirstLastPara="1" rIns="0" wrap="square" tIns="0">
                        <a:noAutofit/>
                      </a:bodyPr>
                      <a:lstStyle/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0" i="0" lang="en-US" sz="996" u="none" cap="none" strike="noStrike">
                            <a:solidFill>
                              <a:srgbClr val="C0000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In flight acceptance</a:t>
                        </a:r>
                        <a:endParaRPr/>
                      </a:p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0" i="0" lang="en-US" sz="797" u="none" cap="none" strike="noStrike">
                            <a:solidFill>
                              <a:srgbClr val="C0000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27/11/23</a:t>
                        </a:r>
                        <a:endParaRPr/>
                      </a:p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i="0" lang="en-US" sz="1000" u="none" cap="none" strike="noStrike">
                            <a:solidFill>
                              <a:srgbClr val="C00000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then 1 year CALVAL</a:t>
                        </a:r>
                        <a:endParaRPr b="1" i="0" sz="2400" u="none" cap="none" strike="noStrik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descr="Aujourd’hui" id="337" name="Google Shape;337;p4"/>
                      <p:cNvSpPr/>
                      <p:nvPr/>
                    </p:nvSpPr>
                    <p:spPr>
                      <a:xfrm>
                        <a:off x="1705" y="35"/>
                        <a:ext cx="205" cy="17"/>
                      </a:xfrm>
                      <a:prstGeom prst="roundRect">
                        <a:avLst>
                          <a:gd fmla="val 10000" name="adj"/>
                        </a:avLst>
                      </a:prstGeom>
                      <a:solidFill>
                        <a:srgbClr val="31752F"/>
                      </a:solidFill>
                      <a:ln>
                        <a:noFill/>
                      </a:ln>
                    </p:spPr>
                    <p:txBody>
                      <a:bodyPr anchorCtr="0" anchor="t" bIns="0" lIns="0" spcFirstLastPara="1" rIns="0" wrap="square" tIns="0">
                        <a:noAutofit/>
                      </a:bodyPr>
                      <a:lstStyle/>
                      <a:p>
                        <a:pPr indent="0" lvl="0" marL="0" marR="0" rtl="0" 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b="1" i="0" lang="en-US" sz="956" u="none" cap="none" strike="noStrike">
                            <a:solidFill>
                              <a:srgbClr val="FFFFFF"/>
                            </a:solidFill>
                            <a:latin typeface="Quattrocento Sans"/>
                            <a:ea typeface="Quattrocento Sans"/>
                            <a:cs typeface="Quattrocento Sans"/>
                            <a:sym typeface="Quattrocento Sans"/>
                          </a:rPr>
                          <a:t>Today</a:t>
                        </a:r>
                        <a:endParaRPr b="0" i="0" sz="956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38" name="Google Shape;338;p4"/>
                      <p:cNvSpPr/>
                      <p:nvPr/>
                    </p:nvSpPr>
                    <p:spPr>
                      <a:xfrm>
                        <a:off x="1905" y="-4"/>
                        <a:ext cx="18" cy="43"/>
                      </a:xfrm>
                      <a:custGeom>
                        <a:rect b="b" l="l" r="r" t="t"/>
                        <a:pathLst>
                          <a:path extrusionOk="0" h="57" w="120000">
                            <a:moveTo>
                              <a:pt x="0" y="0"/>
                            </a:moveTo>
                            <a:lnTo>
                              <a:pt x="0" y="57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cap="flat" cmpd="sng" w="28575">
                        <a:solidFill>
                          <a:srgbClr val="31752F"/>
                        </a:solidFill>
                        <a:prstDash val="solid"/>
                        <a:round/>
                        <a:headEnd len="med" w="med" type="none"/>
                        <a:tailEnd len="med" w="med" type="none"/>
                      </a:ln>
                    </p:spPr>
                    <p:txBody>
                      <a:bodyPr anchorCtr="0" anchor="t" bIns="45525" lIns="91050" spcFirstLastPara="1" rIns="91050" wrap="square" tIns="45525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493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sp>
                  <p:nvSpPr>
                    <p:cNvPr id="339" name="Google Shape;339;p4"/>
                    <p:cNvSpPr/>
                    <p:nvPr/>
                  </p:nvSpPr>
                  <p:spPr>
                    <a:xfrm>
                      <a:off x="14471871" y="766635"/>
                      <a:ext cx="165815" cy="98142"/>
                    </a:xfrm>
                    <a:custGeom>
                      <a:rect b="b" l="l" r="r" t="t"/>
                      <a:pathLst>
                        <a:path extrusionOk="0" h="50" w="50">
                          <a:moveTo>
                            <a:pt x="25" y="0"/>
                          </a:moveTo>
                          <a:lnTo>
                            <a:pt x="50" y="25"/>
                          </a:lnTo>
                          <a:lnTo>
                            <a:pt x="25" y="50"/>
                          </a:lnTo>
                          <a:lnTo>
                            <a:pt x="0" y="25"/>
                          </a:lnTo>
                          <a:lnTo>
                            <a:pt x="25" y="0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cap="flat" cmpd="sng" w="1905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>
                  </p:spPr>
                  <p:txBody>
                    <a:bodyPr anchorCtr="0" anchor="t" bIns="45525" lIns="91050" spcFirstLastPara="1" rIns="91050" wrap="square" tIns="455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93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" name="Google Shape;340;p4"/>
                    <p:cNvSpPr/>
                    <p:nvPr/>
                  </p:nvSpPr>
                  <p:spPr>
                    <a:xfrm>
                      <a:off x="11948632" y="173346"/>
                      <a:ext cx="1325536" cy="47385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45700" lIns="91425" spcFirstLastPara="1" rIns="91425" wrap="square" tIns="45700">
                      <a:sp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96" u="none" cap="none" strike="noStrike">
                          <a:solidFill>
                            <a:srgbClr val="1F3864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Instrument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96" u="none" cap="none" strike="noStrike">
                          <a:solidFill>
                            <a:srgbClr val="1F3864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Delivery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797" u="none" cap="none" strike="noStrike">
                          <a:solidFill>
                            <a:srgbClr val="1F3864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30/09/22</a:t>
                      </a:r>
                      <a:endParaRPr b="0" i="0" sz="996" u="none" cap="none" strike="noStrike">
                        <a:solidFill>
                          <a:srgbClr val="1F386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1" name="Google Shape;341;p4"/>
                    <p:cNvSpPr/>
                    <p:nvPr/>
                  </p:nvSpPr>
                  <p:spPr>
                    <a:xfrm>
                      <a:off x="13341237" y="1211332"/>
                      <a:ext cx="1280798" cy="47385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45700" lIns="91425" spcFirstLastPara="1" rIns="91425" wrap="square" tIns="45700">
                      <a:sp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996" u="none" cap="none" strike="noStrike">
                          <a:solidFill>
                            <a:srgbClr val="C0000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Satellite Delivery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797" u="none" cap="none" strike="noStrike">
                          <a:solidFill>
                            <a:srgbClr val="C00000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30/06/23</a:t>
                      </a:r>
                      <a:endParaRPr/>
                    </a:p>
                  </p:txBody>
                </p:sp>
              </p:grpSp>
              <p:pic>
                <p:nvPicPr>
                  <p:cNvPr id="342" name="Google Shape;342;p4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14232734" y="232405"/>
                    <a:ext cx="525744" cy="5196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descr="Jan 21" id="343" name="Google Shape;343;p4"/>
                <p:cNvSpPr/>
                <p:nvPr/>
              </p:nvSpPr>
              <p:spPr>
                <a:xfrm>
                  <a:off x="8747573" y="520094"/>
                  <a:ext cx="406699" cy="17684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28450" spcFirstLastPara="1" rIns="0" wrap="square" tIns="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797" u="none" cap="none" strike="noStrike">
                      <a:solidFill>
                        <a:srgbClr val="444444"/>
                      </a:solidFill>
                      <a:latin typeface="Quattrocento Sans"/>
                      <a:ea typeface="Quattrocento Sans"/>
                      <a:cs typeface="Quattrocento Sans"/>
                      <a:sym typeface="Quattrocento Sans"/>
                    </a:rPr>
                    <a:t>2022</a:t>
                  </a:r>
                  <a:endParaRPr b="0" i="0" sz="1793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4" name="Google Shape;344;p4"/>
              <p:cNvSpPr/>
              <p:nvPr/>
            </p:nvSpPr>
            <p:spPr>
              <a:xfrm>
                <a:off x="8825749" y="528082"/>
                <a:ext cx="39764" cy="118191"/>
              </a:xfrm>
              <a:custGeom>
                <a:rect b="b" l="l" r="r" t="t"/>
                <a:pathLst>
                  <a:path extrusionOk="0" h="14" w="120000">
                    <a:moveTo>
                      <a:pt x="0" y="14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cap="flat" cmpd="sng" w="9525">
                <a:solidFill>
                  <a:srgbClr val="444444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t" bIns="45525" lIns="91050" spcFirstLastPara="1" rIns="91050" wrap="square" tIns="455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93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descr="Jan 21" id="345" name="Google Shape;345;p4"/>
              <p:cNvSpPr/>
              <p:nvPr/>
            </p:nvSpPr>
            <p:spPr>
              <a:xfrm>
                <a:off x="8821798" y="482066"/>
                <a:ext cx="353725" cy="1768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2845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797" u="none" cap="none" strike="noStrike">
                    <a:solidFill>
                      <a:srgbClr val="444444"/>
                    </a:solidFill>
                    <a:latin typeface="Quattrocento Sans"/>
                    <a:ea typeface="Quattrocento Sans"/>
                    <a:cs typeface="Quattrocento Sans"/>
                    <a:sym typeface="Quattrocento Sans"/>
                  </a:rPr>
                  <a:t>2023</a:t>
                </a:r>
                <a:endParaRPr b="0" i="0" sz="1793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4"/>
            <p:cNvSpPr/>
            <p:nvPr/>
          </p:nvSpPr>
          <p:spPr>
            <a:xfrm>
              <a:off x="9023436" y="816156"/>
              <a:ext cx="119204" cy="97902"/>
            </a:xfrm>
            <a:custGeom>
              <a:rect b="b" l="l" r="r" t="t"/>
              <a:pathLst>
                <a:path extrusionOk="0" h="50" w="50">
                  <a:moveTo>
                    <a:pt x="25" y="0"/>
                  </a:moveTo>
                  <a:lnTo>
                    <a:pt x="50" y="25"/>
                  </a:lnTo>
                  <a:lnTo>
                    <a:pt x="25" y="50"/>
                  </a:lnTo>
                  <a:lnTo>
                    <a:pt x="0" y="25"/>
                  </a:lnTo>
                  <a:lnTo>
                    <a:pt x="25" y="0"/>
                  </a:lnTo>
                </a:path>
              </a:pathLst>
            </a:custGeom>
            <a:solidFill>
              <a:srgbClr val="002060"/>
            </a:solidFill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525" lIns="91050" spcFirstLastPara="1" rIns="91050" wrap="square" tIns="45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9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9944146" y="1167016"/>
              <a:ext cx="119204" cy="97902"/>
            </a:xfrm>
            <a:custGeom>
              <a:rect b="b" l="l" r="r" t="t"/>
              <a:pathLst>
                <a:path extrusionOk="0" h="50" w="50">
                  <a:moveTo>
                    <a:pt x="25" y="0"/>
                  </a:moveTo>
                  <a:lnTo>
                    <a:pt x="50" y="25"/>
                  </a:lnTo>
                  <a:lnTo>
                    <a:pt x="25" y="50"/>
                  </a:lnTo>
                  <a:lnTo>
                    <a:pt x="0" y="25"/>
                  </a:lnTo>
                  <a:lnTo>
                    <a:pt x="25" y="0"/>
                  </a:lnTo>
                </a:path>
              </a:pathLst>
            </a:custGeom>
            <a:solidFill>
              <a:srgbClr val="002060"/>
            </a:solidFill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525" lIns="91050" spcFirstLastPara="1" rIns="91050" wrap="square" tIns="45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9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10510149" y="1159859"/>
              <a:ext cx="119204" cy="97902"/>
            </a:xfrm>
            <a:custGeom>
              <a:rect b="b" l="l" r="r" t="t"/>
              <a:pathLst>
                <a:path extrusionOk="0" h="50" w="50">
                  <a:moveTo>
                    <a:pt x="25" y="0"/>
                  </a:moveTo>
                  <a:lnTo>
                    <a:pt x="50" y="25"/>
                  </a:lnTo>
                  <a:lnTo>
                    <a:pt x="25" y="50"/>
                  </a:lnTo>
                  <a:lnTo>
                    <a:pt x="0" y="25"/>
                  </a:lnTo>
                  <a:lnTo>
                    <a:pt x="25" y="0"/>
                  </a:lnTo>
                </a:path>
              </a:pathLst>
            </a:custGeom>
            <a:solidFill>
              <a:srgbClr val="516519"/>
            </a:solidFill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525" lIns="91050" spcFirstLastPara="1" rIns="91050" wrap="square" tIns="45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9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6035780" y="1159028"/>
              <a:ext cx="119204" cy="97902"/>
            </a:xfrm>
            <a:custGeom>
              <a:rect b="b" l="l" r="r" t="t"/>
              <a:pathLst>
                <a:path extrusionOk="0" h="50" w="50">
                  <a:moveTo>
                    <a:pt x="25" y="0"/>
                  </a:moveTo>
                  <a:lnTo>
                    <a:pt x="50" y="25"/>
                  </a:lnTo>
                  <a:lnTo>
                    <a:pt x="25" y="50"/>
                  </a:lnTo>
                  <a:lnTo>
                    <a:pt x="0" y="25"/>
                  </a:lnTo>
                  <a:lnTo>
                    <a:pt x="25" y="0"/>
                  </a:lnTo>
                </a:path>
              </a:pathLst>
            </a:custGeom>
            <a:solidFill>
              <a:srgbClr val="682217"/>
            </a:solidFill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525" lIns="91050" spcFirstLastPara="1" rIns="91050" wrap="square" tIns="45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9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4640388" y="1159859"/>
              <a:ext cx="119204" cy="97902"/>
            </a:xfrm>
            <a:custGeom>
              <a:rect b="b" l="l" r="r" t="t"/>
              <a:pathLst>
                <a:path extrusionOk="0" h="50" w="50">
                  <a:moveTo>
                    <a:pt x="25" y="0"/>
                  </a:moveTo>
                  <a:lnTo>
                    <a:pt x="50" y="25"/>
                  </a:lnTo>
                  <a:lnTo>
                    <a:pt x="25" y="50"/>
                  </a:lnTo>
                  <a:lnTo>
                    <a:pt x="0" y="25"/>
                  </a:lnTo>
                  <a:lnTo>
                    <a:pt x="25" y="0"/>
                  </a:lnTo>
                </a:path>
              </a:pathLst>
            </a:custGeom>
            <a:solidFill>
              <a:srgbClr val="0070C0"/>
            </a:solidFill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525" lIns="91050" spcFirstLastPara="1" rIns="91050" wrap="square" tIns="45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9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3922072" y="810624"/>
              <a:ext cx="119204" cy="97902"/>
            </a:xfrm>
            <a:custGeom>
              <a:rect b="b" l="l" r="r" t="t"/>
              <a:pathLst>
                <a:path extrusionOk="0" h="50" w="50">
                  <a:moveTo>
                    <a:pt x="25" y="0"/>
                  </a:moveTo>
                  <a:lnTo>
                    <a:pt x="50" y="25"/>
                  </a:lnTo>
                  <a:lnTo>
                    <a:pt x="25" y="50"/>
                  </a:lnTo>
                  <a:lnTo>
                    <a:pt x="0" y="25"/>
                  </a:lnTo>
                  <a:lnTo>
                    <a:pt x="25" y="0"/>
                  </a:lnTo>
                </a:path>
              </a:pathLst>
            </a:custGeom>
            <a:solidFill>
              <a:srgbClr val="0070C0"/>
            </a:solidFill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525" lIns="91050" spcFirstLastPara="1" rIns="91050" wrap="square" tIns="45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9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3222012" y="1164382"/>
              <a:ext cx="119204" cy="97902"/>
            </a:xfrm>
            <a:custGeom>
              <a:rect b="b" l="l" r="r" t="t"/>
              <a:pathLst>
                <a:path extrusionOk="0" h="50" w="50">
                  <a:moveTo>
                    <a:pt x="25" y="0"/>
                  </a:moveTo>
                  <a:lnTo>
                    <a:pt x="50" y="25"/>
                  </a:lnTo>
                  <a:lnTo>
                    <a:pt x="25" y="50"/>
                  </a:lnTo>
                  <a:lnTo>
                    <a:pt x="0" y="25"/>
                  </a:lnTo>
                  <a:lnTo>
                    <a:pt x="25" y="0"/>
                  </a:lnTo>
                </a:path>
              </a:pathLst>
            </a:custGeom>
            <a:solidFill>
              <a:srgbClr val="0070C0"/>
            </a:solidFill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525" lIns="91050" spcFirstLastPara="1" rIns="91050" wrap="square" tIns="45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9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2165273" y="808015"/>
              <a:ext cx="119204" cy="97902"/>
            </a:xfrm>
            <a:custGeom>
              <a:rect b="b" l="l" r="r" t="t"/>
              <a:pathLst>
                <a:path extrusionOk="0" h="50" w="50">
                  <a:moveTo>
                    <a:pt x="25" y="0"/>
                  </a:moveTo>
                  <a:lnTo>
                    <a:pt x="50" y="25"/>
                  </a:lnTo>
                  <a:lnTo>
                    <a:pt x="25" y="50"/>
                  </a:lnTo>
                  <a:lnTo>
                    <a:pt x="0" y="25"/>
                  </a:lnTo>
                  <a:lnTo>
                    <a:pt x="25" y="0"/>
                  </a:lnTo>
                </a:path>
              </a:pathLst>
            </a:custGeom>
            <a:solidFill>
              <a:srgbClr val="7030A0"/>
            </a:solidFill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525" lIns="91050" spcFirstLastPara="1" rIns="91050" wrap="square" tIns="45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9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2106785" y="1188213"/>
              <a:ext cx="119204" cy="97902"/>
            </a:xfrm>
            <a:custGeom>
              <a:rect b="b" l="l" r="r" t="t"/>
              <a:pathLst>
                <a:path extrusionOk="0" h="50" w="50">
                  <a:moveTo>
                    <a:pt x="25" y="0"/>
                  </a:moveTo>
                  <a:lnTo>
                    <a:pt x="50" y="25"/>
                  </a:lnTo>
                  <a:lnTo>
                    <a:pt x="25" y="50"/>
                  </a:lnTo>
                  <a:lnTo>
                    <a:pt x="0" y="25"/>
                  </a:lnTo>
                  <a:lnTo>
                    <a:pt x="25" y="0"/>
                  </a:lnTo>
                </a:path>
              </a:pathLst>
            </a:custGeom>
            <a:solidFill>
              <a:srgbClr val="7030A0"/>
            </a:solidFill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525" lIns="91050" spcFirstLastPara="1" rIns="91050" wrap="square" tIns="45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9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descr="Jan 21" id="355" name="Google Shape;355;p4"/>
            <p:cNvSpPr/>
            <p:nvPr/>
          </p:nvSpPr>
          <p:spPr>
            <a:xfrm>
              <a:off x="10636728" y="679841"/>
              <a:ext cx="413752" cy="148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2845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97" u="none" cap="none" strike="noStrike">
                  <a:solidFill>
                    <a:srgbClr val="444444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2024</a:t>
              </a:r>
              <a:endParaRPr b="0" i="0" sz="179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10636728" y="693511"/>
              <a:ext cx="0" cy="141593"/>
            </a:xfrm>
            <a:custGeom>
              <a:rect b="b" l="l" r="r" t="t"/>
              <a:pathLst>
                <a:path extrusionOk="0" h="14" w="120000">
                  <a:moveTo>
                    <a:pt x="0" y="1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444444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525" lIns="91050" spcFirstLastPara="1" rIns="91050" wrap="square" tIns="455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93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7" name="Google Shape;35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0133" y="4102924"/>
            <a:ext cx="2216942" cy="85122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58" name="Google Shape;358;p4"/>
          <p:cNvSpPr txBox="1"/>
          <p:nvPr/>
        </p:nvSpPr>
        <p:spPr>
          <a:xfrm>
            <a:off x="46008" y="2298223"/>
            <a:ext cx="8209740" cy="1077218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38" lvl="0" marL="285738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Satellite Myriade (200kg);</a:t>
            </a:r>
            <a:endParaRPr/>
          </a:p>
          <a:p>
            <a:pPr indent="-285738" lvl="0" marL="285738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Compact Grating spectrometer with 4 bands (O2 at 0,76</a:t>
            </a:r>
            <a:r>
              <a:rPr b="0" i="0" lang="en-US" sz="1600" u="none" cap="none" strike="noStrike">
                <a:solidFill>
                  <a:srgbClr val="00006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m, 2 CO2 at 1,6 &amp; 2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m, 1,27</a:t>
            </a:r>
            <a:r>
              <a:rPr b="0" i="0" lang="en-US" sz="1600" u="none" cap="none" strike="noStrike">
                <a:solidFill>
                  <a:srgbClr val="00006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m);</a:t>
            </a:r>
            <a:endParaRPr/>
          </a:p>
          <a:p>
            <a:pPr indent="-285738" lvl="0" marL="285738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2x 6 months for Cal/Val period + 4 years operations</a:t>
            </a:r>
            <a:r>
              <a:rPr b="0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69980" y="1813304"/>
            <a:ext cx="3719176" cy="2789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13197" y="3260488"/>
            <a:ext cx="1872208" cy="13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"/>
          <p:cNvSpPr txBox="1"/>
          <p:nvPr>
            <p:ph type="title"/>
          </p:nvPr>
        </p:nvSpPr>
        <p:spPr>
          <a:xfrm>
            <a:off x="0" y="128588"/>
            <a:ext cx="9332913" cy="776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IASI NG</a:t>
            </a: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Climate, operational meteorology and atmospheric chemistry</a:t>
            </a:r>
            <a:br>
              <a:rPr b="0" i="1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1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"/>
          <p:cNvSpPr txBox="1"/>
          <p:nvPr/>
        </p:nvSpPr>
        <p:spPr>
          <a:xfrm>
            <a:off x="0" y="1358423"/>
            <a:ext cx="12090026" cy="8309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►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Meteorology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: Numerical Weather Prediction;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►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Climate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: for lower atmosphere (GHG, ECV trends, IR Radiative budgets,…)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►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Atmospheric composition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: aerosols, pollutants, volcanic ashes,…</a:t>
            </a:r>
            <a:endParaRPr b="0" i="0" sz="1600" u="none" cap="none" strike="noStrike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5"/>
          <p:cNvSpPr txBox="1"/>
          <p:nvPr/>
        </p:nvSpPr>
        <p:spPr>
          <a:xfrm>
            <a:off x="274927" y="2299974"/>
            <a:ext cx="9236740" cy="830997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Thanks to its exceptional spectral and radiometric stability, and the continuous work done by CNES, EUMETSAT and the laboratories, </a:t>
            </a:r>
            <a:r>
              <a:rPr b="1" i="0" lang="en-US" sz="1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IASI has been selected as the reference instrument for thermal infrared </a:t>
            </a:r>
            <a:r>
              <a:rPr b="0" i="0" lang="en-US" sz="1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by the WMO-GSICS program 🡺   </a:t>
            </a:r>
            <a:r>
              <a:rPr b="1" i="0" lang="en-US" sz="16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Expectation is high for IASI-NG</a:t>
            </a:r>
            <a:endParaRPr b="0" i="0" sz="1600" u="none" cap="none" strike="noStrike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9" name="Google Shape;369;p5"/>
          <p:cNvGrpSpPr/>
          <p:nvPr/>
        </p:nvGrpSpPr>
        <p:grpSpPr>
          <a:xfrm>
            <a:off x="1178396" y="4655122"/>
            <a:ext cx="7427052" cy="1692323"/>
            <a:chOff x="5104524" y="3926398"/>
            <a:chExt cx="7048944" cy="1529985"/>
          </a:xfrm>
        </p:grpSpPr>
        <p:pic>
          <p:nvPicPr>
            <p:cNvPr id="370" name="Google Shape;370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532866" y="3926398"/>
              <a:ext cx="6133810" cy="15299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5"/>
            <p:cNvSpPr/>
            <p:nvPr/>
          </p:nvSpPr>
          <p:spPr>
            <a:xfrm>
              <a:off x="5104524" y="4287749"/>
              <a:ext cx="980082" cy="361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00" u="none" cap="none" strike="noStrike">
                  <a:solidFill>
                    <a:srgbClr val="14375C"/>
                  </a:solidFill>
                  <a:latin typeface="Arial"/>
                  <a:ea typeface="Arial"/>
                  <a:cs typeface="Arial"/>
                  <a:sym typeface="Arial"/>
                </a:rPr>
                <a:t>Metop-SG-A1 </a:t>
              </a:r>
              <a:endParaRPr/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00" u="none" cap="none" strike="noStrike">
                  <a:solidFill>
                    <a:srgbClr val="14375C"/>
                  </a:solidFill>
                  <a:latin typeface="Arial"/>
                  <a:ea typeface="Arial"/>
                  <a:cs typeface="Arial"/>
                  <a:sym typeface="Arial"/>
                </a:rPr>
                <a:t>IASI-NG PFM </a:t>
              </a: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7476218" y="4318556"/>
              <a:ext cx="1003695" cy="361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00" u="none" cap="none" strike="noStrike">
                  <a:solidFill>
                    <a:srgbClr val="14375C"/>
                  </a:solidFill>
                  <a:latin typeface="Arial"/>
                  <a:ea typeface="Arial"/>
                  <a:cs typeface="Arial"/>
                  <a:sym typeface="Arial"/>
                </a:rPr>
                <a:t>Metop-SG-A2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00" u="none" cap="none" strike="noStrike">
                  <a:solidFill>
                    <a:srgbClr val="14375C"/>
                  </a:solidFill>
                  <a:latin typeface="Arial"/>
                  <a:ea typeface="Arial"/>
                  <a:cs typeface="Arial"/>
                  <a:sym typeface="Arial"/>
                </a:rPr>
                <a:t>IASI-NG FM 2</a:t>
              </a: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9888794" y="4308847"/>
              <a:ext cx="980082" cy="361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00" u="none" cap="none" strike="noStrike">
                  <a:solidFill>
                    <a:srgbClr val="14375C"/>
                  </a:solidFill>
                  <a:latin typeface="Arial"/>
                  <a:ea typeface="Arial"/>
                  <a:cs typeface="Arial"/>
                  <a:sym typeface="Arial"/>
                </a:rPr>
                <a:t>Metop-SG-A3 </a:t>
              </a:r>
              <a:endParaRPr/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00" u="none" cap="none" strike="noStrike">
                  <a:solidFill>
                    <a:srgbClr val="14375C"/>
                  </a:solidFill>
                  <a:latin typeface="Arial"/>
                  <a:ea typeface="Arial"/>
                  <a:cs typeface="Arial"/>
                  <a:sym typeface="Arial"/>
                </a:rPr>
                <a:t>IASI-NG FM 3</a:t>
              </a: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6428062" y="4731627"/>
              <a:ext cx="1028768" cy="361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838383"/>
                  </a:solidFill>
                  <a:latin typeface="Arial"/>
                  <a:ea typeface="Arial"/>
                  <a:cs typeface="Arial"/>
                  <a:sym typeface="Arial"/>
                </a:rPr>
                <a:t>Metop-SG-B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838383"/>
                  </a:solidFill>
                  <a:latin typeface="Arial"/>
                  <a:ea typeface="Arial"/>
                  <a:cs typeface="Arial"/>
                  <a:sym typeface="Arial"/>
                </a:rPr>
                <a:t>Modèle de vol 1</a:t>
              </a: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8793591" y="4700585"/>
              <a:ext cx="1028768" cy="361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838383"/>
                  </a:solidFill>
                  <a:latin typeface="Arial"/>
                  <a:ea typeface="Arial"/>
                  <a:cs typeface="Arial"/>
                  <a:sym typeface="Arial"/>
                </a:rPr>
                <a:t>Metop-SG-B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838383"/>
                  </a:solidFill>
                  <a:latin typeface="Arial"/>
                  <a:ea typeface="Arial"/>
                  <a:cs typeface="Arial"/>
                  <a:sym typeface="Arial"/>
                </a:rPr>
                <a:t>Modèle de vol 2</a:t>
              </a: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11124700" y="4717584"/>
              <a:ext cx="1028768" cy="361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838383"/>
                  </a:solidFill>
                  <a:latin typeface="Arial"/>
                  <a:ea typeface="Arial"/>
                  <a:cs typeface="Arial"/>
                  <a:sym typeface="Arial"/>
                </a:rPr>
                <a:t>Metop-SG-B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838383"/>
                  </a:solidFill>
                  <a:latin typeface="Arial"/>
                  <a:ea typeface="Arial"/>
                  <a:cs typeface="Arial"/>
                  <a:sym typeface="Arial"/>
                </a:rPr>
                <a:t>Modèle de vol 3</a:t>
              </a: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5686568" y="4780071"/>
              <a:ext cx="741494" cy="3060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4DB5BC"/>
                  </a:solidFill>
                  <a:latin typeface="Arial"/>
                  <a:ea typeface="Arial"/>
                  <a:cs typeface="Arial"/>
                  <a:sym typeface="Arial"/>
                </a:rPr>
                <a:t>2024</a:t>
              </a: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8026697" y="4708957"/>
              <a:ext cx="766894" cy="4312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900" u="none" cap="none" strike="noStrike">
                <a:solidFill>
                  <a:srgbClr val="48A9A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48A9AF"/>
                  </a:solidFill>
                  <a:latin typeface="Arial"/>
                  <a:ea typeface="Arial"/>
                  <a:cs typeface="Arial"/>
                  <a:sym typeface="Arial"/>
                </a:rPr>
                <a:t>2031</a:t>
              </a: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10389678" y="4702060"/>
              <a:ext cx="766894" cy="4312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900" u="none" cap="none" strike="noStrike">
                <a:solidFill>
                  <a:srgbClr val="439CA3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439CA3"/>
                  </a:solidFill>
                  <a:latin typeface="Arial"/>
                  <a:ea typeface="Arial"/>
                  <a:cs typeface="Arial"/>
                  <a:sym typeface="Arial"/>
                </a:rPr>
                <a:t>2038</a:t>
              </a: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6336977" y="4455041"/>
              <a:ext cx="592667" cy="229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50" u="none" cap="none" strike="noStrike">
                  <a:solidFill>
                    <a:srgbClr val="989898"/>
                  </a:solidFill>
                  <a:latin typeface="Arial"/>
                  <a:ea typeface="Arial"/>
                  <a:cs typeface="Arial"/>
                  <a:sym typeface="Arial"/>
                </a:rPr>
                <a:t>2025</a:t>
              </a: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8599771" y="4446767"/>
              <a:ext cx="592667" cy="229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50" u="none" cap="none" strike="noStrike">
                  <a:solidFill>
                    <a:srgbClr val="8C8C8C"/>
                  </a:solidFill>
                  <a:latin typeface="Arial"/>
                  <a:ea typeface="Arial"/>
                  <a:cs typeface="Arial"/>
                  <a:sym typeface="Arial"/>
                </a:rPr>
                <a:t>2032</a:t>
              </a: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10919992" y="4424791"/>
              <a:ext cx="592667" cy="2295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50" u="none" cap="none" strike="noStrike">
                  <a:solidFill>
                    <a:srgbClr val="838383"/>
                  </a:solidFill>
                  <a:latin typeface="Arial"/>
                  <a:ea typeface="Arial"/>
                  <a:cs typeface="Arial"/>
                  <a:sym typeface="Arial"/>
                </a:rPr>
                <a:t>2039</a:t>
              </a:r>
              <a:endParaRPr/>
            </a:p>
          </p:txBody>
        </p:sp>
      </p:grpSp>
      <p:pic>
        <p:nvPicPr>
          <p:cNvPr descr="D:\Utilisateurs\bermudof\Documents\IASI NG\Communication\Logo\Logos definitifs\Logos IASI-NG\Grandes tatilles\IASI-NG-Vertic-FR-Monochrome-hd.png" id="383" name="Google Shape;38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69336" y="1305516"/>
            <a:ext cx="1551813" cy="844932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"/>
          <p:cNvSpPr txBox="1"/>
          <p:nvPr/>
        </p:nvSpPr>
        <p:spPr>
          <a:xfrm>
            <a:off x="274927" y="3156046"/>
            <a:ext cx="9236740" cy="13875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- An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operational processing chain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(L1CPOP) to generate user products (level 1C) operated by EUMETSAT Expertise Center (IASTEC) for in-flight performance monitoring and parameter updating, operated by CNES Toulouse.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- Concept of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operations of the IASI-NG instrument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which will be operated by EUMETSAT within the framework of the European meteorological program Polar System Second Generation (EPS-SG) </a:t>
            </a:r>
            <a:endParaRPr/>
          </a:p>
        </p:txBody>
      </p:sp>
      <p:pic>
        <p:nvPicPr>
          <p:cNvPr id="385" name="Google Shape;38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54180" y="2229078"/>
            <a:ext cx="2182124" cy="411836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"/>
          <p:cNvSpPr/>
          <p:nvPr/>
        </p:nvSpPr>
        <p:spPr>
          <a:xfrm>
            <a:off x="5864327" y="1483983"/>
            <a:ext cx="2103820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"/>
          <p:cNvSpPr txBox="1"/>
          <p:nvPr>
            <p:ph type="title"/>
          </p:nvPr>
        </p:nvSpPr>
        <p:spPr>
          <a:xfrm>
            <a:off x="0" y="128588"/>
            <a:ext cx="9332913" cy="776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MERLIN</a:t>
            </a: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1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Measuring CH</a:t>
            </a:r>
            <a:r>
              <a:rPr b="0" baseline="-25000" i="1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b="0" i="1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from space</a:t>
            </a:r>
            <a:endParaRPr/>
          </a:p>
        </p:txBody>
      </p:sp>
      <p:sp>
        <p:nvSpPr>
          <p:cNvPr id="393" name="Google Shape;393;p6"/>
          <p:cNvSpPr txBox="1"/>
          <p:nvPr/>
        </p:nvSpPr>
        <p:spPr>
          <a:xfrm>
            <a:off x="138609" y="4292249"/>
            <a:ext cx="9194304" cy="10772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Platform integration in 2022;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As soon as the IPDA provision is done, project on the french side will restart again;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In parallel, CH4 validation activities are on-going leb by LMD (ex. MAGIC Campaigns).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Launch horizon 2028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(to be confirmed in June 2023).</a:t>
            </a:r>
            <a:endParaRPr/>
          </a:p>
        </p:txBody>
      </p:sp>
      <p:sp>
        <p:nvSpPr>
          <p:cNvPr id="394" name="Google Shape;394;p6"/>
          <p:cNvSpPr txBox="1"/>
          <p:nvPr/>
        </p:nvSpPr>
        <p:spPr>
          <a:xfrm>
            <a:off x="28401" y="1138103"/>
            <a:ext cx="12068119" cy="132343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►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Measure of the methane atmospheric concentration (better than 22ppb) in integrated column to better quantify surface fluxes.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	=&gt; There is no other equivalent!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►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Based on the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CNES-DLR cooperation since 2016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indent="-285750" lvl="8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Qualification of the first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Myriade Evolution Platform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(400 kg) by CNES and,</a:t>
            </a:r>
            <a:endParaRPr/>
          </a:p>
          <a:p>
            <a:pPr indent="-285750" lvl="8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First measures with the new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Integrated Path Differential Absorption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(IPDA)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lidar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for global methane remote sensing by DLR.</a:t>
            </a:r>
            <a:endParaRPr/>
          </a:p>
        </p:txBody>
      </p:sp>
      <p:pic>
        <p:nvPicPr>
          <p:cNvPr id="395" name="Google Shape;395;p6"/>
          <p:cNvPicPr preferRelativeResize="0"/>
          <p:nvPr/>
        </p:nvPicPr>
        <p:blipFill rotWithShape="1">
          <a:blip r:embed="rId3">
            <a:alphaModFix/>
          </a:blip>
          <a:srcRect b="0" l="6074" r="6075" t="0"/>
          <a:stretch/>
        </p:blipFill>
        <p:spPr>
          <a:xfrm>
            <a:off x="9600081" y="2497955"/>
            <a:ext cx="2453309" cy="396610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"/>
          <p:cNvSpPr txBox="1"/>
          <p:nvPr/>
        </p:nvSpPr>
        <p:spPr>
          <a:xfrm>
            <a:off x="138609" y="2854904"/>
            <a:ext cx="9194303" cy="1077218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38" lvl="0" marL="285738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French start-up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Kayrros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will analyze images with AI support from Merlin and Microcarb satellites with the objective to participate to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International Methane Emissions Observatory (IMEO),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a joint UNEP-European Commission new initiative which aims to drive global action on reducing methane emissions.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"/>
          <p:cNvSpPr txBox="1"/>
          <p:nvPr>
            <p:ph type="title"/>
          </p:nvPr>
        </p:nvSpPr>
        <p:spPr>
          <a:xfrm>
            <a:off x="208722" y="129209"/>
            <a:ext cx="9332843" cy="775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</a:rPr>
              <a:t>TRISHNA</a:t>
            </a:r>
            <a:r>
              <a:rPr lang="en-US" sz="2400">
                <a:solidFill>
                  <a:schemeClr val="lt1"/>
                </a:solidFill>
              </a:rPr>
              <a:t>, </a:t>
            </a:r>
            <a:r>
              <a:rPr i="1" lang="en-US" sz="2400">
                <a:solidFill>
                  <a:schemeClr val="lt1"/>
                </a:solidFill>
              </a:rPr>
              <a:t>Thermal infraRed Imaging Satellite for High resolution Natural resource Assessment - </a:t>
            </a:r>
            <a:r>
              <a:rPr lang="en-US" sz="2400">
                <a:solidFill>
                  <a:schemeClr val="lt1"/>
                </a:solidFill>
              </a:rPr>
              <a:t>A research and downstream program</a:t>
            </a:r>
            <a:br>
              <a:rPr lang="en-US" sz="2400">
                <a:solidFill>
                  <a:schemeClr val="lt1"/>
                </a:solidFill>
              </a:rPr>
            </a:br>
            <a:br>
              <a:rPr i="1" lang="en-US" sz="2400">
                <a:solidFill>
                  <a:schemeClr val="lt1"/>
                </a:solidFill>
              </a:rPr>
            </a:br>
            <a:endParaRPr i="1" sz="2400">
              <a:solidFill>
                <a:schemeClr val="lt1"/>
              </a:solidFill>
            </a:endParaRPr>
          </a:p>
        </p:txBody>
      </p:sp>
      <p:sp>
        <p:nvSpPr>
          <p:cNvPr id="403" name="Google Shape;403;p7"/>
          <p:cNvSpPr txBox="1"/>
          <p:nvPr/>
        </p:nvSpPr>
        <p:spPr>
          <a:xfrm>
            <a:off x="28401" y="1207115"/>
            <a:ext cx="12090026" cy="8309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►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Agriculture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►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Coastal and inland Hydrology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►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Urban, Cryosphere, Solid Earth</a:t>
            </a:r>
            <a:endParaRPr/>
          </a:p>
        </p:txBody>
      </p:sp>
      <p:sp>
        <p:nvSpPr>
          <p:cNvPr id="404" name="Google Shape;404;p7"/>
          <p:cNvSpPr txBox="1"/>
          <p:nvPr/>
        </p:nvSpPr>
        <p:spPr>
          <a:xfrm>
            <a:off x="28401" y="2176338"/>
            <a:ext cx="8694258" cy="2133918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Global coverage @ 60m resolution for Continental and Coastal Areas</a:t>
            </a:r>
            <a:endParaRPr b="0" i="0" sz="1600" u="none" cap="none" strike="noStrike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114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4 TIR bands (NeDT 0.2K)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+ 5 VNIR bands + 2 SWIR bands,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3-Day revisit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114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Indo-French Science Team,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114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Strong synergies at Project and Science Team levels with ECOSTRESS,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SBG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LSTM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science &amp; application teams, + other European contributors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114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Phase B ongoing Project Activity since March 2020 </a:t>
            </a:r>
            <a:endParaRPr/>
          </a:p>
        </p:txBody>
      </p:sp>
      <p:sp>
        <p:nvSpPr>
          <p:cNvPr id="405" name="Google Shape;405;p7"/>
          <p:cNvSpPr txBox="1"/>
          <p:nvPr/>
        </p:nvSpPr>
        <p:spPr>
          <a:xfrm>
            <a:off x="28401" y="4536122"/>
            <a:ext cx="8694258" cy="15414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TRISHNA is the ESA LSTM Precursor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ESA/CNES/ISRO/ASI/NASA International Workshop on HR Thermal EO May 2023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Special Session IGARS 2023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Contribution to CEOS for L1 CAL/VAL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(WGCV/IVOS) and </a:t>
            </a:r>
            <a:r>
              <a:rPr b="1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L2+ </a:t>
            </a:r>
            <a:r>
              <a:rPr b="0" i="0" lang="en-US" sz="16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(Land Product Validation WGCV/LPV)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Launch scheduled 2025</a:t>
            </a:r>
            <a:endParaRPr/>
          </a:p>
        </p:txBody>
      </p:sp>
      <p:pic>
        <p:nvPicPr>
          <p:cNvPr id="406" name="Google Shape;40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5023" y="1195556"/>
            <a:ext cx="7313345" cy="85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95955" y="4384364"/>
            <a:ext cx="3192413" cy="2091187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408" name="Google Shape;40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86867" y="2176337"/>
            <a:ext cx="3101501" cy="2133919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409" name="Google Shape;40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00670" y="4162813"/>
            <a:ext cx="2782981" cy="14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22659" y="2176337"/>
            <a:ext cx="3469341" cy="2133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palourde, fond marin&#10;&#10;Description générée automatiquement" id="416" name="Google Shape;41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3838828" y="-3840111"/>
            <a:ext cx="4513350" cy="12191006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8"/>
          <p:cNvSpPr txBox="1"/>
          <p:nvPr>
            <p:ph idx="1" type="body"/>
          </p:nvPr>
        </p:nvSpPr>
        <p:spPr>
          <a:xfrm>
            <a:off x="360000" y="161925"/>
            <a:ext cx="9437513" cy="27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ENGAGE FOR A SUSTAINABLE DEVELOPMENT – 2022-2026 AND BEYOND</a:t>
            </a:r>
            <a:endParaRPr/>
          </a:p>
        </p:txBody>
      </p:sp>
      <p:cxnSp>
        <p:nvCxnSpPr>
          <p:cNvPr id="418" name="Google Shape;418;p8"/>
          <p:cNvCxnSpPr/>
          <p:nvPr/>
        </p:nvCxnSpPr>
        <p:spPr>
          <a:xfrm>
            <a:off x="360000" y="591266"/>
            <a:ext cx="9684650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19" name="Google Shape;419;p8"/>
          <p:cNvGrpSpPr/>
          <p:nvPr/>
        </p:nvGrpSpPr>
        <p:grpSpPr>
          <a:xfrm>
            <a:off x="10388825" y="293687"/>
            <a:ext cx="1458000" cy="359116"/>
            <a:chOff x="5548537" y="438150"/>
            <a:chExt cx="2558456" cy="630164"/>
          </a:xfrm>
        </p:grpSpPr>
        <p:sp>
          <p:nvSpPr>
            <p:cNvPr id="420" name="Google Shape;420;p8"/>
            <p:cNvSpPr/>
            <p:nvPr/>
          </p:nvSpPr>
          <p:spPr>
            <a:xfrm>
              <a:off x="7376415" y="958895"/>
              <a:ext cx="61276" cy="61276"/>
            </a:xfrm>
            <a:custGeom>
              <a:rect b="b" l="l" r="r" t="t"/>
              <a:pathLst>
                <a:path extrusionOk="0" h="217741" w="217741">
                  <a:moveTo>
                    <a:pt x="0" y="108871"/>
                  </a:moveTo>
                  <a:cubicBezTo>
                    <a:pt x="0" y="48673"/>
                    <a:pt x="48768" y="0"/>
                    <a:pt x="108871" y="0"/>
                  </a:cubicBezTo>
                  <a:cubicBezTo>
                    <a:pt x="169069" y="0"/>
                    <a:pt x="217741" y="48768"/>
                    <a:pt x="217741" y="108871"/>
                  </a:cubicBezTo>
                  <a:cubicBezTo>
                    <a:pt x="217741" y="169069"/>
                    <a:pt x="168973" y="217741"/>
                    <a:pt x="108871" y="217741"/>
                  </a:cubicBezTo>
                  <a:cubicBezTo>
                    <a:pt x="48768" y="217741"/>
                    <a:pt x="0" y="169069"/>
                    <a:pt x="0" y="10887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7634094" y="970769"/>
              <a:ext cx="37501" cy="37527"/>
            </a:xfrm>
            <a:custGeom>
              <a:rect b="b" l="l" r="r" t="t"/>
              <a:pathLst>
                <a:path extrusionOk="0" h="133350" w="133254">
                  <a:moveTo>
                    <a:pt x="133255" y="66675"/>
                  </a:moveTo>
                  <a:cubicBezTo>
                    <a:pt x="133255" y="103441"/>
                    <a:pt x="103441" y="133350"/>
                    <a:pt x="66580" y="133350"/>
                  </a:cubicBezTo>
                  <a:cubicBezTo>
                    <a:pt x="29813" y="133350"/>
                    <a:pt x="0" y="103537"/>
                    <a:pt x="0" y="66675"/>
                  </a:cubicBezTo>
                  <a:cubicBezTo>
                    <a:pt x="0" y="29908"/>
                    <a:pt x="29813" y="0"/>
                    <a:pt x="66580" y="0"/>
                  </a:cubicBezTo>
                  <a:cubicBezTo>
                    <a:pt x="103346" y="0"/>
                    <a:pt x="133255" y="29908"/>
                    <a:pt x="133255" y="6667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7865880" y="976399"/>
              <a:ext cx="26269" cy="26269"/>
            </a:xfrm>
            <a:custGeom>
              <a:rect b="b" l="l" r="r" t="t"/>
              <a:pathLst>
                <a:path extrusionOk="0" h="93344" w="93344">
                  <a:moveTo>
                    <a:pt x="93345" y="46672"/>
                  </a:moveTo>
                  <a:cubicBezTo>
                    <a:pt x="93345" y="72390"/>
                    <a:pt x="72485" y="93345"/>
                    <a:pt x="46673" y="93345"/>
                  </a:cubicBezTo>
                  <a:cubicBezTo>
                    <a:pt x="20955" y="93345"/>
                    <a:pt x="0" y="72485"/>
                    <a:pt x="0" y="46672"/>
                  </a:cubicBezTo>
                  <a:cubicBezTo>
                    <a:pt x="0" y="20955"/>
                    <a:pt x="20860" y="0"/>
                    <a:pt x="46673" y="0"/>
                  </a:cubicBezTo>
                  <a:cubicBezTo>
                    <a:pt x="72390" y="0"/>
                    <a:pt x="93345" y="20955"/>
                    <a:pt x="93345" y="4667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8088605" y="980339"/>
              <a:ext cx="18388" cy="18388"/>
            </a:xfrm>
            <a:custGeom>
              <a:rect b="b" l="l" r="r" t="t"/>
              <a:pathLst>
                <a:path extrusionOk="0" h="65341" w="65341">
                  <a:moveTo>
                    <a:pt x="65341" y="32671"/>
                  </a:moveTo>
                  <a:cubicBezTo>
                    <a:pt x="65341" y="50768"/>
                    <a:pt x="50673" y="65341"/>
                    <a:pt x="32671" y="65341"/>
                  </a:cubicBezTo>
                  <a:cubicBezTo>
                    <a:pt x="14668" y="65341"/>
                    <a:pt x="0" y="50768"/>
                    <a:pt x="0" y="32671"/>
                  </a:cubicBezTo>
                  <a:cubicBezTo>
                    <a:pt x="0" y="14668"/>
                    <a:pt x="14573" y="0"/>
                    <a:pt x="32671" y="0"/>
                  </a:cubicBezTo>
                  <a:cubicBezTo>
                    <a:pt x="50673" y="0"/>
                    <a:pt x="65341" y="14668"/>
                    <a:pt x="65341" y="3267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217837" y="958895"/>
              <a:ext cx="61276" cy="61276"/>
            </a:xfrm>
            <a:custGeom>
              <a:rect b="b" l="l" r="r" t="t"/>
              <a:pathLst>
                <a:path extrusionOk="0" h="217741" w="217741">
                  <a:moveTo>
                    <a:pt x="217742" y="108871"/>
                  </a:moveTo>
                  <a:cubicBezTo>
                    <a:pt x="217742" y="169069"/>
                    <a:pt x="168974" y="217741"/>
                    <a:pt x="108871" y="217741"/>
                  </a:cubicBezTo>
                  <a:cubicBezTo>
                    <a:pt x="48673" y="217741"/>
                    <a:pt x="0" y="168973"/>
                    <a:pt x="0" y="108871"/>
                  </a:cubicBezTo>
                  <a:cubicBezTo>
                    <a:pt x="0" y="48673"/>
                    <a:pt x="48768" y="0"/>
                    <a:pt x="108871" y="0"/>
                  </a:cubicBezTo>
                  <a:cubicBezTo>
                    <a:pt x="168974" y="0"/>
                    <a:pt x="217742" y="48673"/>
                    <a:pt x="217742" y="10887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5983961" y="970769"/>
              <a:ext cx="37501" cy="37527"/>
            </a:xfrm>
            <a:custGeom>
              <a:rect b="b" l="l" r="r" t="t"/>
              <a:pathLst>
                <a:path extrusionOk="0" h="133350" w="133254">
                  <a:moveTo>
                    <a:pt x="0" y="66675"/>
                  </a:moveTo>
                  <a:cubicBezTo>
                    <a:pt x="0" y="29908"/>
                    <a:pt x="29813" y="0"/>
                    <a:pt x="66675" y="0"/>
                  </a:cubicBezTo>
                  <a:cubicBezTo>
                    <a:pt x="103442" y="0"/>
                    <a:pt x="133255" y="29813"/>
                    <a:pt x="133255" y="66675"/>
                  </a:cubicBezTo>
                  <a:cubicBezTo>
                    <a:pt x="133255" y="103441"/>
                    <a:pt x="103442" y="133350"/>
                    <a:pt x="66675" y="133350"/>
                  </a:cubicBezTo>
                  <a:cubicBezTo>
                    <a:pt x="29813" y="133350"/>
                    <a:pt x="0" y="103441"/>
                    <a:pt x="0" y="6667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5763409" y="976399"/>
              <a:ext cx="26269" cy="26269"/>
            </a:xfrm>
            <a:custGeom>
              <a:rect b="b" l="l" r="r" t="t"/>
              <a:pathLst>
                <a:path extrusionOk="0" h="93344" w="93344">
                  <a:moveTo>
                    <a:pt x="0" y="46672"/>
                  </a:moveTo>
                  <a:cubicBezTo>
                    <a:pt x="0" y="20955"/>
                    <a:pt x="20860" y="0"/>
                    <a:pt x="46673" y="0"/>
                  </a:cubicBezTo>
                  <a:cubicBezTo>
                    <a:pt x="72390" y="0"/>
                    <a:pt x="93345" y="20859"/>
                    <a:pt x="93345" y="46672"/>
                  </a:cubicBezTo>
                  <a:cubicBezTo>
                    <a:pt x="93345" y="72390"/>
                    <a:pt x="72485" y="93345"/>
                    <a:pt x="46673" y="93345"/>
                  </a:cubicBezTo>
                  <a:cubicBezTo>
                    <a:pt x="20860" y="93345"/>
                    <a:pt x="0" y="72390"/>
                    <a:pt x="0" y="4667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5548537" y="980339"/>
              <a:ext cx="18388" cy="18388"/>
            </a:xfrm>
            <a:custGeom>
              <a:rect b="b" l="l" r="r" t="t"/>
              <a:pathLst>
                <a:path extrusionOk="0" h="65341" w="65341">
                  <a:moveTo>
                    <a:pt x="0" y="32671"/>
                  </a:moveTo>
                  <a:cubicBezTo>
                    <a:pt x="0" y="14668"/>
                    <a:pt x="14573" y="0"/>
                    <a:pt x="32671" y="0"/>
                  </a:cubicBezTo>
                  <a:cubicBezTo>
                    <a:pt x="50673" y="0"/>
                    <a:pt x="65341" y="14573"/>
                    <a:pt x="65341" y="32671"/>
                  </a:cubicBezTo>
                  <a:cubicBezTo>
                    <a:pt x="65341" y="50768"/>
                    <a:pt x="50768" y="65341"/>
                    <a:pt x="32671" y="65341"/>
                  </a:cubicBezTo>
                  <a:cubicBezTo>
                    <a:pt x="14669" y="65341"/>
                    <a:pt x="0" y="50768"/>
                    <a:pt x="0" y="3267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673366" y="438150"/>
              <a:ext cx="312657" cy="421297"/>
            </a:xfrm>
            <a:custGeom>
              <a:rect b="b" l="l" r="r" t="t"/>
              <a:pathLst>
                <a:path extrusionOk="0" h="1497044" w="1110996">
                  <a:moveTo>
                    <a:pt x="877729" y="1240727"/>
                  </a:moveTo>
                  <a:cubicBezTo>
                    <a:pt x="700850" y="1238155"/>
                    <a:pt x="503682" y="1084993"/>
                    <a:pt x="503682" y="833438"/>
                  </a:cubicBezTo>
                  <a:lnTo>
                    <a:pt x="503682" y="0"/>
                  </a:lnTo>
                  <a:lnTo>
                    <a:pt x="444913" y="0"/>
                  </a:lnTo>
                  <a:lnTo>
                    <a:pt x="444913" y="444056"/>
                  </a:lnTo>
                  <a:cubicBezTo>
                    <a:pt x="189929" y="499396"/>
                    <a:pt x="0" y="710660"/>
                    <a:pt x="0" y="963644"/>
                  </a:cubicBezTo>
                  <a:cubicBezTo>
                    <a:pt x="0" y="1258157"/>
                    <a:pt x="257842" y="1497044"/>
                    <a:pt x="576548" y="1497044"/>
                  </a:cubicBezTo>
                  <a:cubicBezTo>
                    <a:pt x="818769" y="1497044"/>
                    <a:pt x="1025557" y="1358265"/>
                    <a:pt x="1110996" y="1161764"/>
                  </a:cubicBezTo>
                  <a:cubicBezTo>
                    <a:pt x="1056418" y="1209294"/>
                    <a:pt x="962692" y="1241774"/>
                    <a:pt x="877729" y="124072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6836664" y="559076"/>
              <a:ext cx="144791" cy="131325"/>
            </a:xfrm>
            <a:custGeom>
              <a:rect b="b" l="l" r="r" t="t"/>
              <a:pathLst>
                <a:path extrusionOk="0" h="466649" w="514499">
                  <a:moveTo>
                    <a:pt x="0" y="450"/>
                  </a:moveTo>
                  <a:cubicBezTo>
                    <a:pt x="24384" y="-2502"/>
                    <a:pt x="319849" y="1403"/>
                    <a:pt x="492442" y="262769"/>
                  </a:cubicBezTo>
                  <a:cubicBezTo>
                    <a:pt x="550641" y="350780"/>
                    <a:pt x="493967" y="460698"/>
                    <a:pt x="318897" y="466604"/>
                  </a:cubicBezTo>
                  <a:cubicBezTo>
                    <a:pt x="256413" y="468509"/>
                    <a:pt x="33147" y="411930"/>
                    <a:pt x="0" y="45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6645999" y="904292"/>
              <a:ext cx="168766" cy="164021"/>
            </a:xfrm>
            <a:custGeom>
              <a:rect b="b" l="l" r="r" t="t"/>
              <a:pathLst>
                <a:path extrusionOk="0" h="582834" w="599693">
                  <a:moveTo>
                    <a:pt x="299847" y="0"/>
                  </a:moveTo>
                  <a:cubicBezTo>
                    <a:pt x="150781" y="0"/>
                    <a:pt x="0" y="61532"/>
                    <a:pt x="0" y="282988"/>
                  </a:cubicBezTo>
                  <a:lnTo>
                    <a:pt x="0" y="582835"/>
                  </a:lnTo>
                  <a:lnTo>
                    <a:pt x="133160" y="582835"/>
                  </a:lnTo>
                  <a:lnTo>
                    <a:pt x="133160" y="285083"/>
                  </a:lnTo>
                  <a:cubicBezTo>
                    <a:pt x="133160" y="135636"/>
                    <a:pt x="229553" y="101251"/>
                    <a:pt x="299847" y="101251"/>
                  </a:cubicBezTo>
                  <a:cubicBezTo>
                    <a:pt x="370142" y="101251"/>
                    <a:pt x="466535" y="135731"/>
                    <a:pt x="466535" y="285083"/>
                  </a:cubicBezTo>
                  <a:lnTo>
                    <a:pt x="466535" y="582835"/>
                  </a:lnTo>
                  <a:lnTo>
                    <a:pt x="599694" y="582835"/>
                  </a:lnTo>
                  <a:lnTo>
                    <a:pt x="599694" y="282988"/>
                  </a:lnTo>
                  <a:cubicBezTo>
                    <a:pt x="599694" y="61532"/>
                    <a:pt x="448913" y="0"/>
                    <a:pt x="299847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465652" y="908849"/>
              <a:ext cx="155899" cy="159465"/>
            </a:xfrm>
            <a:custGeom>
              <a:rect b="b" l="l" r="r" t="t"/>
              <a:pathLst>
                <a:path extrusionOk="0" h="566642" w="553974">
                  <a:moveTo>
                    <a:pt x="0" y="283273"/>
                  </a:moveTo>
                  <a:cubicBezTo>
                    <a:pt x="0" y="424148"/>
                    <a:pt x="61531" y="566642"/>
                    <a:pt x="282988" y="566642"/>
                  </a:cubicBezTo>
                  <a:lnTo>
                    <a:pt x="553974" y="566642"/>
                  </a:lnTo>
                  <a:lnTo>
                    <a:pt x="553974" y="467297"/>
                  </a:lnTo>
                  <a:lnTo>
                    <a:pt x="317659" y="467297"/>
                  </a:lnTo>
                  <a:cubicBezTo>
                    <a:pt x="168212" y="467297"/>
                    <a:pt x="138779" y="352044"/>
                    <a:pt x="138779" y="283273"/>
                  </a:cubicBezTo>
                  <a:cubicBezTo>
                    <a:pt x="138779" y="214694"/>
                    <a:pt x="168212" y="97727"/>
                    <a:pt x="317659" y="97727"/>
                  </a:cubicBezTo>
                  <a:lnTo>
                    <a:pt x="553974" y="97727"/>
                  </a:lnTo>
                  <a:lnTo>
                    <a:pt x="553974" y="0"/>
                  </a:lnTo>
                  <a:lnTo>
                    <a:pt x="282988" y="0"/>
                  </a:lnTo>
                  <a:cubicBezTo>
                    <a:pt x="61531" y="-95"/>
                    <a:pt x="0" y="142399"/>
                    <a:pt x="0" y="28327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6837067" y="904292"/>
              <a:ext cx="170489" cy="163995"/>
            </a:xfrm>
            <a:custGeom>
              <a:rect b="b" l="l" r="r" t="t"/>
              <a:pathLst>
                <a:path extrusionOk="0" h="582739" w="605821">
                  <a:moveTo>
                    <a:pt x="142018" y="345377"/>
                  </a:moveTo>
                  <a:lnTo>
                    <a:pt x="605695" y="345377"/>
                  </a:lnTo>
                  <a:cubicBezTo>
                    <a:pt x="605980" y="329470"/>
                    <a:pt x="605695" y="303276"/>
                    <a:pt x="605695" y="303276"/>
                  </a:cubicBezTo>
                  <a:cubicBezTo>
                    <a:pt x="605695" y="50959"/>
                    <a:pt x="440246" y="0"/>
                    <a:pt x="289941" y="0"/>
                  </a:cubicBezTo>
                  <a:cubicBezTo>
                    <a:pt x="78486" y="0"/>
                    <a:pt x="191" y="151257"/>
                    <a:pt x="191" y="291370"/>
                  </a:cubicBezTo>
                  <a:lnTo>
                    <a:pt x="0" y="299371"/>
                  </a:lnTo>
                  <a:cubicBezTo>
                    <a:pt x="0" y="440246"/>
                    <a:pt x="61627" y="582740"/>
                    <a:pt x="283083" y="582740"/>
                  </a:cubicBezTo>
                  <a:lnTo>
                    <a:pt x="588931" y="582740"/>
                  </a:lnTo>
                  <a:lnTo>
                    <a:pt x="588931" y="483299"/>
                  </a:lnTo>
                  <a:lnTo>
                    <a:pt x="317754" y="483299"/>
                  </a:lnTo>
                  <a:cubicBezTo>
                    <a:pt x="193738" y="483394"/>
                    <a:pt x="152495" y="411766"/>
                    <a:pt x="142018" y="345377"/>
                  </a:cubicBezTo>
                  <a:moveTo>
                    <a:pt x="463582" y="259556"/>
                  </a:moveTo>
                  <a:lnTo>
                    <a:pt x="142208" y="259556"/>
                  </a:lnTo>
                  <a:cubicBezTo>
                    <a:pt x="142208" y="211169"/>
                    <a:pt x="145542" y="86678"/>
                    <a:pt x="301371" y="86678"/>
                  </a:cubicBezTo>
                  <a:cubicBezTo>
                    <a:pt x="486442" y="86678"/>
                    <a:pt x="463582" y="259556"/>
                    <a:pt x="463582" y="25955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7029796" y="908849"/>
              <a:ext cx="160081" cy="158686"/>
            </a:xfrm>
            <a:custGeom>
              <a:rect b="b" l="l" r="r" t="t"/>
              <a:pathLst>
                <a:path extrusionOk="0" h="563880" w="568832">
                  <a:moveTo>
                    <a:pt x="336137" y="238982"/>
                  </a:moveTo>
                  <a:lnTo>
                    <a:pt x="261366" y="238982"/>
                  </a:lnTo>
                  <a:cubicBezTo>
                    <a:pt x="191167" y="238982"/>
                    <a:pt x="147447" y="216694"/>
                    <a:pt x="147447" y="166688"/>
                  </a:cubicBezTo>
                  <a:cubicBezTo>
                    <a:pt x="147447" y="118110"/>
                    <a:pt x="181642" y="98393"/>
                    <a:pt x="252889" y="97727"/>
                  </a:cubicBezTo>
                  <a:lnTo>
                    <a:pt x="547116" y="97727"/>
                  </a:lnTo>
                  <a:lnTo>
                    <a:pt x="547116" y="0"/>
                  </a:lnTo>
                  <a:lnTo>
                    <a:pt x="254032" y="0"/>
                  </a:lnTo>
                  <a:cubicBezTo>
                    <a:pt x="134969" y="0"/>
                    <a:pt x="0" y="19907"/>
                    <a:pt x="0" y="166783"/>
                  </a:cubicBezTo>
                  <a:cubicBezTo>
                    <a:pt x="0" y="327184"/>
                    <a:pt x="179641" y="324707"/>
                    <a:pt x="232696" y="324707"/>
                  </a:cubicBezTo>
                  <a:lnTo>
                    <a:pt x="307467" y="324707"/>
                  </a:lnTo>
                  <a:cubicBezTo>
                    <a:pt x="377666" y="324707"/>
                    <a:pt x="421386" y="346996"/>
                    <a:pt x="421386" y="397097"/>
                  </a:cubicBezTo>
                  <a:cubicBezTo>
                    <a:pt x="421386" y="445580"/>
                    <a:pt x="387096" y="465296"/>
                    <a:pt x="315849" y="466058"/>
                  </a:cubicBezTo>
                  <a:lnTo>
                    <a:pt x="21717" y="466058"/>
                  </a:lnTo>
                  <a:lnTo>
                    <a:pt x="21717" y="563880"/>
                  </a:lnTo>
                  <a:lnTo>
                    <a:pt x="314801" y="563880"/>
                  </a:lnTo>
                  <a:cubicBezTo>
                    <a:pt x="433959" y="563880"/>
                    <a:pt x="568833" y="543973"/>
                    <a:pt x="568833" y="397097"/>
                  </a:cubicBezTo>
                  <a:cubicBezTo>
                    <a:pt x="568833" y="236411"/>
                    <a:pt x="389096" y="238982"/>
                    <a:pt x="336137" y="23898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4" name="Google Shape;434;p8"/>
          <p:cNvSpPr txBox="1"/>
          <p:nvPr/>
        </p:nvSpPr>
        <p:spPr>
          <a:xfrm>
            <a:off x="934593" y="814990"/>
            <a:ext cx="7826181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: Better understand and monitor the evolution of our Earth in the light of global change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: Innovation to build the sustainable industry of tomorrow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SOCIETAL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: Responding to Climate Change Challenges and crisis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SERVICES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: Development of new services for the population at regional level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COOPERATION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: Pursue the international Partnership</a:t>
            </a:r>
            <a:endParaRPr/>
          </a:p>
        </p:txBody>
      </p:sp>
      <p:grpSp>
        <p:nvGrpSpPr>
          <p:cNvPr id="435" name="Google Shape;435;p8"/>
          <p:cNvGrpSpPr/>
          <p:nvPr/>
        </p:nvGrpSpPr>
        <p:grpSpPr>
          <a:xfrm>
            <a:off x="6602635" y="4514594"/>
            <a:ext cx="1929282" cy="1944278"/>
            <a:chOff x="6602635" y="4514594"/>
            <a:chExt cx="1929282" cy="1944278"/>
          </a:xfrm>
        </p:grpSpPr>
        <p:sp>
          <p:nvSpPr>
            <p:cNvPr id="436" name="Google Shape;436;p8"/>
            <p:cNvSpPr/>
            <p:nvPr/>
          </p:nvSpPr>
          <p:spPr>
            <a:xfrm rot="-5400000">
              <a:off x="6935270" y="4847229"/>
              <a:ext cx="1264012" cy="1264012"/>
            </a:xfrm>
            <a:custGeom>
              <a:rect b="b" l="l" r="r" t="t"/>
              <a:pathLst>
                <a:path extrusionOk="0" h="2387214" w="2387214">
                  <a:moveTo>
                    <a:pt x="2387214" y="1193607"/>
                  </a:moveTo>
                  <a:cubicBezTo>
                    <a:pt x="2387214" y="1852818"/>
                    <a:pt x="1852818" y="2387214"/>
                    <a:pt x="1193607" y="2387214"/>
                  </a:cubicBezTo>
                  <a:cubicBezTo>
                    <a:pt x="534396" y="2387214"/>
                    <a:pt x="0" y="1852818"/>
                    <a:pt x="0" y="1193607"/>
                  </a:cubicBezTo>
                  <a:cubicBezTo>
                    <a:pt x="0" y="534396"/>
                    <a:pt x="534396" y="0"/>
                    <a:pt x="1193607" y="0"/>
                  </a:cubicBezTo>
                </a:path>
              </a:pathLst>
            </a:custGeom>
            <a:noFill/>
            <a:ln cap="flat" cmpd="sng" w="19050">
              <a:solidFill>
                <a:srgbClr val="00608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 rot="5400000">
              <a:off x="6602635" y="4514594"/>
              <a:ext cx="1929282" cy="1929282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l"/>
              <a:r>
                <a:rPr b="1" i="0">
                  <a:ln>
                    <a:noFill/>
                  </a:ln>
                  <a:solidFill>
                    <a:srgbClr val="00608F"/>
                  </a:solidFill>
                  <a:latin typeface="Arial"/>
                </a:rPr>
                <a:t>DAMONA</a:t>
              </a:r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6985876" y="4897834"/>
              <a:ext cx="1162800" cy="1162800"/>
            </a:xfrm>
            <a:prstGeom prst="flowChartConnector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rgbClr val="25314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8"/>
            <p:cNvSpPr txBox="1"/>
            <p:nvPr/>
          </p:nvSpPr>
          <p:spPr>
            <a:xfrm>
              <a:off x="6662093" y="6166484"/>
              <a:ext cx="1494320" cy="292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Water ressources</a:t>
              </a:r>
              <a:endParaRPr/>
            </a:p>
          </p:txBody>
        </p:sp>
      </p:grpSp>
      <p:grpSp>
        <p:nvGrpSpPr>
          <p:cNvPr id="440" name="Google Shape;440;p8"/>
          <p:cNvGrpSpPr/>
          <p:nvPr/>
        </p:nvGrpSpPr>
        <p:grpSpPr>
          <a:xfrm>
            <a:off x="3584417" y="4505062"/>
            <a:ext cx="2180615" cy="1963343"/>
            <a:chOff x="3774632" y="4505062"/>
            <a:chExt cx="2180615" cy="1963343"/>
          </a:xfrm>
        </p:grpSpPr>
        <p:sp>
          <p:nvSpPr>
            <p:cNvPr id="441" name="Google Shape;441;p8"/>
            <p:cNvSpPr/>
            <p:nvPr/>
          </p:nvSpPr>
          <p:spPr>
            <a:xfrm rot="-5400000">
              <a:off x="4358600" y="4837698"/>
              <a:ext cx="1264012" cy="1264012"/>
            </a:xfrm>
            <a:custGeom>
              <a:rect b="b" l="l" r="r" t="t"/>
              <a:pathLst>
                <a:path extrusionOk="0" h="2387214" w="2387214">
                  <a:moveTo>
                    <a:pt x="2387214" y="1193607"/>
                  </a:moveTo>
                  <a:cubicBezTo>
                    <a:pt x="2387214" y="1852818"/>
                    <a:pt x="1852818" y="2387214"/>
                    <a:pt x="1193607" y="2387214"/>
                  </a:cubicBezTo>
                  <a:cubicBezTo>
                    <a:pt x="534396" y="2387214"/>
                    <a:pt x="0" y="1852818"/>
                    <a:pt x="0" y="1193607"/>
                  </a:cubicBezTo>
                  <a:cubicBezTo>
                    <a:pt x="0" y="534396"/>
                    <a:pt x="534396" y="0"/>
                    <a:pt x="1193607" y="0"/>
                  </a:cubicBezTo>
                </a:path>
              </a:pathLst>
            </a:custGeom>
            <a:noFill/>
            <a:ln cap="flat" cmpd="sng" w="19050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 rot="5400000">
              <a:off x="4025965" y="4505062"/>
              <a:ext cx="1929282" cy="1929282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l"/>
              <a:r>
                <a:rPr b="1" i="0">
                  <a:ln>
                    <a:noFill/>
                  </a:ln>
                  <a:solidFill>
                    <a:srgbClr val="FF9900"/>
                  </a:solidFill>
                  <a:latin typeface="Arial"/>
                </a:rPr>
                <a:t>C3IEL</a:t>
              </a: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406293" y="4888302"/>
              <a:ext cx="1168625" cy="1162801"/>
            </a:xfrm>
            <a:prstGeom prst="flowChartConnector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rgbClr val="25314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8"/>
            <p:cNvSpPr txBox="1"/>
            <p:nvPr/>
          </p:nvSpPr>
          <p:spPr>
            <a:xfrm>
              <a:off x="3774632" y="6176017"/>
              <a:ext cx="2077813" cy="292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0" u="none" cap="none" strike="noStrike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Clouds and Precipitations</a:t>
              </a:r>
              <a:endParaRPr/>
            </a:p>
          </p:txBody>
        </p:sp>
      </p:grpSp>
      <p:grpSp>
        <p:nvGrpSpPr>
          <p:cNvPr id="445" name="Google Shape;445;p8"/>
          <p:cNvGrpSpPr/>
          <p:nvPr/>
        </p:nvGrpSpPr>
        <p:grpSpPr>
          <a:xfrm>
            <a:off x="8927971" y="4505062"/>
            <a:ext cx="2415583" cy="1963343"/>
            <a:chOff x="8927971" y="4505062"/>
            <a:chExt cx="2415583" cy="1963343"/>
          </a:xfrm>
        </p:grpSpPr>
        <p:sp>
          <p:nvSpPr>
            <p:cNvPr id="446" name="Google Shape;446;p8"/>
            <p:cNvSpPr/>
            <p:nvPr/>
          </p:nvSpPr>
          <p:spPr>
            <a:xfrm rot="-5400000">
              <a:off x="9746908" y="4837697"/>
              <a:ext cx="1264012" cy="1264012"/>
            </a:xfrm>
            <a:custGeom>
              <a:rect b="b" l="l" r="r" t="t"/>
              <a:pathLst>
                <a:path extrusionOk="0" h="2387214" w="2387214">
                  <a:moveTo>
                    <a:pt x="2387214" y="1193607"/>
                  </a:moveTo>
                  <a:cubicBezTo>
                    <a:pt x="2387214" y="1852818"/>
                    <a:pt x="1852818" y="2387214"/>
                    <a:pt x="1193607" y="2387214"/>
                  </a:cubicBezTo>
                  <a:cubicBezTo>
                    <a:pt x="534396" y="2387214"/>
                    <a:pt x="0" y="1852818"/>
                    <a:pt x="0" y="1193607"/>
                  </a:cubicBezTo>
                  <a:cubicBezTo>
                    <a:pt x="0" y="534396"/>
                    <a:pt x="534396" y="0"/>
                    <a:pt x="1193607" y="0"/>
                  </a:cubicBezTo>
                </a:path>
              </a:pathLst>
            </a:custGeom>
            <a:noFill/>
            <a:ln cap="flat" cmpd="sng" w="19050">
              <a:solidFill>
                <a:srgbClr val="276B8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 rot="5400000">
              <a:off x="9414272" y="4505062"/>
              <a:ext cx="1929282" cy="1929282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l"/>
              <a:r>
                <a:rPr b="1" i="0">
                  <a:ln>
                    <a:noFill/>
                  </a:ln>
                  <a:solidFill>
                    <a:srgbClr val="276B81"/>
                  </a:solidFill>
                  <a:latin typeface="Arial"/>
                </a:rPr>
                <a:t>ODYSEA</a:t>
              </a:r>
            </a:p>
          </p:txBody>
        </p:sp>
        <p:pic>
          <p:nvPicPr>
            <p:cNvPr descr="Une image contenant jaune, extérieur, satellite, transport&#10;&#10;Description générée automatiquement" id="448" name="Google Shape;448;p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797513" y="4888303"/>
              <a:ext cx="1162800" cy="1162800"/>
            </a:xfrm>
            <a:prstGeom prst="ellipse">
              <a:avLst/>
            </a:prstGeom>
            <a:solidFill>
              <a:srgbClr val="00608F"/>
            </a:solidFill>
            <a:ln>
              <a:noFill/>
            </a:ln>
          </p:spPr>
        </p:pic>
        <p:sp>
          <p:nvSpPr>
            <p:cNvPr id="449" name="Google Shape;449;p8"/>
            <p:cNvSpPr txBox="1"/>
            <p:nvPr/>
          </p:nvSpPr>
          <p:spPr>
            <a:xfrm>
              <a:off x="8927971" y="6176017"/>
              <a:ext cx="2125903" cy="292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0" u="none" cap="none" strike="noStrike">
                  <a:solidFill>
                    <a:srgbClr val="276B81"/>
                  </a:solidFill>
                  <a:latin typeface="Arial"/>
                  <a:ea typeface="Arial"/>
                  <a:cs typeface="Arial"/>
                  <a:sym typeface="Arial"/>
                </a:rPr>
                <a:t>Ocean winds and currents</a:t>
              </a:r>
              <a:endParaRPr/>
            </a:p>
          </p:txBody>
        </p:sp>
      </p:grpSp>
      <p:grpSp>
        <p:nvGrpSpPr>
          <p:cNvPr id="450" name="Google Shape;450;p8"/>
          <p:cNvGrpSpPr/>
          <p:nvPr/>
        </p:nvGrpSpPr>
        <p:grpSpPr>
          <a:xfrm>
            <a:off x="335723" y="4314943"/>
            <a:ext cx="2728469" cy="2153462"/>
            <a:chOff x="370014" y="4505062"/>
            <a:chExt cx="2728469" cy="2153462"/>
          </a:xfrm>
        </p:grpSpPr>
        <p:sp>
          <p:nvSpPr>
            <p:cNvPr id="451" name="Google Shape;451;p8"/>
            <p:cNvSpPr/>
            <p:nvPr/>
          </p:nvSpPr>
          <p:spPr>
            <a:xfrm rot="-5400000">
              <a:off x="1193310" y="4999816"/>
              <a:ext cx="1264012" cy="1264012"/>
            </a:xfrm>
            <a:custGeom>
              <a:rect b="b" l="l" r="r" t="t"/>
              <a:pathLst>
                <a:path extrusionOk="0" h="2387214" w="2387214">
                  <a:moveTo>
                    <a:pt x="2387214" y="1193607"/>
                  </a:moveTo>
                  <a:cubicBezTo>
                    <a:pt x="2387214" y="1852818"/>
                    <a:pt x="1852818" y="2387214"/>
                    <a:pt x="1193607" y="2387214"/>
                  </a:cubicBezTo>
                  <a:cubicBezTo>
                    <a:pt x="534396" y="2387214"/>
                    <a:pt x="0" y="1852818"/>
                    <a:pt x="0" y="1193607"/>
                  </a:cubicBezTo>
                  <a:cubicBezTo>
                    <a:pt x="0" y="534396"/>
                    <a:pt x="534396" y="0"/>
                    <a:pt x="1193607" y="0"/>
                  </a:cubicBezTo>
                </a:path>
              </a:pathLst>
            </a:custGeom>
            <a:noFill/>
            <a:ln cap="flat" cmpd="sng" w="19050">
              <a:solidFill>
                <a:srgbClr val="68221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 rot="5400000">
              <a:off x="911281" y="4505062"/>
              <a:ext cx="1929282" cy="1929282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l"/>
              <a:r>
                <a:rPr b="1" i="0">
                  <a:ln>
                    <a:noFill/>
                  </a:ln>
                  <a:solidFill>
                    <a:srgbClr val="682217"/>
                  </a:solidFill>
                  <a:latin typeface="Arial"/>
                </a:rPr>
                <a:t>AOS</a:t>
              </a:r>
            </a:p>
          </p:txBody>
        </p:sp>
        <p:pic>
          <p:nvPicPr>
            <p:cNvPr id="453" name="Google Shape;453;p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243916" y="5061740"/>
              <a:ext cx="1162800" cy="1162800"/>
            </a:xfrm>
            <a:prstGeom prst="ellipse">
              <a:avLst/>
            </a:prstGeom>
            <a:solidFill>
              <a:srgbClr val="00608F"/>
            </a:solidFill>
            <a:ln>
              <a:noFill/>
            </a:ln>
          </p:spPr>
        </p:pic>
        <p:sp>
          <p:nvSpPr>
            <p:cNvPr id="454" name="Google Shape;454;p8"/>
            <p:cNvSpPr txBox="1"/>
            <p:nvPr/>
          </p:nvSpPr>
          <p:spPr>
            <a:xfrm>
              <a:off x="370014" y="6366136"/>
              <a:ext cx="2728469" cy="292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300" u="none" cap="none" strike="noStrike">
                  <a:solidFill>
                    <a:srgbClr val="682217"/>
                  </a:solidFill>
                  <a:latin typeface="Arial"/>
                  <a:ea typeface="Arial"/>
                  <a:cs typeface="Arial"/>
                  <a:sym typeface="Arial"/>
                </a:rPr>
                <a:t>Atmosphere Observating System</a:t>
              </a:r>
              <a:endParaRPr/>
            </a:p>
          </p:txBody>
        </p:sp>
      </p:grpSp>
      <p:sp>
        <p:nvSpPr>
          <p:cNvPr id="455" name="Google Shape;455;p8"/>
          <p:cNvSpPr txBox="1"/>
          <p:nvPr/>
        </p:nvSpPr>
        <p:spPr>
          <a:xfrm>
            <a:off x="1676097" y="3488296"/>
            <a:ext cx="7284978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Four Missions Services for Climate in complement to ESA EO Program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= Top Science priorities (Séminaire de Prospective du Havre en 2019)</a:t>
            </a:r>
            <a:endParaRPr/>
          </a:p>
        </p:txBody>
      </p:sp>
      <p:pic>
        <p:nvPicPr>
          <p:cNvPr descr="Une image contenant satellite, transport&#10;&#10;Description générée automatiquement" id="456" name="Google Shape;456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4983433">
            <a:off x="10344282" y="662042"/>
            <a:ext cx="921760" cy="1018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9"/>
          <p:cNvSpPr txBox="1"/>
          <p:nvPr>
            <p:ph type="title"/>
          </p:nvPr>
        </p:nvSpPr>
        <p:spPr>
          <a:xfrm>
            <a:off x="0" y="128588"/>
            <a:ext cx="9332913" cy="776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Tomorrow’s CNES missions: AOS &amp; C</a:t>
            </a:r>
            <a:r>
              <a:rPr b="1" baseline="3000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IEL</a:t>
            </a:r>
            <a:b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SPS follow-up</a:t>
            </a:r>
            <a:b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1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1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9"/>
          <p:cNvSpPr txBox="1"/>
          <p:nvPr/>
        </p:nvSpPr>
        <p:spPr>
          <a:xfrm>
            <a:off x="28401" y="1207115"/>
            <a:ext cx="12090026" cy="44935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► </a:t>
            </a: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tmospheric </a:t>
            </a: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bserving </a:t>
            </a: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ystem (</a:t>
            </a: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AOS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- CNES participation to an international observatory from Space 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(lead by NASA, with JAXA and CSA participation)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Ambitious and innovant programme for studying the Earth Atmosphere and 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improving climate and meteorological forecasts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French contribution : </a:t>
            </a:r>
            <a:endParaRPr/>
          </a:p>
          <a:p>
            <a:pPr indent="-285750" lvl="2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tandem of microwave radiometers to study convection 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systems (heritage </a:t>
            </a:r>
            <a:endParaRPr/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SAPHIR, Megha-Tropiques on </a:t>
            </a:r>
            <a:r>
              <a:rPr b="0" i="0" lang="en-US" sz="1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GPM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285750" lvl="2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Aerosols and Clouds retrieval from lidar measurements (heritage of CALIPSO </a:t>
            </a:r>
            <a:endParaRPr/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on </a:t>
            </a:r>
            <a:r>
              <a:rPr b="0" i="0" lang="en-US" sz="1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A-Train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Beginning of phase A in December 2022, Phase B is expected to start in 2023</a:t>
            </a:r>
            <a:endParaRPr/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Launches : </a:t>
            </a: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2028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(inclined orbit), </a:t>
            </a: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2030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(polar orbit)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9"/>
          <p:cNvSpPr txBox="1"/>
          <p:nvPr/>
        </p:nvSpPr>
        <p:spPr>
          <a:xfrm>
            <a:off x="0" y="5456419"/>
            <a:ext cx="12090026" cy="1051570"/>
          </a:xfrm>
          <a:prstGeom prst="rect">
            <a:avLst/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66"/>
                </a:solidFill>
                <a:latin typeface="Arial Black"/>
                <a:ea typeface="Arial Black"/>
                <a:cs typeface="Arial Black"/>
                <a:sym typeface="Arial Black"/>
              </a:rPr>
              <a:t>► </a:t>
            </a: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baseline="3000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IEL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 : </a:t>
            </a: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luster for </a:t>
            </a: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loud evolution, </a:t>
            </a: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mat</a:t>
            </a: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b="1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ightning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Arial"/>
              <a:buChar char="-"/>
            </a:pP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French-Israel collaboration (CNES-ISA)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Innovative mission: 2 small satellites to study clouds in 3D and monitor the electrical activity</a:t>
            </a:r>
            <a:endParaRPr/>
          </a:p>
        </p:txBody>
      </p:sp>
      <p:pic>
        <p:nvPicPr>
          <p:cNvPr id="465" name="Google Shape;46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5655" y="1207115"/>
            <a:ext cx="839285" cy="6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67938" y="1306802"/>
            <a:ext cx="839036" cy="52156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67" name="Google Shape;46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95977" y="1206650"/>
            <a:ext cx="687726" cy="728626"/>
          </a:xfrm>
          <a:prstGeom prst="rect">
            <a:avLst/>
          </a:prstGeom>
          <a:noFill/>
          <a:ln>
            <a:noFill/>
          </a:ln>
        </p:spPr>
      </p:pic>
      <p:sp>
        <p:nvSpPr>
          <p:cNvPr descr="Agence spatiale israélienne — Wikipédia" id="468" name="Google Shape;468;p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67938" y="5456419"/>
            <a:ext cx="887661" cy="628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0434" y="5456419"/>
            <a:ext cx="613395" cy="64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98781" y="2053919"/>
            <a:ext cx="3505672" cy="304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Contenu">
  <a:themeElements>
    <a:clrScheme name="cnes2">
      <a:dk1>
        <a:srgbClr val="000000"/>
      </a:dk1>
      <a:lt1>
        <a:srgbClr val="FFFFFF"/>
      </a:lt1>
      <a:dk2>
        <a:srgbClr val="020251"/>
      </a:dk2>
      <a:lt2>
        <a:srgbClr val="646464"/>
      </a:lt2>
      <a:accent1>
        <a:srgbClr val="005191"/>
      </a:accent1>
      <a:accent2>
        <a:srgbClr val="44C39D"/>
      </a:accent2>
      <a:accent3>
        <a:srgbClr val="FF4A54"/>
      </a:accent3>
      <a:accent4>
        <a:srgbClr val="7FEDB3"/>
      </a:accent4>
      <a:accent5>
        <a:srgbClr val="68DFE3"/>
      </a:accent5>
      <a:accent6>
        <a:srgbClr val="FBDD62"/>
      </a:accent6>
      <a:hlink>
        <a:srgbClr val="9AA0FF"/>
      </a:hlink>
      <a:folHlink>
        <a:srgbClr val="FEAC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Carbonniere Aurelien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0x0101008BA2EC32BB3849CFA34975D0F55D50D000B41857AF9A7DE942907FDA73F8FB4A7A00D33DC5EAB50A8E43B624E48995494DA3</vt:lpwstr>
  </property>
  <property fmtid="{D5CDD505-2E9C-101B-9397-08002B2CF9AE}" pid="3" name="Classification">
    <vt:lpwstr/>
  </property>
</Properties>
</file>