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Palatino Linotype"/>
      <p:regular r:id="rId14"/>
      <p:bold r:id="rId15"/>
      <p:italic r:id="rId16"/>
      <p:boldItalic r:id="rId17"/>
    </p:embeddedFon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zojvxxy5cHKEUbeOOY+c/QXCt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B09C05-C861-495C-A99B-1018241F3C3A}">
  <a:tblStyle styleId="{D8B09C05-C861-495C-A99B-1018241F3C3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alatinoLinotype-bold.fntdata"/><Relationship Id="rId14" Type="http://schemas.openxmlformats.org/officeDocument/2006/relationships/font" Target="fonts/PalatinoLinotype-regular.fntdata"/><Relationship Id="rId17" Type="http://schemas.openxmlformats.org/officeDocument/2006/relationships/font" Target="fonts/PalatinoLinotype-boldItalic.fntdata"/><Relationship Id="rId16" Type="http://schemas.openxmlformats.org/officeDocument/2006/relationships/font" Target="fonts/PalatinoLinotype-italic.fntdata"/><Relationship Id="rId19" Type="http://schemas.openxmlformats.org/officeDocument/2006/relationships/font" Target="fonts/GillSans-bold.fntdata"/><Relationship Id="rId18" Type="http://schemas.openxmlformats.org/officeDocument/2006/relationships/font" Target="fonts/Gill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1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9.png"/><Relationship Id="rId22" Type="http://schemas.openxmlformats.org/officeDocument/2006/relationships/image" Target="../media/image34.png"/><Relationship Id="rId21" Type="http://schemas.openxmlformats.org/officeDocument/2006/relationships/image" Target="../media/image33.jpg"/><Relationship Id="rId24" Type="http://schemas.openxmlformats.org/officeDocument/2006/relationships/image" Target="../media/image24.jpg"/><Relationship Id="rId23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15.jpg"/><Relationship Id="rId26" Type="http://schemas.openxmlformats.org/officeDocument/2006/relationships/image" Target="../media/image27.png"/><Relationship Id="rId25" Type="http://schemas.openxmlformats.org/officeDocument/2006/relationships/image" Target="../media/image36.jpg"/><Relationship Id="rId28" Type="http://schemas.openxmlformats.org/officeDocument/2006/relationships/image" Target="../media/image26.png"/><Relationship Id="rId27" Type="http://schemas.openxmlformats.org/officeDocument/2006/relationships/image" Target="../media/image22.png"/><Relationship Id="rId5" Type="http://schemas.openxmlformats.org/officeDocument/2006/relationships/image" Target="../media/image8.png"/><Relationship Id="rId6" Type="http://schemas.openxmlformats.org/officeDocument/2006/relationships/image" Target="../media/image4.jpg"/><Relationship Id="rId29" Type="http://schemas.openxmlformats.org/officeDocument/2006/relationships/image" Target="../media/image32.jpg"/><Relationship Id="rId7" Type="http://schemas.openxmlformats.org/officeDocument/2006/relationships/image" Target="../media/image17.jpg"/><Relationship Id="rId8" Type="http://schemas.openxmlformats.org/officeDocument/2006/relationships/image" Target="../media/image13.jpg"/><Relationship Id="rId11" Type="http://schemas.openxmlformats.org/officeDocument/2006/relationships/image" Target="../media/image12.png"/><Relationship Id="rId10" Type="http://schemas.openxmlformats.org/officeDocument/2006/relationships/image" Target="../media/image18.png"/><Relationship Id="rId13" Type="http://schemas.openxmlformats.org/officeDocument/2006/relationships/image" Target="../media/image14.png"/><Relationship Id="rId12" Type="http://schemas.openxmlformats.org/officeDocument/2006/relationships/image" Target="../media/image11.png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7" Type="http://schemas.openxmlformats.org/officeDocument/2006/relationships/image" Target="../media/image25.png"/><Relationship Id="rId16" Type="http://schemas.openxmlformats.org/officeDocument/2006/relationships/image" Target="../media/image23.png"/><Relationship Id="rId19" Type="http://schemas.openxmlformats.org/officeDocument/2006/relationships/image" Target="../media/image30.png"/><Relationship Id="rId18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jpg"/><Relationship Id="rId4" Type="http://schemas.openxmlformats.org/officeDocument/2006/relationships/image" Target="../media/image40.jp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png"/><Relationship Id="rId22" Type="http://schemas.openxmlformats.org/officeDocument/2006/relationships/image" Target="../media/image32.jpg"/><Relationship Id="rId21" Type="http://schemas.openxmlformats.org/officeDocument/2006/relationships/image" Target="../media/image26.png"/><Relationship Id="rId24" Type="http://schemas.openxmlformats.org/officeDocument/2006/relationships/image" Target="../media/image62.jpg"/><Relationship Id="rId23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Relationship Id="rId26" Type="http://schemas.openxmlformats.org/officeDocument/2006/relationships/image" Target="../media/image63.jpg"/><Relationship Id="rId25" Type="http://schemas.openxmlformats.org/officeDocument/2006/relationships/image" Target="../media/image54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1" Type="http://schemas.openxmlformats.org/officeDocument/2006/relationships/image" Target="../media/image41.png"/><Relationship Id="rId10" Type="http://schemas.openxmlformats.org/officeDocument/2006/relationships/image" Target="../media/image25.png"/><Relationship Id="rId13" Type="http://schemas.openxmlformats.org/officeDocument/2006/relationships/image" Target="../media/image29.png"/><Relationship Id="rId12" Type="http://schemas.openxmlformats.org/officeDocument/2006/relationships/image" Target="../media/image30.png"/><Relationship Id="rId15" Type="http://schemas.openxmlformats.org/officeDocument/2006/relationships/image" Target="../media/image34.png"/><Relationship Id="rId14" Type="http://schemas.openxmlformats.org/officeDocument/2006/relationships/image" Target="../media/image33.jpg"/><Relationship Id="rId17" Type="http://schemas.openxmlformats.org/officeDocument/2006/relationships/image" Target="../media/image24.jpg"/><Relationship Id="rId16" Type="http://schemas.openxmlformats.org/officeDocument/2006/relationships/image" Target="../media/image35.png"/><Relationship Id="rId19" Type="http://schemas.openxmlformats.org/officeDocument/2006/relationships/image" Target="../media/image27.png"/><Relationship Id="rId18" Type="http://schemas.openxmlformats.org/officeDocument/2006/relationships/image" Target="../media/image3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1.png"/><Relationship Id="rId4" Type="http://schemas.openxmlformats.org/officeDocument/2006/relationships/image" Target="../media/image57.png"/><Relationship Id="rId5" Type="http://schemas.openxmlformats.org/officeDocument/2006/relationships/image" Target="../media/image6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nesc.nier.go.kr/" TargetMode="External"/><Relationship Id="rId4" Type="http://schemas.openxmlformats.org/officeDocument/2006/relationships/image" Target="../media/image65.png"/><Relationship Id="rId5" Type="http://schemas.openxmlformats.org/officeDocument/2006/relationships/image" Target="../media/image6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2022 CEOS Plenary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/>
              <a:t>GEMS Status</a:t>
            </a:r>
            <a:endParaRPr i="1" sz="4000"/>
          </a:p>
        </p:txBody>
      </p:sp>
      <p:sp>
        <p:nvSpPr>
          <p:cNvPr id="67" name="Google Shape;67;p1"/>
          <p:cNvSpPr/>
          <p:nvPr/>
        </p:nvSpPr>
        <p:spPr>
          <a:xfrm>
            <a:off x="7222284" y="38716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Jaehoon Jeong, NIER(s)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#2.11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Biarritz, France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Nov. 29 – Dec. 1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Launch of GEMS and its domain</a:t>
            </a:r>
            <a:endParaRPr/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898" y="1505614"/>
            <a:ext cx="5858647" cy="16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878" y="1711287"/>
            <a:ext cx="2246091" cy="38072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" name="Google Shape;75;p2"/>
          <p:cNvSpPr/>
          <p:nvPr/>
        </p:nvSpPr>
        <p:spPr>
          <a:xfrm>
            <a:off x="1944438" y="2201338"/>
            <a:ext cx="531488" cy="44647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5754802" y="2841627"/>
            <a:ext cx="11337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GEMS</a:t>
            </a:r>
            <a:endParaRPr b="1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3941633" y="2841954"/>
            <a:ext cx="13866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GK-2B</a:t>
            </a:r>
            <a:endParaRPr b="1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p2"/>
          <p:cNvCxnSpPr/>
          <p:nvPr/>
        </p:nvCxnSpPr>
        <p:spPr>
          <a:xfrm flipH="1">
            <a:off x="2270197" y="1976449"/>
            <a:ext cx="1920332" cy="224889"/>
          </a:xfrm>
          <a:prstGeom prst="straightConnector1">
            <a:avLst/>
          </a:prstGeom>
          <a:noFill/>
          <a:ln cap="flat" cmpd="sng" w="22225">
            <a:solidFill>
              <a:srgbClr val="BFBFBF"/>
            </a:solidFill>
            <a:prstDash val="dash"/>
            <a:round/>
            <a:headEnd len="med" w="med" type="stealth"/>
            <a:tailEnd len="sm" w="sm" type="none"/>
          </a:ln>
        </p:spPr>
      </p:cxnSp>
      <p:cxnSp>
        <p:nvCxnSpPr>
          <p:cNvPr id="79" name="Google Shape;79;p2"/>
          <p:cNvCxnSpPr/>
          <p:nvPr/>
        </p:nvCxnSpPr>
        <p:spPr>
          <a:xfrm rot="10800000">
            <a:off x="2295594" y="2647809"/>
            <a:ext cx="968088" cy="312964"/>
          </a:xfrm>
          <a:prstGeom prst="straightConnector1">
            <a:avLst/>
          </a:prstGeom>
          <a:noFill/>
          <a:ln cap="flat" cmpd="sng" w="22225">
            <a:solidFill>
              <a:srgbClr val="BFBFBF"/>
            </a:solidFill>
            <a:prstDash val="dash"/>
            <a:round/>
            <a:headEnd len="med" w="med" type="stealth"/>
            <a:tailEnd len="sm" w="sm" type="none"/>
          </a:ln>
        </p:spPr>
      </p:cxnSp>
      <p:grpSp>
        <p:nvGrpSpPr>
          <p:cNvPr id="80" name="Google Shape;80;p2"/>
          <p:cNvGrpSpPr/>
          <p:nvPr/>
        </p:nvGrpSpPr>
        <p:grpSpPr>
          <a:xfrm>
            <a:off x="257175" y="1115569"/>
            <a:ext cx="7833904" cy="531185"/>
            <a:chOff x="642231" y="883145"/>
            <a:chExt cx="6579727" cy="531185"/>
          </a:xfrm>
        </p:grpSpPr>
        <p:sp>
          <p:nvSpPr>
            <p:cNvPr id="81" name="Google Shape;81;p2"/>
            <p:cNvSpPr/>
            <p:nvPr/>
          </p:nvSpPr>
          <p:spPr>
            <a:xfrm>
              <a:off x="642231" y="935530"/>
              <a:ext cx="45718" cy="478800"/>
            </a:xfrm>
            <a:prstGeom prst="rect">
              <a:avLst/>
            </a:prstGeom>
            <a:solidFill>
              <a:srgbClr val="2BB7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82" name="Google Shape;82;p2"/>
            <p:cNvGrpSpPr/>
            <p:nvPr/>
          </p:nvGrpSpPr>
          <p:grpSpPr>
            <a:xfrm>
              <a:off x="685088" y="883145"/>
              <a:ext cx="6536870" cy="530454"/>
              <a:chOff x="-1007788" y="3851456"/>
              <a:chExt cx="8421010" cy="530454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-1007788" y="3903841"/>
                <a:ext cx="7684534" cy="478069"/>
              </a:xfrm>
              <a:prstGeom prst="rect">
                <a:avLst/>
              </a:prstGeom>
              <a:solidFill>
                <a:srgbClr val="D8D8D8">
                  <a:alpha val="7490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-916050" y="3851456"/>
                <a:ext cx="832927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Launch on 19 February 2020 (the Guiana Space Center)</a:t>
                </a:r>
                <a:endParaRPr/>
              </a:p>
            </p:txBody>
          </p:sp>
        </p:grpSp>
      </p:grpSp>
      <p:pic>
        <p:nvPicPr>
          <p:cNvPr descr="EMB0000144cb843" id="85" name="Google Shape;8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088" y="4763780"/>
            <a:ext cx="1577519" cy="150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5404" y="3183034"/>
            <a:ext cx="1896533" cy="174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48871" y="3184292"/>
            <a:ext cx="1896533" cy="174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50667" y="3192270"/>
            <a:ext cx="1896533" cy="174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47750" y="3192270"/>
            <a:ext cx="1896533" cy="17439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2"/>
          <p:cNvGrpSpPr/>
          <p:nvPr/>
        </p:nvGrpSpPr>
        <p:grpSpPr>
          <a:xfrm>
            <a:off x="8932664" y="2653669"/>
            <a:ext cx="2521114" cy="477054"/>
            <a:chOff x="6881093" y="1809822"/>
            <a:chExt cx="8444598" cy="529249"/>
          </a:xfrm>
        </p:grpSpPr>
        <p:sp>
          <p:nvSpPr>
            <p:cNvPr id="91" name="Google Shape;91;p2"/>
            <p:cNvSpPr/>
            <p:nvPr/>
          </p:nvSpPr>
          <p:spPr>
            <a:xfrm>
              <a:off x="7237425" y="1861002"/>
              <a:ext cx="7836838" cy="478069"/>
            </a:xfrm>
            <a:prstGeom prst="rect">
              <a:avLst/>
            </a:prstGeom>
            <a:solidFill>
              <a:srgbClr val="D8D8D8">
                <a:alpha val="7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81093" y="1809822"/>
              <a:ext cx="8444598" cy="529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Scan Area</a:t>
              </a:r>
              <a:endParaRPr/>
            </a:p>
          </p:txBody>
        </p:sp>
      </p:grpSp>
      <p:grpSp>
        <p:nvGrpSpPr>
          <p:cNvPr id="93" name="Google Shape;93;p2"/>
          <p:cNvGrpSpPr/>
          <p:nvPr/>
        </p:nvGrpSpPr>
        <p:grpSpPr>
          <a:xfrm>
            <a:off x="4333735" y="4936179"/>
            <a:ext cx="7492284" cy="1524315"/>
            <a:chOff x="6883420" y="3896245"/>
            <a:chExt cx="5276973" cy="7314167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6883420" y="4091484"/>
              <a:ext cx="5276973" cy="7118928"/>
              <a:chOff x="7009058" y="1483833"/>
              <a:chExt cx="5276973" cy="7118928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7009058" y="1672047"/>
                <a:ext cx="5276973" cy="6930714"/>
              </a:xfrm>
              <a:prstGeom prst="rect">
                <a:avLst/>
              </a:prstGeom>
              <a:noFill/>
              <a:ln cap="flat" cmpd="sng" w="25400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7135403" y="1483833"/>
                <a:ext cx="2919141" cy="32657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7095640" y="3896245"/>
              <a:ext cx="4516404" cy="949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Countries in GEMS domain (20)</a:t>
              </a:r>
              <a:endParaRPr b="1" i="0" sz="1800" u="none" cap="none" strike="noStrike">
                <a:solidFill>
                  <a:srgbClr val="3F3F3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4699554" y="5313006"/>
            <a:ext cx="7038631" cy="1095233"/>
            <a:chOff x="9651640" y="2058355"/>
            <a:chExt cx="5737341" cy="1095233"/>
          </a:xfrm>
        </p:grpSpPr>
        <p:pic>
          <p:nvPicPr>
            <p:cNvPr descr="EMB00002fc4596a" id="99" name="Google Shape;99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3061632" y="2648692"/>
              <a:ext cx="458990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6b" id="100" name="Google Shape;100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4188186" y="2656941"/>
              <a:ext cx="458990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6d" id="101" name="Google Shape;101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4818224" y="2661946"/>
              <a:ext cx="458990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6e" id="102" name="Google Shape;102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887886" y="2071304"/>
              <a:ext cx="458990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0" id="103" name="Google Shape;103;p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3087145" y="2067064"/>
              <a:ext cx="413747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1" id="104" name="Google Shape;104;p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3586150" y="2058355"/>
              <a:ext cx="458990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3" id="105" name="Google Shape;105;p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9651640" y="2669509"/>
              <a:ext cx="458990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4" id="106" name="Google Shape;106;p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4808583" y="2058837"/>
              <a:ext cx="458990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6" id="107" name="Google Shape;107;p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293579" y="2071857"/>
              <a:ext cx="458990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7" id="108" name="Google Shape;108;p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2510838" y="2644568"/>
              <a:ext cx="458990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9" id="109" name="Google Shape;109;p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887246" y="2644568"/>
              <a:ext cx="458990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a" id="110" name="Google Shape;110;p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9659753" y="2078985"/>
              <a:ext cx="458990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c" id="111" name="Google Shape;111;p2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4186428" y="2058355"/>
              <a:ext cx="458990" cy="305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/>
            <p:nvPr/>
          </p:nvSpPr>
          <p:spPr>
            <a:xfrm>
              <a:off x="11922119" y="2320937"/>
              <a:ext cx="453970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China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4826006" y="2922756"/>
              <a:ext cx="56297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Vietnam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586150" y="2331426"/>
              <a:ext cx="466794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Japan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652062" y="2920546"/>
              <a:ext cx="60144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Mongolia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2495145" y="2905119"/>
              <a:ext cx="652743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Singapore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060276" y="2888189"/>
              <a:ext cx="474573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S. Korea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775366" y="2331426"/>
              <a:ext cx="588623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Malaysia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193671" y="2914289"/>
              <a:ext cx="575799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Thailand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3046701" y="2308509"/>
              <a:ext cx="62709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Indonesia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1257054" y="2335863"/>
              <a:ext cx="65915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Cambodia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845587" y="2905569"/>
              <a:ext cx="671979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Philippines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4202384" y="2314352"/>
              <a:ext cx="409086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Laos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704483" y="2344669"/>
              <a:ext cx="479618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Brunei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350189" y="2906952"/>
              <a:ext cx="447558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Palau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5307939" y="5317799"/>
            <a:ext cx="4929432" cy="1099391"/>
            <a:chOff x="6574283" y="4951557"/>
            <a:chExt cx="5174556" cy="1099391"/>
          </a:xfrm>
        </p:grpSpPr>
        <p:grpSp>
          <p:nvGrpSpPr>
            <p:cNvPr id="127" name="Google Shape;127;p2"/>
            <p:cNvGrpSpPr/>
            <p:nvPr/>
          </p:nvGrpSpPr>
          <p:grpSpPr>
            <a:xfrm>
              <a:off x="6574283" y="4951557"/>
              <a:ext cx="5174556" cy="1099391"/>
              <a:chOff x="6574283" y="4951557"/>
              <a:chExt cx="5174556" cy="1099391"/>
            </a:xfrm>
          </p:grpSpPr>
          <p:pic>
            <p:nvPicPr>
              <p:cNvPr descr="EMB00002fc4596c" id="128" name="Google Shape;128;p2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6690421" y="4954452"/>
                <a:ext cx="536177" cy="3051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MB00002fc45972" id="129" name="Google Shape;129;p2"/>
              <p:cNvPicPr preferRelativeResize="0"/>
              <p:nvPr/>
            </p:nvPicPr>
            <p:blipFill rotWithShape="1">
              <a:blip r:embed="rId24">
                <a:alphaModFix/>
              </a:blip>
              <a:srcRect b="0" l="0" r="0" t="0"/>
              <a:stretch/>
            </p:blipFill>
            <p:spPr>
              <a:xfrm>
                <a:off x="7394029" y="4953853"/>
                <a:ext cx="505334" cy="3051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MB00002fc45975" id="130" name="Google Shape;130;p2"/>
              <p:cNvPicPr preferRelativeResize="0"/>
              <p:nvPr/>
            </p:nvPicPr>
            <p:blipFill rotWithShape="1">
              <a:blip r:embed="rId25">
                <a:alphaModFix/>
              </a:blip>
              <a:srcRect b="0" l="0" r="0" t="0"/>
              <a:stretch/>
            </p:blipFill>
            <p:spPr>
              <a:xfrm>
                <a:off x="7394962" y="5552375"/>
                <a:ext cx="511679" cy="3051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MB00002fc45978" id="131" name="Google Shape;131;p2"/>
              <p:cNvPicPr preferRelativeResize="0"/>
              <p:nvPr/>
            </p:nvPicPr>
            <p:blipFill rotWithShape="1">
              <a:blip r:embed="rId26">
                <a:alphaModFix/>
              </a:blip>
              <a:srcRect b="0" l="0" r="0" t="0"/>
              <a:stretch/>
            </p:blipFill>
            <p:spPr>
              <a:xfrm>
                <a:off x="9591840" y="4951557"/>
                <a:ext cx="605019" cy="3051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MB00002fc4597b" id="132" name="Google Shape;132;p2"/>
              <p:cNvPicPr preferRelativeResize="0"/>
              <p:nvPr/>
            </p:nvPicPr>
            <p:blipFill rotWithShape="1">
              <a:blip r:embed="rId27">
                <a:alphaModFix/>
              </a:blip>
              <a:srcRect b="0" l="0" r="0" t="0"/>
              <a:stretch/>
            </p:blipFill>
            <p:spPr>
              <a:xfrm>
                <a:off x="11024065" y="5528392"/>
                <a:ext cx="557882" cy="3051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3" name="Google Shape;133;p2"/>
              <p:cNvSpPr/>
              <p:nvPr/>
            </p:nvSpPr>
            <p:spPr>
              <a:xfrm>
                <a:off x="6574283" y="5224990"/>
                <a:ext cx="729687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Bangladesh</a:t>
                </a:r>
                <a:endParaRPr b="0" i="0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7372937" y="5232981"/>
                <a:ext cx="511679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Bhutan</a:t>
                </a:r>
                <a:endParaRPr b="0" i="0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9684158" y="5221884"/>
                <a:ext cx="53078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India</a:t>
                </a:r>
                <a:endParaRPr b="0" i="0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390715" y="5808216"/>
                <a:ext cx="79598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Nepal</a:t>
                </a:r>
                <a:endParaRPr b="0" i="0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11002218" y="5820116"/>
                <a:ext cx="7466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Sri Lanka</a:t>
                </a:r>
                <a:endParaRPr b="0" i="0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EMB00002fc4596f" id="138" name="Google Shape;138;p2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6686828" y="5540984"/>
              <a:ext cx="522836" cy="305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2"/>
            <p:cNvSpPr/>
            <p:nvPr/>
          </p:nvSpPr>
          <p:spPr>
            <a:xfrm>
              <a:off x="6613660" y="5798887"/>
              <a:ext cx="620683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Myanmar</a:t>
              </a:r>
              <a:endPara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0" name="Google Shape;140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702218" y="5903999"/>
            <a:ext cx="563095" cy="31781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/>
          <p:nvPr/>
        </p:nvSpPr>
        <p:spPr>
          <a:xfrm>
            <a:off x="8179548" y="5860798"/>
            <a:ext cx="608612" cy="486418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9039046" y="2690067"/>
            <a:ext cx="54432" cy="440656"/>
          </a:xfrm>
          <a:prstGeom prst="rect">
            <a:avLst/>
          </a:prstGeom>
          <a:solidFill>
            <a:srgbClr val="2BB7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GEMS overview</a:t>
            </a:r>
            <a:endParaRPr/>
          </a:p>
        </p:txBody>
      </p:sp>
      <p:pic>
        <p:nvPicPr>
          <p:cNvPr id="148" name="Google Shape;148;p3"/>
          <p:cNvPicPr preferRelativeResize="0"/>
          <p:nvPr/>
        </p:nvPicPr>
        <p:blipFill rotWithShape="1">
          <a:blip r:embed="rId3">
            <a:alphaModFix/>
          </a:blip>
          <a:srcRect b="2801" l="18568" r="20148" t="1754"/>
          <a:stretch/>
        </p:blipFill>
        <p:spPr>
          <a:xfrm>
            <a:off x="1256922" y="1137417"/>
            <a:ext cx="4141411" cy="221284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149" name="Google Shape;149;p3"/>
          <p:cNvGraphicFramePr/>
          <p:nvPr/>
        </p:nvGraphicFramePr>
        <p:xfrm>
          <a:off x="639545" y="36359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{D8B09C05-C861-495C-A99B-1018241F3C3A}</a:tableStyleId>
              </a:tblPr>
              <a:tblGrid>
                <a:gridCol w="3475425"/>
                <a:gridCol w="7501350"/>
              </a:tblGrid>
              <a:tr h="430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GEMS overview</a:t>
                      </a:r>
                      <a:endParaRPr b="1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  <a:tc hMerge="1"/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Targets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baseline="-2500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, SO</a:t>
                      </a:r>
                      <a:r>
                        <a:rPr baseline="-2500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, NO</a:t>
                      </a:r>
                      <a:r>
                        <a:rPr baseline="-2500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, HCHO, Aerosol and so on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Mission Period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Scan Area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5,000km x 5,000km(5°S – 45°N, 75°E – 145°E)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Spatial Resolution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3.5km x 8km (Ozone Profile &amp; CHOCHO: 14x32km, SO</a:t>
                      </a:r>
                      <a:r>
                        <a:rPr baseline="-2500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7x16km)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Time Resolution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 times on average (30min scanning, 30min stand-by)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</a:tr>
              <a:tr h="367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Spectral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solution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UV-VIS, 300-500nm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Obit/Height/Longitude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Geostationary satellite/36,000km/128°E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950" marB="24950" marR="49925" marL="104000" anchor="ctr"/>
                </a:tc>
              </a:tr>
            </a:tbl>
          </a:graphicData>
        </a:graphic>
      </p:graphicFrame>
      <p:pic>
        <p:nvPicPr>
          <p:cNvPr descr="C:\Users\NIER\Desktop\_DSC3010.jpg" id="150" name="Google Shape;150;p3"/>
          <p:cNvPicPr preferRelativeResize="0"/>
          <p:nvPr/>
        </p:nvPicPr>
        <p:blipFill rotWithShape="1">
          <a:blip r:embed="rId4">
            <a:alphaModFix/>
          </a:blip>
          <a:srcRect b="8428" l="0" r="0" t="7610"/>
          <a:stretch/>
        </p:blipFill>
        <p:spPr>
          <a:xfrm>
            <a:off x="6411603" y="1083520"/>
            <a:ext cx="4593675" cy="226261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/>
          <p:nvPr/>
        </p:nvSpPr>
        <p:spPr>
          <a:xfrm>
            <a:off x="6810710" y="3319483"/>
            <a:ext cx="3677819" cy="309600"/>
          </a:xfrm>
          <a:custGeom>
            <a:rect b="b" l="l" r="r" t="t"/>
            <a:pathLst>
              <a:path extrusionOk="0" h="383539" w="2675254">
                <a:moveTo>
                  <a:pt x="2674645" y="0"/>
                </a:moveTo>
                <a:lnTo>
                  <a:pt x="0" y="0"/>
                </a:lnTo>
                <a:lnTo>
                  <a:pt x="0" y="275539"/>
                </a:lnTo>
                <a:lnTo>
                  <a:pt x="1687" y="337977"/>
                </a:lnTo>
                <a:lnTo>
                  <a:pt x="13500" y="370039"/>
                </a:lnTo>
                <a:lnTo>
                  <a:pt x="45562" y="381852"/>
                </a:lnTo>
                <a:lnTo>
                  <a:pt x="108000" y="383540"/>
                </a:lnTo>
                <a:lnTo>
                  <a:pt x="2566644" y="383540"/>
                </a:lnTo>
                <a:lnTo>
                  <a:pt x="2629082" y="381852"/>
                </a:lnTo>
                <a:lnTo>
                  <a:pt x="2661145" y="370039"/>
                </a:lnTo>
                <a:lnTo>
                  <a:pt x="2672957" y="337977"/>
                </a:lnTo>
                <a:lnTo>
                  <a:pt x="2674645" y="275539"/>
                </a:lnTo>
                <a:lnTo>
                  <a:pt x="2674645" y="0"/>
                </a:lnTo>
                <a:close/>
              </a:path>
            </a:pathLst>
          </a:custGeom>
          <a:solidFill>
            <a:srgbClr val="C3E4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7184470" y="3372407"/>
            <a:ext cx="2949295" cy="263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574E"/>
                </a:solidFill>
                <a:latin typeface="Arial"/>
                <a:ea typeface="Arial"/>
                <a:cs typeface="Arial"/>
                <a:sym typeface="Arial"/>
              </a:rPr>
              <a:t>Environmental Statellite Center</a:t>
            </a:r>
            <a:endParaRPr b="0" i="0" sz="1600" u="none" cap="none" strike="noStrike">
              <a:solidFill>
                <a:srgbClr val="0057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1480862" y="3311712"/>
            <a:ext cx="3677819" cy="309600"/>
          </a:xfrm>
          <a:custGeom>
            <a:rect b="b" l="l" r="r" t="t"/>
            <a:pathLst>
              <a:path extrusionOk="0" h="383539" w="2675254">
                <a:moveTo>
                  <a:pt x="2674645" y="0"/>
                </a:moveTo>
                <a:lnTo>
                  <a:pt x="0" y="0"/>
                </a:lnTo>
                <a:lnTo>
                  <a:pt x="0" y="275539"/>
                </a:lnTo>
                <a:lnTo>
                  <a:pt x="1687" y="337977"/>
                </a:lnTo>
                <a:lnTo>
                  <a:pt x="13500" y="370039"/>
                </a:lnTo>
                <a:lnTo>
                  <a:pt x="45562" y="381852"/>
                </a:lnTo>
                <a:lnTo>
                  <a:pt x="108000" y="383540"/>
                </a:lnTo>
                <a:lnTo>
                  <a:pt x="2566644" y="383540"/>
                </a:lnTo>
                <a:lnTo>
                  <a:pt x="2629082" y="381852"/>
                </a:lnTo>
                <a:lnTo>
                  <a:pt x="2661145" y="370039"/>
                </a:lnTo>
                <a:lnTo>
                  <a:pt x="2672957" y="337977"/>
                </a:lnTo>
                <a:lnTo>
                  <a:pt x="2674645" y="275539"/>
                </a:lnTo>
                <a:lnTo>
                  <a:pt x="2674645" y="0"/>
                </a:lnTo>
                <a:close/>
              </a:path>
            </a:pathLst>
          </a:custGeom>
          <a:solidFill>
            <a:srgbClr val="C3E4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1854622" y="3364636"/>
            <a:ext cx="2949295" cy="263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574E"/>
                </a:solidFill>
                <a:latin typeface="Arial"/>
                <a:ea typeface="Arial"/>
                <a:cs typeface="Arial"/>
                <a:sym typeface="Arial"/>
              </a:rPr>
              <a:t>Satellite &amp; Payload</a:t>
            </a:r>
            <a:endParaRPr b="0" i="0" sz="1600" u="none" cap="none" strike="noStrike">
              <a:solidFill>
                <a:srgbClr val="00574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GEMS observation plan</a:t>
            </a:r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>
            <a:off x="257175" y="1115569"/>
            <a:ext cx="7833904" cy="531185"/>
            <a:chOff x="642231" y="883145"/>
            <a:chExt cx="6579727" cy="531185"/>
          </a:xfrm>
        </p:grpSpPr>
        <p:sp>
          <p:nvSpPr>
            <p:cNvPr id="161" name="Google Shape;161;p4"/>
            <p:cNvSpPr/>
            <p:nvPr/>
          </p:nvSpPr>
          <p:spPr>
            <a:xfrm>
              <a:off x="642231" y="935530"/>
              <a:ext cx="45718" cy="478800"/>
            </a:xfrm>
            <a:prstGeom prst="rect">
              <a:avLst/>
            </a:prstGeom>
            <a:solidFill>
              <a:srgbClr val="2BB7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62" name="Google Shape;162;p4"/>
            <p:cNvGrpSpPr/>
            <p:nvPr/>
          </p:nvGrpSpPr>
          <p:grpSpPr>
            <a:xfrm>
              <a:off x="685088" y="883145"/>
              <a:ext cx="6536870" cy="530454"/>
              <a:chOff x="-1007788" y="3851456"/>
              <a:chExt cx="8421010" cy="530454"/>
            </a:xfrm>
          </p:grpSpPr>
          <p:sp>
            <p:nvSpPr>
              <p:cNvPr id="163" name="Google Shape;163;p4"/>
              <p:cNvSpPr/>
              <p:nvPr/>
            </p:nvSpPr>
            <p:spPr>
              <a:xfrm>
                <a:off x="-1007788" y="3903841"/>
                <a:ext cx="7684534" cy="478069"/>
              </a:xfrm>
              <a:prstGeom prst="rect">
                <a:avLst/>
              </a:prstGeom>
              <a:solidFill>
                <a:srgbClr val="D8D8D8">
                  <a:alpha val="7490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-916050" y="3851456"/>
                <a:ext cx="8329272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Scan</a:t>
                </a:r>
                <a:r>
                  <a:rPr b="1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Regions and Time</a:t>
                </a:r>
                <a:endParaRPr b="1" i="0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5" name="Google Shape;165;p4"/>
          <p:cNvGrpSpPr/>
          <p:nvPr/>
        </p:nvGrpSpPr>
        <p:grpSpPr>
          <a:xfrm>
            <a:off x="7696589" y="2694143"/>
            <a:ext cx="4264619" cy="3686369"/>
            <a:chOff x="7491717" y="2993620"/>
            <a:chExt cx="3834040" cy="3176472"/>
          </a:xfrm>
        </p:grpSpPr>
        <p:grpSp>
          <p:nvGrpSpPr>
            <p:cNvPr id="166" name="Google Shape;166;p4"/>
            <p:cNvGrpSpPr/>
            <p:nvPr/>
          </p:nvGrpSpPr>
          <p:grpSpPr>
            <a:xfrm>
              <a:off x="7491717" y="2993620"/>
              <a:ext cx="3834040" cy="3176472"/>
              <a:chOff x="4038781" y="4116380"/>
              <a:chExt cx="4043240" cy="2006527"/>
            </a:xfrm>
          </p:grpSpPr>
          <p:sp>
            <p:nvSpPr>
              <p:cNvPr id="167" name="Google Shape;167;p4"/>
              <p:cNvSpPr/>
              <p:nvPr/>
            </p:nvSpPr>
            <p:spPr>
              <a:xfrm>
                <a:off x="4038781" y="4116380"/>
                <a:ext cx="4043240" cy="2006527"/>
              </a:xfrm>
              <a:prstGeom prst="rect">
                <a:avLst/>
              </a:prstGeom>
              <a:noFill/>
              <a:ln cap="flat" cmpd="sng" w="25400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4108475" y="4186978"/>
                <a:ext cx="3729432" cy="204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8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rgbClr val="3F3F3F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Countries in GEMS domain (20)</a:t>
                </a:r>
                <a:endParaRPr b="1" i="0" sz="1800" u="none" cap="none" strike="noStrike">
                  <a:solidFill>
                    <a:srgbClr val="3F3F3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pic>
          <p:nvPicPr>
            <p:cNvPr descr="EMB00002fc4596a" id="169" name="Google Shape;16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469330" y="5414582"/>
              <a:ext cx="563094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6b" id="170" name="Google Shape;17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16965" y="5420822"/>
              <a:ext cx="563094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6d" id="171" name="Google Shape;171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531179" y="5425827"/>
              <a:ext cx="563094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6e" id="172" name="Google Shape;172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481176" y="3567175"/>
              <a:ext cx="563094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0" id="173" name="Google Shape;173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485327" y="4209804"/>
              <a:ext cx="507589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1" id="174" name="Google Shape;174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097512" y="4201095"/>
              <a:ext cx="563094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3" id="175" name="Google Shape;175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774350" y="4782848"/>
              <a:ext cx="563094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4" id="176" name="Google Shape;176;p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501946" y="4203116"/>
              <a:ext cx="563094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6" id="177" name="Google Shape;177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752074" y="3567728"/>
              <a:ext cx="563094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7" id="178" name="Google Shape;178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793603" y="5429088"/>
              <a:ext cx="563094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9" id="179" name="Google Shape;179;p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517015" y="4757907"/>
              <a:ext cx="563094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a" id="180" name="Google Shape;180;p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747679" y="3574856"/>
              <a:ext cx="563094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c" id="181" name="Google Shape;181;p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772863" y="4202634"/>
              <a:ext cx="563094" cy="305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4"/>
            <p:cNvSpPr/>
            <p:nvPr/>
          </p:nvSpPr>
          <p:spPr>
            <a:xfrm>
              <a:off x="10523174" y="3851743"/>
              <a:ext cx="455694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China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0540726" y="5728800"/>
              <a:ext cx="570986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Vietnam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9172932" y="4494642"/>
              <a:ext cx="468664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Japan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7774868" y="5068818"/>
              <a:ext cx="614220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Mongolia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774350" y="5731802"/>
              <a:ext cx="668984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Singapore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8467667" y="5738186"/>
              <a:ext cx="591162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S. Korea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10510977" y="4496182"/>
              <a:ext cx="599809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Malaysia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9823694" y="5720332"/>
              <a:ext cx="586839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Thailand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443252" y="4493411"/>
              <a:ext cx="641602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Indonesia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707265" y="3866668"/>
              <a:ext cx="674749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Cambodia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0465908" y="5053841"/>
              <a:ext cx="692044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Philippines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9867858" y="4479107"/>
              <a:ext cx="406694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Laos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7802554" y="3875474"/>
              <a:ext cx="483076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Brunei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9858148" y="5055224"/>
              <a:ext cx="448488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Palau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EMB00002fc4596c" id="196" name="Google Shape;196;p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8456747" y="3561914"/>
              <a:ext cx="510778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2" id="197" name="Google Shape;197;p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9127025" y="3561315"/>
              <a:ext cx="481396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5" id="198" name="Google Shape;198;p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9164538" y="4777305"/>
              <a:ext cx="487440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8" id="199" name="Google Shape;199;p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753610" y="4205888"/>
              <a:ext cx="576359" cy="30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MB00002fc4597b" id="200" name="Google Shape;200;p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9142389" y="5403864"/>
              <a:ext cx="531455" cy="305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4"/>
            <p:cNvSpPr/>
            <p:nvPr/>
          </p:nvSpPr>
          <p:spPr>
            <a:xfrm>
              <a:off x="8346111" y="3867385"/>
              <a:ext cx="751130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Bangladesh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9106932" y="3875377"/>
              <a:ext cx="516222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Bhutan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7849097" y="4496691"/>
              <a:ext cx="505642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India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9160492" y="5068079"/>
              <a:ext cx="758275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Nepal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9121577" y="5737750"/>
              <a:ext cx="711253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Sri Lanka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EMB00002fc4596f" id="206" name="Google Shape;206;p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489949" y="4765914"/>
              <a:ext cx="498069" cy="305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4"/>
            <p:cNvSpPr/>
            <p:nvPr/>
          </p:nvSpPr>
          <p:spPr>
            <a:xfrm>
              <a:off x="8420247" y="5058750"/>
              <a:ext cx="631514" cy="21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Myanmar</a:t>
              </a:r>
              <a:endParaRPr b="0" i="0" sz="10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8" name="Google Shape;208;p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9777014" y="4762687"/>
              <a:ext cx="563095" cy="3178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" name="Google Shape;209;p4"/>
          <p:cNvGrpSpPr/>
          <p:nvPr/>
        </p:nvGrpSpPr>
        <p:grpSpPr>
          <a:xfrm>
            <a:off x="1565868" y="2558209"/>
            <a:ext cx="5914720" cy="1362947"/>
            <a:chOff x="6254404" y="3139489"/>
            <a:chExt cx="5914720" cy="1348654"/>
          </a:xfrm>
        </p:grpSpPr>
        <p:pic>
          <p:nvPicPr>
            <p:cNvPr id="210" name="Google Shape;210;p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47631" y="3139489"/>
              <a:ext cx="1456641" cy="1339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4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6254404" y="3140747"/>
              <a:ext cx="1456641" cy="1339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234152" y="3148725"/>
              <a:ext cx="1456641" cy="1339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4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0712483" y="3148725"/>
              <a:ext cx="1456641" cy="13394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4"/>
          <p:cNvSpPr/>
          <p:nvPr/>
        </p:nvSpPr>
        <p:spPr>
          <a:xfrm>
            <a:off x="1642414" y="1704854"/>
            <a:ext cx="1416681" cy="67076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090AE"/>
              </a:gs>
              <a:gs pos="42000">
                <a:srgbClr val="2090AE"/>
              </a:gs>
              <a:gs pos="88991">
                <a:srgbClr val="1578AF"/>
              </a:gs>
              <a:gs pos="100000">
                <a:srgbClr val="1578AF"/>
              </a:gs>
            </a:gsLst>
            <a:lin ang="84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3128935" y="1698408"/>
            <a:ext cx="1416681" cy="67076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090AE"/>
              </a:gs>
              <a:gs pos="42000">
                <a:srgbClr val="2090AE"/>
              </a:gs>
              <a:gs pos="88991">
                <a:srgbClr val="1578AF"/>
              </a:gs>
              <a:gs pos="100000">
                <a:srgbClr val="1578AF"/>
              </a:gs>
            </a:gsLst>
            <a:lin ang="84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4615456" y="1704854"/>
            <a:ext cx="1416681" cy="67076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090AE"/>
              </a:gs>
              <a:gs pos="42000">
                <a:srgbClr val="2090AE"/>
              </a:gs>
              <a:gs pos="88991">
                <a:srgbClr val="1578AF"/>
              </a:gs>
              <a:gs pos="100000">
                <a:srgbClr val="1578AF"/>
              </a:gs>
            </a:gsLst>
            <a:lin ang="84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6101977" y="1699376"/>
            <a:ext cx="1416681" cy="67076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090AE"/>
              </a:gs>
              <a:gs pos="42000">
                <a:srgbClr val="2090AE"/>
              </a:gs>
              <a:gs pos="88991">
                <a:srgbClr val="1578AF"/>
              </a:gs>
              <a:gs pos="100000">
                <a:srgbClr val="1578AF"/>
              </a:gs>
            </a:gsLst>
            <a:lin ang="84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1642415" y="1761879"/>
            <a:ext cx="1380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(half East)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3219913" y="1766507"/>
            <a:ext cx="12706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HK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(Half Korea)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4578870" y="1759727"/>
            <a:ext cx="14680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(Full Central)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6183378" y="1768116"/>
            <a:ext cx="12706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FW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(Full West)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308201" y="2421882"/>
            <a:ext cx="1117562" cy="14893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090AE"/>
              </a:gs>
              <a:gs pos="42000">
                <a:srgbClr val="2090AE"/>
              </a:gs>
              <a:gs pos="88991">
                <a:srgbClr val="1578AF"/>
              </a:gs>
              <a:gs pos="100000">
                <a:srgbClr val="1578AF"/>
              </a:gs>
            </a:gsLst>
            <a:lin ang="84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401193" y="2866241"/>
            <a:ext cx="9315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Scan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309619" y="3966906"/>
            <a:ext cx="1117562" cy="138144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090AE"/>
              </a:gs>
              <a:gs pos="42000">
                <a:srgbClr val="2090AE"/>
              </a:gs>
              <a:gs pos="88991">
                <a:srgbClr val="1578AF"/>
              </a:gs>
              <a:gs pos="100000">
                <a:srgbClr val="1578AF"/>
              </a:gs>
            </a:gsLst>
            <a:lin ang="84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324014" y="4411265"/>
            <a:ext cx="10521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Scan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Regions</a:t>
            </a:r>
            <a:endParaRPr/>
          </a:p>
        </p:txBody>
      </p:sp>
      <p:graphicFrame>
        <p:nvGraphicFramePr>
          <p:cNvPr id="226" name="Google Shape;226;p4"/>
          <p:cNvGraphicFramePr/>
          <p:nvPr/>
        </p:nvGraphicFramePr>
        <p:xfrm>
          <a:off x="1566782" y="41510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{D8B09C05-C861-495C-A99B-1018241F3C3A}</a:tableStyleId>
              </a:tblPr>
              <a:tblGrid>
                <a:gridCol w="1384650"/>
                <a:gridCol w="1627475"/>
                <a:gridCol w="1459675"/>
                <a:gridCol w="1518400"/>
              </a:tblGrid>
              <a:tr h="1359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Korea, Japan a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nd so on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Korea, Japan, East China regions a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nd so on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Korea, Japan, China, Southeast Asia and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so on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Korea, Japan, China, Southeast Asia, India and so on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869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8~10 KST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9~11 KST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10~12 KST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12~17 KST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27" name="Google Shape;227;p4"/>
          <p:cNvSpPr/>
          <p:nvPr/>
        </p:nvSpPr>
        <p:spPr>
          <a:xfrm>
            <a:off x="320400" y="5466112"/>
            <a:ext cx="1117562" cy="100893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090AE"/>
              </a:gs>
              <a:gs pos="42000">
                <a:srgbClr val="2090AE"/>
              </a:gs>
              <a:gs pos="88991">
                <a:srgbClr val="1578AF"/>
              </a:gs>
              <a:gs pos="100000">
                <a:srgbClr val="1578AF"/>
              </a:gs>
            </a:gsLst>
            <a:lin ang="84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386142" y="5707038"/>
            <a:ext cx="9315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Scan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GEMS observation plan</a:t>
            </a:r>
            <a:endParaRPr/>
          </a:p>
        </p:txBody>
      </p:sp>
      <p:grpSp>
        <p:nvGrpSpPr>
          <p:cNvPr id="234" name="Google Shape;234;p5"/>
          <p:cNvGrpSpPr/>
          <p:nvPr/>
        </p:nvGrpSpPr>
        <p:grpSpPr>
          <a:xfrm>
            <a:off x="257175" y="1115569"/>
            <a:ext cx="7833904" cy="531185"/>
            <a:chOff x="642231" y="883145"/>
            <a:chExt cx="6579727" cy="531185"/>
          </a:xfrm>
        </p:grpSpPr>
        <p:sp>
          <p:nvSpPr>
            <p:cNvPr id="235" name="Google Shape;235;p5"/>
            <p:cNvSpPr/>
            <p:nvPr/>
          </p:nvSpPr>
          <p:spPr>
            <a:xfrm>
              <a:off x="642231" y="935530"/>
              <a:ext cx="45718" cy="478800"/>
            </a:xfrm>
            <a:prstGeom prst="rect">
              <a:avLst/>
            </a:prstGeom>
            <a:solidFill>
              <a:srgbClr val="2BB7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236" name="Google Shape;236;p5"/>
            <p:cNvGrpSpPr/>
            <p:nvPr/>
          </p:nvGrpSpPr>
          <p:grpSpPr>
            <a:xfrm>
              <a:off x="685088" y="883145"/>
              <a:ext cx="6536870" cy="530454"/>
              <a:chOff x="-1007788" y="3851456"/>
              <a:chExt cx="8421010" cy="530454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-1007788" y="3903841"/>
                <a:ext cx="7684534" cy="478069"/>
              </a:xfrm>
              <a:prstGeom prst="rect">
                <a:avLst/>
              </a:prstGeom>
              <a:solidFill>
                <a:srgbClr val="D8D8D8">
                  <a:alpha val="7490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-916050" y="3851456"/>
                <a:ext cx="8329272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Monthly observation plan</a:t>
                </a:r>
                <a:endParaRPr b="1" i="0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9" name="Google Shape;2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201" y="1735233"/>
            <a:ext cx="5986791" cy="127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201" y="3009407"/>
            <a:ext cx="6011177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9340" y="1841018"/>
            <a:ext cx="5407621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GEMS data release</a:t>
            </a:r>
            <a:endParaRPr/>
          </a:p>
        </p:txBody>
      </p:sp>
      <p:grpSp>
        <p:nvGrpSpPr>
          <p:cNvPr id="247" name="Google Shape;247;p6"/>
          <p:cNvGrpSpPr/>
          <p:nvPr/>
        </p:nvGrpSpPr>
        <p:grpSpPr>
          <a:xfrm>
            <a:off x="257175" y="1115569"/>
            <a:ext cx="7833904" cy="531185"/>
            <a:chOff x="642231" y="883145"/>
            <a:chExt cx="6579727" cy="531185"/>
          </a:xfrm>
        </p:grpSpPr>
        <p:sp>
          <p:nvSpPr>
            <p:cNvPr id="248" name="Google Shape;248;p6"/>
            <p:cNvSpPr/>
            <p:nvPr/>
          </p:nvSpPr>
          <p:spPr>
            <a:xfrm>
              <a:off x="642231" y="935530"/>
              <a:ext cx="45718" cy="478800"/>
            </a:xfrm>
            <a:prstGeom prst="rect">
              <a:avLst/>
            </a:prstGeom>
            <a:solidFill>
              <a:srgbClr val="2BB7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249" name="Google Shape;249;p6"/>
            <p:cNvGrpSpPr/>
            <p:nvPr/>
          </p:nvGrpSpPr>
          <p:grpSpPr>
            <a:xfrm>
              <a:off x="685088" y="883145"/>
              <a:ext cx="6536870" cy="530454"/>
              <a:chOff x="-1007788" y="3851456"/>
              <a:chExt cx="8421010" cy="530454"/>
            </a:xfrm>
          </p:grpSpPr>
          <p:sp>
            <p:nvSpPr>
              <p:cNvPr id="250" name="Google Shape;250;p6"/>
              <p:cNvSpPr/>
              <p:nvPr/>
            </p:nvSpPr>
            <p:spPr>
              <a:xfrm>
                <a:off x="-1007788" y="3903841"/>
                <a:ext cx="7684534" cy="478069"/>
              </a:xfrm>
              <a:prstGeom prst="rect">
                <a:avLst/>
              </a:prstGeom>
              <a:solidFill>
                <a:srgbClr val="D8D8D8">
                  <a:alpha val="7490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-916050" y="3851456"/>
                <a:ext cx="8329272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Data dis</a:t>
                </a:r>
                <a:r>
                  <a:rPr b="1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tribution (</a:t>
                </a:r>
                <a:r>
                  <a:rPr b="1" i="0" lang="en-US" sz="2000" u="sng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hlinkClick r:id="rId3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https://nesc.nier.go.kr</a:t>
                </a:r>
                <a:r>
                  <a:rPr b="1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 b="1" i="0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2" name="Google Shape;252;p6"/>
          <p:cNvSpPr/>
          <p:nvPr/>
        </p:nvSpPr>
        <p:spPr>
          <a:xfrm>
            <a:off x="392987" y="1772009"/>
            <a:ext cx="6241672" cy="732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☯ GEMS data can be easily accessed through Website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☯ Website Address :  https://nesc.nier.go.kr</a:t>
            </a:r>
            <a:endParaRPr/>
          </a:p>
        </p:txBody>
      </p:sp>
      <p:sp>
        <p:nvSpPr>
          <p:cNvPr id="253" name="Google Shape;253;p6"/>
          <p:cNvSpPr/>
          <p:nvPr/>
        </p:nvSpPr>
        <p:spPr>
          <a:xfrm>
            <a:off x="553632" y="2513976"/>
            <a:ext cx="480825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→  Satellite data   →  Image View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→  Search Keyword  or  choose level and product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6"/>
          <p:cNvPicPr preferRelativeResize="0"/>
          <p:nvPr/>
        </p:nvPicPr>
        <p:blipFill rotWithShape="1">
          <a:blip r:embed="rId4">
            <a:alphaModFix/>
          </a:blip>
          <a:srcRect b="4672" l="0" r="0" t="6354"/>
          <a:stretch/>
        </p:blipFill>
        <p:spPr>
          <a:xfrm>
            <a:off x="644174" y="3512955"/>
            <a:ext cx="4955624" cy="278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3452" y="1831453"/>
            <a:ext cx="5258860" cy="4693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GEMS data release</a:t>
            </a:r>
            <a:endParaRPr/>
          </a:p>
        </p:txBody>
      </p:sp>
      <p:pic>
        <p:nvPicPr>
          <p:cNvPr id="261" name="Google Shape;2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327" y="1168102"/>
            <a:ext cx="11057753" cy="523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GEMS data release plan</a:t>
            </a:r>
            <a:endParaRPr/>
          </a:p>
        </p:txBody>
      </p:sp>
      <p:pic>
        <p:nvPicPr>
          <p:cNvPr id="267" name="Google Shape;2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035" y="1050494"/>
            <a:ext cx="10650197" cy="5458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