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858000" cy="9144000"/>
  <p:embeddedFontLst>
    <p:embeddedFont>
      <p:font typeface="Geo"/>
      <p:regular r:id="rId17"/>
      <p: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19">
          <p15:clr>
            <a:srgbClr val="A4A3A4"/>
          </p15:clr>
        </p15:guide>
        <p15:guide id="2" pos="3840">
          <p15:clr>
            <a:srgbClr val="A4A3A4"/>
          </p15:clr>
        </p15:guide>
        <p15:guide id="3" orient="horz" pos="4110">
          <p15:clr>
            <a:srgbClr val="A4A3A4"/>
          </p15:clr>
        </p15:guide>
        <p15:guide id="4" pos="7469">
          <p15:clr>
            <a:srgbClr val="C35EA4"/>
          </p15:clr>
        </p15:guide>
        <p15:guide id="5" orient="horz" pos="3430">
          <p15:clr>
            <a:srgbClr val="A4A3A4"/>
          </p15:clr>
        </p15:guide>
        <p15:guide id="6" orient="horz">
          <p15:clr>
            <a:srgbClr val="A4A3A4"/>
          </p15:clr>
        </p15:guide>
        <p15:guide id="7" pos="234">
          <p15:clr>
            <a:srgbClr val="C35EA4"/>
          </p15:clr>
        </p15:guide>
        <p15:guide id="8" orient="horz" pos="845">
          <p15:clr>
            <a:srgbClr val="A4A3A4"/>
          </p15:clr>
        </p15:guide>
      </p15:sldGuideLst>
    </p:ext>
    <p:ext uri="http://customooxmlschemas.google.com/">
      <go:slidesCustomData xmlns:go="http://customooxmlschemas.google.com/" r:id="rId19" roundtripDataSignature="AMtx7miN00qsbRj9ETPQmt/wyHR4mcwZk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19" orient="horz"/>
        <p:guide pos="3840"/>
        <p:guide pos="4110" orient="horz"/>
        <p:guide pos="7469"/>
        <p:guide pos="3430" orient="horz"/>
        <p:guide orient="horz"/>
        <p:guide pos="234"/>
        <p:guide pos="845"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Geo-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font" Target="fonts/Ge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21582" cy="49534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18971" y="0"/>
            <a:ext cx="2921582" cy="49534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09575" y="1233488"/>
            <a:ext cx="5922963" cy="33321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4212" y="4751219"/>
            <a:ext cx="5393690" cy="3887361"/>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377317"/>
            <a:ext cx="2921582" cy="49534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18971" y="9377317"/>
            <a:ext cx="2921582" cy="49534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1:notes"/>
          <p:cNvSpPr/>
          <p:nvPr>
            <p:ph idx="2" type="sldImg"/>
          </p:nvPr>
        </p:nvSpPr>
        <p:spPr>
          <a:xfrm>
            <a:off x="409575" y="1233488"/>
            <a:ext cx="5922963" cy="33321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 name="Google Shape;48;p1:notes"/>
          <p:cNvSpPr txBox="1"/>
          <p:nvPr>
            <p:ph idx="1" type="body"/>
          </p:nvPr>
        </p:nvSpPr>
        <p:spPr>
          <a:xfrm>
            <a:off x="674212" y="4751219"/>
            <a:ext cx="5393690" cy="38873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 name="Google Shape;49;p1:notes"/>
          <p:cNvSpPr txBox="1"/>
          <p:nvPr>
            <p:ph idx="12" type="sldNum"/>
          </p:nvPr>
        </p:nvSpPr>
        <p:spPr>
          <a:xfrm>
            <a:off x="3818971" y="9377317"/>
            <a:ext cx="2921582" cy="49534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1:notes"/>
          <p:cNvSpPr/>
          <p:nvPr>
            <p:ph idx="2" type="sldImg"/>
          </p:nvPr>
        </p:nvSpPr>
        <p:spPr>
          <a:xfrm>
            <a:off x="409575" y="1233488"/>
            <a:ext cx="5922963" cy="33321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11:notes"/>
          <p:cNvSpPr txBox="1"/>
          <p:nvPr>
            <p:ph idx="1" type="body"/>
          </p:nvPr>
        </p:nvSpPr>
        <p:spPr>
          <a:xfrm>
            <a:off x="674212" y="4751219"/>
            <a:ext cx="5393690" cy="3887361"/>
          </a:xfrm>
          <a:prstGeom prst="rect">
            <a:avLst/>
          </a:prstGeom>
          <a:noFill/>
          <a:ln>
            <a:noFill/>
          </a:ln>
        </p:spPr>
        <p:txBody>
          <a:bodyPr anchorCtr="0" anchor="t" bIns="45700" lIns="91425" spcFirstLastPara="1" rIns="91425" wrap="square" tIns="45700">
            <a:noAutofit/>
          </a:bodyPr>
          <a:lstStyle/>
          <a:p>
            <a:pPr indent="0" lvl="2" marL="914400" rtl="0" algn="l">
              <a:lnSpc>
                <a:spcPct val="150000"/>
              </a:lnSpc>
              <a:spcBef>
                <a:spcPts val="0"/>
              </a:spcBef>
              <a:spcAft>
                <a:spcPts val="0"/>
              </a:spcAft>
              <a:buNone/>
            </a:pPr>
            <a:r>
              <a:t/>
            </a:r>
            <a:endParaRPr b="1" sz="1200">
              <a:solidFill>
                <a:schemeClr val="accent1"/>
              </a:solidFill>
            </a:endParaRPr>
          </a:p>
          <a:p>
            <a:pPr indent="0" lvl="0" marL="0" rtl="0" algn="l">
              <a:spcBef>
                <a:spcPts val="600"/>
              </a:spcBef>
              <a:spcAft>
                <a:spcPts val="0"/>
              </a:spcAft>
              <a:buNone/>
            </a:pPr>
            <a:r>
              <a:t/>
            </a:r>
            <a:endParaRPr/>
          </a:p>
        </p:txBody>
      </p:sp>
      <p:sp>
        <p:nvSpPr>
          <p:cNvPr id="154" name="Google Shape;154;p11:notes"/>
          <p:cNvSpPr txBox="1"/>
          <p:nvPr>
            <p:ph idx="12" type="sldNum"/>
          </p:nvPr>
        </p:nvSpPr>
        <p:spPr>
          <a:xfrm>
            <a:off x="3818971" y="9377317"/>
            <a:ext cx="2921582" cy="49534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2:notes"/>
          <p:cNvSpPr txBox="1"/>
          <p:nvPr>
            <p:ph idx="1" type="body"/>
          </p:nvPr>
        </p:nvSpPr>
        <p:spPr>
          <a:xfrm>
            <a:off x="674212" y="4751219"/>
            <a:ext cx="5393690" cy="38873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12:notes"/>
          <p:cNvSpPr/>
          <p:nvPr>
            <p:ph idx="2" type="sldImg"/>
          </p:nvPr>
        </p:nvSpPr>
        <p:spPr>
          <a:xfrm>
            <a:off x="409575" y="1233488"/>
            <a:ext cx="5922963" cy="33321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2:notes"/>
          <p:cNvSpPr/>
          <p:nvPr>
            <p:ph idx="2" type="sldImg"/>
          </p:nvPr>
        </p:nvSpPr>
        <p:spPr>
          <a:xfrm>
            <a:off x="409575" y="1233488"/>
            <a:ext cx="5922963" cy="33321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 name="Google Shape;55;p2:notes"/>
          <p:cNvSpPr txBox="1"/>
          <p:nvPr>
            <p:ph idx="1" type="body"/>
          </p:nvPr>
        </p:nvSpPr>
        <p:spPr>
          <a:xfrm>
            <a:off x="674212" y="4751219"/>
            <a:ext cx="5393690" cy="38873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 name="Google Shape;56;p2:notes"/>
          <p:cNvSpPr txBox="1"/>
          <p:nvPr>
            <p:ph idx="12" type="sldNum"/>
          </p:nvPr>
        </p:nvSpPr>
        <p:spPr>
          <a:xfrm>
            <a:off x="3818971" y="9377317"/>
            <a:ext cx="2921582" cy="49534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3:notes"/>
          <p:cNvSpPr/>
          <p:nvPr>
            <p:ph idx="2" type="sldImg"/>
          </p:nvPr>
        </p:nvSpPr>
        <p:spPr>
          <a:xfrm>
            <a:off x="409575" y="1233488"/>
            <a:ext cx="5922963" cy="33321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 name="Google Shape;64;p3:notes"/>
          <p:cNvSpPr txBox="1"/>
          <p:nvPr>
            <p:ph idx="1" type="body"/>
          </p:nvPr>
        </p:nvSpPr>
        <p:spPr>
          <a:xfrm>
            <a:off x="674212" y="4751219"/>
            <a:ext cx="5393690" cy="38873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 name="Google Shape;65;p3:notes"/>
          <p:cNvSpPr txBox="1"/>
          <p:nvPr>
            <p:ph idx="12" type="sldNum"/>
          </p:nvPr>
        </p:nvSpPr>
        <p:spPr>
          <a:xfrm>
            <a:off x="3818971" y="9377317"/>
            <a:ext cx="2921582" cy="49534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4:notes"/>
          <p:cNvSpPr/>
          <p:nvPr>
            <p:ph idx="2" type="sldImg"/>
          </p:nvPr>
        </p:nvSpPr>
        <p:spPr>
          <a:xfrm>
            <a:off x="409575" y="1233488"/>
            <a:ext cx="5922963" cy="33321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4:notes"/>
          <p:cNvSpPr txBox="1"/>
          <p:nvPr>
            <p:ph idx="1" type="body"/>
          </p:nvPr>
        </p:nvSpPr>
        <p:spPr>
          <a:xfrm>
            <a:off x="674212" y="4751219"/>
            <a:ext cx="5393690" cy="3887361"/>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Clr>
                <a:schemeClr val="dk1"/>
              </a:buClr>
              <a:buSzPts val="1800"/>
              <a:buFont typeface="Arial"/>
              <a:buNone/>
            </a:pPr>
            <a:r>
              <a:t/>
            </a:r>
            <a:endParaRPr sz="1800">
              <a:latin typeface="Calibri"/>
              <a:ea typeface="Calibri"/>
              <a:cs typeface="Calibri"/>
              <a:sym typeface="Calibri"/>
            </a:endParaRPr>
          </a:p>
        </p:txBody>
      </p:sp>
      <p:sp>
        <p:nvSpPr>
          <p:cNvPr id="88" name="Google Shape;88;p4:notes"/>
          <p:cNvSpPr txBox="1"/>
          <p:nvPr>
            <p:ph idx="12" type="sldNum"/>
          </p:nvPr>
        </p:nvSpPr>
        <p:spPr>
          <a:xfrm>
            <a:off x="3818971" y="9377317"/>
            <a:ext cx="2921582" cy="49534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5:notes"/>
          <p:cNvSpPr/>
          <p:nvPr>
            <p:ph idx="2" type="sldImg"/>
          </p:nvPr>
        </p:nvSpPr>
        <p:spPr>
          <a:xfrm>
            <a:off x="409575" y="1233488"/>
            <a:ext cx="5922963" cy="33321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p5:notes"/>
          <p:cNvSpPr txBox="1"/>
          <p:nvPr>
            <p:ph idx="1" type="body"/>
          </p:nvPr>
        </p:nvSpPr>
        <p:spPr>
          <a:xfrm>
            <a:off x="674212" y="4751219"/>
            <a:ext cx="5393690" cy="38873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5:notes"/>
          <p:cNvSpPr txBox="1"/>
          <p:nvPr>
            <p:ph idx="12" type="sldNum"/>
          </p:nvPr>
        </p:nvSpPr>
        <p:spPr>
          <a:xfrm>
            <a:off x="3818971" y="9377317"/>
            <a:ext cx="2921582" cy="49534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6:notes"/>
          <p:cNvSpPr/>
          <p:nvPr>
            <p:ph idx="2" type="sldImg"/>
          </p:nvPr>
        </p:nvSpPr>
        <p:spPr>
          <a:xfrm>
            <a:off x="409575" y="1233488"/>
            <a:ext cx="5922963" cy="33321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6:notes"/>
          <p:cNvSpPr txBox="1"/>
          <p:nvPr>
            <p:ph idx="1" type="body"/>
          </p:nvPr>
        </p:nvSpPr>
        <p:spPr>
          <a:xfrm>
            <a:off x="674212" y="4751219"/>
            <a:ext cx="5393690" cy="388736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F497D"/>
              </a:buClr>
              <a:buSzPts val="1800"/>
              <a:buFont typeface="Arial"/>
              <a:buNone/>
            </a:pPr>
            <a:r>
              <a:rPr lang="en-GB" sz="1800">
                <a:solidFill>
                  <a:srgbClr val="1F497D"/>
                </a:solidFill>
                <a:latin typeface="Calibri"/>
                <a:ea typeface="Calibri"/>
                <a:cs typeface="Calibri"/>
                <a:sym typeface="Calibri"/>
              </a:rPr>
              <a:t>EO Data Hub (with NERC/NCEO) </a:t>
            </a:r>
            <a:endParaRPr/>
          </a:p>
        </p:txBody>
      </p:sp>
      <p:sp>
        <p:nvSpPr>
          <p:cNvPr id="115" name="Google Shape;115;p6:notes"/>
          <p:cNvSpPr txBox="1"/>
          <p:nvPr>
            <p:ph idx="12" type="sldNum"/>
          </p:nvPr>
        </p:nvSpPr>
        <p:spPr>
          <a:xfrm>
            <a:off x="3818971" y="9377317"/>
            <a:ext cx="2921582" cy="49534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8:notes"/>
          <p:cNvSpPr/>
          <p:nvPr>
            <p:ph idx="2" type="sldImg"/>
          </p:nvPr>
        </p:nvSpPr>
        <p:spPr>
          <a:xfrm>
            <a:off x="409575" y="1233488"/>
            <a:ext cx="5922963" cy="33321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8:notes"/>
          <p:cNvSpPr txBox="1"/>
          <p:nvPr>
            <p:ph idx="1" type="body"/>
          </p:nvPr>
        </p:nvSpPr>
        <p:spPr>
          <a:xfrm>
            <a:off x="674212" y="4751219"/>
            <a:ext cx="5393690" cy="38873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8:notes"/>
          <p:cNvSpPr txBox="1"/>
          <p:nvPr>
            <p:ph idx="12" type="sldNum"/>
          </p:nvPr>
        </p:nvSpPr>
        <p:spPr>
          <a:xfrm>
            <a:off x="3818971" y="9377317"/>
            <a:ext cx="2921582" cy="49534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9:notes"/>
          <p:cNvSpPr txBox="1"/>
          <p:nvPr>
            <p:ph idx="1" type="body"/>
          </p:nvPr>
        </p:nvSpPr>
        <p:spPr>
          <a:xfrm>
            <a:off x="674212" y="4751219"/>
            <a:ext cx="5393690" cy="38873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9:notes"/>
          <p:cNvSpPr/>
          <p:nvPr>
            <p:ph idx="2" type="sldImg"/>
          </p:nvPr>
        </p:nvSpPr>
        <p:spPr>
          <a:xfrm>
            <a:off x="409575" y="1233488"/>
            <a:ext cx="5922963" cy="33321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0:notes"/>
          <p:cNvSpPr txBox="1"/>
          <p:nvPr>
            <p:ph idx="1" type="body"/>
          </p:nvPr>
        </p:nvSpPr>
        <p:spPr>
          <a:xfrm>
            <a:off x="674212" y="4751219"/>
            <a:ext cx="5393690" cy="38873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10:notes"/>
          <p:cNvSpPr/>
          <p:nvPr>
            <p:ph idx="2" type="sldImg"/>
          </p:nvPr>
        </p:nvSpPr>
        <p:spPr>
          <a:xfrm>
            <a:off x="409575" y="1233488"/>
            <a:ext cx="5922963" cy="33321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18.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pic>
        <p:nvPicPr>
          <p:cNvPr id="17" name="Google Shape;17;p14"/>
          <p:cNvPicPr preferRelativeResize="0"/>
          <p:nvPr/>
        </p:nvPicPr>
        <p:blipFill rotWithShape="1">
          <a:blip r:embed="rId2">
            <a:alphaModFix/>
          </a:blip>
          <a:srcRect b="1250" l="0" r="17426" t="0"/>
          <a:stretch/>
        </p:blipFill>
        <p:spPr>
          <a:xfrm>
            <a:off x="2262821" y="0"/>
            <a:ext cx="9928834" cy="6858000"/>
          </a:xfrm>
          <a:prstGeom prst="rect">
            <a:avLst/>
          </a:prstGeom>
          <a:noFill/>
          <a:ln>
            <a:noFill/>
          </a:ln>
        </p:spPr>
      </p:pic>
      <p:pic>
        <p:nvPicPr>
          <p:cNvPr id="18" name="Google Shape;18;p14"/>
          <p:cNvPicPr preferRelativeResize="0"/>
          <p:nvPr/>
        </p:nvPicPr>
        <p:blipFill rotWithShape="1">
          <a:blip r:embed="rId3">
            <a:alphaModFix/>
          </a:blip>
          <a:srcRect b="0" l="0" r="0" t="0"/>
          <a:stretch/>
        </p:blipFill>
        <p:spPr>
          <a:xfrm>
            <a:off x="345" y="0"/>
            <a:ext cx="12191310" cy="6858000"/>
          </a:xfrm>
          <a:prstGeom prst="rect">
            <a:avLst/>
          </a:prstGeom>
          <a:noFill/>
          <a:ln>
            <a:noFill/>
          </a:ln>
        </p:spPr>
      </p:pic>
      <p:sp>
        <p:nvSpPr>
          <p:cNvPr id="19" name="Google Shape;19;p14"/>
          <p:cNvSpPr txBox="1"/>
          <p:nvPr>
            <p:ph type="ctrTitle"/>
          </p:nvPr>
        </p:nvSpPr>
        <p:spPr>
          <a:xfrm>
            <a:off x="432001" y="1914525"/>
            <a:ext cx="6692700" cy="286702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5000"/>
              <a:buFont typeface="Arial"/>
              <a:buNone/>
              <a:defRPr b="1"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14"/>
          <p:cNvSpPr txBox="1"/>
          <p:nvPr>
            <p:ph idx="1" type="subTitle"/>
          </p:nvPr>
        </p:nvSpPr>
        <p:spPr>
          <a:xfrm>
            <a:off x="445631" y="5505450"/>
            <a:ext cx="4631194" cy="924976"/>
          </a:xfrm>
          <a:prstGeom prst="rect">
            <a:avLst/>
          </a:prstGeom>
          <a:noFill/>
          <a:ln>
            <a:noFill/>
          </a:ln>
        </p:spPr>
        <p:txBody>
          <a:bodyPr anchorCtr="0" anchor="b" bIns="45700" lIns="91425" spcFirstLastPara="1" rIns="91425" wrap="square" tIns="45700">
            <a:normAutofit/>
          </a:bodyPr>
          <a:lstStyle>
            <a:lvl1pPr lvl="0" algn="l">
              <a:lnSpc>
                <a:spcPct val="90000"/>
              </a:lnSpc>
              <a:spcBef>
                <a:spcPts val="1000"/>
              </a:spcBef>
              <a:spcAft>
                <a:spcPts val="0"/>
              </a:spcAft>
              <a:buClr>
                <a:schemeClr val="lt1"/>
              </a:buClr>
              <a:buSzPts val="2400"/>
              <a:buNone/>
              <a:defRPr b="0" sz="2400">
                <a:solidFill>
                  <a:schemeClr val="lt1"/>
                </a:solidFill>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21" name="Google Shape;21;p14"/>
          <p:cNvPicPr preferRelativeResize="0"/>
          <p:nvPr/>
        </p:nvPicPr>
        <p:blipFill rotWithShape="1">
          <a:blip r:embed="rId4">
            <a:alphaModFix/>
          </a:blip>
          <a:srcRect b="0" l="0" r="0" t="0"/>
          <a:stretch/>
        </p:blipFill>
        <p:spPr>
          <a:xfrm>
            <a:off x="476251" y="428624"/>
            <a:ext cx="1847849" cy="51527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15"/>
          <p:cNvSpPr txBox="1"/>
          <p:nvPr>
            <p:ph idx="11" type="ftr"/>
          </p:nvPr>
        </p:nvSpPr>
        <p:spPr>
          <a:xfrm>
            <a:off x="432001" y="6364817"/>
            <a:ext cx="7721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5"/>
          <p:cNvSpPr txBox="1"/>
          <p:nvPr>
            <p:ph type="title"/>
          </p:nvPr>
        </p:nvSpPr>
        <p:spPr>
          <a:xfrm>
            <a:off x="432000" y="365125"/>
            <a:ext cx="113280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5"/>
          <p:cNvSpPr txBox="1"/>
          <p:nvPr>
            <p:ph idx="1" type="body"/>
          </p:nvPr>
        </p:nvSpPr>
        <p:spPr>
          <a:xfrm>
            <a:off x="432000" y="1825625"/>
            <a:ext cx="113280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2"/>
              </a:buClr>
              <a:buSzPts val="1800"/>
              <a:buChar char="•"/>
              <a:defRPr/>
            </a:lvl2pPr>
            <a:lvl3pPr indent="-342900" lvl="2" marL="1371600" algn="l">
              <a:lnSpc>
                <a:spcPct val="90000"/>
              </a:lnSpc>
              <a:spcBef>
                <a:spcPts val="500"/>
              </a:spcBef>
              <a:spcAft>
                <a:spcPts val="0"/>
              </a:spcAft>
              <a:buClr>
                <a:schemeClr val="dk2"/>
              </a:buClr>
              <a:buSzPts val="1800"/>
              <a:buChar char="•"/>
              <a:defRPr/>
            </a:lvl3pPr>
            <a:lvl4pPr indent="-342900" lvl="3" marL="1828800" algn="l">
              <a:lnSpc>
                <a:spcPct val="90000"/>
              </a:lnSpc>
              <a:spcBef>
                <a:spcPts val="500"/>
              </a:spcBef>
              <a:spcAft>
                <a:spcPts val="0"/>
              </a:spcAft>
              <a:buClr>
                <a:schemeClr val="dk2"/>
              </a:buClr>
              <a:buSzPts val="1800"/>
              <a:buChar char="•"/>
              <a:defRPr/>
            </a:lvl4pPr>
            <a:lvl5pPr indent="-342900" lvl="4" marL="2286000" algn="l">
              <a:lnSpc>
                <a:spcPct val="9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15"/>
          <p:cNvSpPr txBox="1"/>
          <p:nvPr>
            <p:ph idx="12" type="sldNum"/>
          </p:nvPr>
        </p:nvSpPr>
        <p:spPr>
          <a:xfrm>
            <a:off x="10998200" y="6364817"/>
            <a:ext cx="761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16"/>
          <p:cNvSpPr txBox="1"/>
          <p:nvPr>
            <p:ph idx="11" type="ftr"/>
          </p:nvPr>
        </p:nvSpPr>
        <p:spPr>
          <a:xfrm>
            <a:off x="432001" y="6364817"/>
            <a:ext cx="7721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6"/>
          <p:cNvSpPr txBox="1"/>
          <p:nvPr>
            <p:ph type="title"/>
          </p:nvPr>
        </p:nvSpPr>
        <p:spPr>
          <a:xfrm>
            <a:off x="432000" y="365125"/>
            <a:ext cx="113280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16"/>
          <p:cNvSpPr txBox="1"/>
          <p:nvPr>
            <p:ph idx="1" type="body"/>
          </p:nvPr>
        </p:nvSpPr>
        <p:spPr>
          <a:xfrm>
            <a:off x="432000" y="1825625"/>
            <a:ext cx="55878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2"/>
              </a:buClr>
              <a:buSzPts val="1800"/>
              <a:buChar char="•"/>
              <a:defRPr/>
            </a:lvl2pPr>
            <a:lvl3pPr indent="-342900" lvl="2" marL="1371600" algn="l">
              <a:lnSpc>
                <a:spcPct val="90000"/>
              </a:lnSpc>
              <a:spcBef>
                <a:spcPts val="500"/>
              </a:spcBef>
              <a:spcAft>
                <a:spcPts val="0"/>
              </a:spcAft>
              <a:buClr>
                <a:schemeClr val="dk2"/>
              </a:buClr>
              <a:buSzPts val="1800"/>
              <a:buChar char="•"/>
              <a:defRPr/>
            </a:lvl3pPr>
            <a:lvl4pPr indent="-342900" lvl="3" marL="1828800" algn="l">
              <a:lnSpc>
                <a:spcPct val="90000"/>
              </a:lnSpc>
              <a:spcBef>
                <a:spcPts val="500"/>
              </a:spcBef>
              <a:spcAft>
                <a:spcPts val="0"/>
              </a:spcAft>
              <a:buClr>
                <a:schemeClr val="dk2"/>
              </a:buClr>
              <a:buSzPts val="1800"/>
              <a:buChar char="•"/>
              <a:defRPr/>
            </a:lvl4pPr>
            <a:lvl5pPr indent="-342900" lvl="4" marL="2286000" algn="l">
              <a:lnSpc>
                <a:spcPct val="9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16"/>
          <p:cNvSpPr txBox="1"/>
          <p:nvPr>
            <p:ph idx="2" type="body"/>
          </p:nvPr>
        </p:nvSpPr>
        <p:spPr>
          <a:xfrm>
            <a:off x="6172200" y="1825625"/>
            <a:ext cx="55878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2"/>
              </a:buClr>
              <a:buSzPts val="1800"/>
              <a:buChar char="•"/>
              <a:defRPr/>
            </a:lvl2pPr>
            <a:lvl3pPr indent="-342900" lvl="2" marL="1371600" algn="l">
              <a:lnSpc>
                <a:spcPct val="90000"/>
              </a:lnSpc>
              <a:spcBef>
                <a:spcPts val="500"/>
              </a:spcBef>
              <a:spcAft>
                <a:spcPts val="0"/>
              </a:spcAft>
              <a:buClr>
                <a:schemeClr val="dk2"/>
              </a:buClr>
              <a:buSzPts val="1800"/>
              <a:buChar char="•"/>
              <a:defRPr/>
            </a:lvl3pPr>
            <a:lvl4pPr indent="-342900" lvl="3" marL="1828800" algn="l">
              <a:lnSpc>
                <a:spcPct val="90000"/>
              </a:lnSpc>
              <a:spcBef>
                <a:spcPts val="500"/>
              </a:spcBef>
              <a:spcAft>
                <a:spcPts val="0"/>
              </a:spcAft>
              <a:buClr>
                <a:schemeClr val="dk2"/>
              </a:buClr>
              <a:buSzPts val="1800"/>
              <a:buChar char="•"/>
              <a:defRPr/>
            </a:lvl4pPr>
            <a:lvl5pPr indent="-342900" lvl="4" marL="2286000" algn="l">
              <a:lnSpc>
                <a:spcPct val="9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6"/>
          <p:cNvSpPr txBox="1"/>
          <p:nvPr>
            <p:ph idx="12" type="sldNum"/>
          </p:nvPr>
        </p:nvSpPr>
        <p:spPr>
          <a:xfrm>
            <a:off x="10998200" y="6364817"/>
            <a:ext cx="761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call-out)">
  <p:cSld name="Two Content (call-out)">
    <p:spTree>
      <p:nvGrpSpPr>
        <p:cNvPr id="33" name="Shape 33"/>
        <p:cNvGrpSpPr/>
        <p:nvPr/>
      </p:nvGrpSpPr>
      <p:grpSpPr>
        <a:xfrm>
          <a:off x="0" y="0"/>
          <a:ext cx="0" cy="0"/>
          <a:chOff x="0" y="0"/>
          <a:chExt cx="0" cy="0"/>
        </a:xfrm>
      </p:grpSpPr>
      <p:sp>
        <p:nvSpPr>
          <p:cNvPr id="34" name="Google Shape;34;p17"/>
          <p:cNvSpPr txBox="1"/>
          <p:nvPr>
            <p:ph idx="11" type="ftr"/>
          </p:nvPr>
        </p:nvSpPr>
        <p:spPr>
          <a:xfrm>
            <a:off x="432001" y="6364817"/>
            <a:ext cx="7721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7"/>
          <p:cNvSpPr txBox="1"/>
          <p:nvPr>
            <p:ph type="title"/>
          </p:nvPr>
        </p:nvSpPr>
        <p:spPr>
          <a:xfrm>
            <a:off x="432000" y="365125"/>
            <a:ext cx="113280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17"/>
          <p:cNvSpPr txBox="1"/>
          <p:nvPr>
            <p:ph idx="1" type="body"/>
          </p:nvPr>
        </p:nvSpPr>
        <p:spPr>
          <a:xfrm>
            <a:off x="432000" y="1825625"/>
            <a:ext cx="3726000" cy="4351338"/>
          </a:xfrm>
          <a:prstGeom prst="rect">
            <a:avLst/>
          </a:prstGeom>
          <a:solidFill>
            <a:schemeClr val="accent1"/>
          </a:solidFill>
          <a:ln>
            <a:noFill/>
          </a:ln>
        </p:spPr>
        <p:txBody>
          <a:bodyPr anchorCtr="0" anchor="t" bIns="180000" lIns="144000" spcFirstLastPara="1" rIns="144000" wrap="square" tIns="180000">
            <a:normAutofit/>
          </a:bodyPr>
          <a:lstStyle>
            <a:lvl1pPr indent="-342900" lvl="0" marL="457200" algn="l">
              <a:lnSpc>
                <a:spcPct val="90000"/>
              </a:lnSpc>
              <a:spcBef>
                <a:spcPts val="1000"/>
              </a:spcBef>
              <a:spcAft>
                <a:spcPts val="0"/>
              </a:spcAft>
              <a:buClr>
                <a:schemeClr val="lt1"/>
              </a:buClr>
              <a:buSzPts val="1800"/>
              <a:buChar char="•"/>
              <a:defRPr>
                <a:solidFill>
                  <a:schemeClr val="lt1"/>
                </a:solidFill>
              </a:defRPr>
            </a:lvl1pPr>
            <a:lvl2pPr indent="-342900" lvl="1" marL="914400" algn="l">
              <a:lnSpc>
                <a:spcPct val="90000"/>
              </a:lnSpc>
              <a:spcBef>
                <a:spcPts val="500"/>
              </a:spcBef>
              <a:spcAft>
                <a:spcPts val="0"/>
              </a:spcAft>
              <a:buClr>
                <a:schemeClr val="lt1"/>
              </a:buClr>
              <a:buSzPts val="1800"/>
              <a:buChar char="•"/>
              <a:defRPr>
                <a:solidFill>
                  <a:schemeClr val="lt1"/>
                </a:solidFill>
              </a:defRPr>
            </a:lvl2pPr>
            <a:lvl3pPr indent="-342900" lvl="2" marL="1371600" algn="l">
              <a:lnSpc>
                <a:spcPct val="90000"/>
              </a:lnSpc>
              <a:spcBef>
                <a:spcPts val="500"/>
              </a:spcBef>
              <a:spcAft>
                <a:spcPts val="0"/>
              </a:spcAft>
              <a:buClr>
                <a:schemeClr val="lt1"/>
              </a:buClr>
              <a:buSzPts val="1800"/>
              <a:buChar char="•"/>
              <a:defRPr>
                <a:solidFill>
                  <a:schemeClr val="lt1"/>
                </a:solidFill>
              </a:defRPr>
            </a:lvl3pPr>
            <a:lvl4pPr indent="-342900" lvl="3" marL="1828800" algn="l">
              <a:lnSpc>
                <a:spcPct val="90000"/>
              </a:lnSpc>
              <a:spcBef>
                <a:spcPts val="500"/>
              </a:spcBef>
              <a:spcAft>
                <a:spcPts val="0"/>
              </a:spcAft>
              <a:buClr>
                <a:schemeClr val="lt1"/>
              </a:buClr>
              <a:buSzPts val="1800"/>
              <a:buChar char="•"/>
              <a:defRPr>
                <a:solidFill>
                  <a:schemeClr val="lt1"/>
                </a:solidFill>
              </a:defRPr>
            </a:lvl4pPr>
            <a:lvl5pPr indent="-342900" lvl="4" marL="2286000" algn="l">
              <a:lnSpc>
                <a:spcPct val="9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7"/>
          <p:cNvSpPr txBox="1"/>
          <p:nvPr>
            <p:ph idx="2" type="body"/>
          </p:nvPr>
        </p:nvSpPr>
        <p:spPr>
          <a:xfrm>
            <a:off x="4308898" y="1825625"/>
            <a:ext cx="7451102"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2"/>
              </a:buClr>
              <a:buSzPts val="1800"/>
              <a:buChar char="•"/>
              <a:defRPr/>
            </a:lvl2pPr>
            <a:lvl3pPr indent="-342900" lvl="2" marL="1371600" algn="l">
              <a:lnSpc>
                <a:spcPct val="90000"/>
              </a:lnSpc>
              <a:spcBef>
                <a:spcPts val="500"/>
              </a:spcBef>
              <a:spcAft>
                <a:spcPts val="0"/>
              </a:spcAft>
              <a:buClr>
                <a:schemeClr val="dk2"/>
              </a:buClr>
              <a:buSzPts val="1800"/>
              <a:buChar char="•"/>
              <a:defRPr/>
            </a:lvl3pPr>
            <a:lvl4pPr indent="-342900" lvl="3" marL="1828800" algn="l">
              <a:lnSpc>
                <a:spcPct val="90000"/>
              </a:lnSpc>
              <a:spcBef>
                <a:spcPts val="500"/>
              </a:spcBef>
              <a:spcAft>
                <a:spcPts val="0"/>
              </a:spcAft>
              <a:buClr>
                <a:schemeClr val="dk2"/>
              </a:buClr>
              <a:buSzPts val="1800"/>
              <a:buChar char="•"/>
              <a:defRPr/>
            </a:lvl4pPr>
            <a:lvl5pPr indent="-342900" lvl="4" marL="2286000" algn="l">
              <a:lnSpc>
                <a:spcPct val="9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17"/>
          <p:cNvSpPr txBox="1"/>
          <p:nvPr>
            <p:ph idx="12" type="sldNum"/>
          </p:nvPr>
        </p:nvSpPr>
        <p:spPr>
          <a:xfrm>
            <a:off x="10998200" y="6364817"/>
            <a:ext cx="761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 name="Shape 39"/>
        <p:cNvGrpSpPr/>
        <p:nvPr/>
      </p:nvGrpSpPr>
      <p:grpSpPr>
        <a:xfrm>
          <a:off x="0" y="0"/>
          <a:ext cx="0" cy="0"/>
          <a:chOff x="0" y="0"/>
          <a:chExt cx="0" cy="0"/>
        </a:xfrm>
      </p:grpSpPr>
      <p:sp>
        <p:nvSpPr>
          <p:cNvPr id="40" name="Google Shape;40;p18"/>
          <p:cNvSpPr txBox="1"/>
          <p:nvPr>
            <p:ph idx="11" type="ftr"/>
          </p:nvPr>
        </p:nvSpPr>
        <p:spPr>
          <a:xfrm>
            <a:off x="432001" y="6364817"/>
            <a:ext cx="7721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8"/>
          <p:cNvSpPr txBox="1"/>
          <p:nvPr>
            <p:ph type="title"/>
          </p:nvPr>
        </p:nvSpPr>
        <p:spPr>
          <a:xfrm>
            <a:off x="432000" y="365125"/>
            <a:ext cx="113280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8"/>
          <p:cNvSpPr txBox="1"/>
          <p:nvPr>
            <p:ph idx="12" type="sldNum"/>
          </p:nvPr>
        </p:nvSpPr>
        <p:spPr>
          <a:xfrm>
            <a:off x="10998200" y="6364817"/>
            <a:ext cx="761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 name="Shape 43"/>
        <p:cNvGrpSpPr/>
        <p:nvPr/>
      </p:nvGrpSpPr>
      <p:grpSpPr>
        <a:xfrm>
          <a:off x="0" y="0"/>
          <a:ext cx="0" cy="0"/>
          <a:chOff x="0" y="0"/>
          <a:chExt cx="0" cy="0"/>
        </a:xfrm>
      </p:grpSpPr>
      <p:sp>
        <p:nvSpPr>
          <p:cNvPr id="44" name="Google Shape;44;p19"/>
          <p:cNvSpPr txBox="1"/>
          <p:nvPr>
            <p:ph idx="11" type="ftr"/>
          </p:nvPr>
        </p:nvSpPr>
        <p:spPr>
          <a:xfrm>
            <a:off x="432001" y="6364817"/>
            <a:ext cx="7721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9"/>
          <p:cNvSpPr txBox="1"/>
          <p:nvPr>
            <p:ph idx="12" type="sldNum"/>
          </p:nvPr>
        </p:nvSpPr>
        <p:spPr>
          <a:xfrm>
            <a:off x="10998200" y="6364817"/>
            <a:ext cx="761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
          <p:cNvSpPr/>
          <p:nvPr/>
        </p:nvSpPr>
        <p:spPr>
          <a:xfrm>
            <a:off x="0" y="5910263"/>
            <a:ext cx="714375" cy="947737"/>
          </a:xfrm>
          <a:prstGeom prst="triangle">
            <a:avLst>
              <a:gd fmla="val 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 name="Google Shape;11;p13"/>
          <p:cNvSpPr/>
          <p:nvPr/>
        </p:nvSpPr>
        <p:spPr>
          <a:xfrm>
            <a:off x="10372725" y="5910263"/>
            <a:ext cx="1819275" cy="947308"/>
          </a:xfrm>
          <a:prstGeom prst="triangle">
            <a:avLst>
              <a:gd fmla="val 100000" name="adj"/>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 name="Google Shape;12;p13"/>
          <p:cNvSpPr txBox="1"/>
          <p:nvPr>
            <p:ph type="title"/>
          </p:nvPr>
        </p:nvSpPr>
        <p:spPr>
          <a:xfrm>
            <a:off x="432000" y="365125"/>
            <a:ext cx="113280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2"/>
              </a:buClr>
              <a:buSzPts val="4000"/>
              <a:buFont typeface="Arial"/>
              <a:buNone/>
              <a:defRPr b="0" i="0" sz="4000"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13"/>
          <p:cNvSpPr txBox="1"/>
          <p:nvPr>
            <p:ph idx="1" type="body"/>
          </p:nvPr>
        </p:nvSpPr>
        <p:spPr>
          <a:xfrm>
            <a:off x="432000" y="1825625"/>
            <a:ext cx="11328000" cy="4351338"/>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90000"/>
              </a:lnSpc>
              <a:spcBef>
                <a:spcPts val="10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42900" lvl="1" marL="9144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2pPr>
            <a:lvl3pPr indent="-342900" lvl="2" marL="13716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3pPr>
            <a:lvl4pPr indent="-342900" lvl="3" marL="18288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4pPr>
            <a:lvl5pPr indent="-342900" lvl="4" marL="22860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 name="Google Shape;14;p13"/>
          <p:cNvSpPr txBox="1"/>
          <p:nvPr>
            <p:ph idx="11" type="ftr"/>
          </p:nvPr>
        </p:nvSpPr>
        <p:spPr>
          <a:xfrm>
            <a:off x="432001" y="6364817"/>
            <a:ext cx="7721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 name="Google Shape;15;p13"/>
          <p:cNvSpPr txBox="1"/>
          <p:nvPr>
            <p:ph idx="12" type="sldNum"/>
          </p:nvPr>
        </p:nvSpPr>
        <p:spPr>
          <a:xfrm>
            <a:off x="10998200" y="6364817"/>
            <a:ext cx="761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200" u="none" cap="none" strike="noStrike">
                <a:solidFill>
                  <a:schemeClr val="lt1"/>
                </a:solidFill>
                <a:latin typeface="Arial"/>
                <a:ea typeface="Arial"/>
                <a:cs typeface="Arial"/>
                <a:sym typeface="Arial"/>
              </a:defRPr>
            </a:lvl1pPr>
            <a:lvl2pPr indent="0" lvl="1" marL="0" marR="0" rtl="0" algn="r">
              <a:spcBef>
                <a:spcPts val="0"/>
              </a:spcBef>
              <a:buNone/>
              <a:defRPr b="1" i="0" sz="1200" u="none" cap="none" strike="noStrike">
                <a:solidFill>
                  <a:schemeClr val="lt1"/>
                </a:solidFill>
                <a:latin typeface="Arial"/>
                <a:ea typeface="Arial"/>
                <a:cs typeface="Arial"/>
                <a:sym typeface="Arial"/>
              </a:defRPr>
            </a:lvl2pPr>
            <a:lvl3pPr indent="0" lvl="2" marL="0" marR="0" rtl="0" algn="r">
              <a:spcBef>
                <a:spcPts val="0"/>
              </a:spcBef>
              <a:buNone/>
              <a:defRPr b="1" i="0" sz="1200" u="none" cap="none" strike="noStrike">
                <a:solidFill>
                  <a:schemeClr val="lt1"/>
                </a:solidFill>
                <a:latin typeface="Arial"/>
                <a:ea typeface="Arial"/>
                <a:cs typeface="Arial"/>
                <a:sym typeface="Arial"/>
              </a:defRPr>
            </a:lvl3pPr>
            <a:lvl4pPr indent="0" lvl="3" marL="0" marR="0" rtl="0" algn="r">
              <a:spcBef>
                <a:spcPts val="0"/>
              </a:spcBef>
              <a:buNone/>
              <a:defRPr b="1" i="0" sz="1200" u="none" cap="none" strike="noStrike">
                <a:solidFill>
                  <a:schemeClr val="lt1"/>
                </a:solidFill>
                <a:latin typeface="Arial"/>
                <a:ea typeface="Arial"/>
                <a:cs typeface="Arial"/>
                <a:sym typeface="Arial"/>
              </a:defRPr>
            </a:lvl4pPr>
            <a:lvl5pPr indent="0" lvl="4" marL="0" marR="0" rtl="0" algn="r">
              <a:spcBef>
                <a:spcPts val="0"/>
              </a:spcBef>
              <a:buNone/>
              <a:defRPr b="1" i="0" sz="1200" u="none" cap="none" strike="noStrike">
                <a:solidFill>
                  <a:schemeClr val="lt1"/>
                </a:solidFill>
                <a:latin typeface="Arial"/>
                <a:ea typeface="Arial"/>
                <a:cs typeface="Arial"/>
                <a:sym typeface="Arial"/>
              </a:defRPr>
            </a:lvl5pPr>
            <a:lvl6pPr indent="0" lvl="5" marL="0" marR="0" rtl="0" algn="r">
              <a:spcBef>
                <a:spcPts val="0"/>
              </a:spcBef>
              <a:buNone/>
              <a:defRPr b="1" i="0" sz="1200" u="none" cap="none" strike="noStrike">
                <a:solidFill>
                  <a:schemeClr val="lt1"/>
                </a:solidFill>
                <a:latin typeface="Arial"/>
                <a:ea typeface="Arial"/>
                <a:cs typeface="Arial"/>
                <a:sym typeface="Arial"/>
              </a:defRPr>
            </a:lvl6pPr>
            <a:lvl7pPr indent="0" lvl="6" marL="0" marR="0" rtl="0" algn="r">
              <a:spcBef>
                <a:spcPts val="0"/>
              </a:spcBef>
              <a:buNone/>
              <a:defRPr b="1" i="0" sz="1200" u="none" cap="none" strike="noStrike">
                <a:solidFill>
                  <a:schemeClr val="lt1"/>
                </a:solidFill>
                <a:latin typeface="Arial"/>
                <a:ea typeface="Arial"/>
                <a:cs typeface="Arial"/>
                <a:sym typeface="Arial"/>
              </a:defRPr>
            </a:lvl7pPr>
            <a:lvl8pPr indent="0" lvl="7" marL="0" marR="0" rtl="0" algn="r">
              <a:spcBef>
                <a:spcPts val="0"/>
              </a:spcBef>
              <a:buNone/>
              <a:defRPr b="1" i="0" sz="1200" u="none" cap="none" strike="noStrike">
                <a:solidFill>
                  <a:schemeClr val="lt1"/>
                </a:solidFill>
                <a:latin typeface="Arial"/>
                <a:ea typeface="Arial"/>
                <a:cs typeface="Arial"/>
                <a:sym typeface="Arial"/>
              </a:defRPr>
            </a:lvl8pPr>
            <a:lvl9pPr indent="0" lvl="8" marL="0" marR="0" rtl="0" algn="r">
              <a:spcBef>
                <a:spcPts val="0"/>
              </a:spcBef>
              <a:buNone/>
              <a:defRPr b="1"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gov.uk/government/publications/national-space-strategy" TargetMode="Externa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jpg"/><Relationship Id="rId5"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hyperlink" Target="mailto:uksatelliteops@airbus.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7.png"/><Relationship Id="rId5"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
          <p:cNvSpPr txBox="1"/>
          <p:nvPr>
            <p:ph type="ctrTitle"/>
          </p:nvPr>
        </p:nvSpPr>
        <p:spPr>
          <a:xfrm>
            <a:off x="432001" y="1914525"/>
            <a:ext cx="6692700" cy="286702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5000"/>
              <a:buFont typeface="Arial"/>
              <a:buNone/>
            </a:pPr>
            <a:r>
              <a:rPr lang="en-GB"/>
              <a:t>UKSA update to CEOS Plenary 2022</a:t>
            </a:r>
            <a:endParaRPr/>
          </a:p>
        </p:txBody>
      </p:sp>
      <p:sp>
        <p:nvSpPr>
          <p:cNvPr id="52" name="Google Shape;52;p1"/>
          <p:cNvSpPr txBox="1"/>
          <p:nvPr>
            <p:ph idx="1" type="subTitle"/>
          </p:nvPr>
        </p:nvSpPr>
        <p:spPr>
          <a:xfrm>
            <a:off x="310814" y="4781550"/>
            <a:ext cx="5869647" cy="1220007"/>
          </a:xfrm>
          <a:prstGeom prst="rect">
            <a:avLst/>
          </a:prstGeom>
          <a:noFill/>
          <a:ln>
            <a:noFill/>
          </a:ln>
        </p:spPr>
        <p:txBody>
          <a:bodyPr anchorCtr="0" anchor="b" bIns="45700" lIns="91425" spcFirstLastPara="1" rIns="91425" wrap="square" tIns="45700">
            <a:normAutofit fontScale="62500" lnSpcReduction="20000"/>
          </a:bodyPr>
          <a:lstStyle/>
          <a:p>
            <a:pPr indent="0" lvl="0" marL="0" rtl="0" algn="l">
              <a:lnSpc>
                <a:spcPct val="90000"/>
              </a:lnSpc>
              <a:spcBef>
                <a:spcPts val="0"/>
              </a:spcBef>
              <a:spcAft>
                <a:spcPts val="0"/>
              </a:spcAft>
              <a:buClr>
                <a:schemeClr val="lt1"/>
              </a:buClr>
              <a:buSzPct val="100000"/>
              <a:buNone/>
            </a:pPr>
            <a:r>
              <a:rPr lang="en-GB"/>
              <a:t>Beth Greenaway </a:t>
            </a:r>
            <a:endParaRPr/>
          </a:p>
          <a:p>
            <a:pPr indent="0" lvl="0" marL="0" rtl="0" algn="l">
              <a:lnSpc>
                <a:spcPct val="90000"/>
              </a:lnSpc>
              <a:spcBef>
                <a:spcPts val="1000"/>
              </a:spcBef>
              <a:spcAft>
                <a:spcPts val="0"/>
              </a:spcAft>
              <a:buClr>
                <a:schemeClr val="lt1"/>
              </a:buClr>
              <a:buSzPct val="100000"/>
              <a:buNone/>
            </a:pPr>
            <a:r>
              <a:rPr lang="en-GB"/>
              <a:t>Head of Earth Observation and Climate at the UK Space Agency </a:t>
            </a:r>
            <a:endParaRPr/>
          </a:p>
          <a:p>
            <a:pPr indent="0" lvl="0" marL="0" rtl="0" algn="l">
              <a:lnSpc>
                <a:spcPct val="90000"/>
              </a:lnSpc>
              <a:spcBef>
                <a:spcPts val="1000"/>
              </a:spcBef>
              <a:spcAft>
                <a:spcPts val="0"/>
              </a:spcAft>
              <a:buClr>
                <a:schemeClr val="lt1"/>
              </a:buClr>
              <a:buSzPct val="100000"/>
              <a:buNone/>
            </a:pPr>
            <a:r>
              <a:t/>
            </a:r>
            <a:endParaRPr/>
          </a:p>
          <a:p>
            <a:pPr indent="0" lvl="0" marL="0" rtl="0" algn="l">
              <a:lnSpc>
                <a:spcPct val="90000"/>
              </a:lnSpc>
              <a:spcBef>
                <a:spcPts val="1000"/>
              </a:spcBef>
              <a:spcAft>
                <a:spcPts val="0"/>
              </a:spcAft>
              <a:buClr>
                <a:schemeClr val="lt1"/>
              </a:buClr>
              <a:buSzPct val="100000"/>
              <a:buNone/>
            </a:pPr>
            <a:r>
              <a:rPr lang="en-GB"/>
              <a:t>November 2022</a:t>
            </a:r>
            <a:endParaRPr baseline="30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descr="An aerial view of a city&#10;&#10;Description automatically generated with low confidence" id="156" name="Google Shape;156;p11"/>
          <p:cNvPicPr preferRelativeResize="0"/>
          <p:nvPr/>
        </p:nvPicPr>
        <p:blipFill rotWithShape="1">
          <a:blip r:embed="rId3">
            <a:alphaModFix/>
          </a:blip>
          <a:srcRect b="0" l="0" r="0" t="0"/>
          <a:stretch/>
        </p:blipFill>
        <p:spPr>
          <a:xfrm>
            <a:off x="0" y="0"/>
            <a:ext cx="12431402" cy="7151293"/>
          </a:xfrm>
          <a:prstGeom prst="rect">
            <a:avLst/>
          </a:prstGeom>
          <a:noFill/>
          <a:ln>
            <a:noFill/>
          </a:ln>
        </p:spPr>
      </p:pic>
      <p:sp>
        <p:nvSpPr>
          <p:cNvPr id="157" name="Google Shape;157;p11"/>
          <p:cNvSpPr txBox="1"/>
          <p:nvPr>
            <p:ph idx="1" type="body"/>
          </p:nvPr>
        </p:nvSpPr>
        <p:spPr>
          <a:xfrm>
            <a:off x="446755" y="1714500"/>
            <a:ext cx="11298489" cy="4927600"/>
          </a:xfrm>
          <a:prstGeom prst="rect">
            <a:avLst/>
          </a:prstGeom>
          <a:solidFill>
            <a:srgbClr val="262626">
              <a:alpha val="80000"/>
            </a:srgbClr>
          </a:solidFill>
          <a:ln>
            <a:noFill/>
          </a:ln>
        </p:spPr>
        <p:txBody>
          <a:bodyPr anchorCtr="0" anchor="t" bIns="45700" lIns="91425" spcFirstLastPara="1" rIns="91425" wrap="square" tIns="45700">
            <a:normAutofit/>
          </a:bodyPr>
          <a:lstStyle/>
          <a:p>
            <a:pPr indent="0" lvl="1" marL="457200" rtl="0" algn="l">
              <a:lnSpc>
                <a:spcPct val="150000"/>
              </a:lnSpc>
              <a:spcBef>
                <a:spcPts val="0"/>
              </a:spcBef>
              <a:spcAft>
                <a:spcPts val="0"/>
              </a:spcAft>
              <a:buClr>
                <a:schemeClr val="lt1"/>
              </a:buClr>
              <a:buSzPts val="2000"/>
              <a:buNone/>
            </a:pPr>
            <a:r>
              <a:rPr b="1" i="1" lang="en-GB" sz="2000">
                <a:solidFill>
                  <a:schemeClr val="lt1"/>
                </a:solidFill>
                <a:latin typeface="Geo"/>
                <a:ea typeface="Geo"/>
                <a:cs typeface="Geo"/>
                <a:sym typeface="Geo"/>
              </a:rPr>
              <a:t>‘’To deliver a portfolio of Earth Observation focused activities, that ensures long-term value for money and access to the data, we need a series of related programmes’’ - </a:t>
            </a:r>
            <a:r>
              <a:rPr lang="en-GB" sz="2000">
                <a:solidFill>
                  <a:schemeClr val="lt1"/>
                </a:solidFill>
                <a:latin typeface="Geo"/>
                <a:ea typeface="Geo"/>
                <a:cs typeface="Geo"/>
                <a:sym typeface="Geo"/>
              </a:rPr>
              <a:t>UKSA Corporate Plan 2022</a:t>
            </a:r>
            <a:endParaRPr b="1" sz="2000">
              <a:solidFill>
                <a:schemeClr val="lt1"/>
              </a:solidFill>
              <a:latin typeface="Geo"/>
              <a:ea typeface="Geo"/>
              <a:cs typeface="Geo"/>
              <a:sym typeface="Geo"/>
            </a:endParaRPr>
          </a:p>
          <a:p>
            <a:pPr indent="-457200" lvl="1" marL="914400" rtl="0" algn="l">
              <a:lnSpc>
                <a:spcPct val="150000"/>
              </a:lnSpc>
              <a:spcBef>
                <a:spcPts val="1100"/>
              </a:spcBef>
              <a:spcAft>
                <a:spcPts val="0"/>
              </a:spcAft>
              <a:buClr>
                <a:schemeClr val="lt1"/>
              </a:buClr>
              <a:buSzPts val="2400"/>
              <a:buFont typeface="Arial"/>
              <a:buAutoNum type="arabicPeriod"/>
            </a:pPr>
            <a:r>
              <a:rPr b="1" lang="en-GB" sz="2400">
                <a:solidFill>
                  <a:schemeClr val="lt1"/>
                </a:solidFill>
                <a:latin typeface="Geo"/>
                <a:ea typeface="Geo"/>
                <a:cs typeface="Geo"/>
                <a:sym typeface="Geo"/>
              </a:rPr>
              <a:t>The creation of Earth Observation space assets and missions </a:t>
            </a:r>
            <a:endParaRPr/>
          </a:p>
          <a:p>
            <a:pPr indent="-457200" lvl="1" marL="914400" rtl="0" algn="l">
              <a:lnSpc>
                <a:spcPct val="150000"/>
              </a:lnSpc>
              <a:spcBef>
                <a:spcPts val="1100"/>
              </a:spcBef>
              <a:spcAft>
                <a:spcPts val="0"/>
              </a:spcAft>
              <a:buClr>
                <a:schemeClr val="lt1"/>
              </a:buClr>
              <a:buSzPts val="2400"/>
              <a:buFont typeface="Arial"/>
              <a:buAutoNum type="arabicPeriod"/>
            </a:pPr>
            <a:r>
              <a:rPr b="1" lang="en-GB" sz="2400">
                <a:solidFill>
                  <a:schemeClr val="lt1"/>
                </a:solidFill>
                <a:latin typeface="Geo"/>
                <a:ea typeface="Geo"/>
                <a:cs typeface="Geo"/>
                <a:sym typeface="Geo"/>
              </a:rPr>
              <a:t>Maximise EO data exploitation</a:t>
            </a:r>
            <a:endParaRPr/>
          </a:p>
          <a:p>
            <a:pPr indent="-457200" lvl="1" marL="914400" rtl="0" algn="l">
              <a:lnSpc>
                <a:spcPct val="150000"/>
              </a:lnSpc>
              <a:spcBef>
                <a:spcPts val="1100"/>
              </a:spcBef>
              <a:spcAft>
                <a:spcPts val="0"/>
              </a:spcAft>
              <a:buClr>
                <a:schemeClr val="lt1"/>
              </a:buClr>
              <a:buSzPts val="2400"/>
              <a:buFont typeface="Arial"/>
              <a:buAutoNum type="arabicPeriod"/>
            </a:pPr>
            <a:r>
              <a:rPr b="1" lang="en-GB" sz="2400">
                <a:solidFill>
                  <a:schemeClr val="lt1"/>
                </a:solidFill>
                <a:latin typeface="Geo"/>
                <a:ea typeface="Geo"/>
                <a:cs typeface="Geo"/>
                <a:sym typeface="Geo"/>
              </a:rPr>
              <a:t>Sustaining and enhancing Earth Observation technological capability</a:t>
            </a:r>
            <a:endParaRPr/>
          </a:p>
          <a:p>
            <a:pPr indent="-457200" lvl="1" marL="914400" rtl="0" algn="l">
              <a:lnSpc>
                <a:spcPct val="150000"/>
              </a:lnSpc>
              <a:spcBef>
                <a:spcPts val="1100"/>
              </a:spcBef>
              <a:spcAft>
                <a:spcPts val="0"/>
              </a:spcAft>
              <a:buClr>
                <a:schemeClr val="lt1"/>
              </a:buClr>
              <a:buSzPts val="2400"/>
              <a:buFont typeface="Arial"/>
              <a:buAutoNum type="arabicPeriod"/>
            </a:pPr>
            <a:r>
              <a:rPr b="1" lang="en-GB" sz="2400">
                <a:solidFill>
                  <a:schemeClr val="lt1"/>
                </a:solidFill>
                <a:latin typeface="Geo"/>
                <a:ea typeface="Geo"/>
                <a:cs typeface="Geo"/>
                <a:sym typeface="Geo"/>
              </a:rPr>
              <a:t>National and International Earth Observation Climate Policy Leadership</a:t>
            </a:r>
            <a:endParaRPr>
              <a:solidFill>
                <a:schemeClr val="lt1"/>
              </a:solidFill>
              <a:latin typeface="Geo"/>
              <a:ea typeface="Geo"/>
              <a:cs typeface="Geo"/>
              <a:sym typeface="Geo"/>
            </a:endParaRPr>
          </a:p>
        </p:txBody>
      </p:sp>
      <p:sp>
        <p:nvSpPr>
          <p:cNvPr id="158" name="Google Shape;158;p11"/>
          <p:cNvSpPr txBox="1"/>
          <p:nvPr/>
        </p:nvSpPr>
        <p:spPr>
          <a:xfrm>
            <a:off x="446755" y="622300"/>
            <a:ext cx="10208545" cy="1092200"/>
          </a:xfrm>
          <a:prstGeom prst="rect">
            <a:avLst/>
          </a:prstGeom>
          <a:solidFill>
            <a:srgbClr val="262626">
              <a:alpha val="80000"/>
            </a:srgbClr>
          </a:solidFill>
          <a:ln>
            <a:noFill/>
          </a:ln>
        </p:spPr>
        <p:txBody>
          <a:bodyPr anchorCtr="0" anchor="t" bIns="45700" lIns="91425" spcFirstLastPara="1" rIns="91425" wrap="square" tIns="45700">
            <a:normAutofit fontScale="70000" lnSpcReduction="20000"/>
          </a:bodyPr>
          <a:lstStyle/>
          <a:p>
            <a:pPr indent="0" lvl="1" marL="457200" marR="0" rtl="0" algn="l">
              <a:lnSpc>
                <a:spcPct val="150000"/>
              </a:lnSpc>
              <a:spcBef>
                <a:spcPts val="0"/>
              </a:spcBef>
              <a:spcAft>
                <a:spcPts val="0"/>
              </a:spcAft>
              <a:buClr>
                <a:schemeClr val="lt1"/>
              </a:buClr>
              <a:buSzPct val="100000"/>
              <a:buFont typeface="Arial"/>
              <a:buNone/>
            </a:pPr>
            <a:r>
              <a:rPr b="1" i="0" lang="en-GB" sz="4800" u="none" cap="none" strike="noStrike">
                <a:solidFill>
                  <a:schemeClr val="lt1"/>
                </a:solidFill>
                <a:latin typeface="Geo"/>
                <a:ea typeface="Geo"/>
                <a:cs typeface="Geo"/>
                <a:sym typeface="Geo"/>
              </a:rPr>
              <a:t>Summary: Earth Observation and Climate Priorities</a:t>
            </a:r>
            <a:endParaRPr b="0" i="0" sz="4400" u="none" cap="none" strike="noStrike">
              <a:solidFill>
                <a:schemeClr val="lt1"/>
              </a:solidFill>
              <a:latin typeface="Geo"/>
              <a:ea typeface="Geo"/>
              <a:cs typeface="Geo"/>
              <a:sym typeface="Ge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2"/>
          <p:cNvSpPr txBox="1"/>
          <p:nvPr>
            <p:ph type="title"/>
          </p:nvPr>
        </p:nvSpPr>
        <p:spPr>
          <a:xfrm>
            <a:off x="432000" y="674763"/>
            <a:ext cx="11840790" cy="120594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4000"/>
              <a:buFont typeface="Arial"/>
              <a:buNone/>
            </a:pPr>
            <a:r>
              <a:rPr b="1" lang="en-GB"/>
              <a:t>UNOOSA: </a:t>
            </a:r>
            <a:r>
              <a:rPr lang="en-GB"/>
              <a:t>International Efforts Using Space For Climate Action</a:t>
            </a:r>
            <a:br>
              <a:rPr b="0" i="0" lang="en-GB" u="none" strike="noStrike">
                <a:solidFill>
                  <a:srgbClr val="000000"/>
                </a:solidFill>
                <a:latin typeface="Avenir"/>
                <a:ea typeface="Avenir"/>
                <a:cs typeface="Avenir"/>
                <a:sym typeface="Avenir"/>
              </a:rPr>
            </a:br>
            <a:endParaRPr/>
          </a:p>
        </p:txBody>
      </p:sp>
      <p:sp>
        <p:nvSpPr>
          <p:cNvPr id="164" name="Google Shape;164;p12"/>
          <p:cNvSpPr txBox="1"/>
          <p:nvPr>
            <p:ph idx="2" type="body"/>
          </p:nvPr>
        </p:nvSpPr>
        <p:spPr>
          <a:xfrm>
            <a:off x="4612894" y="1277736"/>
            <a:ext cx="7044115" cy="583343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1600"/>
              <a:buNone/>
            </a:pPr>
            <a:r>
              <a:rPr b="1" lang="en-GB" sz="1600">
                <a:latin typeface="Avenir"/>
                <a:ea typeface="Avenir"/>
                <a:cs typeface="Avenir"/>
                <a:sym typeface="Avenir"/>
              </a:rPr>
              <a:t>Conclusions</a:t>
            </a:r>
            <a:endParaRPr/>
          </a:p>
          <a:p>
            <a:pPr indent="0" lvl="0" marL="0" rtl="0" algn="l">
              <a:lnSpc>
                <a:spcPct val="90000"/>
              </a:lnSpc>
              <a:spcBef>
                <a:spcPts val="1000"/>
              </a:spcBef>
              <a:spcAft>
                <a:spcPts val="0"/>
              </a:spcAft>
              <a:buClr>
                <a:schemeClr val="dk2"/>
              </a:buClr>
              <a:buSzPts val="1600"/>
              <a:buNone/>
            </a:pPr>
            <a:r>
              <a:rPr b="0" i="0" lang="en-GB" sz="1600" u="none" strike="noStrike">
                <a:latin typeface="Avenir"/>
                <a:ea typeface="Avenir"/>
                <a:cs typeface="Avenir"/>
                <a:sym typeface="Avenir"/>
              </a:rPr>
              <a:t>The mapping exercise shows that there is a wealth of ongoing and existing initiatives using space technology for climate action. On the other hand, in the area of climate services or capacity-building, a comparable solid coordination and collaboration structure does not currently exist. </a:t>
            </a:r>
            <a:endParaRPr/>
          </a:p>
          <a:p>
            <a:pPr indent="0" lvl="0" marL="0" rtl="0" algn="l">
              <a:lnSpc>
                <a:spcPct val="90000"/>
              </a:lnSpc>
              <a:spcBef>
                <a:spcPts val="1000"/>
              </a:spcBef>
              <a:spcAft>
                <a:spcPts val="0"/>
              </a:spcAft>
              <a:buClr>
                <a:schemeClr val="dk2"/>
              </a:buClr>
              <a:buSzPts val="1600"/>
              <a:buNone/>
            </a:pPr>
            <a:r>
              <a:rPr b="1" lang="en-GB" sz="1600">
                <a:latin typeface="Avenir"/>
                <a:ea typeface="Avenir"/>
                <a:cs typeface="Avenir"/>
                <a:sym typeface="Avenir"/>
              </a:rPr>
              <a:t>Summary of findings</a:t>
            </a:r>
            <a:endParaRPr/>
          </a:p>
          <a:p>
            <a:pPr indent="-342900" lvl="0" marL="342900" rtl="0" algn="l">
              <a:lnSpc>
                <a:spcPct val="90000"/>
              </a:lnSpc>
              <a:spcBef>
                <a:spcPts val="1000"/>
              </a:spcBef>
              <a:spcAft>
                <a:spcPts val="0"/>
              </a:spcAft>
              <a:buClr>
                <a:schemeClr val="dk2"/>
              </a:buClr>
              <a:buSzPts val="1600"/>
              <a:buFont typeface="Arial"/>
              <a:buAutoNum type="arabicPeriod"/>
            </a:pPr>
            <a:r>
              <a:rPr i="0" lang="en-GB" sz="1600" u="none" strike="noStrike">
                <a:latin typeface="Avenir"/>
                <a:ea typeface="Avenir"/>
                <a:cs typeface="Avenir"/>
                <a:sym typeface="Avenir"/>
              </a:rPr>
              <a:t>Climate observation, research and science as well as climate policy development is well-established, developed and coordinated </a:t>
            </a:r>
            <a:endParaRPr sz="1600">
              <a:latin typeface="Avenir"/>
              <a:ea typeface="Avenir"/>
              <a:cs typeface="Avenir"/>
              <a:sym typeface="Avenir"/>
            </a:endParaRPr>
          </a:p>
          <a:p>
            <a:pPr indent="-342900" lvl="0" marL="342900" rtl="0" algn="l">
              <a:lnSpc>
                <a:spcPct val="90000"/>
              </a:lnSpc>
              <a:spcBef>
                <a:spcPts val="1000"/>
              </a:spcBef>
              <a:spcAft>
                <a:spcPts val="0"/>
              </a:spcAft>
              <a:buClr>
                <a:schemeClr val="dk2"/>
              </a:buClr>
              <a:buSzPts val="1600"/>
              <a:buFont typeface="Arial"/>
              <a:buAutoNum type="arabicPeriod"/>
            </a:pPr>
            <a:r>
              <a:rPr lang="en-GB" sz="1600">
                <a:latin typeface="Avenir"/>
                <a:ea typeface="Avenir"/>
                <a:cs typeface="Avenir"/>
                <a:sym typeface="Avenir"/>
              </a:rPr>
              <a:t> </a:t>
            </a:r>
            <a:r>
              <a:rPr i="0" lang="en-GB" sz="1600" u="none" strike="noStrike">
                <a:latin typeface="Avenir"/>
                <a:ea typeface="Avenir"/>
                <a:cs typeface="Avenir"/>
                <a:sym typeface="Avenir"/>
              </a:rPr>
              <a:t>“Climate services” are loosely defined and different actors use different definitions</a:t>
            </a:r>
            <a:r>
              <a:rPr lang="en-GB" sz="1600">
                <a:latin typeface="Avenir"/>
                <a:ea typeface="Avenir"/>
                <a:cs typeface="Avenir"/>
                <a:sym typeface="Avenir"/>
              </a:rPr>
              <a:t> </a:t>
            </a:r>
            <a:endParaRPr/>
          </a:p>
          <a:p>
            <a:pPr indent="-342900" lvl="0" marL="342900" rtl="0" algn="l">
              <a:lnSpc>
                <a:spcPct val="90000"/>
              </a:lnSpc>
              <a:spcBef>
                <a:spcPts val="1000"/>
              </a:spcBef>
              <a:spcAft>
                <a:spcPts val="0"/>
              </a:spcAft>
              <a:buClr>
                <a:schemeClr val="dk2"/>
              </a:buClr>
              <a:buSzPts val="1600"/>
              <a:buFont typeface="Arial"/>
              <a:buAutoNum type="arabicPeriod"/>
            </a:pPr>
            <a:r>
              <a:rPr i="0" lang="en-GB" sz="1600" u="none" strike="noStrike">
                <a:latin typeface="Avenir"/>
                <a:ea typeface="Avenir"/>
                <a:cs typeface="Avenir"/>
                <a:sym typeface="Avenir"/>
              </a:rPr>
              <a:t>“Space climate services” and “space for climate actions” are being developed by a vast and increasing number of bodies and stakeholders</a:t>
            </a:r>
            <a:endParaRPr/>
          </a:p>
          <a:p>
            <a:pPr indent="-342900" lvl="0" marL="342900" rtl="0" algn="l">
              <a:lnSpc>
                <a:spcPct val="90000"/>
              </a:lnSpc>
              <a:spcBef>
                <a:spcPts val="1000"/>
              </a:spcBef>
              <a:spcAft>
                <a:spcPts val="0"/>
              </a:spcAft>
              <a:buClr>
                <a:schemeClr val="dk2"/>
              </a:buClr>
              <a:buSzPts val="1600"/>
              <a:buFont typeface="Arial"/>
              <a:buAutoNum type="arabicPeriod"/>
            </a:pPr>
            <a:r>
              <a:rPr i="0" lang="en-GB" sz="1600" u="none" strike="noStrike">
                <a:latin typeface="Avenir"/>
                <a:ea typeface="Avenir"/>
                <a:cs typeface="Avenir"/>
                <a:sym typeface="Avenir"/>
              </a:rPr>
              <a:t>There is a lack of platforms or forums that facilitate the sharing of actions and lessons learned</a:t>
            </a:r>
            <a:endParaRPr/>
          </a:p>
          <a:p>
            <a:pPr indent="-342900" lvl="0" marL="342900" rtl="0" algn="l">
              <a:lnSpc>
                <a:spcPct val="90000"/>
              </a:lnSpc>
              <a:spcBef>
                <a:spcPts val="1000"/>
              </a:spcBef>
              <a:spcAft>
                <a:spcPts val="0"/>
              </a:spcAft>
              <a:buClr>
                <a:schemeClr val="dk2"/>
              </a:buClr>
              <a:buSzPts val="1600"/>
              <a:buFont typeface="Arial"/>
              <a:buAutoNum type="arabicPeriod"/>
            </a:pPr>
            <a:r>
              <a:rPr i="0" lang="en-GB" sz="1600" u="none" strike="noStrike">
                <a:latin typeface="Avenir"/>
                <a:ea typeface="Avenir"/>
                <a:cs typeface="Avenir"/>
                <a:sym typeface="Avenir"/>
              </a:rPr>
              <a:t>There is currently no international exchange of comprehensive and timely surface and space-based greenhouse gas observations</a:t>
            </a:r>
            <a:endParaRPr/>
          </a:p>
          <a:p>
            <a:pPr indent="-342900" lvl="0" marL="342900" rtl="0" algn="l">
              <a:lnSpc>
                <a:spcPct val="90000"/>
              </a:lnSpc>
              <a:spcBef>
                <a:spcPts val="1000"/>
              </a:spcBef>
              <a:spcAft>
                <a:spcPts val="0"/>
              </a:spcAft>
              <a:buClr>
                <a:schemeClr val="dk2"/>
              </a:buClr>
              <a:buSzPts val="1600"/>
              <a:buFont typeface="Arial"/>
              <a:buAutoNum type="arabicPeriod"/>
            </a:pPr>
            <a:r>
              <a:rPr i="0" lang="en-GB" sz="1600" u="none" strike="noStrike">
                <a:latin typeface="Avenir"/>
                <a:ea typeface="Avenir"/>
                <a:cs typeface="Avenir"/>
                <a:sym typeface="Avenir"/>
              </a:rPr>
              <a:t>Limited capacity-building on “Space for Climate Service” </a:t>
            </a:r>
            <a:endParaRPr/>
          </a:p>
          <a:p>
            <a:pPr indent="-342900" lvl="0" marL="342900" rtl="0" algn="l">
              <a:lnSpc>
                <a:spcPct val="90000"/>
              </a:lnSpc>
              <a:spcBef>
                <a:spcPts val="1000"/>
              </a:spcBef>
              <a:spcAft>
                <a:spcPts val="0"/>
              </a:spcAft>
              <a:buClr>
                <a:schemeClr val="dk2"/>
              </a:buClr>
              <a:buSzPts val="1600"/>
              <a:buFont typeface="Arial"/>
              <a:buAutoNum type="arabicPeriod"/>
            </a:pPr>
            <a:r>
              <a:rPr lang="en-GB" sz="1600">
                <a:latin typeface="Avenir"/>
                <a:ea typeface="Avenir"/>
                <a:cs typeface="Avenir"/>
                <a:sym typeface="Avenir"/>
              </a:rPr>
              <a:t>Processes and activities are not as co-ordinated  within the United Nations system as might have been expected </a:t>
            </a:r>
            <a:endParaRPr/>
          </a:p>
        </p:txBody>
      </p:sp>
      <p:sp>
        <p:nvSpPr>
          <p:cNvPr id="165" name="Google Shape;165;p12"/>
          <p:cNvSpPr txBox="1"/>
          <p:nvPr>
            <p:ph idx="12" type="sldNum"/>
          </p:nvPr>
        </p:nvSpPr>
        <p:spPr>
          <a:xfrm>
            <a:off x="10998200" y="6364817"/>
            <a:ext cx="761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166" name="Google Shape;166;p12"/>
          <p:cNvSpPr txBox="1"/>
          <p:nvPr>
            <p:ph idx="10" type="dt"/>
          </p:nvPr>
        </p:nvSpPr>
        <p:spPr>
          <a:xfrm>
            <a:off x="0" y="6334125"/>
            <a:ext cx="1009650" cy="19208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GB" sz="1000">
                <a:solidFill>
                  <a:schemeClr val="lt1"/>
                </a:solidFill>
                <a:latin typeface="Arial"/>
                <a:ea typeface="Arial"/>
                <a:cs typeface="Arial"/>
                <a:sym typeface="Arial"/>
              </a:rPr>
              <a:t>28/11/2022</a:t>
            </a:r>
            <a:endParaRPr b="0" i="0" sz="1000" u="none" cap="none" strike="noStrike">
              <a:solidFill>
                <a:srgbClr val="FFFFFF"/>
              </a:solidFill>
              <a:latin typeface="Arial"/>
              <a:ea typeface="Arial"/>
              <a:cs typeface="Arial"/>
              <a:sym typeface="Arial"/>
            </a:endParaRPr>
          </a:p>
        </p:txBody>
      </p:sp>
      <p:pic>
        <p:nvPicPr>
          <p:cNvPr id="167" name="Google Shape;167;p12"/>
          <p:cNvPicPr preferRelativeResize="0"/>
          <p:nvPr/>
        </p:nvPicPr>
        <p:blipFill rotWithShape="1">
          <a:blip r:embed="rId3">
            <a:alphaModFix/>
          </a:blip>
          <a:srcRect b="0" l="0" r="0" t="0"/>
          <a:stretch/>
        </p:blipFill>
        <p:spPr>
          <a:xfrm>
            <a:off x="352229" y="1521138"/>
            <a:ext cx="4157674" cy="4072354"/>
          </a:xfrm>
          <a:prstGeom prst="rect">
            <a:avLst/>
          </a:prstGeom>
          <a:noFill/>
          <a:ln>
            <a:noFill/>
          </a:ln>
        </p:spPr>
      </p:pic>
      <p:sp>
        <p:nvSpPr>
          <p:cNvPr id="168" name="Google Shape;168;p12"/>
          <p:cNvSpPr txBox="1"/>
          <p:nvPr/>
        </p:nvSpPr>
        <p:spPr>
          <a:xfrm>
            <a:off x="813475" y="5784023"/>
            <a:ext cx="3417944"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venir"/>
              <a:buNone/>
            </a:pPr>
            <a:r>
              <a:rPr b="1" lang="en-GB" sz="1400">
                <a:solidFill>
                  <a:schemeClr val="dk1"/>
                </a:solidFill>
                <a:latin typeface="Avenir"/>
                <a:ea typeface="Avenir"/>
                <a:cs typeface="Avenir"/>
                <a:sym typeface="Avenir"/>
              </a:rPr>
              <a:t>The full report can be found here: </a:t>
            </a:r>
            <a:r>
              <a:rPr lang="en-GB" sz="1400">
                <a:solidFill>
                  <a:schemeClr val="dk1"/>
                </a:solidFill>
                <a:latin typeface="Avenir"/>
                <a:ea typeface="Avenir"/>
                <a:cs typeface="Avenir"/>
                <a:sym typeface="Avenir"/>
              </a:rPr>
              <a:t>https://www.unoosa.org/documents/pdf/Space4SDGs/Space_for_Climate_Action_-ebook.pdf</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2"/>
          <p:cNvSpPr txBox="1"/>
          <p:nvPr>
            <p:ph type="title"/>
          </p:nvPr>
        </p:nvSpPr>
        <p:spPr>
          <a:xfrm>
            <a:off x="420094" y="138906"/>
            <a:ext cx="11328000" cy="99218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000"/>
              <a:buFont typeface="Arial"/>
              <a:buNone/>
            </a:pPr>
            <a:r>
              <a:rPr lang="en-GB"/>
              <a:t>Earth Observation is a UK priority </a:t>
            </a:r>
            <a:endParaRPr/>
          </a:p>
        </p:txBody>
      </p:sp>
      <p:sp>
        <p:nvSpPr>
          <p:cNvPr id="59" name="Google Shape;59;p2"/>
          <p:cNvSpPr txBox="1"/>
          <p:nvPr>
            <p:ph idx="1" type="body"/>
          </p:nvPr>
        </p:nvSpPr>
        <p:spPr>
          <a:xfrm>
            <a:off x="420094" y="1027908"/>
            <a:ext cx="11339906" cy="5690127"/>
          </a:xfrm>
          <a:prstGeom prst="rect">
            <a:avLst/>
          </a:prstGeom>
          <a:noFill/>
          <a:ln>
            <a:noFill/>
          </a:ln>
        </p:spPr>
        <p:txBody>
          <a:bodyPr anchorCtr="0" anchor="t" bIns="45700" lIns="91425" spcFirstLastPara="1" rIns="91425" wrap="square" tIns="45700">
            <a:normAutofit fontScale="32500" lnSpcReduction="20000"/>
          </a:bodyPr>
          <a:lstStyle/>
          <a:p>
            <a:pPr indent="0" lvl="0" marL="0" rtl="0" algn="l">
              <a:lnSpc>
                <a:spcPct val="120000"/>
              </a:lnSpc>
              <a:spcBef>
                <a:spcPts val="0"/>
              </a:spcBef>
              <a:spcAft>
                <a:spcPts val="0"/>
              </a:spcAft>
              <a:buClr>
                <a:schemeClr val="dk2"/>
              </a:buClr>
              <a:buSzPct val="100000"/>
              <a:buNone/>
            </a:pPr>
            <a:r>
              <a:rPr i="0" lang="en-GB" sz="5200">
                <a:latin typeface="Arial"/>
                <a:ea typeface="Arial"/>
                <a:cs typeface="Arial"/>
                <a:sym typeface="Arial"/>
              </a:rPr>
              <a:t>The UK Space Agency plays a major role in delivering the government’s </a:t>
            </a:r>
            <a:r>
              <a:rPr i="0" lang="en-GB" sz="5200" u="sng">
                <a:solidFill>
                  <a:schemeClr val="hlink"/>
                </a:solidFill>
                <a:latin typeface="Arial"/>
                <a:ea typeface="Arial"/>
                <a:cs typeface="Arial"/>
                <a:sym typeface="Arial"/>
                <a:hlinkClick r:id="rId3"/>
              </a:rPr>
              <a:t>National Space Strategy</a:t>
            </a:r>
            <a:r>
              <a:rPr lang="en-GB" sz="5200">
                <a:latin typeface="Arial"/>
                <a:ea typeface="Arial"/>
                <a:cs typeface="Arial"/>
                <a:sym typeface="Arial"/>
              </a:rPr>
              <a:t> and s</a:t>
            </a:r>
            <a:r>
              <a:rPr i="0" lang="en-GB" sz="5200">
                <a:latin typeface="Arial"/>
                <a:ea typeface="Arial"/>
                <a:cs typeface="Arial"/>
                <a:sym typeface="Arial"/>
              </a:rPr>
              <a:t>upport a thriving space sector in the UK, which generates an annual income of £16.5 billion and employs 47,000 people across the country.</a:t>
            </a:r>
            <a:endParaRPr i="0" sz="5200">
              <a:latin typeface="Arial"/>
              <a:ea typeface="Arial"/>
              <a:cs typeface="Arial"/>
              <a:sym typeface="Arial"/>
            </a:endParaRPr>
          </a:p>
          <a:p>
            <a:pPr indent="-228600" lvl="0" marL="228600" rtl="0" algn="l">
              <a:lnSpc>
                <a:spcPct val="120000"/>
              </a:lnSpc>
              <a:spcBef>
                <a:spcPts val="1000"/>
              </a:spcBef>
              <a:spcAft>
                <a:spcPts val="0"/>
              </a:spcAft>
              <a:buClr>
                <a:srgbClr val="FF0000"/>
              </a:buClr>
              <a:buSzPct val="100000"/>
              <a:buFont typeface="Arial"/>
              <a:buChar char="•"/>
            </a:pPr>
            <a:r>
              <a:rPr lang="en-GB" sz="5200">
                <a:solidFill>
                  <a:srgbClr val="FF0000"/>
                </a:solidFill>
                <a:latin typeface="Arial"/>
                <a:ea typeface="Arial"/>
                <a:cs typeface="Arial"/>
                <a:sym typeface="Arial"/>
              </a:rPr>
              <a:t>C</a:t>
            </a:r>
            <a:r>
              <a:rPr i="0" lang="en-GB" sz="5200">
                <a:solidFill>
                  <a:srgbClr val="FF0000"/>
                </a:solidFill>
                <a:latin typeface="Arial"/>
                <a:ea typeface="Arial"/>
                <a:cs typeface="Arial"/>
                <a:sym typeface="Arial"/>
              </a:rPr>
              <a:t>atalyse investment </a:t>
            </a:r>
            <a:r>
              <a:rPr i="0" lang="en-GB" sz="5200">
                <a:latin typeface="Arial"/>
                <a:ea typeface="Arial"/>
                <a:cs typeface="Arial"/>
                <a:sym typeface="Arial"/>
              </a:rPr>
              <a:t>to support projects that drive investment and generate contracts</a:t>
            </a:r>
            <a:endParaRPr i="0" sz="5200">
              <a:latin typeface="Arial"/>
              <a:ea typeface="Arial"/>
              <a:cs typeface="Arial"/>
              <a:sym typeface="Arial"/>
            </a:endParaRPr>
          </a:p>
          <a:p>
            <a:pPr indent="-228600" lvl="0" marL="228600" rtl="0" algn="l">
              <a:lnSpc>
                <a:spcPct val="120000"/>
              </a:lnSpc>
              <a:spcBef>
                <a:spcPts val="1000"/>
              </a:spcBef>
              <a:spcAft>
                <a:spcPts val="0"/>
              </a:spcAft>
              <a:buClr>
                <a:srgbClr val="FF0000"/>
              </a:buClr>
              <a:buSzPct val="100000"/>
              <a:buChar char="•"/>
            </a:pPr>
            <a:r>
              <a:rPr lang="en-GB" sz="5200">
                <a:solidFill>
                  <a:srgbClr val="FF0000"/>
                </a:solidFill>
                <a:latin typeface="Arial"/>
                <a:ea typeface="Arial"/>
                <a:cs typeface="Arial"/>
                <a:sym typeface="Arial"/>
              </a:rPr>
              <a:t>D</a:t>
            </a:r>
            <a:r>
              <a:rPr i="0" lang="en-GB" sz="5200">
                <a:solidFill>
                  <a:srgbClr val="FF0000"/>
                </a:solidFill>
                <a:latin typeface="Arial"/>
                <a:ea typeface="Arial"/>
                <a:cs typeface="Arial"/>
                <a:sym typeface="Arial"/>
              </a:rPr>
              <a:t>eliver missions and capabilities </a:t>
            </a:r>
            <a:r>
              <a:rPr i="0" lang="en-GB" sz="5200">
                <a:latin typeface="Arial"/>
                <a:ea typeface="Arial"/>
                <a:cs typeface="Arial"/>
                <a:sym typeface="Arial"/>
              </a:rPr>
              <a:t>that meet public needs and advance our understanding</a:t>
            </a:r>
            <a:r>
              <a:rPr lang="en-GB" sz="5200">
                <a:latin typeface="Arial"/>
                <a:ea typeface="Arial"/>
                <a:cs typeface="Arial"/>
                <a:sym typeface="Arial"/>
              </a:rPr>
              <a:t> </a:t>
            </a:r>
            <a:endParaRPr i="0" sz="5200">
              <a:latin typeface="Arial"/>
              <a:ea typeface="Arial"/>
              <a:cs typeface="Arial"/>
              <a:sym typeface="Arial"/>
            </a:endParaRPr>
          </a:p>
          <a:p>
            <a:pPr indent="-228600" lvl="0" marL="228600" rtl="0" algn="l">
              <a:lnSpc>
                <a:spcPct val="120000"/>
              </a:lnSpc>
              <a:spcBef>
                <a:spcPts val="1000"/>
              </a:spcBef>
              <a:spcAft>
                <a:spcPts val="0"/>
              </a:spcAft>
              <a:buClr>
                <a:srgbClr val="FF0000"/>
              </a:buClr>
              <a:buSzPct val="100000"/>
              <a:buFont typeface="Arial"/>
              <a:buChar char="•"/>
            </a:pPr>
            <a:r>
              <a:rPr lang="en-GB" sz="5200">
                <a:solidFill>
                  <a:srgbClr val="FF0000"/>
                </a:solidFill>
                <a:latin typeface="Arial"/>
                <a:ea typeface="Arial"/>
                <a:cs typeface="Arial"/>
                <a:sym typeface="Arial"/>
              </a:rPr>
              <a:t>C</a:t>
            </a:r>
            <a:r>
              <a:rPr i="0" lang="en-GB" sz="5200">
                <a:solidFill>
                  <a:srgbClr val="FF0000"/>
                </a:solidFill>
                <a:latin typeface="Arial"/>
                <a:ea typeface="Arial"/>
                <a:cs typeface="Arial"/>
                <a:sym typeface="Arial"/>
              </a:rPr>
              <a:t>hampion the power of space</a:t>
            </a:r>
            <a:r>
              <a:rPr i="0" lang="en-GB" sz="5200">
                <a:latin typeface="Arial"/>
                <a:ea typeface="Arial"/>
                <a:cs typeface="Arial"/>
                <a:sym typeface="Arial"/>
              </a:rPr>
              <a:t> to inspire people, offer greener, smarter solutions, and support a sustainable future</a:t>
            </a:r>
            <a:endParaRPr sz="5200">
              <a:latin typeface="Arial"/>
              <a:ea typeface="Arial"/>
              <a:cs typeface="Arial"/>
              <a:sym typeface="Arial"/>
            </a:endParaRPr>
          </a:p>
          <a:p>
            <a:pPr indent="0" lvl="0" marL="0" rtl="0" algn="l">
              <a:lnSpc>
                <a:spcPct val="120000"/>
              </a:lnSpc>
              <a:spcBef>
                <a:spcPts val="1000"/>
              </a:spcBef>
              <a:spcAft>
                <a:spcPts val="0"/>
              </a:spcAft>
              <a:buClr>
                <a:schemeClr val="dk2"/>
              </a:buClr>
              <a:buSzPct val="100000"/>
              <a:buNone/>
            </a:pPr>
            <a:r>
              <a:rPr lang="en-GB" sz="5200">
                <a:latin typeface="Arial"/>
                <a:ea typeface="Arial"/>
                <a:cs typeface="Arial"/>
                <a:sym typeface="Arial"/>
              </a:rPr>
              <a:t>E</a:t>
            </a:r>
            <a:r>
              <a:rPr i="0" lang="en-GB" sz="5200">
                <a:latin typeface="Arial"/>
                <a:ea typeface="Arial"/>
                <a:cs typeface="Arial"/>
                <a:sym typeface="Arial"/>
              </a:rPr>
              <a:t>ight delivery Priorities :</a:t>
            </a:r>
            <a:endParaRPr i="0" sz="5200">
              <a:latin typeface="Arial"/>
              <a:ea typeface="Arial"/>
              <a:cs typeface="Arial"/>
              <a:sym typeface="Arial"/>
            </a:endParaRPr>
          </a:p>
          <a:p>
            <a:pPr indent="-228600" lvl="0" marL="228600" rtl="0" algn="l">
              <a:lnSpc>
                <a:spcPct val="120000"/>
              </a:lnSpc>
              <a:spcBef>
                <a:spcPts val="1000"/>
              </a:spcBef>
              <a:spcAft>
                <a:spcPts val="0"/>
              </a:spcAft>
              <a:buClr>
                <a:schemeClr val="dk2"/>
              </a:buClr>
              <a:buSzPct val="100000"/>
              <a:buFont typeface="Arial"/>
              <a:buChar char="•"/>
            </a:pPr>
            <a:r>
              <a:rPr lang="en-GB" sz="5200">
                <a:latin typeface="Arial"/>
                <a:ea typeface="Arial"/>
                <a:cs typeface="Arial"/>
                <a:sym typeface="Arial"/>
              </a:rPr>
              <a:t>L</a:t>
            </a:r>
            <a:r>
              <a:rPr i="0" lang="en-GB" sz="5200">
                <a:latin typeface="Arial"/>
                <a:ea typeface="Arial"/>
                <a:cs typeface="Arial"/>
                <a:sym typeface="Arial"/>
              </a:rPr>
              <a:t>aunch: supporting satellite launch services from UK spaceports</a:t>
            </a:r>
            <a:endParaRPr i="0" sz="5200">
              <a:latin typeface="Arial"/>
              <a:ea typeface="Arial"/>
              <a:cs typeface="Arial"/>
              <a:sym typeface="Arial"/>
            </a:endParaRPr>
          </a:p>
          <a:p>
            <a:pPr indent="-228600" lvl="0" marL="228600" rtl="0" algn="l">
              <a:lnSpc>
                <a:spcPct val="120000"/>
              </a:lnSpc>
              <a:spcBef>
                <a:spcPts val="1000"/>
              </a:spcBef>
              <a:spcAft>
                <a:spcPts val="0"/>
              </a:spcAft>
              <a:buClr>
                <a:schemeClr val="dk2"/>
              </a:buClr>
              <a:buSzPct val="100000"/>
              <a:buFont typeface="Arial"/>
              <a:buChar char="•"/>
            </a:pPr>
            <a:r>
              <a:rPr lang="en-GB" sz="5200">
                <a:latin typeface="Arial"/>
                <a:ea typeface="Arial"/>
                <a:cs typeface="Arial"/>
                <a:sym typeface="Arial"/>
              </a:rPr>
              <a:t>S</a:t>
            </a:r>
            <a:r>
              <a:rPr i="0" lang="en-GB" sz="5200">
                <a:latin typeface="Arial"/>
                <a:ea typeface="Arial"/>
                <a:cs typeface="Arial"/>
                <a:sym typeface="Arial"/>
              </a:rPr>
              <a:t>ustainability: taking a leading role in keeping space safe and accessible</a:t>
            </a:r>
            <a:endParaRPr i="0" sz="5200">
              <a:latin typeface="Arial"/>
              <a:ea typeface="Arial"/>
              <a:cs typeface="Arial"/>
              <a:sym typeface="Arial"/>
            </a:endParaRPr>
          </a:p>
          <a:p>
            <a:pPr indent="-228600" lvl="0" marL="228600" rtl="0" algn="l">
              <a:lnSpc>
                <a:spcPct val="120000"/>
              </a:lnSpc>
              <a:spcBef>
                <a:spcPts val="1000"/>
              </a:spcBef>
              <a:spcAft>
                <a:spcPts val="0"/>
              </a:spcAft>
              <a:buClr>
                <a:schemeClr val="dk2"/>
              </a:buClr>
              <a:buSzPct val="100000"/>
              <a:buFont typeface="Arial"/>
              <a:buChar char="•"/>
            </a:pPr>
            <a:r>
              <a:rPr lang="en-GB" sz="5200">
                <a:latin typeface="Arial"/>
                <a:ea typeface="Arial"/>
                <a:cs typeface="Arial"/>
                <a:sym typeface="Arial"/>
              </a:rPr>
              <a:t>D</a:t>
            </a:r>
            <a:r>
              <a:rPr i="0" lang="en-GB" sz="5200">
                <a:latin typeface="Arial"/>
                <a:ea typeface="Arial"/>
                <a:cs typeface="Arial"/>
                <a:sym typeface="Arial"/>
              </a:rPr>
              <a:t>iscovery: supporting space science and exploration missions</a:t>
            </a:r>
            <a:endParaRPr i="0" sz="5200">
              <a:latin typeface="Arial"/>
              <a:ea typeface="Arial"/>
              <a:cs typeface="Arial"/>
              <a:sym typeface="Arial"/>
            </a:endParaRPr>
          </a:p>
          <a:p>
            <a:pPr indent="-228600" lvl="0" marL="228600" rtl="0" algn="l">
              <a:lnSpc>
                <a:spcPct val="120000"/>
              </a:lnSpc>
              <a:spcBef>
                <a:spcPts val="1000"/>
              </a:spcBef>
              <a:spcAft>
                <a:spcPts val="0"/>
              </a:spcAft>
              <a:buClr>
                <a:schemeClr val="dk2"/>
              </a:buClr>
              <a:buSzPct val="100000"/>
              <a:buFont typeface="Arial"/>
              <a:buChar char="•"/>
            </a:pPr>
            <a:r>
              <a:rPr lang="en-GB" sz="5200">
                <a:latin typeface="Arial"/>
                <a:ea typeface="Arial"/>
                <a:cs typeface="Arial"/>
                <a:sym typeface="Arial"/>
              </a:rPr>
              <a:t>I</a:t>
            </a:r>
            <a:r>
              <a:rPr i="0" lang="en-GB" sz="5200">
                <a:latin typeface="Arial"/>
                <a:ea typeface="Arial"/>
                <a:cs typeface="Arial"/>
                <a:sym typeface="Arial"/>
              </a:rPr>
              <a:t>nnovation: investing in bold new technologies</a:t>
            </a:r>
            <a:endParaRPr i="0" sz="5200">
              <a:latin typeface="Arial"/>
              <a:ea typeface="Arial"/>
              <a:cs typeface="Arial"/>
              <a:sym typeface="Arial"/>
            </a:endParaRPr>
          </a:p>
          <a:p>
            <a:pPr indent="-228600" lvl="0" marL="228600" rtl="0" algn="l">
              <a:lnSpc>
                <a:spcPct val="120000"/>
              </a:lnSpc>
              <a:spcBef>
                <a:spcPts val="1000"/>
              </a:spcBef>
              <a:spcAft>
                <a:spcPts val="0"/>
              </a:spcAft>
              <a:buClr>
                <a:schemeClr val="dk2"/>
              </a:buClr>
              <a:buSzPct val="100000"/>
              <a:buFont typeface="Arial"/>
              <a:buChar char="•"/>
            </a:pPr>
            <a:r>
              <a:rPr lang="en-GB" sz="5200">
                <a:latin typeface="Arial"/>
                <a:ea typeface="Arial"/>
                <a:cs typeface="Arial"/>
                <a:sym typeface="Arial"/>
              </a:rPr>
              <a:t>L</a:t>
            </a:r>
            <a:r>
              <a:rPr i="0" lang="en-GB" sz="5200">
                <a:latin typeface="Arial"/>
                <a:ea typeface="Arial"/>
                <a:cs typeface="Arial"/>
                <a:sym typeface="Arial"/>
              </a:rPr>
              <a:t>evelling-up: boosting space investment and jobs across the country</a:t>
            </a:r>
            <a:endParaRPr i="0" sz="5200">
              <a:latin typeface="Arial"/>
              <a:ea typeface="Arial"/>
              <a:cs typeface="Arial"/>
              <a:sym typeface="Arial"/>
            </a:endParaRPr>
          </a:p>
          <a:p>
            <a:pPr indent="-228600" lvl="0" marL="228600" rtl="0" algn="l">
              <a:lnSpc>
                <a:spcPct val="120000"/>
              </a:lnSpc>
              <a:spcBef>
                <a:spcPts val="1000"/>
              </a:spcBef>
              <a:spcAft>
                <a:spcPts val="0"/>
              </a:spcAft>
              <a:buClr>
                <a:srgbClr val="FF0000"/>
              </a:buClr>
              <a:buSzPct val="100000"/>
              <a:buFont typeface="Arial"/>
              <a:buChar char="•"/>
            </a:pPr>
            <a:r>
              <a:rPr i="0" lang="en-GB" sz="5200">
                <a:solidFill>
                  <a:srgbClr val="FF0000"/>
                </a:solidFill>
                <a:latin typeface="Arial"/>
                <a:ea typeface="Arial"/>
                <a:cs typeface="Arial"/>
                <a:sym typeface="Arial"/>
              </a:rPr>
              <a:t>Earth observation: studying our planet to drive discovery and tackle climate change</a:t>
            </a:r>
            <a:endParaRPr i="0" sz="5200">
              <a:solidFill>
                <a:srgbClr val="FF0000"/>
              </a:solidFill>
              <a:latin typeface="Arial"/>
              <a:ea typeface="Arial"/>
              <a:cs typeface="Arial"/>
              <a:sym typeface="Arial"/>
            </a:endParaRPr>
          </a:p>
          <a:p>
            <a:pPr indent="-228600" lvl="0" marL="228600" rtl="0" algn="l">
              <a:lnSpc>
                <a:spcPct val="120000"/>
              </a:lnSpc>
              <a:spcBef>
                <a:spcPts val="1000"/>
              </a:spcBef>
              <a:spcAft>
                <a:spcPts val="0"/>
              </a:spcAft>
              <a:buClr>
                <a:schemeClr val="dk2"/>
              </a:buClr>
              <a:buSzPct val="100000"/>
              <a:buFont typeface="Arial"/>
              <a:buChar char="•"/>
            </a:pPr>
            <a:r>
              <a:rPr lang="en-GB" sz="5200">
                <a:latin typeface="Arial"/>
                <a:ea typeface="Arial"/>
                <a:cs typeface="Arial"/>
                <a:sym typeface="Arial"/>
              </a:rPr>
              <a:t>L</a:t>
            </a:r>
            <a:r>
              <a:rPr i="0" lang="en-GB" sz="5200">
                <a:latin typeface="Arial"/>
                <a:ea typeface="Arial"/>
                <a:cs typeface="Arial"/>
                <a:sym typeface="Arial"/>
              </a:rPr>
              <a:t>ow-Earth orbit: delivering vital everyday satellite services</a:t>
            </a:r>
            <a:endParaRPr i="0" sz="5200">
              <a:latin typeface="Arial"/>
              <a:ea typeface="Arial"/>
              <a:cs typeface="Arial"/>
              <a:sym typeface="Arial"/>
            </a:endParaRPr>
          </a:p>
          <a:p>
            <a:pPr indent="-228600" lvl="0" marL="228600" rtl="0" algn="l">
              <a:lnSpc>
                <a:spcPct val="120000"/>
              </a:lnSpc>
              <a:spcBef>
                <a:spcPts val="1000"/>
              </a:spcBef>
              <a:spcAft>
                <a:spcPts val="0"/>
              </a:spcAft>
              <a:buClr>
                <a:schemeClr val="dk2"/>
              </a:buClr>
              <a:buSzPct val="100000"/>
              <a:buFont typeface="Arial"/>
              <a:buChar char="•"/>
            </a:pPr>
            <a:r>
              <a:rPr lang="en-GB" sz="5200">
                <a:latin typeface="Arial"/>
                <a:ea typeface="Arial"/>
                <a:cs typeface="Arial"/>
                <a:sym typeface="Arial"/>
              </a:rPr>
              <a:t>I</a:t>
            </a:r>
            <a:r>
              <a:rPr i="0" lang="en-GB" sz="5200">
                <a:latin typeface="Arial"/>
                <a:ea typeface="Arial"/>
                <a:cs typeface="Arial"/>
                <a:sym typeface="Arial"/>
              </a:rPr>
              <a:t>nspiration: inspiring new space customers, investors and the next generation</a:t>
            </a:r>
            <a:endParaRPr i="0" sz="5200">
              <a:latin typeface="Arial"/>
              <a:ea typeface="Arial"/>
              <a:cs typeface="Arial"/>
              <a:sym typeface="Arial"/>
            </a:endParaRPr>
          </a:p>
          <a:p>
            <a:pPr indent="-191452" lvl="0" marL="228600" rtl="0" algn="l">
              <a:lnSpc>
                <a:spcPct val="90000"/>
              </a:lnSpc>
              <a:spcBef>
                <a:spcPts val="1000"/>
              </a:spcBef>
              <a:spcAft>
                <a:spcPts val="0"/>
              </a:spcAft>
              <a:buClr>
                <a:schemeClr val="dk2"/>
              </a:buClr>
              <a:buSzPct val="100000"/>
              <a:buNone/>
            </a:pPr>
            <a:r>
              <a:t/>
            </a:r>
            <a:endParaRPr/>
          </a:p>
        </p:txBody>
      </p:sp>
      <p:sp>
        <p:nvSpPr>
          <p:cNvPr id="60" name="Google Shape;60;p2"/>
          <p:cNvSpPr txBox="1"/>
          <p:nvPr>
            <p:ph idx="12" type="sldNum"/>
          </p:nvPr>
        </p:nvSpPr>
        <p:spPr>
          <a:xfrm>
            <a:off x="10998200" y="6364817"/>
            <a:ext cx="761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pic>
        <p:nvPicPr>
          <p:cNvPr id="61" name="Google Shape;61;p2"/>
          <p:cNvPicPr preferRelativeResize="0"/>
          <p:nvPr/>
        </p:nvPicPr>
        <p:blipFill rotWithShape="1">
          <a:blip r:embed="rId4">
            <a:alphaModFix/>
          </a:blip>
          <a:srcRect b="0" l="0" r="0" t="0"/>
          <a:stretch/>
        </p:blipFill>
        <p:spPr>
          <a:xfrm>
            <a:off x="9016275" y="3236550"/>
            <a:ext cx="2755631" cy="268376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descr="An aerial view of a city&#10;&#10;Description automatically generated with low confidence" id="67" name="Google Shape;67;p3"/>
          <p:cNvPicPr preferRelativeResize="0"/>
          <p:nvPr/>
        </p:nvPicPr>
        <p:blipFill rotWithShape="1">
          <a:blip r:embed="rId3">
            <a:alphaModFix/>
          </a:blip>
          <a:srcRect b="0" l="0" r="0" t="0"/>
          <a:stretch/>
        </p:blipFill>
        <p:spPr>
          <a:xfrm>
            <a:off x="0" y="0"/>
            <a:ext cx="12431402" cy="7151293"/>
          </a:xfrm>
          <a:prstGeom prst="rect">
            <a:avLst/>
          </a:prstGeom>
          <a:noFill/>
          <a:ln>
            <a:noFill/>
          </a:ln>
        </p:spPr>
      </p:pic>
      <p:sp>
        <p:nvSpPr>
          <p:cNvPr id="68" name="Google Shape;68;p3"/>
          <p:cNvSpPr/>
          <p:nvPr/>
        </p:nvSpPr>
        <p:spPr>
          <a:xfrm>
            <a:off x="213310" y="210675"/>
            <a:ext cx="11978690" cy="6729942"/>
          </a:xfrm>
          <a:prstGeom prst="rect">
            <a:avLst/>
          </a:prstGeom>
          <a:solidFill>
            <a:schemeClr val="lt1">
              <a:alpha val="80000"/>
            </a:schemeClr>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
              <a:ea typeface="Geo"/>
              <a:cs typeface="Geo"/>
              <a:sym typeface="Geo"/>
            </a:endParaRPr>
          </a:p>
        </p:txBody>
      </p:sp>
      <p:sp>
        <p:nvSpPr>
          <p:cNvPr id="69" name="Google Shape;69;p3"/>
          <p:cNvSpPr txBox="1"/>
          <p:nvPr>
            <p:ph type="title"/>
          </p:nvPr>
        </p:nvSpPr>
        <p:spPr>
          <a:xfrm>
            <a:off x="622901" y="292697"/>
            <a:ext cx="11328000" cy="99458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34489"/>
              </a:buClr>
              <a:buSzPts val="4000"/>
              <a:buFont typeface="Geo"/>
              <a:buNone/>
            </a:pPr>
            <a:r>
              <a:rPr lang="en-GB">
                <a:solidFill>
                  <a:srgbClr val="134489"/>
                </a:solidFill>
                <a:latin typeface="Geo"/>
                <a:ea typeface="Geo"/>
                <a:cs typeface="Geo"/>
                <a:sym typeface="Geo"/>
              </a:rPr>
              <a:t>Current UKSA EO and Climate activities</a:t>
            </a:r>
            <a:endParaRPr>
              <a:solidFill>
                <a:srgbClr val="134489"/>
              </a:solidFill>
              <a:latin typeface="Geo"/>
              <a:ea typeface="Geo"/>
              <a:cs typeface="Geo"/>
              <a:sym typeface="Geo"/>
            </a:endParaRPr>
          </a:p>
        </p:txBody>
      </p:sp>
      <p:sp>
        <p:nvSpPr>
          <p:cNvPr id="70" name="Google Shape;70;p3"/>
          <p:cNvSpPr txBox="1"/>
          <p:nvPr>
            <p:ph idx="10" type="dt"/>
          </p:nvPr>
        </p:nvSpPr>
        <p:spPr>
          <a:xfrm>
            <a:off x="407988" y="6334270"/>
            <a:ext cx="1009073" cy="192233"/>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000"/>
              <a:buFont typeface="Geo"/>
              <a:buNone/>
            </a:pPr>
            <a:r>
              <a:rPr b="0" i="0" lang="en-GB" sz="1000" u="none" cap="none" strike="noStrike">
                <a:solidFill>
                  <a:srgbClr val="FFFFFF"/>
                </a:solidFill>
                <a:latin typeface="Geo"/>
                <a:ea typeface="Geo"/>
                <a:cs typeface="Geo"/>
                <a:sym typeface="Geo"/>
              </a:rPr>
              <a:t>28/11/2022</a:t>
            </a:r>
            <a:endParaRPr b="0" i="0" sz="1000" u="none" cap="none" strike="noStrike">
              <a:solidFill>
                <a:srgbClr val="FFFFFF"/>
              </a:solidFill>
              <a:latin typeface="Geo"/>
              <a:ea typeface="Geo"/>
              <a:cs typeface="Geo"/>
              <a:sym typeface="Geo"/>
            </a:endParaRPr>
          </a:p>
        </p:txBody>
      </p:sp>
      <p:sp>
        <p:nvSpPr>
          <p:cNvPr id="71" name="Google Shape;71;p3"/>
          <p:cNvSpPr txBox="1"/>
          <p:nvPr>
            <p:ph idx="12" type="sldNum"/>
          </p:nvPr>
        </p:nvSpPr>
        <p:spPr>
          <a:xfrm>
            <a:off x="10998200" y="6364817"/>
            <a:ext cx="7618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Geo"/>
              <a:buNone/>
            </a:pPr>
            <a:fld id="{00000000-1234-1234-1234-123412341234}" type="slidenum">
              <a:rPr b="1" i="0" lang="en-GB" sz="1200" u="none" cap="none" strike="noStrike">
                <a:solidFill>
                  <a:srgbClr val="FFFFFF"/>
                </a:solidFill>
                <a:latin typeface="Geo"/>
                <a:ea typeface="Geo"/>
                <a:cs typeface="Geo"/>
                <a:sym typeface="Geo"/>
              </a:rPr>
              <a:t>‹#›</a:t>
            </a:fld>
            <a:endParaRPr b="1" i="0" sz="1200" u="none" cap="none" strike="noStrike">
              <a:solidFill>
                <a:srgbClr val="FFFFFF"/>
              </a:solidFill>
              <a:latin typeface="Geo"/>
              <a:ea typeface="Geo"/>
              <a:cs typeface="Geo"/>
              <a:sym typeface="Geo"/>
            </a:endParaRPr>
          </a:p>
        </p:txBody>
      </p:sp>
      <p:sp>
        <p:nvSpPr>
          <p:cNvPr id="72" name="Google Shape;72;p3"/>
          <p:cNvSpPr/>
          <p:nvPr/>
        </p:nvSpPr>
        <p:spPr>
          <a:xfrm>
            <a:off x="650101" y="1303344"/>
            <a:ext cx="3004612" cy="1178805"/>
          </a:xfrm>
          <a:prstGeom prst="homePlate">
            <a:avLst>
              <a:gd fmla="val 50000" name="adj"/>
            </a:avLst>
          </a:prstGeom>
          <a:solidFill>
            <a:srgbClr val="134489"/>
          </a:solidFill>
          <a:ln cap="flat" cmpd="sng" w="12700">
            <a:solidFill>
              <a:srgbClr val="1B466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Geo"/>
              <a:buNone/>
            </a:pPr>
            <a:r>
              <a:rPr b="1" i="0" lang="en-GB" sz="1800" u="none" cap="none" strike="noStrike">
                <a:solidFill>
                  <a:srgbClr val="FFFFFF"/>
                </a:solidFill>
                <a:latin typeface="Geo"/>
                <a:ea typeface="Geo"/>
                <a:cs typeface="Geo"/>
                <a:sym typeface="Geo"/>
              </a:rPr>
              <a:t>Pre-Technology Development</a:t>
            </a:r>
            <a:endParaRPr/>
          </a:p>
        </p:txBody>
      </p:sp>
      <p:sp>
        <p:nvSpPr>
          <p:cNvPr id="73" name="Google Shape;73;p3"/>
          <p:cNvSpPr/>
          <p:nvPr/>
        </p:nvSpPr>
        <p:spPr>
          <a:xfrm>
            <a:off x="3112543" y="1303344"/>
            <a:ext cx="2879468" cy="1178805"/>
          </a:xfrm>
          <a:prstGeom prst="chevron">
            <a:avLst>
              <a:gd fmla="val 50000" name="adj"/>
            </a:avLst>
          </a:prstGeom>
          <a:solidFill>
            <a:srgbClr val="134489"/>
          </a:solidFill>
          <a:ln cap="flat" cmpd="sng" w="12700">
            <a:solidFill>
              <a:srgbClr val="1B466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Geo"/>
              <a:buNone/>
            </a:pPr>
            <a:r>
              <a:rPr b="1" i="0" lang="en-GB" sz="1800" u="none" cap="none" strike="noStrike">
                <a:solidFill>
                  <a:srgbClr val="FFFFFF"/>
                </a:solidFill>
                <a:latin typeface="Geo"/>
                <a:ea typeface="Geo"/>
                <a:cs typeface="Geo"/>
                <a:sym typeface="Geo"/>
              </a:rPr>
              <a:t>Upstream Activities</a:t>
            </a:r>
            <a:endParaRPr/>
          </a:p>
        </p:txBody>
      </p:sp>
      <p:sp>
        <p:nvSpPr>
          <p:cNvPr id="74" name="Google Shape;74;p3"/>
          <p:cNvSpPr/>
          <p:nvPr/>
        </p:nvSpPr>
        <p:spPr>
          <a:xfrm>
            <a:off x="5448231" y="1303344"/>
            <a:ext cx="3001765" cy="1178805"/>
          </a:xfrm>
          <a:prstGeom prst="chevron">
            <a:avLst>
              <a:gd fmla="val 50000" name="adj"/>
            </a:avLst>
          </a:prstGeom>
          <a:solidFill>
            <a:srgbClr val="134489"/>
          </a:solidFill>
          <a:ln cap="flat" cmpd="sng" w="12700">
            <a:solidFill>
              <a:srgbClr val="1B466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Geo"/>
              <a:buNone/>
            </a:pPr>
            <a:r>
              <a:rPr b="1" i="0" lang="en-GB" sz="1800" u="none" cap="none" strike="noStrike">
                <a:solidFill>
                  <a:srgbClr val="FFFFFF"/>
                </a:solidFill>
                <a:latin typeface="Geo"/>
                <a:ea typeface="Geo"/>
                <a:cs typeface="Geo"/>
                <a:sym typeface="Geo"/>
              </a:rPr>
              <a:t>Midstream Activities</a:t>
            </a:r>
            <a:endParaRPr/>
          </a:p>
        </p:txBody>
      </p:sp>
      <p:sp>
        <p:nvSpPr>
          <p:cNvPr id="75" name="Google Shape;75;p3"/>
          <p:cNvSpPr/>
          <p:nvPr/>
        </p:nvSpPr>
        <p:spPr>
          <a:xfrm>
            <a:off x="7907827" y="1303344"/>
            <a:ext cx="3273718" cy="1178805"/>
          </a:xfrm>
          <a:prstGeom prst="chevron">
            <a:avLst>
              <a:gd fmla="val 50000" name="adj"/>
            </a:avLst>
          </a:prstGeom>
          <a:solidFill>
            <a:srgbClr val="134489"/>
          </a:solidFill>
          <a:ln cap="flat" cmpd="sng" w="12700">
            <a:solidFill>
              <a:srgbClr val="1B466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Geo"/>
              <a:buNone/>
            </a:pPr>
            <a:r>
              <a:rPr b="1" i="0" lang="en-GB" sz="1800" u="none" cap="none" strike="noStrike">
                <a:solidFill>
                  <a:srgbClr val="FFFFFF"/>
                </a:solidFill>
                <a:latin typeface="Geo"/>
                <a:ea typeface="Geo"/>
                <a:cs typeface="Geo"/>
                <a:sym typeface="Geo"/>
              </a:rPr>
              <a:t>Downstream Activities</a:t>
            </a:r>
            <a:endParaRPr/>
          </a:p>
        </p:txBody>
      </p:sp>
      <p:sp>
        <p:nvSpPr>
          <p:cNvPr id="76" name="Google Shape;76;p3"/>
          <p:cNvSpPr/>
          <p:nvPr/>
        </p:nvSpPr>
        <p:spPr>
          <a:xfrm>
            <a:off x="5399895" y="3845283"/>
            <a:ext cx="5592202" cy="637939"/>
          </a:xfrm>
          <a:prstGeom prst="chevron">
            <a:avLst>
              <a:gd fmla="val 50000" name="adj"/>
            </a:avLst>
          </a:prstGeom>
          <a:solidFill>
            <a:srgbClr val="682565"/>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Geo"/>
              <a:buNone/>
            </a:pPr>
            <a:r>
              <a:rPr b="1" i="0" lang="en-GB" sz="1800" u="none" cap="none" strike="noStrike">
                <a:solidFill>
                  <a:srgbClr val="FFFFFF"/>
                </a:solidFill>
                <a:latin typeface="Geo"/>
                <a:ea typeface="Geo"/>
                <a:cs typeface="Geo"/>
                <a:sym typeface="Geo"/>
              </a:rPr>
              <a:t>EO Data and Ground Segment</a:t>
            </a:r>
            <a:endParaRPr b="1" i="0" sz="1800" u="none" cap="none" strike="noStrike">
              <a:solidFill>
                <a:srgbClr val="FFFFFF"/>
              </a:solidFill>
              <a:latin typeface="Geo"/>
              <a:ea typeface="Geo"/>
              <a:cs typeface="Geo"/>
              <a:sym typeface="Geo"/>
            </a:endParaRPr>
          </a:p>
        </p:txBody>
      </p:sp>
      <p:sp>
        <p:nvSpPr>
          <p:cNvPr id="77" name="Google Shape;77;p3"/>
          <p:cNvSpPr/>
          <p:nvPr/>
        </p:nvSpPr>
        <p:spPr>
          <a:xfrm>
            <a:off x="3048249" y="3171769"/>
            <a:ext cx="5147747" cy="624998"/>
          </a:xfrm>
          <a:prstGeom prst="chevron">
            <a:avLst>
              <a:gd fmla="val 50000" name="adj"/>
            </a:avLst>
          </a:prstGeom>
          <a:solidFill>
            <a:srgbClr val="DC0732"/>
          </a:solidFill>
          <a:ln cap="flat" cmpd="sng" w="12700">
            <a:solidFill>
              <a:srgbClr val="A1062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Geo"/>
              <a:buNone/>
            </a:pPr>
            <a:r>
              <a:rPr b="1" i="0" lang="en-GB" sz="1800" u="none" cap="none" strike="noStrike">
                <a:solidFill>
                  <a:srgbClr val="FFFFFF"/>
                </a:solidFill>
                <a:latin typeface="Geo"/>
                <a:ea typeface="Geo"/>
                <a:cs typeface="Geo"/>
                <a:sym typeface="Geo"/>
              </a:rPr>
              <a:t>Missions</a:t>
            </a:r>
            <a:endParaRPr b="1" i="0" sz="1800" u="none" cap="none" strike="noStrike">
              <a:solidFill>
                <a:srgbClr val="FFFFFF"/>
              </a:solidFill>
              <a:latin typeface="Geo"/>
              <a:ea typeface="Geo"/>
              <a:cs typeface="Geo"/>
              <a:sym typeface="Geo"/>
            </a:endParaRPr>
          </a:p>
        </p:txBody>
      </p:sp>
      <p:sp>
        <p:nvSpPr>
          <p:cNvPr id="78" name="Google Shape;78;p3"/>
          <p:cNvSpPr/>
          <p:nvPr/>
        </p:nvSpPr>
        <p:spPr>
          <a:xfrm>
            <a:off x="649092" y="2509350"/>
            <a:ext cx="2736839" cy="630296"/>
          </a:xfrm>
          <a:prstGeom prst="homePlate">
            <a:avLst>
              <a:gd fmla="val 50000" name="adj"/>
            </a:avLst>
          </a:prstGeom>
          <a:solidFill>
            <a:srgbClr val="10AA87"/>
          </a:solidFill>
          <a:ln cap="flat" cmpd="sng" w="12700">
            <a:solidFill>
              <a:srgbClr val="1B466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Geo"/>
              <a:buNone/>
            </a:pPr>
            <a:r>
              <a:rPr b="1" i="0" lang="en-GB" sz="1800" u="none" cap="none" strike="noStrike">
                <a:solidFill>
                  <a:srgbClr val="FFFFFF"/>
                </a:solidFill>
                <a:latin typeface="Geo"/>
                <a:ea typeface="Geo"/>
                <a:cs typeface="Geo"/>
                <a:sym typeface="Geo"/>
              </a:rPr>
              <a:t>EO Technology      </a:t>
            </a:r>
            <a:endParaRPr b="1" i="0" sz="1800" u="none" cap="none" strike="noStrike">
              <a:solidFill>
                <a:srgbClr val="FFFFFF"/>
              </a:solidFill>
              <a:latin typeface="Geo"/>
              <a:ea typeface="Geo"/>
              <a:cs typeface="Geo"/>
              <a:sym typeface="Geo"/>
            </a:endParaRPr>
          </a:p>
        </p:txBody>
      </p:sp>
      <p:sp>
        <p:nvSpPr>
          <p:cNvPr id="79" name="Google Shape;79;p3"/>
          <p:cNvSpPr/>
          <p:nvPr/>
        </p:nvSpPr>
        <p:spPr>
          <a:xfrm>
            <a:off x="1719467" y="5206040"/>
            <a:ext cx="8219670" cy="630296"/>
          </a:xfrm>
          <a:prstGeom prst="homePlate">
            <a:avLst>
              <a:gd fmla="val 50000" name="adj"/>
            </a:avLst>
          </a:prstGeom>
          <a:solidFill>
            <a:srgbClr val="EA6752"/>
          </a:solidFill>
          <a:ln cap="flat" cmpd="sng" w="12700">
            <a:solidFill>
              <a:srgbClr val="1B466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Geo"/>
              <a:buNone/>
            </a:pPr>
            <a:r>
              <a:rPr b="1" i="0" lang="en-GB" sz="1800" u="none" cap="none" strike="noStrike">
                <a:solidFill>
                  <a:srgbClr val="FFFFFF"/>
                </a:solidFill>
                <a:latin typeface="Geo"/>
                <a:ea typeface="Geo"/>
                <a:cs typeface="Geo"/>
                <a:sym typeface="Geo"/>
              </a:rPr>
              <a:t>Copernicus lead by Department of Business Energy Industrial Strategy</a:t>
            </a:r>
            <a:endParaRPr b="1" i="0" sz="1800" u="none" cap="none" strike="noStrike">
              <a:solidFill>
                <a:srgbClr val="FFFFFF"/>
              </a:solidFill>
              <a:latin typeface="Geo"/>
              <a:ea typeface="Geo"/>
              <a:cs typeface="Geo"/>
              <a:sym typeface="Geo"/>
            </a:endParaRPr>
          </a:p>
        </p:txBody>
      </p:sp>
      <p:sp>
        <p:nvSpPr>
          <p:cNvPr id="80" name="Google Shape;80;p3"/>
          <p:cNvSpPr/>
          <p:nvPr/>
        </p:nvSpPr>
        <p:spPr>
          <a:xfrm>
            <a:off x="650691" y="5877124"/>
            <a:ext cx="11328000" cy="630296"/>
          </a:xfrm>
          <a:prstGeom prst="homePlate">
            <a:avLst>
              <a:gd fmla="val 50000" name="adj"/>
            </a:avLst>
          </a:prstGeom>
          <a:solidFill>
            <a:srgbClr val="21372B"/>
          </a:solidFill>
          <a:ln cap="flat" cmpd="sng" w="12700">
            <a:solidFill>
              <a:srgbClr val="1B466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Geo"/>
              <a:buNone/>
            </a:pPr>
            <a:r>
              <a:rPr b="1" i="0" lang="en-GB" sz="1800" u="none" cap="none" strike="noStrike">
                <a:solidFill>
                  <a:srgbClr val="FFFFFF"/>
                </a:solidFill>
                <a:latin typeface="Geo"/>
                <a:ea typeface="Geo"/>
                <a:cs typeface="Geo"/>
                <a:sym typeface="Geo"/>
              </a:rPr>
              <a:t>Climate – Space4Climate, UKEO-CIS (lead by NERC/NCEO), SCO, CEOS etc </a:t>
            </a:r>
            <a:endParaRPr b="1" i="0" sz="1800" u="none" cap="none" strike="noStrike">
              <a:solidFill>
                <a:srgbClr val="FFFFFF"/>
              </a:solidFill>
              <a:latin typeface="Geo"/>
              <a:ea typeface="Geo"/>
              <a:cs typeface="Geo"/>
              <a:sym typeface="Geo"/>
            </a:endParaRPr>
          </a:p>
        </p:txBody>
      </p:sp>
      <p:sp>
        <p:nvSpPr>
          <p:cNvPr id="81" name="Google Shape;81;p3"/>
          <p:cNvSpPr txBox="1"/>
          <p:nvPr/>
        </p:nvSpPr>
        <p:spPr>
          <a:xfrm rot="-5400000">
            <a:off x="-1479414" y="3858100"/>
            <a:ext cx="375478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34489"/>
              </a:buClr>
              <a:buSzPts val="1800"/>
              <a:buFont typeface="Geo"/>
              <a:buNone/>
            </a:pPr>
            <a:r>
              <a:rPr b="1" i="0" lang="en-GB" sz="1800" u="none" cap="none" strike="noStrike">
                <a:solidFill>
                  <a:srgbClr val="134489"/>
                </a:solidFill>
                <a:latin typeface="Geo"/>
                <a:ea typeface="Geo"/>
                <a:cs typeface="Geo"/>
                <a:sym typeface="Geo"/>
              </a:rPr>
              <a:t>UKSA Earth Observation Teams</a:t>
            </a:r>
            <a:endParaRPr/>
          </a:p>
        </p:txBody>
      </p:sp>
      <p:cxnSp>
        <p:nvCxnSpPr>
          <p:cNvPr id="82" name="Google Shape;82;p3"/>
          <p:cNvCxnSpPr/>
          <p:nvPr/>
        </p:nvCxnSpPr>
        <p:spPr>
          <a:xfrm>
            <a:off x="566237" y="2485458"/>
            <a:ext cx="8833" cy="3995527"/>
          </a:xfrm>
          <a:prstGeom prst="straightConnector1">
            <a:avLst/>
          </a:prstGeom>
          <a:noFill/>
          <a:ln cap="flat" cmpd="sng" w="9525">
            <a:solidFill>
              <a:srgbClr val="134489"/>
            </a:solidFill>
            <a:prstDash val="solid"/>
            <a:miter lim="800000"/>
            <a:headEnd len="med" w="med" type="triangle"/>
            <a:tailEnd len="med" w="med" type="triangle"/>
          </a:ln>
        </p:spPr>
      </p:cxnSp>
      <p:sp>
        <p:nvSpPr>
          <p:cNvPr id="83" name="Google Shape;83;p3"/>
          <p:cNvSpPr txBox="1"/>
          <p:nvPr/>
        </p:nvSpPr>
        <p:spPr>
          <a:xfrm>
            <a:off x="2219738" y="949739"/>
            <a:ext cx="788504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Geo"/>
              <a:ea typeface="Geo"/>
              <a:cs typeface="Geo"/>
              <a:sym typeface="Geo"/>
            </a:endParaRPr>
          </a:p>
        </p:txBody>
      </p:sp>
      <p:sp>
        <p:nvSpPr>
          <p:cNvPr id="84" name="Google Shape;84;p3"/>
          <p:cNvSpPr/>
          <p:nvPr/>
        </p:nvSpPr>
        <p:spPr>
          <a:xfrm>
            <a:off x="1710633" y="4483222"/>
            <a:ext cx="9287027" cy="648267"/>
          </a:xfrm>
          <a:prstGeom prst="homePlate">
            <a:avLst>
              <a:gd fmla="val 50000" name="adj"/>
            </a:avLst>
          </a:prstGeom>
          <a:solidFill>
            <a:srgbClr val="31B1C9"/>
          </a:solidFill>
          <a:ln cap="flat" cmpd="sng" w="12700">
            <a:solidFill>
              <a:srgbClr val="1B466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Geo"/>
              <a:buNone/>
            </a:pPr>
            <a:r>
              <a:rPr b="1" i="0" lang="en-GB" sz="1800" u="none" cap="none" strike="noStrike">
                <a:solidFill>
                  <a:srgbClr val="FFFFFF"/>
                </a:solidFill>
                <a:latin typeface="Geo"/>
                <a:ea typeface="Geo"/>
                <a:cs typeface="Geo"/>
                <a:sym typeface="Geo"/>
              </a:rPr>
              <a:t>ESA Programmes</a:t>
            </a:r>
            <a:endParaRPr b="1" i="0" sz="1800" u="none" cap="none" strike="noStrike">
              <a:solidFill>
                <a:srgbClr val="FFFFFF"/>
              </a:solidFill>
              <a:latin typeface="Geo"/>
              <a:ea typeface="Geo"/>
              <a:cs typeface="Geo"/>
              <a:sym typeface="Ge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4"/>
          <p:cNvSpPr txBox="1"/>
          <p:nvPr>
            <p:ph type="title"/>
          </p:nvPr>
        </p:nvSpPr>
        <p:spPr>
          <a:xfrm>
            <a:off x="432000" y="229658"/>
            <a:ext cx="113280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000"/>
              <a:buFont typeface="Arial"/>
              <a:buNone/>
            </a:pPr>
            <a:r>
              <a:rPr lang="en-GB"/>
              <a:t>Earth Observation and Climate – EO Technology</a:t>
            </a:r>
            <a:endParaRPr/>
          </a:p>
        </p:txBody>
      </p:sp>
      <p:sp>
        <p:nvSpPr>
          <p:cNvPr id="91" name="Google Shape;91;p4"/>
          <p:cNvSpPr txBox="1"/>
          <p:nvPr/>
        </p:nvSpPr>
        <p:spPr>
          <a:xfrm>
            <a:off x="432000" y="1764235"/>
            <a:ext cx="7684657" cy="4782808"/>
          </a:xfrm>
          <a:prstGeom prst="rect">
            <a:avLst/>
          </a:prstGeom>
          <a:noFill/>
          <a:ln>
            <a:noFill/>
          </a:ln>
        </p:spPr>
        <p:txBody>
          <a:bodyPr anchorCtr="0" anchor="t" bIns="45700" lIns="91425" spcFirstLastPara="1" rIns="91425" wrap="square" tIns="45700">
            <a:normAutofit fontScale="92500" lnSpcReduction="10000"/>
          </a:bodyPr>
          <a:lstStyle/>
          <a:p>
            <a:pPr indent="-285750" lvl="0" marL="285750" marR="0" rtl="0" algn="l">
              <a:lnSpc>
                <a:spcPct val="90000"/>
              </a:lnSpc>
              <a:spcBef>
                <a:spcPts val="0"/>
              </a:spcBef>
              <a:spcAft>
                <a:spcPts val="0"/>
              </a:spcAft>
              <a:buClr>
                <a:srgbClr val="266093"/>
              </a:buClr>
              <a:buSzPct val="100000"/>
              <a:buFont typeface="Arial"/>
              <a:buChar char="•"/>
            </a:pPr>
            <a:r>
              <a:rPr b="0" i="0" lang="en-GB" sz="2000" u="none" cap="none" strike="noStrike">
                <a:solidFill>
                  <a:srgbClr val="266093"/>
                </a:solidFill>
                <a:latin typeface="Arial"/>
                <a:ea typeface="Arial"/>
                <a:cs typeface="Arial"/>
                <a:sym typeface="Arial"/>
              </a:rPr>
              <a:t>The scientific insights, public services and economic benefits enabled by EO are all underpinned by the instruments and technologies which enable satellites to gather data. </a:t>
            </a:r>
            <a:endParaRPr/>
          </a:p>
          <a:p>
            <a:pPr indent="-285750" lvl="0" marL="285750" marR="0" rtl="0" algn="l">
              <a:lnSpc>
                <a:spcPct val="90000"/>
              </a:lnSpc>
              <a:spcBef>
                <a:spcPts val="2400"/>
              </a:spcBef>
              <a:spcAft>
                <a:spcPts val="0"/>
              </a:spcAft>
              <a:buClr>
                <a:srgbClr val="266093"/>
              </a:buClr>
              <a:buSzPct val="100000"/>
              <a:buFont typeface="Arial"/>
              <a:buChar char="•"/>
            </a:pPr>
            <a:r>
              <a:rPr b="0" i="0" lang="en-GB" sz="2000" u="none" cap="none" strike="noStrike">
                <a:solidFill>
                  <a:srgbClr val="266093"/>
                </a:solidFill>
                <a:latin typeface="Arial"/>
                <a:ea typeface="Arial"/>
                <a:cs typeface="Arial"/>
                <a:sym typeface="Arial"/>
              </a:rPr>
              <a:t>EO instruments can take decades to build and mature, often requiring science to be developed in parallel with technology. This discourages private investment in early-stage technologies.</a:t>
            </a:r>
            <a:endParaRPr/>
          </a:p>
          <a:p>
            <a:pPr indent="-285750" lvl="0" marL="285750" marR="0" rtl="0" algn="l">
              <a:lnSpc>
                <a:spcPct val="90000"/>
              </a:lnSpc>
              <a:spcBef>
                <a:spcPts val="2400"/>
              </a:spcBef>
              <a:spcAft>
                <a:spcPts val="0"/>
              </a:spcAft>
              <a:buClr>
                <a:srgbClr val="266093"/>
              </a:buClr>
              <a:buSzPct val="100000"/>
              <a:buFont typeface="Arial"/>
              <a:buChar char="•"/>
            </a:pPr>
            <a:r>
              <a:rPr b="0" i="0" lang="en-GB" sz="2000" u="none" cap="none" strike="noStrike">
                <a:solidFill>
                  <a:srgbClr val="266093"/>
                </a:solidFill>
                <a:latin typeface="Arial"/>
                <a:ea typeface="Arial"/>
                <a:cs typeface="Arial"/>
                <a:sym typeface="Arial"/>
              </a:rPr>
              <a:t>To catalyse the development of new EO technologies in the UK, the UKSA funds an Earth Observation Instrumentation Programme (EOIP), which is delivered by the Centre for Earth Observation Instrumentation (CEOI). Many successes are now seen from this national programme. </a:t>
            </a:r>
            <a:endParaRPr/>
          </a:p>
          <a:p>
            <a:pPr indent="-285750" lvl="0" marL="285750" marR="0" rtl="0" algn="l">
              <a:lnSpc>
                <a:spcPct val="90000"/>
              </a:lnSpc>
              <a:spcBef>
                <a:spcPts val="2400"/>
              </a:spcBef>
              <a:spcAft>
                <a:spcPts val="0"/>
              </a:spcAft>
              <a:buClr>
                <a:srgbClr val="000000"/>
              </a:buClr>
              <a:buSzPct val="100000"/>
              <a:buFont typeface="Arial"/>
              <a:buChar char="•"/>
            </a:pPr>
            <a:r>
              <a:rPr b="1" i="0" lang="en-GB" sz="1800" u="none" cap="none" strike="noStrike">
                <a:solidFill>
                  <a:srgbClr val="000000"/>
                </a:solidFill>
                <a:latin typeface="Calibri"/>
                <a:ea typeface="Calibri"/>
                <a:cs typeface="Calibri"/>
                <a:sym typeface="Calibri"/>
              </a:rPr>
              <a:t>To date, CEOI has run 14 themed and open R&amp;D grant funding calls, each securing parallel investment from industry and academia. CEOI also runs events to establish and strengthen networks between academia and Industry, has directly advised UK companies bidding for ESA projects, and provides strategic and technical EO advice to UKSA and wider Government.</a:t>
            </a:r>
            <a:endParaRPr/>
          </a:p>
          <a:p>
            <a:pPr indent="-180022" lvl="0" marL="285750" marR="0" rtl="0" algn="l">
              <a:lnSpc>
                <a:spcPct val="90000"/>
              </a:lnSpc>
              <a:spcBef>
                <a:spcPts val="2400"/>
              </a:spcBef>
              <a:spcAft>
                <a:spcPts val="0"/>
              </a:spcAft>
              <a:buClr>
                <a:schemeClr val="dk1"/>
              </a:buClr>
              <a:buSzPct val="100000"/>
              <a:buFont typeface="Arial"/>
              <a:buNone/>
            </a:pPr>
            <a:r>
              <a:t/>
            </a:r>
            <a:endParaRPr b="0" i="0" sz="1800" u="none" cap="none" strike="noStrike">
              <a:solidFill>
                <a:srgbClr val="266093"/>
              </a:solidFill>
              <a:latin typeface="Arial"/>
              <a:ea typeface="Arial"/>
              <a:cs typeface="Arial"/>
              <a:sym typeface="Arial"/>
            </a:endParaRPr>
          </a:p>
          <a:p>
            <a:pPr indent="0" lvl="0" marL="0" marR="0" rtl="0" algn="l">
              <a:lnSpc>
                <a:spcPct val="90000"/>
              </a:lnSpc>
              <a:spcBef>
                <a:spcPts val="1200"/>
              </a:spcBef>
              <a:spcAft>
                <a:spcPts val="0"/>
              </a:spcAft>
              <a:buClr>
                <a:schemeClr val="dk1"/>
              </a:buClr>
              <a:buSzPct val="100000"/>
              <a:buFont typeface="Arial"/>
              <a:buNone/>
            </a:pPr>
            <a:r>
              <a:t/>
            </a:r>
            <a:endParaRPr b="0" i="0" sz="1800" u="none" cap="none" strike="noStrike">
              <a:solidFill>
                <a:srgbClr val="266093"/>
              </a:solidFill>
              <a:latin typeface="Arial"/>
              <a:ea typeface="Arial"/>
              <a:cs typeface="Arial"/>
              <a:sym typeface="Arial"/>
            </a:endParaRPr>
          </a:p>
          <a:p>
            <a:pPr indent="0" lvl="0" marL="0" marR="0" rtl="0" algn="l">
              <a:lnSpc>
                <a:spcPct val="90000"/>
              </a:lnSpc>
              <a:spcBef>
                <a:spcPts val="800"/>
              </a:spcBef>
              <a:spcAft>
                <a:spcPts val="0"/>
              </a:spcAft>
              <a:buClr>
                <a:schemeClr val="dk1"/>
              </a:buClr>
              <a:buSzPct val="100000"/>
              <a:buFont typeface="Arial"/>
              <a:buNone/>
            </a:pPr>
            <a:r>
              <a:t/>
            </a:r>
            <a:endParaRPr b="0" i="0" sz="1800" u="none" cap="none" strike="noStrike">
              <a:solidFill>
                <a:srgbClr val="266093"/>
              </a:solidFill>
              <a:latin typeface="Arial"/>
              <a:ea typeface="Arial"/>
              <a:cs typeface="Arial"/>
              <a:sym typeface="Arial"/>
            </a:endParaRPr>
          </a:p>
          <a:p>
            <a:pPr indent="0" lvl="0" marL="0" marR="0" rtl="0" algn="l">
              <a:lnSpc>
                <a:spcPct val="90000"/>
              </a:lnSpc>
              <a:spcBef>
                <a:spcPts val="800"/>
              </a:spcBef>
              <a:spcAft>
                <a:spcPts val="0"/>
              </a:spcAft>
              <a:buClr>
                <a:schemeClr val="dk1"/>
              </a:buClr>
              <a:buSzPct val="100000"/>
              <a:buFont typeface="Arial"/>
              <a:buNone/>
            </a:pPr>
            <a:r>
              <a:t/>
            </a:r>
            <a:endParaRPr b="0" i="0" sz="1800" u="none" cap="none" strike="noStrike">
              <a:solidFill>
                <a:srgbClr val="266093"/>
              </a:solidFill>
              <a:latin typeface="Arial"/>
              <a:ea typeface="Arial"/>
              <a:cs typeface="Arial"/>
              <a:sym typeface="Arial"/>
            </a:endParaRPr>
          </a:p>
          <a:p>
            <a:pPr indent="0" lvl="0" marL="0" marR="0" rtl="0" algn="l">
              <a:lnSpc>
                <a:spcPct val="90000"/>
              </a:lnSpc>
              <a:spcBef>
                <a:spcPts val="800"/>
              </a:spcBef>
              <a:spcAft>
                <a:spcPts val="0"/>
              </a:spcAft>
              <a:buClr>
                <a:schemeClr val="dk1"/>
              </a:buClr>
              <a:buSzPct val="100000"/>
              <a:buFont typeface="Arial"/>
              <a:buNone/>
            </a:pPr>
            <a:r>
              <a:t/>
            </a:r>
            <a:endParaRPr b="0" i="0" sz="2300" u="none" cap="none" strike="noStrike">
              <a:solidFill>
                <a:srgbClr val="266093"/>
              </a:solidFill>
              <a:latin typeface="Arial"/>
              <a:ea typeface="Arial"/>
              <a:cs typeface="Arial"/>
              <a:sym typeface="Arial"/>
            </a:endParaRPr>
          </a:p>
        </p:txBody>
      </p:sp>
      <p:sp>
        <p:nvSpPr>
          <p:cNvPr id="92" name="Google Shape;92;p4"/>
          <p:cNvSpPr txBox="1"/>
          <p:nvPr>
            <p:ph idx="12" type="sldNum"/>
          </p:nvPr>
        </p:nvSpPr>
        <p:spPr>
          <a:xfrm>
            <a:off x="10998200" y="6364817"/>
            <a:ext cx="761800"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rgbClr val="FFFFFF"/>
              </a:buClr>
              <a:buSzPts val="1200"/>
              <a:buFont typeface="Arial"/>
              <a:buNone/>
            </a:pPr>
            <a:fld id="{00000000-1234-1234-1234-123412341234}" type="slidenum">
              <a:rPr b="1" i="0" lang="en-GB" sz="1200" u="none" cap="none" strike="noStrike">
                <a:solidFill>
                  <a:srgbClr val="FFFFFF"/>
                </a:solidFill>
                <a:latin typeface="Arial"/>
                <a:ea typeface="Arial"/>
                <a:cs typeface="Arial"/>
                <a:sym typeface="Arial"/>
              </a:rPr>
              <a:t>‹#›</a:t>
            </a:fld>
            <a:endParaRPr b="1" i="0" sz="1200" u="none" cap="none" strike="noStrike">
              <a:solidFill>
                <a:srgbClr val="FFFFFF"/>
              </a:solidFill>
              <a:latin typeface="Arial"/>
              <a:ea typeface="Arial"/>
              <a:cs typeface="Arial"/>
              <a:sym typeface="Arial"/>
            </a:endParaRPr>
          </a:p>
        </p:txBody>
      </p:sp>
      <p:pic>
        <p:nvPicPr>
          <p:cNvPr id="93" name="Google Shape;93;p4"/>
          <p:cNvPicPr preferRelativeResize="0"/>
          <p:nvPr/>
        </p:nvPicPr>
        <p:blipFill rotWithShape="1">
          <a:blip r:embed="rId3">
            <a:alphaModFix/>
          </a:blip>
          <a:srcRect b="0" l="0" r="0" t="0"/>
          <a:stretch/>
        </p:blipFill>
        <p:spPr>
          <a:xfrm>
            <a:off x="8116657" y="1983025"/>
            <a:ext cx="3973743" cy="3138250"/>
          </a:xfrm>
          <a:prstGeom prst="rect">
            <a:avLst/>
          </a:prstGeom>
          <a:noFill/>
          <a:ln>
            <a:noFill/>
          </a:ln>
        </p:spPr>
      </p:pic>
      <p:sp>
        <p:nvSpPr>
          <p:cNvPr id="94" name="Google Shape;94;p4"/>
          <p:cNvSpPr txBox="1"/>
          <p:nvPr/>
        </p:nvSpPr>
        <p:spPr>
          <a:xfrm>
            <a:off x="8782491" y="5192945"/>
            <a:ext cx="3218121" cy="607539"/>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Clr>
                <a:srgbClr val="000000"/>
              </a:buClr>
              <a:buSzPts val="1600"/>
              <a:buFont typeface="Calibri"/>
              <a:buNone/>
            </a:pPr>
            <a:r>
              <a:rPr b="0" i="0" lang="en-GB" sz="1600" u="none" cap="none" strike="noStrike">
                <a:solidFill>
                  <a:srgbClr val="000000"/>
                </a:solidFill>
                <a:latin typeface="Calibri"/>
                <a:ea typeface="Calibri"/>
                <a:cs typeface="Calibri"/>
                <a:sym typeface="Calibri"/>
              </a:rPr>
              <a:t>Development of the RAL Space Laser Heterodyne Radiometer (LHR) ​</a:t>
            </a:r>
            <a:endParaRPr b="0" i="0" sz="1600" u="none" cap="none" strike="noStrik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5"/>
          <p:cNvSpPr txBox="1"/>
          <p:nvPr>
            <p:ph type="title"/>
          </p:nvPr>
        </p:nvSpPr>
        <p:spPr>
          <a:xfrm>
            <a:off x="432000" y="365125"/>
            <a:ext cx="113280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000"/>
              <a:buFont typeface="Arial"/>
              <a:buNone/>
            </a:pPr>
            <a:r>
              <a:rPr lang="en-GB"/>
              <a:t>International Partnership Missions </a:t>
            </a:r>
            <a:endParaRPr/>
          </a:p>
        </p:txBody>
      </p:sp>
      <p:sp>
        <p:nvSpPr>
          <p:cNvPr id="101" name="Google Shape;101;p5"/>
          <p:cNvSpPr txBox="1"/>
          <p:nvPr/>
        </p:nvSpPr>
        <p:spPr>
          <a:xfrm>
            <a:off x="432000" y="1438319"/>
            <a:ext cx="3544577" cy="310123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266093"/>
              </a:buClr>
              <a:buSzPts val="1600"/>
              <a:buFont typeface="Arial"/>
              <a:buNone/>
            </a:pPr>
            <a:r>
              <a:rPr b="1" i="0" lang="en-GB" sz="1600" u="none" cap="none" strike="noStrike">
                <a:solidFill>
                  <a:srgbClr val="266093"/>
                </a:solidFill>
                <a:latin typeface="Arial"/>
                <a:ea typeface="Arial"/>
                <a:cs typeface="Arial"/>
                <a:sym typeface="Arial"/>
              </a:rPr>
              <a:t>MicroCarb </a:t>
            </a:r>
            <a:endParaRPr/>
          </a:p>
          <a:p>
            <a:pPr indent="-285750" lvl="0" marL="285750" marR="0" rtl="0" algn="l">
              <a:lnSpc>
                <a:spcPct val="90000"/>
              </a:lnSpc>
              <a:spcBef>
                <a:spcPts val="800"/>
              </a:spcBef>
              <a:spcAft>
                <a:spcPts val="0"/>
              </a:spcAft>
              <a:buClr>
                <a:srgbClr val="266093"/>
              </a:buClr>
              <a:buSzPts val="1600"/>
              <a:buFont typeface="Arial"/>
              <a:buChar char="•"/>
            </a:pPr>
            <a:r>
              <a:rPr b="0" i="0" lang="en-GB" sz="1600" u="none" cap="none" strike="noStrike">
                <a:solidFill>
                  <a:srgbClr val="266093"/>
                </a:solidFill>
                <a:latin typeface="Arial"/>
                <a:ea typeface="Arial"/>
                <a:cs typeface="Arial"/>
                <a:sym typeface="Arial"/>
              </a:rPr>
              <a:t>Joint mission with CNES </a:t>
            </a:r>
            <a:endParaRPr b="0" i="0" sz="1600" u="none" cap="none" strike="noStrike">
              <a:solidFill>
                <a:srgbClr val="266093"/>
              </a:solidFill>
              <a:latin typeface="Arial"/>
              <a:ea typeface="Arial"/>
              <a:cs typeface="Arial"/>
              <a:sym typeface="Arial"/>
            </a:endParaRPr>
          </a:p>
          <a:p>
            <a:pPr indent="-285750" lvl="0" marL="285750" marR="0" rtl="0" algn="l">
              <a:lnSpc>
                <a:spcPct val="90000"/>
              </a:lnSpc>
              <a:spcBef>
                <a:spcPts val="800"/>
              </a:spcBef>
              <a:spcAft>
                <a:spcPts val="0"/>
              </a:spcAft>
              <a:buClr>
                <a:srgbClr val="266093"/>
              </a:buClr>
              <a:buSzPts val="1600"/>
              <a:buFont typeface="Arial"/>
              <a:buChar char="•"/>
            </a:pPr>
            <a:r>
              <a:rPr b="0" i="0" lang="en-GB" sz="1600" u="none" cap="none" strike="noStrike">
                <a:solidFill>
                  <a:srgbClr val="266093"/>
                </a:solidFill>
                <a:latin typeface="Arial"/>
                <a:ea typeface="Arial"/>
                <a:cs typeface="Arial"/>
                <a:sym typeface="Arial"/>
              </a:rPr>
              <a:t>Designed to map sources and sinks of carbon dioxide (CO2)—the most important greenhouse gas—on a global scale. </a:t>
            </a:r>
            <a:endParaRPr b="0" i="0" sz="1600" u="none" cap="none" strike="noStrike">
              <a:solidFill>
                <a:srgbClr val="266093"/>
              </a:solidFill>
              <a:latin typeface="Arial"/>
              <a:ea typeface="Arial"/>
              <a:cs typeface="Arial"/>
              <a:sym typeface="Arial"/>
            </a:endParaRPr>
          </a:p>
          <a:p>
            <a:pPr indent="-285750" lvl="0" marL="285750" marR="0" rtl="0" algn="l">
              <a:lnSpc>
                <a:spcPct val="90000"/>
              </a:lnSpc>
              <a:spcBef>
                <a:spcPts val="800"/>
              </a:spcBef>
              <a:spcAft>
                <a:spcPts val="0"/>
              </a:spcAft>
              <a:buClr>
                <a:srgbClr val="266093"/>
              </a:buClr>
              <a:buSzPts val="1600"/>
              <a:buFont typeface="Arial"/>
              <a:buChar char="•"/>
            </a:pPr>
            <a:r>
              <a:rPr b="0" i="0" lang="en-GB" sz="1600" u="none" cap="none" strike="noStrike">
                <a:solidFill>
                  <a:srgbClr val="266093"/>
                </a:solidFill>
                <a:latin typeface="Arial"/>
                <a:ea typeface="Arial"/>
                <a:cs typeface="Arial"/>
                <a:sym typeface="Arial"/>
              </a:rPr>
              <a:t>Uniquely has a special city-scanning observing mode to map CO2 emissions</a:t>
            </a:r>
            <a:endParaRPr b="0" i="0" sz="1600" u="none" cap="none" strike="noStrike">
              <a:solidFill>
                <a:srgbClr val="266093"/>
              </a:solidFill>
              <a:latin typeface="Arial"/>
              <a:ea typeface="Arial"/>
              <a:cs typeface="Arial"/>
              <a:sym typeface="Arial"/>
            </a:endParaRPr>
          </a:p>
        </p:txBody>
      </p:sp>
      <p:sp>
        <p:nvSpPr>
          <p:cNvPr id="102" name="Google Shape;102;p5"/>
          <p:cNvSpPr txBox="1"/>
          <p:nvPr>
            <p:ph idx="12" type="sldNum"/>
          </p:nvPr>
        </p:nvSpPr>
        <p:spPr>
          <a:xfrm>
            <a:off x="10998200" y="6364817"/>
            <a:ext cx="761800"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rgbClr val="FFFFFF"/>
              </a:buClr>
              <a:buSzPts val="1200"/>
              <a:buFont typeface="Arial"/>
              <a:buNone/>
            </a:pPr>
            <a:fld id="{00000000-1234-1234-1234-123412341234}" type="slidenum">
              <a:rPr b="1" i="0" lang="en-GB" sz="1200" u="none" cap="none" strike="noStrike">
                <a:solidFill>
                  <a:srgbClr val="FFFFFF"/>
                </a:solidFill>
                <a:latin typeface="Arial"/>
                <a:ea typeface="Arial"/>
                <a:cs typeface="Arial"/>
                <a:sym typeface="Arial"/>
              </a:rPr>
              <a:t>‹#›</a:t>
            </a:fld>
            <a:endParaRPr b="1" i="0" sz="1200" u="none" cap="none" strike="noStrike">
              <a:solidFill>
                <a:srgbClr val="FFFFFF"/>
              </a:solidFill>
              <a:latin typeface="Arial"/>
              <a:ea typeface="Arial"/>
              <a:cs typeface="Arial"/>
              <a:sym typeface="Arial"/>
            </a:endParaRPr>
          </a:p>
        </p:txBody>
      </p:sp>
      <p:pic>
        <p:nvPicPr>
          <p:cNvPr descr="Artist Impression of Microcarb" id="103" name="Google Shape;103;p5"/>
          <p:cNvPicPr preferRelativeResize="0"/>
          <p:nvPr/>
        </p:nvPicPr>
        <p:blipFill rotWithShape="1">
          <a:blip r:embed="rId3">
            <a:alphaModFix/>
          </a:blip>
          <a:srcRect b="0" l="0" r="0" t="0"/>
          <a:stretch/>
        </p:blipFill>
        <p:spPr>
          <a:xfrm>
            <a:off x="725649" y="4401584"/>
            <a:ext cx="2857500" cy="1684892"/>
          </a:xfrm>
          <a:prstGeom prst="rect">
            <a:avLst/>
          </a:prstGeom>
          <a:noFill/>
          <a:ln>
            <a:noFill/>
          </a:ln>
        </p:spPr>
      </p:pic>
      <p:sp>
        <p:nvSpPr>
          <p:cNvPr id="104" name="Google Shape;104;p5"/>
          <p:cNvSpPr txBox="1"/>
          <p:nvPr/>
        </p:nvSpPr>
        <p:spPr>
          <a:xfrm>
            <a:off x="4323711" y="1438319"/>
            <a:ext cx="3544577" cy="310123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266093"/>
              </a:buClr>
              <a:buSzPts val="1600"/>
              <a:buFont typeface="Arial"/>
              <a:buNone/>
            </a:pPr>
            <a:r>
              <a:rPr b="1" i="0" lang="en-GB" sz="1600" u="none" cap="none" strike="noStrike">
                <a:solidFill>
                  <a:srgbClr val="266093"/>
                </a:solidFill>
                <a:latin typeface="Arial"/>
                <a:ea typeface="Arial"/>
                <a:cs typeface="Arial"/>
                <a:sym typeface="Arial"/>
              </a:rPr>
              <a:t>TRUTHS </a:t>
            </a:r>
            <a:endParaRPr/>
          </a:p>
          <a:p>
            <a:pPr indent="-285750" lvl="0" marL="285750" marR="0" rtl="0" algn="l">
              <a:lnSpc>
                <a:spcPct val="90000"/>
              </a:lnSpc>
              <a:spcBef>
                <a:spcPts val="800"/>
              </a:spcBef>
              <a:spcAft>
                <a:spcPts val="0"/>
              </a:spcAft>
              <a:buClr>
                <a:srgbClr val="266093"/>
              </a:buClr>
              <a:buSzPts val="1600"/>
              <a:buFont typeface="Arial"/>
              <a:buChar char="•"/>
            </a:pPr>
            <a:r>
              <a:rPr b="0" i="0" lang="en-GB" sz="1600" u="none" cap="none" strike="noStrike">
                <a:solidFill>
                  <a:srgbClr val="266093"/>
                </a:solidFill>
                <a:latin typeface="Arial"/>
                <a:ea typeface="Arial"/>
                <a:cs typeface="Arial"/>
                <a:sym typeface="Arial"/>
              </a:rPr>
              <a:t>Traceable Radiometry Underpinning Terrestrial- and Helio- Studies</a:t>
            </a:r>
            <a:endParaRPr/>
          </a:p>
          <a:p>
            <a:pPr indent="-285750" lvl="0" marL="285750" marR="0" rtl="0" algn="l">
              <a:lnSpc>
                <a:spcPct val="90000"/>
              </a:lnSpc>
              <a:spcBef>
                <a:spcPts val="800"/>
              </a:spcBef>
              <a:spcAft>
                <a:spcPts val="0"/>
              </a:spcAft>
              <a:buClr>
                <a:srgbClr val="266093"/>
              </a:buClr>
              <a:buSzPts val="1600"/>
              <a:buFont typeface="Arial"/>
              <a:buChar char="•"/>
            </a:pPr>
            <a:r>
              <a:rPr b="0" i="0" lang="en-GB" sz="1600" u="none" cap="none" strike="noStrike">
                <a:solidFill>
                  <a:srgbClr val="266093"/>
                </a:solidFill>
                <a:latin typeface="Arial"/>
                <a:ea typeface="Arial"/>
                <a:cs typeface="Arial"/>
                <a:sym typeface="Arial"/>
              </a:rPr>
              <a:t>UK led ESA mission</a:t>
            </a:r>
            <a:endParaRPr b="0" i="0" sz="1600" u="none" cap="none" strike="noStrike">
              <a:solidFill>
                <a:srgbClr val="266093"/>
              </a:solidFill>
              <a:latin typeface="Arial"/>
              <a:ea typeface="Arial"/>
              <a:cs typeface="Arial"/>
              <a:sym typeface="Arial"/>
            </a:endParaRPr>
          </a:p>
          <a:p>
            <a:pPr indent="-285750" lvl="0" marL="285750" marR="0" rtl="0" algn="l">
              <a:lnSpc>
                <a:spcPct val="90000"/>
              </a:lnSpc>
              <a:spcBef>
                <a:spcPts val="800"/>
              </a:spcBef>
              <a:spcAft>
                <a:spcPts val="0"/>
              </a:spcAft>
              <a:buClr>
                <a:srgbClr val="266093"/>
              </a:buClr>
              <a:buSzPts val="1600"/>
              <a:buFont typeface="Arial"/>
              <a:buChar char="•"/>
            </a:pPr>
            <a:r>
              <a:rPr b="0" i="0" lang="en-GB" sz="1600" u="none" cap="none" strike="noStrike">
                <a:solidFill>
                  <a:srgbClr val="266093"/>
                </a:solidFill>
                <a:latin typeface="Arial"/>
                <a:ea typeface="Arial"/>
                <a:cs typeface="Arial"/>
                <a:sym typeface="Arial"/>
              </a:rPr>
              <a:t>Designed to provide optical climate data ten times more accurately than is currently possible and upgrade the performance and integration of the global Earth Observation system as a whole.</a:t>
            </a:r>
            <a:endParaRPr b="0" i="0" sz="1600" u="none" cap="none" strike="noStrike">
              <a:solidFill>
                <a:srgbClr val="266093"/>
              </a:solidFill>
              <a:latin typeface="Arial"/>
              <a:ea typeface="Arial"/>
              <a:cs typeface="Arial"/>
              <a:sym typeface="Arial"/>
            </a:endParaRPr>
          </a:p>
        </p:txBody>
      </p:sp>
      <p:sp>
        <p:nvSpPr>
          <p:cNvPr id="105" name="Google Shape;105;p5"/>
          <p:cNvSpPr txBox="1"/>
          <p:nvPr/>
        </p:nvSpPr>
        <p:spPr>
          <a:xfrm>
            <a:off x="8215423" y="1448703"/>
            <a:ext cx="3544577" cy="3101230"/>
          </a:xfrm>
          <a:prstGeom prst="rect">
            <a:avLst/>
          </a:prstGeom>
          <a:noFill/>
          <a:ln>
            <a:noFill/>
          </a:ln>
        </p:spPr>
        <p:txBody>
          <a:bodyPr anchorCtr="0" anchor="t" bIns="45700" lIns="91425" spcFirstLastPara="1" rIns="91425" wrap="square" tIns="45700">
            <a:normAutofit fontScale="92500"/>
          </a:bodyPr>
          <a:lstStyle/>
          <a:p>
            <a:pPr indent="0" lvl="0" marL="0" marR="0" rtl="0" algn="l">
              <a:lnSpc>
                <a:spcPct val="90000"/>
              </a:lnSpc>
              <a:spcBef>
                <a:spcPts val="0"/>
              </a:spcBef>
              <a:spcAft>
                <a:spcPts val="0"/>
              </a:spcAft>
              <a:buClr>
                <a:srgbClr val="266093"/>
              </a:buClr>
              <a:buSzPct val="100000"/>
              <a:buFont typeface="Arial"/>
              <a:buNone/>
            </a:pPr>
            <a:r>
              <a:rPr b="1" i="0" lang="en-GB" sz="1600" u="none" cap="none" strike="noStrike">
                <a:solidFill>
                  <a:srgbClr val="266093"/>
                </a:solidFill>
                <a:latin typeface="Arial"/>
                <a:ea typeface="Arial"/>
                <a:cs typeface="Arial"/>
                <a:sym typeface="Arial"/>
              </a:rPr>
              <a:t>SWOT </a:t>
            </a:r>
            <a:endParaRPr/>
          </a:p>
          <a:p>
            <a:pPr indent="-285750" lvl="0" marL="285750" marR="0" rtl="0" algn="l">
              <a:lnSpc>
                <a:spcPct val="90000"/>
              </a:lnSpc>
              <a:spcBef>
                <a:spcPts val="800"/>
              </a:spcBef>
              <a:spcAft>
                <a:spcPts val="0"/>
              </a:spcAft>
              <a:buClr>
                <a:srgbClr val="266093"/>
              </a:buClr>
              <a:buSzPct val="100000"/>
              <a:buFont typeface="Arial"/>
              <a:buChar char="•"/>
            </a:pPr>
            <a:r>
              <a:rPr b="0" i="0" lang="en-GB" sz="1600" u="none" cap="none" strike="noStrike">
                <a:solidFill>
                  <a:srgbClr val="266093"/>
                </a:solidFill>
                <a:latin typeface="Arial"/>
                <a:ea typeface="Arial"/>
                <a:cs typeface="Arial"/>
                <a:sym typeface="Arial"/>
              </a:rPr>
              <a:t>Surface Ocean Topography Mission </a:t>
            </a:r>
            <a:endParaRPr/>
          </a:p>
          <a:p>
            <a:pPr indent="-285750" lvl="0" marL="285750" marR="0" rtl="0" algn="l">
              <a:lnSpc>
                <a:spcPct val="90000"/>
              </a:lnSpc>
              <a:spcBef>
                <a:spcPts val="800"/>
              </a:spcBef>
              <a:spcAft>
                <a:spcPts val="0"/>
              </a:spcAft>
              <a:buClr>
                <a:srgbClr val="266093"/>
              </a:buClr>
              <a:buSzPct val="100000"/>
              <a:buFont typeface="Arial"/>
              <a:buChar char="•"/>
            </a:pPr>
            <a:r>
              <a:rPr b="0" i="0" lang="en-GB" sz="1600" u="none" cap="none" strike="noStrike">
                <a:solidFill>
                  <a:srgbClr val="266093"/>
                </a:solidFill>
                <a:latin typeface="Arial"/>
                <a:ea typeface="Arial"/>
                <a:cs typeface="Arial"/>
                <a:sym typeface="Arial"/>
              </a:rPr>
              <a:t>Jointly developed by NASA and CNES, the French space agency, in partnership with the Canadian Space Agency and UK Space Agency.</a:t>
            </a:r>
            <a:endParaRPr/>
          </a:p>
          <a:p>
            <a:pPr indent="-285750" lvl="0" marL="285750" marR="0" rtl="0" algn="l">
              <a:lnSpc>
                <a:spcPct val="90000"/>
              </a:lnSpc>
              <a:spcBef>
                <a:spcPts val="800"/>
              </a:spcBef>
              <a:spcAft>
                <a:spcPts val="0"/>
              </a:spcAft>
              <a:buClr>
                <a:srgbClr val="266093"/>
              </a:buClr>
              <a:buSzPct val="100000"/>
              <a:buFont typeface="Arial"/>
              <a:buChar char="•"/>
            </a:pPr>
            <a:r>
              <a:rPr b="0" i="0" lang="en-GB" sz="1600" u="none" cap="none" strike="noStrike">
                <a:solidFill>
                  <a:srgbClr val="266093"/>
                </a:solidFill>
                <a:latin typeface="Arial"/>
                <a:ea typeface="Arial"/>
                <a:cs typeface="Arial"/>
                <a:sym typeface="Arial"/>
              </a:rPr>
              <a:t>Will make the first global survey of Earth's surface water, observe the fine details of the ocean's surface topography, and measure how water bodies change over time.</a:t>
            </a:r>
            <a:endParaRPr/>
          </a:p>
        </p:txBody>
      </p:sp>
      <p:pic>
        <p:nvPicPr>
          <p:cNvPr descr="Artist impression of TRUTHS in space" id="106" name="Google Shape;106;p5"/>
          <p:cNvPicPr preferRelativeResize="0"/>
          <p:nvPr/>
        </p:nvPicPr>
        <p:blipFill rotWithShape="1">
          <a:blip r:embed="rId4">
            <a:alphaModFix/>
          </a:blip>
          <a:srcRect b="0" l="0" r="0" t="0"/>
          <a:stretch/>
        </p:blipFill>
        <p:spPr>
          <a:xfrm>
            <a:off x="4607638" y="4401584"/>
            <a:ext cx="2976724" cy="1684892"/>
          </a:xfrm>
          <a:prstGeom prst="rect">
            <a:avLst/>
          </a:prstGeom>
          <a:noFill/>
          <a:ln>
            <a:noFill/>
          </a:ln>
        </p:spPr>
      </p:pic>
      <p:pic>
        <p:nvPicPr>
          <p:cNvPr descr="A satellite in space above earth&#10;&#10;Description automatically generated with low confidence" id="107" name="Google Shape;107;p5"/>
          <p:cNvPicPr preferRelativeResize="0"/>
          <p:nvPr/>
        </p:nvPicPr>
        <p:blipFill rotWithShape="1">
          <a:blip r:embed="rId5">
            <a:alphaModFix/>
          </a:blip>
          <a:srcRect b="0" l="0" r="0" t="0"/>
          <a:stretch/>
        </p:blipFill>
        <p:spPr>
          <a:xfrm flipH="1">
            <a:off x="8608851" y="4401585"/>
            <a:ext cx="2770247" cy="1684892"/>
          </a:xfrm>
          <a:prstGeom prst="rect">
            <a:avLst/>
          </a:prstGeom>
          <a:noFill/>
          <a:ln>
            <a:noFill/>
          </a:ln>
        </p:spPr>
      </p:pic>
      <p:sp>
        <p:nvSpPr>
          <p:cNvPr id="108" name="Google Shape;108;p5"/>
          <p:cNvSpPr txBox="1"/>
          <p:nvPr/>
        </p:nvSpPr>
        <p:spPr>
          <a:xfrm>
            <a:off x="654142" y="6135763"/>
            <a:ext cx="2473754"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500" u="none" cap="none" strike="noStrike">
                <a:solidFill>
                  <a:schemeClr val="dk1"/>
                </a:solidFill>
                <a:latin typeface="Arial"/>
                <a:ea typeface="Arial"/>
                <a:cs typeface="Arial"/>
                <a:sym typeface="Arial"/>
              </a:rPr>
              <a:t>Instrument due to arrive in </a:t>
            </a:r>
            <a:endParaRPr/>
          </a:p>
          <a:p>
            <a:pPr indent="0" lvl="0" marL="0" marR="0" rtl="0" algn="l">
              <a:spcBef>
                <a:spcPts val="0"/>
              </a:spcBef>
              <a:spcAft>
                <a:spcPts val="0"/>
              </a:spcAft>
              <a:buNone/>
            </a:pPr>
            <a:r>
              <a:rPr lang="en-GB" sz="1500">
                <a:solidFill>
                  <a:schemeClr val="dk1"/>
                </a:solidFill>
                <a:latin typeface="Arial"/>
                <a:ea typeface="Arial"/>
                <a:cs typeface="Arial"/>
                <a:sym typeface="Arial"/>
              </a:rPr>
              <a:t>the UK on 5</a:t>
            </a:r>
            <a:r>
              <a:rPr baseline="30000" lang="en-GB" sz="1500">
                <a:solidFill>
                  <a:schemeClr val="dk1"/>
                </a:solidFill>
                <a:latin typeface="Arial"/>
                <a:ea typeface="Arial"/>
                <a:cs typeface="Arial"/>
                <a:sym typeface="Arial"/>
              </a:rPr>
              <a:t>th</a:t>
            </a:r>
            <a:r>
              <a:rPr lang="en-GB" sz="1500">
                <a:solidFill>
                  <a:schemeClr val="dk1"/>
                </a:solidFill>
                <a:latin typeface="Arial"/>
                <a:ea typeface="Arial"/>
                <a:cs typeface="Arial"/>
                <a:sym typeface="Arial"/>
              </a:rPr>
              <a:t> December </a:t>
            </a:r>
            <a:endParaRPr/>
          </a:p>
        </p:txBody>
      </p:sp>
      <p:sp>
        <p:nvSpPr>
          <p:cNvPr id="109" name="Google Shape;109;p5"/>
          <p:cNvSpPr txBox="1"/>
          <p:nvPr/>
        </p:nvSpPr>
        <p:spPr>
          <a:xfrm>
            <a:off x="4528423" y="6086476"/>
            <a:ext cx="3181927"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500">
                <a:solidFill>
                  <a:schemeClr val="dk1"/>
                </a:solidFill>
                <a:latin typeface="Arial"/>
                <a:ea typeface="Arial"/>
                <a:cs typeface="Arial"/>
                <a:sym typeface="Arial"/>
              </a:rPr>
              <a:t>Passed Science and Technology</a:t>
            </a:r>
            <a:endParaRPr/>
          </a:p>
          <a:p>
            <a:pPr indent="0" lvl="0" marL="0" marR="0" rtl="0" algn="l">
              <a:spcBef>
                <a:spcPts val="0"/>
              </a:spcBef>
              <a:spcAft>
                <a:spcPts val="0"/>
              </a:spcAft>
              <a:buNone/>
            </a:pPr>
            <a:r>
              <a:rPr lang="en-GB" sz="1500">
                <a:solidFill>
                  <a:schemeClr val="dk1"/>
                </a:solidFill>
                <a:latin typeface="Arial"/>
                <a:ea typeface="Arial"/>
                <a:cs typeface="Arial"/>
                <a:sym typeface="Arial"/>
              </a:rPr>
              <a:t>review and now in Phase B2</a:t>
            </a:r>
            <a:endParaRPr/>
          </a:p>
        </p:txBody>
      </p:sp>
      <p:sp>
        <p:nvSpPr>
          <p:cNvPr id="110" name="Google Shape;110;p5"/>
          <p:cNvSpPr txBox="1"/>
          <p:nvPr/>
        </p:nvSpPr>
        <p:spPr>
          <a:xfrm>
            <a:off x="8543099" y="6050094"/>
            <a:ext cx="2835999" cy="7848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500">
                <a:solidFill>
                  <a:schemeClr val="dk1"/>
                </a:solidFill>
                <a:latin typeface="Arial"/>
                <a:ea typeface="Arial"/>
                <a:cs typeface="Arial"/>
                <a:sym typeface="Arial"/>
              </a:rPr>
              <a:t>Excited for the launch on 15th Dec and calibration over </a:t>
            </a:r>
            <a:endParaRPr/>
          </a:p>
          <a:p>
            <a:pPr indent="0" lvl="0" marL="0" marR="0" rtl="0" algn="l">
              <a:spcBef>
                <a:spcPts val="0"/>
              </a:spcBef>
              <a:spcAft>
                <a:spcPts val="0"/>
              </a:spcAft>
              <a:buNone/>
            </a:pPr>
            <a:r>
              <a:rPr lang="en-GB" sz="1500">
                <a:solidFill>
                  <a:schemeClr val="dk1"/>
                </a:solidFill>
                <a:latin typeface="Arial"/>
                <a:ea typeface="Arial"/>
                <a:cs typeface="Arial"/>
                <a:sym typeface="Arial"/>
              </a:rPr>
              <a:t>Bristol Channel </a:t>
            </a:r>
            <a:endParaRPr/>
          </a:p>
        </p:txBody>
      </p:sp>
      <p:sp>
        <p:nvSpPr>
          <p:cNvPr id="111" name="Google Shape;111;p5"/>
          <p:cNvSpPr txBox="1"/>
          <p:nvPr/>
        </p:nvSpPr>
        <p:spPr>
          <a:xfrm>
            <a:off x="8498946" y="255133"/>
            <a:ext cx="3607785"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And many others through ESA including Biomass, Aeolus 2, IASI-NG, HydroGNSS, CubeMap etc</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6"/>
          <p:cNvSpPr txBox="1"/>
          <p:nvPr>
            <p:ph idx="12" type="sldNum"/>
          </p:nvPr>
        </p:nvSpPr>
        <p:spPr>
          <a:xfrm>
            <a:off x="10998200" y="6364817"/>
            <a:ext cx="761800"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rgbClr val="FFFFFF"/>
              </a:buClr>
              <a:buSzPts val="1200"/>
              <a:buFont typeface="Arial"/>
              <a:buNone/>
            </a:pPr>
            <a:fld id="{00000000-1234-1234-1234-123412341234}" type="slidenum">
              <a:rPr b="1" i="0" lang="en-GB" sz="1200" u="none" cap="none" strike="noStrike">
                <a:solidFill>
                  <a:srgbClr val="FFFFFF"/>
                </a:solidFill>
                <a:latin typeface="Arial"/>
                <a:ea typeface="Arial"/>
                <a:cs typeface="Arial"/>
                <a:sym typeface="Arial"/>
              </a:rPr>
              <a:t>‹#›</a:t>
            </a:fld>
            <a:endParaRPr b="1" i="0" sz="1200" u="none" cap="none" strike="noStrike">
              <a:solidFill>
                <a:srgbClr val="FFFFFF"/>
              </a:solidFill>
              <a:latin typeface="Arial"/>
              <a:ea typeface="Arial"/>
              <a:cs typeface="Arial"/>
              <a:sym typeface="Arial"/>
            </a:endParaRPr>
          </a:p>
        </p:txBody>
      </p:sp>
      <p:sp>
        <p:nvSpPr>
          <p:cNvPr id="118" name="Google Shape;118;p6"/>
          <p:cNvSpPr txBox="1"/>
          <p:nvPr>
            <p:ph type="title"/>
          </p:nvPr>
        </p:nvSpPr>
        <p:spPr>
          <a:xfrm>
            <a:off x="511490" y="296624"/>
            <a:ext cx="9169022" cy="98646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rial"/>
              <a:buNone/>
            </a:pPr>
            <a:r>
              <a:rPr lang="en-GB">
                <a:solidFill>
                  <a:schemeClr val="dk1"/>
                </a:solidFill>
              </a:rPr>
              <a:t>Data </a:t>
            </a:r>
            <a:endParaRPr/>
          </a:p>
        </p:txBody>
      </p:sp>
      <p:sp>
        <p:nvSpPr>
          <p:cNvPr id="119" name="Google Shape;119;p6"/>
          <p:cNvSpPr txBox="1"/>
          <p:nvPr/>
        </p:nvSpPr>
        <p:spPr>
          <a:xfrm>
            <a:off x="550078" y="1262793"/>
            <a:ext cx="7387103" cy="430887"/>
          </a:xfrm>
          <a:prstGeom prst="rect">
            <a:avLst/>
          </a:prstGeom>
          <a:solidFill>
            <a:srgbClr val="FFFFFF"/>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2800"/>
              <a:buFont typeface="Arial"/>
              <a:buNone/>
            </a:pPr>
            <a:r>
              <a:t/>
            </a:r>
            <a:endParaRPr b="0" i="1" sz="2800" u="none" cap="none" strike="noStrike">
              <a:solidFill>
                <a:srgbClr val="266093"/>
              </a:solidFill>
              <a:latin typeface="Calibri"/>
              <a:ea typeface="Calibri"/>
              <a:cs typeface="Calibri"/>
              <a:sym typeface="Calibri"/>
            </a:endParaRPr>
          </a:p>
        </p:txBody>
      </p:sp>
      <p:sp>
        <p:nvSpPr>
          <p:cNvPr id="120" name="Google Shape;120;p6"/>
          <p:cNvSpPr txBox="1"/>
          <p:nvPr/>
        </p:nvSpPr>
        <p:spPr>
          <a:xfrm>
            <a:off x="969351" y="1159414"/>
            <a:ext cx="7260117" cy="7848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t/>
            </a:r>
            <a:endParaRPr b="0" i="1" sz="2400" u="none" cap="none" strike="noStrike">
              <a:solidFill>
                <a:srgbClr val="FF0000"/>
              </a:solidFill>
              <a:latin typeface="Arial"/>
              <a:ea typeface="Arial"/>
              <a:cs typeface="Arial"/>
              <a:sym typeface="Arial"/>
            </a:endParaRPr>
          </a:p>
          <a:p>
            <a:pPr indent="-209550" lvl="0" marL="342900" marR="0" rtl="0" algn="l">
              <a:lnSpc>
                <a:spcPct val="100000"/>
              </a:lnSpc>
              <a:spcBef>
                <a:spcPts val="0"/>
              </a:spcBef>
              <a:spcAft>
                <a:spcPts val="0"/>
              </a:spcAft>
              <a:buClr>
                <a:schemeClr val="dk1"/>
              </a:buClr>
              <a:buSzPts val="2100"/>
              <a:buFont typeface="Arial"/>
              <a:buNone/>
            </a:pPr>
            <a:r>
              <a:t/>
            </a:r>
            <a:endParaRPr b="1" i="0" sz="2100" u="none" cap="none" strike="noStrike">
              <a:solidFill>
                <a:srgbClr val="000000"/>
              </a:solidFill>
              <a:latin typeface="Arial"/>
              <a:ea typeface="Arial"/>
              <a:cs typeface="Arial"/>
              <a:sym typeface="Arial"/>
            </a:endParaRPr>
          </a:p>
        </p:txBody>
      </p:sp>
      <p:pic>
        <p:nvPicPr>
          <p:cNvPr id="121" name="Google Shape;121;p6"/>
          <p:cNvPicPr preferRelativeResize="0"/>
          <p:nvPr/>
        </p:nvPicPr>
        <p:blipFill rotWithShape="1">
          <a:blip r:embed="rId3">
            <a:alphaModFix/>
          </a:blip>
          <a:srcRect b="0" l="0" r="0" t="0"/>
          <a:stretch/>
        </p:blipFill>
        <p:spPr>
          <a:xfrm>
            <a:off x="8636507" y="1007814"/>
            <a:ext cx="2926556" cy="4395787"/>
          </a:xfrm>
          <a:prstGeom prst="rect">
            <a:avLst/>
          </a:prstGeom>
          <a:noFill/>
          <a:ln>
            <a:noFill/>
          </a:ln>
        </p:spPr>
      </p:pic>
      <p:sp>
        <p:nvSpPr>
          <p:cNvPr id="122" name="Google Shape;122;p6"/>
          <p:cNvSpPr txBox="1"/>
          <p:nvPr/>
        </p:nvSpPr>
        <p:spPr>
          <a:xfrm>
            <a:off x="457935" y="1262793"/>
            <a:ext cx="7571388" cy="4093428"/>
          </a:xfrm>
          <a:prstGeom prst="rect">
            <a:avLst/>
          </a:prstGeom>
          <a:noFill/>
          <a:ln>
            <a:noFill/>
          </a:ln>
        </p:spPr>
        <p:txBody>
          <a:bodyPr anchorCtr="0" anchor="t" bIns="45700" lIns="91425" spcFirstLastPara="1" rIns="91425" wrap="square" tIns="45700">
            <a:spAutoFit/>
          </a:bodyPr>
          <a:lstStyle/>
          <a:p>
            <a:pPr indent="-215900" lvl="0" marL="342900" marR="0" rtl="0" algn="l">
              <a:spcBef>
                <a:spcPts val="0"/>
              </a:spcBef>
              <a:spcAft>
                <a:spcPts val="0"/>
              </a:spcAft>
              <a:buClr>
                <a:schemeClr val="dk1"/>
              </a:buClr>
              <a:buSzPts val="2000"/>
              <a:buFont typeface="Arial"/>
              <a:buNone/>
            </a:pPr>
            <a:r>
              <a:t/>
            </a:r>
            <a:endParaRPr sz="2000">
              <a:solidFill>
                <a:schemeClr val="dk2"/>
              </a:solidFill>
              <a:latin typeface="Arial"/>
              <a:ea typeface="Arial"/>
              <a:cs typeface="Arial"/>
              <a:sym typeface="Arial"/>
            </a:endParaRPr>
          </a:p>
          <a:p>
            <a:pPr indent="-342900" lvl="0" marL="342900" marR="0" rtl="0" algn="l">
              <a:spcBef>
                <a:spcPts val="0"/>
              </a:spcBef>
              <a:spcAft>
                <a:spcPts val="0"/>
              </a:spcAft>
              <a:buClr>
                <a:schemeClr val="dk2"/>
              </a:buClr>
              <a:buSzPts val="2000"/>
              <a:buFont typeface="Arial"/>
              <a:buChar char="•"/>
            </a:pPr>
            <a:r>
              <a:rPr lang="en-GB" sz="2000">
                <a:solidFill>
                  <a:schemeClr val="dk2"/>
                </a:solidFill>
                <a:latin typeface="Arial"/>
                <a:ea typeface="Arial"/>
                <a:cs typeface="Arial"/>
                <a:sym typeface="Arial"/>
              </a:rPr>
              <a:t>The UK has a 15% share of NovaSAR imagery. There is currently an interim process for accessing archived imagery from this UK share following a change in process. The data remains available upon registration and agreement of the End User Licence Arrangement by contacting </a:t>
            </a:r>
            <a:r>
              <a:rPr lang="en-GB" sz="2000" u="sng">
                <a:solidFill>
                  <a:schemeClr val="dk2"/>
                </a:solidFill>
                <a:latin typeface="Arial"/>
                <a:ea typeface="Arial"/>
                <a:cs typeface="Arial"/>
                <a:sym typeface="Arial"/>
                <a:hlinkClick r:id="rId4">
                  <a:extLst>
                    <a:ext uri="{A12FA001-AC4F-418D-AE19-62706E023703}">
                      <ahyp:hlinkClr val="tx"/>
                    </a:ext>
                  </a:extLst>
                </a:hlinkClick>
              </a:rPr>
              <a:t>uksatelliteops@airbus.com</a:t>
            </a:r>
            <a:r>
              <a:rPr lang="en-GB" sz="2000">
                <a:solidFill>
                  <a:schemeClr val="dk2"/>
                </a:solidFill>
                <a:latin typeface="Arial"/>
                <a:ea typeface="Arial"/>
                <a:cs typeface="Arial"/>
                <a:sym typeface="Arial"/>
              </a:rPr>
              <a:t> who will process the request on behalf of UKSA. </a:t>
            </a:r>
            <a:endParaRPr/>
          </a:p>
          <a:p>
            <a:pPr indent="-215900" lvl="0" marL="342900" marR="0" rtl="0" algn="l">
              <a:spcBef>
                <a:spcPts val="0"/>
              </a:spcBef>
              <a:spcAft>
                <a:spcPts val="0"/>
              </a:spcAft>
              <a:buClr>
                <a:schemeClr val="dk1"/>
              </a:buClr>
              <a:buSzPts val="2000"/>
              <a:buFont typeface="Arial"/>
              <a:buNone/>
            </a:pPr>
            <a:r>
              <a:t/>
            </a:r>
            <a:endParaRPr sz="2000">
              <a:solidFill>
                <a:schemeClr val="dk2"/>
              </a:solidFill>
              <a:latin typeface="Arial"/>
              <a:ea typeface="Arial"/>
              <a:cs typeface="Arial"/>
              <a:sym typeface="Arial"/>
            </a:endParaRPr>
          </a:p>
          <a:p>
            <a:pPr indent="-342900" lvl="0" marL="342900" marR="0" rtl="0" algn="l">
              <a:spcBef>
                <a:spcPts val="0"/>
              </a:spcBef>
              <a:spcAft>
                <a:spcPts val="0"/>
              </a:spcAft>
              <a:buClr>
                <a:schemeClr val="dk2"/>
              </a:buClr>
              <a:buSzPts val="2000"/>
              <a:buFont typeface="Arial"/>
              <a:buChar char="•"/>
            </a:pPr>
            <a:r>
              <a:rPr lang="en-GB" sz="2000">
                <a:solidFill>
                  <a:schemeClr val="dk2"/>
                </a:solidFill>
                <a:latin typeface="Arial"/>
                <a:ea typeface="Arial"/>
                <a:cs typeface="Arial"/>
                <a:sym typeface="Arial"/>
              </a:rPr>
              <a:t>A concentrated work on how the UK responds to international and technological developments and has a data architecture  fit for the future. </a:t>
            </a:r>
            <a:endParaRPr/>
          </a:p>
          <a:p>
            <a:pPr indent="0" lvl="0" marL="0" marR="0" rtl="0" algn="l">
              <a:spcBef>
                <a:spcPts val="0"/>
              </a:spcBef>
              <a:spcAft>
                <a:spcPts val="0"/>
              </a:spcAft>
              <a:buNone/>
            </a:pPr>
            <a:r>
              <a:t/>
            </a:r>
            <a:endParaRPr sz="2000">
              <a:solidFill>
                <a:schemeClr val="dk2"/>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8"/>
          <p:cNvSpPr txBox="1"/>
          <p:nvPr>
            <p:ph idx="1" type="body"/>
          </p:nvPr>
        </p:nvSpPr>
        <p:spPr>
          <a:xfrm>
            <a:off x="431800" y="787442"/>
            <a:ext cx="7505338" cy="607055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2000"/>
              <a:buNone/>
            </a:pPr>
            <a:r>
              <a:t/>
            </a:r>
            <a:endParaRPr b="1" sz="2000"/>
          </a:p>
          <a:p>
            <a:pPr indent="-228600" lvl="0" marL="228600" rtl="0" algn="l">
              <a:lnSpc>
                <a:spcPct val="90000"/>
              </a:lnSpc>
              <a:spcBef>
                <a:spcPts val="1000"/>
              </a:spcBef>
              <a:spcAft>
                <a:spcPts val="0"/>
              </a:spcAft>
              <a:buClr>
                <a:schemeClr val="dk2"/>
              </a:buClr>
              <a:buSzPts val="2000"/>
              <a:buChar char="•"/>
            </a:pPr>
            <a:r>
              <a:rPr lang="en-GB" sz="2000"/>
              <a:t>UKSA funds and chairs the Space 4 Climate (S4C) partnership. </a:t>
            </a:r>
            <a:endParaRPr sz="2000"/>
          </a:p>
          <a:p>
            <a:pPr indent="-228600" lvl="0" marL="228600" rtl="0" algn="l">
              <a:lnSpc>
                <a:spcPct val="90000"/>
              </a:lnSpc>
              <a:spcBef>
                <a:spcPts val="1000"/>
              </a:spcBef>
              <a:spcAft>
                <a:spcPts val="0"/>
              </a:spcAft>
              <a:buClr>
                <a:schemeClr val="dk2"/>
              </a:buClr>
              <a:buSzPts val="2000"/>
              <a:buChar char="•"/>
            </a:pPr>
            <a:r>
              <a:rPr lang="en-GB" sz="2000">
                <a:latin typeface="Arial"/>
                <a:ea typeface="Arial"/>
                <a:cs typeface="Arial"/>
                <a:sym typeface="Arial"/>
              </a:rPr>
              <a:t>We work with the United Nations Office for Outer Space Affairs (UNOOSA) on mapping existing international efforts using space technologies to support climate action</a:t>
            </a:r>
            <a:endParaRPr/>
          </a:p>
          <a:p>
            <a:pPr indent="-228600" lvl="0" marL="228600" rtl="0" algn="l">
              <a:lnSpc>
                <a:spcPct val="90000"/>
              </a:lnSpc>
              <a:spcBef>
                <a:spcPts val="1000"/>
              </a:spcBef>
              <a:spcAft>
                <a:spcPts val="0"/>
              </a:spcAft>
              <a:buClr>
                <a:schemeClr val="dk2"/>
              </a:buClr>
              <a:buSzPts val="2000"/>
              <a:buChar char="•"/>
            </a:pPr>
            <a:r>
              <a:rPr lang="en-GB" sz="2000">
                <a:latin typeface="Arial"/>
                <a:ea typeface="Arial"/>
                <a:cs typeface="Arial"/>
                <a:sym typeface="Arial"/>
              </a:rPr>
              <a:t>Joined the Space Climate Observatory Charter in July 2022</a:t>
            </a:r>
            <a:endParaRPr sz="2000">
              <a:latin typeface="Arial"/>
              <a:ea typeface="Arial"/>
              <a:cs typeface="Arial"/>
              <a:sym typeface="Arial"/>
            </a:endParaRPr>
          </a:p>
          <a:p>
            <a:pPr indent="-228600" lvl="0" marL="228600" rtl="0" algn="l">
              <a:lnSpc>
                <a:spcPct val="90000"/>
              </a:lnSpc>
              <a:spcBef>
                <a:spcPts val="1000"/>
              </a:spcBef>
              <a:spcAft>
                <a:spcPts val="0"/>
              </a:spcAft>
              <a:buClr>
                <a:schemeClr val="dk2"/>
              </a:buClr>
              <a:buSzPts val="2000"/>
              <a:buChar char="•"/>
            </a:pPr>
            <a:r>
              <a:rPr lang="en-GB" sz="2000">
                <a:latin typeface="Arial"/>
                <a:ea typeface="Arial"/>
                <a:cs typeface="Arial"/>
                <a:sym typeface="Arial"/>
              </a:rPr>
              <a:t>Influence the annual COP (Conference of Parties – UN Climate Change Conference). </a:t>
            </a:r>
            <a:endParaRPr sz="2000">
              <a:latin typeface="Arial"/>
              <a:ea typeface="Arial"/>
              <a:cs typeface="Arial"/>
              <a:sym typeface="Arial"/>
            </a:endParaRPr>
          </a:p>
          <a:p>
            <a:pPr indent="-228600" lvl="0" marL="228600" rtl="0" algn="l">
              <a:lnSpc>
                <a:spcPct val="90000"/>
              </a:lnSpc>
              <a:spcBef>
                <a:spcPts val="1000"/>
              </a:spcBef>
              <a:spcAft>
                <a:spcPts val="0"/>
              </a:spcAft>
              <a:buClr>
                <a:schemeClr val="dk2"/>
              </a:buClr>
              <a:buSzPts val="2000"/>
              <a:buChar char="•"/>
            </a:pPr>
            <a:r>
              <a:rPr lang="en-GB" sz="2000">
                <a:latin typeface="Arial"/>
                <a:ea typeface="Arial"/>
                <a:cs typeface="Arial"/>
                <a:sym typeface="Arial"/>
              </a:rPr>
              <a:t>Major funder of ESA CLIMATE SPACE and TRUTHS programmes. </a:t>
            </a:r>
            <a:endParaRPr/>
          </a:p>
          <a:p>
            <a:pPr indent="-228600" lvl="0" marL="228600" rtl="0" algn="l">
              <a:lnSpc>
                <a:spcPct val="90000"/>
              </a:lnSpc>
              <a:spcBef>
                <a:spcPts val="1000"/>
              </a:spcBef>
              <a:spcAft>
                <a:spcPts val="0"/>
              </a:spcAft>
              <a:buClr>
                <a:schemeClr val="dk2"/>
              </a:buClr>
              <a:buSzPts val="2000"/>
              <a:buChar char="•"/>
            </a:pPr>
            <a:r>
              <a:rPr lang="en-GB" sz="2000">
                <a:latin typeface="Arial"/>
                <a:ea typeface="Arial"/>
                <a:cs typeface="Arial"/>
                <a:sym typeface="Arial"/>
              </a:rPr>
              <a:t>Supporting the use machine learning to find methane plumes. Starting with Sentinel 2 data can then switch to other data. In addition, NPL are leading the work to develop a framework for quality assurance of methane analysis. </a:t>
            </a:r>
            <a:endParaRPr/>
          </a:p>
          <a:p>
            <a:pPr indent="0" lvl="0" marL="0" rtl="0" algn="l">
              <a:lnSpc>
                <a:spcPct val="90000"/>
              </a:lnSpc>
              <a:spcBef>
                <a:spcPts val="1000"/>
              </a:spcBef>
              <a:spcAft>
                <a:spcPts val="0"/>
              </a:spcAft>
              <a:buClr>
                <a:schemeClr val="dk2"/>
              </a:buClr>
              <a:buSzPts val="2000"/>
              <a:buNone/>
            </a:pPr>
            <a:r>
              <a:t/>
            </a:r>
            <a:endParaRPr sz="2000"/>
          </a:p>
        </p:txBody>
      </p:sp>
      <p:sp>
        <p:nvSpPr>
          <p:cNvPr id="129" name="Google Shape;129;p8"/>
          <p:cNvSpPr txBox="1"/>
          <p:nvPr>
            <p:ph idx="12" type="sldNum"/>
          </p:nvPr>
        </p:nvSpPr>
        <p:spPr>
          <a:xfrm>
            <a:off x="10998200" y="6364817"/>
            <a:ext cx="7618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Arial"/>
              <a:buNone/>
            </a:pPr>
            <a:fld id="{00000000-1234-1234-1234-123412341234}" type="slidenum">
              <a:rPr b="1" i="0" lang="en-GB" sz="1200" u="none" cap="none" strike="noStrike">
                <a:solidFill>
                  <a:srgbClr val="FFFFFF"/>
                </a:solidFill>
                <a:latin typeface="Arial"/>
                <a:ea typeface="Arial"/>
                <a:cs typeface="Arial"/>
                <a:sym typeface="Arial"/>
              </a:rPr>
              <a:t>‹#›</a:t>
            </a:fld>
            <a:endParaRPr b="1" i="0" sz="1200" u="none" cap="none" strike="noStrike">
              <a:solidFill>
                <a:srgbClr val="FFFFFF"/>
              </a:solidFill>
              <a:latin typeface="Arial"/>
              <a:ea typeface="Arial"/>
              <a:cs typeface="Arial"/>
              <a:sym typeface="Arial"/>
            </a:endParaRPr>
          </a:p>
        </p:txBody>
      </p:sp>
      <p:sp>
        <p:nvSpPr>
          <p:cNvPr id="130" name="Google Shape;130;p8"/>
          <p:cNvSpPr txBox="1"/>
          <p:nvPr>
            <p:ph type="title"/>
          </p:nvPr>
        </p:nvSpPr>
        <p:spPr>
          <a:xfrm>
            <a:off x="431800" y="438823"/>
            <a:ext cx="11328400" cy="71834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000"/>
              <a:buFont typeface="Arial"/>
              <a:buNone/>
            </a:pPr>
            <a:r>
              <a:rPr lang="en-GB"/>
              <a:t>Climate </a:t>
            </a:r>
            <a:endParaRPr/>
          </a:p>
        </p:txBody>
      </p:sp>
      <p:pic>
        <p:nvPicPr>
          <p:cNvPr descr="A picture containing text, container, bin&#10;&#10;Description automatically generated" id="131" name="Google Shape;131;p8"/>
          <p:cNvPicPr preferRelativeResize="0"/>
          <p:nvPr/>
        </p:nvPicPr>
        <p:blipFill rotWithShape="1">
          <a:blip r:embed="rId3">
            <a:alphaModFix/>
          </a:blip>
          <a:srcRect b="0" l="0" r="0" t="0"/>
          <a:stretch/>
        </p:blipFill>
        <p:spPr>
          <a:xfrm>
            <a:off x="8035193" y="840666"/>
            <a:ext cx="2573783" cy="2490844"/>
          </a:xfrm>
          <a:prstGeom prst="rect">
            <a:avLst/>
          </a:prstGeom>
          <a:noFill/>
          <a:ln>
            <a:noFill/>
          </a:ln>
        </p:spPr>
      </p:pic>
      <p:sp>
        <p:nvSpPr>
          <p:cNvPr id="132" name="Google Shape;132;p8"/>
          <p:cNvSpPr txBox="1"/>
          <p:nvPr/>
        </p:nvSpPr>
        <p:spPr>
          <a:xfrm>
            <a:off x="10721532" y="1469962"/>
            <a:ext cx="1315135"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GB" sz="1800" u="none" cap="none" strike="noStrike">
                <a:solidFill>
                  <a:srgbClr val="000000"/>
                </a:solidFill>
                <a:latin typeface="Calibri"/>
                <a:ea typeface="Calibri"/>
                <a:cs typeface="Calibri"/>
                <a:sym typeface="Calibri"/>
              </a:rPr>
              <a:t>Space 4 Climate </a:t>
            </a:r>
            <a:r>
              <a:rPr lang="en-GB" sz="1800">
                <a:solidFill>
                  <a:srgbClr val="000000"/>
                </a:solidFill>
                <a:latin typeface="Calibri"/>
                <a:ea typeface="Calibri"/>
                <a:cs typeface="Calibri"/>
                <a:sym typeface="Calibri"/>
              </a:rPr>
              <a:t>stand</a:t>
            </a:r>
            <a:r>
              <a:rPr b="0" i="0" lang="en-GB" sz="1800" u="none" cap="none" strike="noStrike">
                <a:solidFill>
                  <a:srgbClr val="000000"/>
                </a:solidFill>
                <a:latin typeface="Calibri"/>
                <a:ea typeface="Calibri"/>
                <a:cs typeface="Calibri"/>
                <a:sym typeface="Calibri"/>
              </a:rPr>
              <a:t> </a:t>
            </a:r>
            <a:endParaRPr b="0" i="0" sz="1800" u="none" cap="none" strike="noStrike">
              <a:solidFill>
                <a:srgbClr val="000000"/>
              </a:solidFill>
              <a:latin typeface="Arial"/>
              <a:ea typeface="Arial"/>
              <a:cs typeface="Arial"/>
              <a:sym typeface="Arial"/>
            </a:endParaRPr>
          </a:p>
        </p:txBody>
      </p:sp>
      <p:pic>
        <p:nvPicPr>
          <p:cNvPr descr="A picture containing text, indoor, blue&#10;&#10;Description automatically generated" id="133" name="Google Shape;133;p8"/>
          <p:cNvPicPr preferRelativeResize="0"/>
          <p:nvPr/>
        </p:nvPicPr>
        <p:blipFill rotWithShape="1">
          <a:blip r:embed="rId4">
            <a:alphaModFix/>
          </a:blip>
          <a:srcRect b="0" l="0" r="0" t="0"/>
          <a:stretch/>
        </p:blipFill>
        <p:spPr>
          <a:xfrm>
            <a:off x="8035193" y="3698717"/>
            <a:ext cx="2573784" cy="2500745"/>
          </a:xfrm>
          <a:prstGeom prst="rect">
            <a:avLst/>
          </a:prstGeom>
          <a:noFill/>
          <a:ln>
            <a:noFill/>
          </a:ln>
        </p:spPr>
      </p:pic>
      <p:sp>
        <p:nvSpPr>
          <p:cNvPr id="134" name="Google Shape;134;p8"/>
          <p:cNvSpPr txBox="1"/>
          <p:nvPr/>
        </p:nvSpPr>
        <p:spPr>
          <a:xfrm>
            <a:off x="10608978" y="4334448"/>
            <a:ext cx="1268287"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GB" sz="1800" u="none" cap="none" strike="noStrike">
                <a:solidFill>
                  <a:srgbClr val="000000"/>
                </a:solidFill>
                <a:latin typeface="Calibri"/>
                <a:ea typeface="Calibri"/>
                <a:cs typeface="Calibri"/>
                <a:sym typeface="Calibri"/>
              </a:rPr>
              <a:t>Pufferfish interactive globe</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descr="Graphical user interface&#10;&#10;Description automatically generated" id="139" name="Google Shape;139;p9"/>
          <p:cNvPicPr preferRelativeResize="0"/>
          <p:nvPr/>
        </p:nvPicPr>
        <p:blipFill rotWithShape="1">
          <a:blip r:embed="rId3">
            <a:alphaModFix/>
          </a:blip>
          <a:srcRect b="0" l="0" r="0" t="0"/>
          <a:stretch/>
        </p:blipFill>
        <p:spPr>
          <a:xfrm>
            <a:off x="0" y="0"/>
            <a:ext cx="12327985" cy="686937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0"/>
          <p:cNvSpPr txBox="1"/>
          <p:nvPr>
            <p:ph type="title"/>
          </p:nvPr>
        </p:nvSpPr>
        <p:spPr>
          <a:xfrm>
            <a:off x="432000" y="128058"/>
            <a:ext cx="113280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000"/>
              <a:buFont typeface="Arial"/>
              <a:buNone/>
            </a:pPr>
            <a:r>
              <a:rPr lang="en-GB"/>
              <a:t>UK CEOS/GEO Office </a:t>
            </a:r>
            <a:endParaRPr/>
          </a:p>
        </p:txBody>
      </p:sp>
      <p:sp>
        <p:nvSpPr>
          <p:cNvPr id="145" name="Google Shape;145;p10"/>
          <p:cNvSpPr txBox="1"/>
          <p:nvPr>
            <p:ph idx="1" type="body"/>
          </p:nvPr>
        </p:nvSpPr>
        <p:spPr>
          <a:xfrm>
            <a:off x="140018" y="2243550"/>
            <a:ext cx="7869244" cy="5400675"/>
          </a:xfrm>
          <a:prstGeom prst="rect">
            <a:avLst/>
          </a:prstGeom>
          <a:noFill/>
          <a:ln>
            <a:noFill/>
          </a:ln>
        </p:spPr>
        <p:txBody>
          <a:bodyPr anchorCtr="0" anchor="t" bIns="45700" lIns="91425" spcFirstLastPara="1" rIns="91425" wrap="square" tIns="45700">
            <a:noAutofit/>
          </a:bodyPr>
          <a:lstStyle/>
          <a:p>
            <a:pPr indent="0" lvl="0" marL="228600" rtl="0" algn="just">
              <a:lnSpc>
                <a:spcPct val="115000"/>
              </a:lnSpc>
              <a:spcBef>
                <a:spcPts val="0"/>
              </a:spcBef>
              <a:spcAft>
                <a:spcPts val="0"/>
              </a:spcAft>
              <a:buClr>
                <a:schemeClr val="dk2"/>
              </a:buClr>
              <a:buSzPts val="1800"/>
              <a:buNone/>
            </a:pPr>
            <a:r>
              <a:rPr lang="en-GB">
                <a:latin typeface="Avenir"/>
                <a:ea typeface="Avenir"/>
                <a:cs typeface="Avenir"/>
                <a:sym typeface="Avenir"/>
              </a:rPr>
              <a:t>The Joint UK CEOS/GEO office pool resources to improve cost effectiveness and efficiency of coordination in the UK in responding to CEOS/GEO initiatives, engaging with the scientific community and supporting the UK’s EO and data-sharing representatives at international level. </a:t>
            </a:r>
            <a:endParaRPr/>
          </a:p>
          <a:p>
            <a:pPr indent="0" lvl="0" marL="228600" rtl="0" algn="just">
              <a:lnSpc>
                <a:spcPct val="115000"/>
              </a:lnSpc>
              <a:spcBef>
                <a:spcPts val="2000"/>
              </a:spcBef>
              <a:spcAft>
                <a:spcPts val="0"/>
              </a:spcAft>
              <a:buClr>
                <a:schemeClr val="dk2"/>
              </a:buClr>
              <a:buSzPts val="1800"/>
              <a:buNone/>
            </a:pPr>
            <a:r>
              <a:rPr lang="en-GB">
                <a:latin typeface="Avenir"/>
                <a:ea typeface="Avenir"/>
                <a:cs typeface="Avenir"/>
                <a:sym typeface="Avenir"/>
              </a:rPr>
              <a:t>Please contact any of us and we look forward to working with you. </a:t>
            </a:r>
            <a:endParaRPr/>
          </a:p>
          <a:p>
            <a:pPr indent="0" lvl="0" marL="228600" rtl="0" algn="just">
              <a:lnSpc>
                <a:spcPct val="115000"/>
              </a:lnSpc>
              <a:spcBef>
                <a:spcPts val="2000"/>
              </a:spcBef>
              <a:spcAft>
                <a:spcPts val="0"/>
              </a:spcAft>
              <a:buClr>
                <a:schemeClr val="dk2"/>
              </a:buClr>
              <a:buSzPts val="1800"/>
              <a:buNone/>
            </a:pPr>
            <a:r>
              <a:t/>
            </a:r>
            <a:endParaRPr>
              <a:latin typeface="Avenir"/>
              <a:ea typeface="Avenir"/>
              <a:cs typeface="Avenir"/>
              <a:sym typeface="Avenir"/>
            </a:endParaRPr>
          </a:p>
          <a:p>
            <a:pPr indent="0" lvl="0" marL="228600" rtl="0" algn="just">
              <a:lnSpc>
                <a:spcPct val="115000"/>
              </a:lnSpc>
              <a:spcBef>
                <a:spcPts val="2000"/>
              </a:spcBef>
              <a:spcAft>
                <a:spcPts val="0"/>
              </a:spcAft>
              <a:buClr>
                <a:schemeClr val="dk2"/>
              </a:buClr>
              <a:buSzPts val="1800"/>
              <a:buNone/>
            </a:pPr>
            <a:r>
              <a:t/>
            </a:r>
            <a:endParaRPr>
              <a:latin typeface="Avenir"/>
              <a:ea typeface="Avenir"/>
              <a:cs typeface="Avenir"/>
              <a:sym typeface="Avenir"/>
            </a:endParaRPr>
          </a:p>
        </p:txBody>
      </p:sp>
      <p:sp>
        <p:nvSpPr>
          <p:cNvPr id="146" name="Google Shape;146;p10"/>
          <p:cNvSpPr txBox="1"/>
          <p:nvPr>
            <p:ph idx="2" type="body"/>
          </p:nvPr>
        </p:nvSpPr>
        <p:spPr>
          <a:xfrm>
            <a:off x="8554027" y="1058686"/>
            <a:ext cx="3133726" cy="71927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1800"/>
              <a:buNone/>
            </a:pPr>
            <a:r>
              <a:rPr b="1" lang="en-GB" u="sng"/>
              <a:t>UK CEOS/GEO office is a collaboration between: </a:t>
            </a:r>
            <a:endParaRPr/>
          </a:p>
        </p:txBody>
      </p:sp>
      <p:sp>
        <p:nvSpPr>
          <p:cNvPr id="147" name="Google Shape;147;p10"/>
          <p:cNvSpPr txBox="1"/>
          <p:nvPr>
            <p:ph idx="12" type="sldNum"/>
          </p:nvPr>
        </p:nvSpPr>
        <p:spPr>
          <a:xfrm>
            <a:off x="10998200" y="6364817"/>
            <a:ext cx="761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pic>
        <p:nvPicPr>
          <p:cNvPr id="148" name="Google Shape;148;p10"/>
          <p:cNvPicPr preferRelativeResize="0"/>
          <p:nvPr/>
        </p:nvPicPr>
        <p:blipFill rotWithShape="1">
          <a:blip r:embed="rId3">
            <a:alphaModFix/>
          </a:blip>
          <a:srcRect b="0" l="0" r="0" t="0"/>
          <a:stretch/>
        </p:blipFill>
        <p:spPr>
          <a:xfrm>
            <a:off x="8378361" y="1994361"/>
            <a:ext cx="3133725" cy="1171575"/>
          </a:xfrm>
          <a:prstGeom prst="rect">
            <a:avLst/>
          </a:prstGeom>
          <a:noFill/>
          <a:ln>
            <a:noFill/>
          </a:ln>
        </p:spPr>
      </p:pic>
      <p:pic>
        <p:nvPicPr>
          <p:cNvPr id="149" name="Google Shape;149;p10"/>
          <p:cNvPicPr preferRelativeResize="0"/>
          <p:nvPr/>
        </p:nvPicPr>
        <p:blipFill rotWithShape="1">
          <a:blip r:embed="rId4">
            <a:alphaModFix/>
          </a:blip>
          <a:srcRect b="0" l="0" r="0" t="0"/>
          <a:stretch/>
        </p:blipFill>
        <p:spPr>
          <a:xfrm>
            <a:off x="8554027" y="4293975"/>
            <a:ext cx="2444173" cy="1299827"/>
          </a:xfrm>
          <a:prstGeom prst="rect">
            <a:avLst/>
          </a:prstGeom>
          <a:noFill/>
          <a:ln>
            <a:noFill/>
          </a:ln>
        </p:spPr>
      </p:pic>
      <p:pic>
        <p:nvPicPr>
          <p:cNvPr id="150" name="Google Shape;150;p10"/>
          <p:cNvPicPr preferRelativeResize="0"/>
          <p:nvPr/>
        </p:nvPicPr>
        <p:blipFill rotWithShape="1">
          <a:blip r:embed="rId5">
            <a:alphaModFix/>
          </a:blip>
          <a:srcRect b="5445" l="11633" r="0" t="-369"/>
          <a:stretch/>
        </p:blipFill>
        <p:spPr>
          <a:xfrm>
            <a:off x="8554027" y="3306557"/>
            <a:ext cx="2619839" cy="77101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O PowerPoint Template">
  <a:themeElements>
    <a:clrScheme name="UKSA Colours">
      <a:dk1>
        <a:srgbClr val="000000"/>
      </a:dk1>
      <a:lt1>
        <a:srgbClr val="FFFFFF"/>
      </a:lt1>
      <a:dk2>
        <a:srgbClr val="266093"/>
      </a:dk2>
      <a:lt2>
        <a:srgbClr val="E7E6E6"/>
      </a:lt2>
      <a:accent1>
        <a:srgbClr val="266093"/>
      </a:accent1>
      <a:accent2>
        <a:srgbClr val="DD0932"/>
      </a:accent2>
      <a:accent3>
        <a:srgbClr val="672565"/>
      </a:accent3>
      <a:accent4>
        <a:srgbClr val="47BCCA"/>
      </a:accent4>
      <a:accent5>
        <a:srgbClr val="EC627E"/>
      </a:accent5>
      <a:accent6>
        <a:srgbClr val="00837E"/>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2020-06-24T14:37:30Z</dcterms:created>
  <dc:creator>Johnson, Peter (UKSA)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usiness Unit">
    <vt:lpwstr>1;#UK Space Agency|e94dee48-3a05-4a12-8e11-f3f2fb95bcf1</vt:lpwstr>
  </property>
  <property fmtid="{D5CDD505-2E9C-101B-9397-08002B2CF9AE}" pid="3" name="ContentTypeId">
    <vt:lpwstr>0x010100F54C3EB26AF9C447B106C5BC6056A95F</vt:lpwstr>
  </property>
  <property fmtid="{D5CDD505-2E9C-101B-9397-08002B2CF9AE}" pid="4" name="MSIP_Label_ba62f585-b40f-4ab9-bafe-39150f03d124_Enabled">
    <vt:lpwstr>true</vt:lpwstr>
  </property>
  <property fmtid="{D5CDD505-2E9C-101B-9397-08002B2CF9AE}" pid="5" name="MSIP_Label_ba62f585-b40f-4ab9-bafe-39150f03d124_SiteId">
    <vt:lpwstr>cbac7005-02c1-43eb-b497-e6492d1b2dd8</vt:lpwstr>
  </property>
  <property fmtid="{D5CDD505-2E9C-101B-9397-08002B2CF9AE}" pid="6" name="MSIP_Label_ba62f585-b40f-4ab9-bafe-39150f03d124_Method">
    <vt:lpwstr>Standard</vt:lpwstr>
  </property>
  <property fmtid="{D5CDD505-2E9C-101B-9397-08002B2CF9AE}" pid="7" name="MSIP_Label_ba62f585-b40f-4ab9-bafe-39150f03d124_Name">
    <vt:lpwstr>OFFICIAL</vt:lpwstr>
  </property>
  <property fmtid="{D5CDD505-2E9C-101B-9397-08002B2CF9AE}" pid="8" name="MSIP_Label_ba62f585-b40f-4ab9-bafe-39150f03d124_ActionId">
    <vt:lpwstr>e00e9a67-f766-4363-84fa-0000b7353037</vt:lpwstr>
  </property>
  <property fmtid="{D5CDD505-2E9C-101B-9397-08002B2CF9AE}" pid="9" name="MSIP_Label_ba62f585-b40f-4ab9-bafe-39150f03d124_ContentBits">
    <vt:lpwstr>0</vt:lpwstr>
  </property>
  <property fmtid="{D5CDD505-2E9C-101B-9397-08002B2CF9AE}" pid="10" name="MSIP_Label_ba62f585-b40f-4ab9-bafe-39150f03d124_SetDate">
    <vt:lpwstr>2020-06-25T09:29:22Z</vt:lpwstr>
  </property>
  <property fmtid="{D5CDD505-2E9C-101B-9397-08002B2CF9AE}" pid="11" name="MediaServiceImageTags">
    <vt:lpwstr/>
  </property>
  <property fmtid="{D5CDD505-2E9C-101B-9397-08002B2CF9AE}" pid="12" name="_dlc_DocIdItemGuid">
    <vt:lpwstr>7fcc9c7d-6ed4-4d29-860f-593ce83c8c95</vt:lpwstr>
  </property>
</Properties>
</file>