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3" roundtripDataSignature="AMtx7mj7EwVqraM+vIoY0EmjnARpNvmrx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customschemas.google.com/relationships/presentationmetadata" Target="meta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9" name="Google Shape;59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9dd1859058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g19dd1859058_0_2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9dd1859058_0_1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g19dd1859058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Function is a new and developing field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9dd1859058_0_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85" name="Google Shape;185;g19dd1859058_0_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lang="en-US"/>
              <a:t>Note that Ecosystem Extent benefits from a</a:t>
            </a:r>
            <a:r>
              <a:rPr lang="en-US"/>
              <a:t>ll types of EO sensors—not just optical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lang="en-US"/>
              <a:t>EBV: “Ecosystem Distribution” is identical to Ecosystem Extent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US"/>
              <a:t>Key point 1: </a:t>
            </a:r>
            <a:r>
              <a:rPr lang="en-US"/>
              <a:t>EO is essential for many key products needed by the CBD (e.g., Ecosystem Distribution, Species Distribution)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US"/>
              <a:t>Key point 2:</a:t>
            </a:r>
            <a:endParaRPr/>
          </a:p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/>
              <a:t>EO must be transformed into higher-level products to address CBD needs</a:t>
            </a:r>
            <a:endParaRPr/>
          </a:p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lang="en-US" sz="1200"/>
              <a:t>But many needed higher level products are not routinely produced by space agencies (eg: Ecosystem Integrity)</a:t>
            </a:r>
            <a:endParaRPr b="1"/>
          </a:p>
        </p:txBody>
      </p:sp>
      <p:sp>
        <p:nvSpPr>
          <p:cNvPr id="186" name="Google Shape;186;g19dd1859058_0_6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9dd185905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Biodiversity Discussion Group was to begin increased CEOS engagement with biodiversity</a:t>
            </a:r>
            <a:endParaRPr/>
          </a:p>
        </p:txBody>
      </p:sp>
      <p:sp>
        <p:nvSpPr>
          <p:cNvPr id="65" name="Google Shape;65;g19dd1859058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9dd185905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1" name="Google Shape;71;g19dd1859058_0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From draft TOR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/>
              <a:t>Rather coarse scale—15 ecosystems (ecoregions)</a:t>
            </a:r>
            <a:endParaRPr/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/>
              <a:t>Perhaps think of ecosystem extent as land cover on steroids, e.g., by using more ecosystem characteristics such as the level of biodiversity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02" name="Google Shape;102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9dd1859058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g19dd1859058_0_17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5.jpg"/><Relationship Id="rId4" Type="http://schemas.openxmlformats.org/officeDocument/2006/relationships/image" Target="../media/image7.jpg"/><Relationship Id="rId5" Type="http://schemas.openxmlformats.org/officeDocument/2006/relationships/image" Target="../media/image2.png"/><Relationship Id="rId6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0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0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0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20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0"/>
          <p:cNvPicPr preferRelativeResize="0"/>
          <p:nvPr/>
        </p:nvPicPr>
        <p:blipFill rotWithShape="1">
          <a:blip r:embed="rId6">
            <a:alphaModFix amt="34000"/>
          </a:blip>
          <a:srcRect b="672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0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b="0" i="0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1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2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1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1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1"/>
          <p:cNvSpPr txBox="1"/>
          <p:nvPr/>
        </p:nvSpPr>
        <p:spPr>
          <a:xfrm>
            <a:off x="-24372" y="6562800"/>
            <a:ext cx="64488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2022 CEOS Plenary	Biarritz, France	Nov. 29 – Dec. 1</a:t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1"/>
          <p:cNvSpPr txBox="1"/>
          <p:nvPr>
            <p:ph idx="1" type="body"/>
          </p:nvPr>
        </p:nvSpPr>
        <p:spPr>
          <a:xfrm>
            <a:off x="324233" y="1213430"/>
            <a:ext cx="11668070" cy="52046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21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Google Shape;34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37;p23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9" name="Google Shape;39;p2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3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3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Google Shape;42;p23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" name="Google Shape;43;p2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2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" name="Google Shape;45;p23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2022 CEOS Plenary	Biarritz, France	Nov. 29 – Dec. 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" name="Google Shape;48;p24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0" name="Google Shape;50;p2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24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24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"/>
              <a:buChar char="❖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24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2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24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2022 CEOS Plenary	Biarritz, France	Nov. 29 – Dec. 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9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9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9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Relationship Id="rId4" Type="http://schemas.openxmlformats.org/officeDocument/2006/relationships/image" Target="../media/image11.png"/><Relationship Id="rId11" Type="http://schemas.openxmlformats.org/officeDocument/2006/relationships/image" Target="../media/image20.png"/><Relationship Id="rId10" Type="http://schemas.openxmlformats.org/officeDocument/2006/relationships/image" Target="../media/image17.jpg"/><Relationship Id="rId12" Type="http://schemas.openxmlformats.org/officeDocument/2006/relationships/image" Target="../media/image16.png"/><Relationship Id="rId9" Type="http://schemas.openxmlformats.org/officeDocument/2006/relationships/image" Target="../media/image18.jpg"/><Relationship Id="rId5" Type="http://schemas.openxmlformats.org/officeDocument/2006/relationships/image" Target="../media/image9.png"/><Relationship Id="rId6" Type="http://schemas.openxmlformats.org/officeDocument/2006/relationships/image" Target="../media/image19.png"/><Relationship Id="rId7" Type="http://schemas.openxmlformats.org/officeDocument/2006/relationships/image" Target="../media/image15.png"/><Relationship Id="rId8" Type="http://schemas.openxmlformats.org/officeDocument/2006/relationships/image" Target="../media/image2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"/>
          <p:cNvSpPr txBox="1"/>
          <p:nvPr>
            <p:ph type="title"/>
          </p:nvPr>
        </p:nvSpPr>
        <p:spPr>
          <a:xfrm>
            <a:off x="176046" y="427839"/>
            <a:ext cx="8473003" cy="37207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</a:pPr>
            <a:r>
              <a:rPr lang="en-US" sz="4800"/>
              <a:t>CEOS &amp; Biodiversity</a:t>
            </a:r>
            <a:br>
              <a:rPr i="1" lang="en-US" sz="4000"/>
            </a:br>
            <a:br>
              <a:rPr i="1" lang="en-US" sz="4000"/>
            </a:br>
            <a:r>
              <a:rPr i="1" lang="en-US" sz="4000"/>
              <a:t>Ecosystem Extent Task Team ToR </a:t>
            </a:r>
            <a:br>
              <a:rPr i="1" lang="en-US" sz="4000"/>
            </a:br>
            <a:r>
              <a:rPr i="1" lang="en-US" sz="4000"/>
              <a:t>and Activity Proposal</a:t>
            </a:r>
            <a:endParaRPr i="1" sz="4000"/>
          </a:p>
        </p:txBody>
      </p:sp>
      <p:sp>
        <p:nvSpPr>
          <p:cNvPr id="62" name="Google Shape;62;p1"/>
          <p:cNvSpPr/>
          <p:nvPr/>
        </p:nvSpPr>
        <p:spPr>
          <a:xfrm>
            <a:off x="7222285" y="4563773"/>
            <a:ext cx="4866252" cy="22942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Gary Geller, NASA</a:t>
            </a:r>
            <a:endParaRPr sz="1200"/>
          </a:p>
          <a:p>
            <a:pPr indent="0" lvl="0" marL="0" marR="0" rtl="0" algn="r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Marie-Josée Bourassa, CSA</a:t>
            </a:r>
            <a:endParaRPr sz="1200"/>
          </a:p>
          <a:p>
            <a:pPr indent="0" lvl="0" marL="0" marR="0" rtl="0" algn="r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Marc Paganini, ESA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Session 5, Item 2.7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2022 CEOS Plenary, Biarritz, France</a:t>
            </a:r>
            <a:endParaRPr b="1" i="0" sz="20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Nov. 29 – Dec. 1</a:t>
            </a:r>
            <a:endParaRPr b="1" i="0" sz="20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9dd1859058_0_236"/>
          <p:cNvSpPr txBox="1"/>
          <p:nvPr>
            <p:ph idx="1" type="body"/>
          </p:nvPr>
        </p:nvSpPr>
        <p:spPr>
          <a:xfrm>
            <a:off x="324233" y="1213430"/>
            <a:ext cx="11668200" cy="52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Ecosystem Extent is a key product needed by a wide range of organizations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Advancing technology and both current and forthcoming missions have the potential to greatly improve existing products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Proposed Task Team will explore ways to take advantage of these opportunities and demonstrate how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None/>
            </a:pPr>
            <a:r>
              <a:t/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Terms of Reference provide a top-level framing of the proposed team</a:t>
            </a:r>
            <a:endParaRPr/>
          </a:p>
        </p:txBody>
      </p:sp>
      <p:sp>
        <p:nvSpPr>
          <p:cNvPr id="146" name="Google Shape;146;g19dd1859058_0_236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Summary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4"/>
          <p:cNvSpPr txBox="1"/>
          <p:nvPr/>
        </p:nvSpPr>
        <p:spPr>
          <a:xfrm>
            <a:off x="3460830" y="2949304"/>
            <a:ext cx="366450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 b="0" i="0" sz="5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54948" y="1597305"/>
            <a:ext cx="4488988" cy="462987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4"/>
          <p:cNvSpPr txBox="1"/>
          <p:nvPr/>
        </p:nvSpPr>
        <p:spPr>
          <a:xfrm>
            <a:off x="7349925" y="6204030"/>
            <a:ext cx="810227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 FWS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5"/>
          <p:cNvSpPr txBox="1"/>
          <p:nvPr/>
        </p:nvSpPr>
        <p:spPr>
          <a:xfrm>
            <a:off x="4232786" y="2625213"/>
            <a:ext cx="268420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Backup</a:t>
            </a:r>
            <a:endParaRPr b="0" i="0" sz="5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6"/>
          <p:cNvSpPr txBox="1"/>
          <p:nvPr>
            <p:ph idx="1" type="body"/>
          </p:nvPr>
        </p:nvSpPr>
        <p:spPr>
          <a:xfrm>
            <a:off x="257731" y="1047176"/>
            <a:ext cx="11668070" cy="5388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937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00"/>
              <a:buChar char="❖"/>
            </a:pPr>
            <a:r>
              <a:rPr lang="en-US" sz="2200"/>
              <a:t>What is ecosystem extent and why is it important?</a:t>
            </a:r>
            <a:endParaRPr sz="2600"/>
          </a:p>
          <a:p>
            <a:pPr indent="-3683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00"/>
              <a:buChar char="▪"/>
            </a:pPr>
            <a:r>
              <a:rPr lang="en-US" sz="1800"/>
              <a:t>Who uses it and what for?</a:t>
            </a:r>
            <a:endParaRPr sz="1800"/>
          </a:p>
          <a:p>
            <a:pPr indent="-3683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00"/>
              <a:buChar char="▪"/>
            </a:pPr>
            <a:r>
              <a:rPr lang="en-US" sz="1800"/>
              <a:t>How is it currently mapped?</a:t>
            </a:r>
            <a:endParaRPr sz="2200"/>
          </a:p>
          <a:p>
            <a:pPr indent="-3683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00"/>
              <a:buChar char="▪"/>
            </a:pPr>
            <a:r>
              <a:rPr lang="en-US" sz="1800"/>
              <a:t>What are the shortcomings?</a:t>
            </a:r>
            <a:endParaRPr sz="2200"/>
          </a:p>
          <a:p>
            <a:pPr indent="-3937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00"/>
              <a:buChar char="❖"/>
            </a:pPr>
            <a:r>
              <a:rPr lang="en-US" sz="2200"/>
              <a:t>What is EO’s role? </a:t>
            </a:r>
            <a:endParaRPr sz="2600"/>
          </a:p>
          <a:p>
            <a:pPr indent="-3683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00"/>
              <a:buChar char="▪"/>
            </a:pPr>
            <a:r>
              <a:rPr lang="en-US" sz="1800"/>
              <a:t>How do different sensor types map to ecosystem characteristics?</a:t>
            </a:r>
            <a:endParaRPr sz="2200"/>
          </a:p>
          <a:p>
            <a:pPr indent="-3683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00"/>
              <a:buChar char="▪"/>
            </a:pPr>
            <a:r>
              <a:rPr lang="en-US" sz="1800"/>
              <a:t>How can forthcoming missions address the shortcomings?</a:t>
            </a:r>
            <a:endParaRPr sz="2200"/>
          </a:p>
          <a:p>
            <a:pPr indent="-3683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00"/>
              <a:buChar char="▪"/>
            </a:pPr>
            <a:r>
              <a:rPr lang="en-US" sz="1800"/>
              <a:t>What types of in situ data are needed (and are they available)?</a:t>
            </a:r>
            <a:endParaRPr sz="2200"/>
          </a:p>
          <a:p>
            <a:pPr indent="-3683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00"/>
              <a:buChar char="▪"/>
            </a:pPr>
            <a:r>
              <a:rPr lang="en-US" sz="1800"/>
              <a:t>What role can advancing technology play in improving products?</a:t>
            </a:r>
            <a:endParaRPr sz="2200"/>
          </a:p>
          <a:p>
            <a:pPr indent="-3683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00"/>
              <a:buChar char="▪"/>
            </a:pPr>
            <a:r>
              <a:rPr lang="en-US" sz="1800"/>
              <a:t>What should be CEOS’s role?</a:t>
            </a:r>
            <a:endParaRPr sz="2200"/>
          </a:p>
          <a:p>
            <a:pPr indent="-3937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00"/>
              <a:buChar char="❖"/>
            </a:pPr>
            <a:r>
              <a:rPr lang="en-US" sz="2200"/>
              <a:t>What improvements are possible if shortcomings are eliminated?</a:t>
            </a:r>
            <a:endParaRPr sz="2600"/>
          </a:p>
          <a:p>
            <a:pPr indent="-3683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00"/>
              <a:buChar char="▪"/>
            </a:pPr>
            <a:r>
              <a:rPr lang="en-US" sz="1800"/>
              <a:t>Can they enable broadscale IUCN Ecosystem Typology products?</a:t>
            </a:r>
            <a:endParaRPr sz="2200"/>
          </a:p>
          <a:p>
            <a:pPr indent="-3683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00"/>
              <a:buChar char="▪"/>
            </a:pPr>
            <a:r>
              <a:rPr lang="en-US" sz="1800"/>
              <a:t>What are the challenges and dependencies to utilizing advances?</a:t>
            </a:r>
            <a:endParaRPr sz="1800"/>
          </a:p>
          <a:p>
            <a:pPr indent="-3683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00"/>
              <a:buChar char="▪"/>
            </a:pPr>
            <a:r>
              <a:rPr lang="en-US" sz="1800"/>
              <a:t>What would success look like?</a:t>
            </a:r>
            <a:endParaRPr sz="1800"/>
          </a:p>
        </p:txBody>
      </p:sp>
      <p:sp>
        <p:nvSpPr>
          <p:cNvPr id="164" name="Google Shape;164;p1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White Paper Content (v. preliminary)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"/>
          <p:cNvSpPr txBox="1"/>
          <p:nvPr>
            <p:ph idx="1" type="body"/>
          </p:nvPr>
        </p:nvSpPr>
        <p:spPr>
          <a:xfrm>
            <a:off x="324233" y="1213430"/>
            <a:ext cx="11668070" cy="52046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Purpose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Demonstrate how advances in EO and technology can improve ecosystem extent mapping and monitoring to interested parties such as CBD and SEEA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Wide range of possibilities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Scope and details will be determined by the Task Team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Want to </a:t>
            </a:r>
            <a:r>
              <a:rPr i="1" lang="en-US"/>
              <a:t>excite</a:t>
            </a:r>
            <a:r>
              <a:rPr lang="en-US"/>
              <a:t> potential users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Leverage existing initiatives as much as possible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Enable future work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Dependent on TT level of expertise and of support</a:t>
            </a:r>
            <a:endParaRPr/>
          </a:p>
        </p:txBody>
      </p:sp>
      <p:sp>
        <p:nvSpPr>
          <p:cNvPr id="170" name="Google Shape;170;p17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Demonstrator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9dd1859058_0_162"/>
          <p:cNvSpPr txBox="1"/>
          <p:nvPr>
            <p:ph idx="1" type="body"/>
          </p:nvPr>
        </p:nvSpPr>
        <p:spPr>
          <a:xfrm>
            <a:off x="324233" y="1213430"/>
            <a:ext cx="11668200" cy="52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Mapping ecosystem extent at scale is impractical from ground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Ecosystems have characteristics that can be measured from space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Classical ecology: Structure, Composition, Function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These map to sensor types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None/>
            </a:pPr>
            <a:r>
              <a:t/>
            </a:r>
            <a:endParaRPr sz="1200"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But also need…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Training data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In situ data* (e.g., level of biodiversity)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Models: correlate EO data with site &amp; do the classification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Currently: multi-sensor data fusion is not common</a:t>
            </a:r>
            <a:endParaRPr/>
          </a:p>
        </p:txBody>
      </p:sp>
      <p:sp>
        <p:nvSpPr>
          <p:cNvPr id="176" name="Google Shape;176;g19dd1859058_0_162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Role of EO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8"/>
          <p:cNvSpPr txBox="1"/>
          <p:nvPr>
            <p:ph idx="1" type="body"/>
          </p:nvPr>
        </p:nvSpPr>
        <p:spPr>
          <a:xfrm>
            <a:off x="324233" y="1213430"/>
            <a:ext cx="11668070" cy="52046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 sz="2400"/>
              <a:t>Jan-Mar (+) 2023: Enhance TT membership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 sz="2400"/>
              <a:t>White Paper: 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2000"/>
              <a:t>Jan.-Sept. 2023: </a:t>
            </a:r>
            <a:endParaRPr/>
          </a:p>
          <a:p>
            <a: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o"/>
            </a:pPr>
            <a:r>
              <a:rPr lang="en-US" sz="1800"/>
              <a:t>Assemble outline, assign activities and develop initial draft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2000"/>
              <a:t>Sept.-Nov. 2023:  </a:t>
            </a:r>
            <a:endParaRPr sz="2000"/>
          </a:p>
          <a:p>
            <a: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o"/>
            </a:pPr>
            <a:r>
              <a:rPr lang="en-US" sz="1800"/>
              <a:t>Complete Stream 1 and finalize the White Paper for presentation at the 2023 Plenary</a:t>
            </a:r>
            <a:endParaRPr/>
          </a:p>
          <a:p>
            <a: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o"/>
            </a:pPr>
            <a:r>
              <a:rPr lang="en-US" sz="1800"/>
              <a:t>Make recommendations for future CEOS activities under the CEOS Work Plan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 sz="2400"/>
              <a:t>Demonstrator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2000"/>
              <a:t>2023:  Explore ideas in parallel with White Paper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2000"/>
              <a:t>2023-2024: </a:t>
            </a:r>
            <a:endParaRPr/>
          </a:p>
          <a:p>
            <a: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o"/>
            </a:pPr>
            <a:r>
              <a:rPr lang="en-US" sz="1800"/>
              <a:t>Develop concept for demonstrator and begin implementation, in conjunction with stakeholders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2000"/>
              <a:t>Sept 2024:  Present initial demonstrator at SIT Technical Workshop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2000"/>
              <a:t>Nov 2024:  Present outcome of the two-year Task Team effort at CEOS Plenary</a:t>
            </a:r>
            <a:endParaRPr sz="2000"/>
          </a:p>
          <a:p>
            <a: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82" name="Google Shape;182;p18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Notional Timeline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9dd1859058_0_64"/>
          <p:cNvSpPr/>
          <p:nvPr/>
        </p:nvSpPr>
        <p:spPr>
          <a:xfrm>
            <a:off x="1228725" y="4165794"/>
            <a:ext cx="9737700" cy="1119300"/>
          </a:xfrm>
          <a:prstGeom prst="rect">
            <a:avLst/>
          </a:prstGeom>
          <a:solidFill>
            <a:srgbClr val="FFF2CC">
              <a:alpha val="24310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g19dd1859058_0_64"/>
          <p:cNvSpPr/>
          <p:nvPr/>
        </p:nvSpPr>
        <p:spPr>
          <a:xfrm>
            <a:off x="9575800" y="4356294"/>
            <a:ext cx="1150800" cy="773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g19dd1859058_0_64"/>
          <p:cNvSpPr/>
          <p:nvPr/>
        </p:nvSpPr>
        <p:spPr>
          <a:xfrm>
            <a:off x="1228725" y="5283394"/>
            <a:ext cx="9742500" cy="928800"/>
          </a:xfrm>
          <a:prstGeom prst="rect">
            <a:avLst/>
          </a:prstGeom>
          <a:solidFill>
            <a:srgbClr val="FBE4D4">
              <a:alpha val="24310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g19dd1859058_0_64"/>
          <p:cNvSpPr/>
          <p:nvPr/>
        </p:nvSpPr>
        <p:spPr>
          <a:xfrm>
            <a:off x="1219200" y="2802132"/>
            <a:ext cx="9742500" cy="1366800"/>
          </a:xfrm>
          <a:prstGeom prst="rect">
            <a:avLst/>
          </a:prstGeom>
          <a:solidFill>
            <a:srgbClr val="D8E2F3">
              <a:alpha val="24310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g19dd1859058_0_64"/>
          <p:cNvSpPr/>
          <p:nvPr/>
        </p:nvSpPr>
        <p:spPr>
          <a:xfrm>
            <a:off x="1223963" y="790769"/>
            <a:ext cx="9742500" cy="2011500"/>
          </a:xfrm>
          <a:prstGeom prst="rect">
            <a:avLst/>
          </a:prstGeom>
          <a:solidFill>
            <a:srgbClr val="E1EFD8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g19dd1859058_0_64"/>
          <p:cNvSpPr/>
          <p:nvPr/>
        </p:nvSpPr>
        <p:spPr>
          <a:xfrm>
            <a:off x="2039938" y="1546419"/>
            <a:ext cx="1265100" cy="462000"/>
          </a:xfrm>
          <a:prstGeom prst="roundRect">
            <a:avLst>
              <a:gd fmla="val 16667" name="adj"/>
            </a:avLst>
          </a:prstGeom>
          <a:solidFill>
            <a:srgbClr val="C4E0B2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550" lIns="18550" spcFirstLastPara="1" rIns="18550" wrap="square" tIns="1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en-US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Target 2:</a:t>
            </a:r>
            <a:r>
              <a:rPr b="0" i="0" lang="en-US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20% of degraded ecosystems are restored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g19dd1859058_0_64"/>
          <p:cNvSpPr/>
          <p:nvPr/>
        </p:nvSpPr>
        <p:spPr>
          <a:xfrm>
            <a:off x="6831013" y="1786132"/>
            <a:ext cx="1068300" cy="781200"/>
          </a:xfrm>
          <a:prstGeom prst="roundRect">
            <a:avLst>
              <a:gd fmla="val 16667" name="adj"/>
            </a:avLst>
          </a:prstGeom>
          <a:solidFill>
            <a:srgbClr val="C4E0B2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550" lIns="18550" spcFirstLastPara="1" rIns="18550" wrap="square" tIns="1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 A:</a:t>
            </a:r>
            <a:r>
              <a:rPr b="0" i="0" lang="en-US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1" i="0" lang="en-US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Ecosystems</a:t>
            </a:r>
            <a:r>
              <a:rPr b="0" i="0" lang="en-US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--area, connectivity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integrity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g19dd1859058_0_64"/>
          <p:cNvSpPr/>
          <p:nvPr/>
        </p:nvSpPr>
        <p:spPr>
          <a:xfrm>
            <a:off x="8023225" y="1786132"/>
            <a:ext cx="1014300" cy="781200"/>
          </a:xfrm>
          <a:prstGeom prst="roundRect">
            <a:avLst>
              <a:gd fmla="val 16667" name="adj"/>
            </a:avLst>
          </a:prstGeom>
          <a:solidFill>
            <a:srgbClr val="E1EFD8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550" lIns="18550" spcFirstLastPara="1" rIns="18550" wrap="square" tIns="1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 A: Species</a:t>
            </a:r>
            <a:r>
              <a:rPr b="0" i="0" lang="en-US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reducing # threatened &amp; maintaining genetic diversity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g19dd1859058_0_64"/>
          <p:cNvSpPr/>
          <p:nvPr/>
        </p:nvSpPr>
        <p:spPr>
          <a:xfrm>
            <a:off x="9405938" y="1735332"/>
            <a:ext cx="1395300" cy="866700"/>
          </a:xfrm>
          <a:prstGeom prst="roundRect">
            <a:avLst>
              <a:gd fmla="val 16667" name="adj"/>
            </a:avLst>
          </a:prstGeom>
          <a:solidFill>
            <a:srgbClr val="E1EFD8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550" lIns="18550" spcFirstLastPara="1" rIns="18550" wrap="square" tIns="1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 B:</a:t>
            </a:r>
            <a:r>
              <a:rPr b="0" i="0" lang="en-US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nature’s contributions to people (food security, access to safe water, resilience to natural disaster)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g19dd1859058_0_64"/>
          <p:cNvSpPr/>
          <p:nvPr/>
        </p:nvSpPr>
        <p:spPr>
          <a:xfrm>
            <a:off x="1223963" y="790769"/>
            <a:ext cx="9742500" cy="5421300"/>
          </a:xfrm>
          <a:prstGeom prst="rect">
            <a:avLst/>
          </a:prstGeom>
          <a:noFill/>
          <a:ln cap="flat" cmpd="sng" w="190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9"/>
              <a:buFont typeface="Arial"/>
              <a:buNone/>
            </a:pPr>
            <a:r>
              <a:t/>
            </a:r>
            <a:endParaRPr b="0" i="0" sz="929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8" name="Google Shape;198;g19dd1859058_0_64"/>
          <p:cNvCxnSpPr/>
          <p:nvPr/>
        </p:nvCxnSpPr>
        <p:spPr>
          <a:xfrm flipH="1">
            <a:off x="1755925" y="790769"/>
            <a:ext cx="18900" cy="54213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9" name="Google Shape;199;g19dd1859058_0_64"/>
          <p:cNvCxnSpPr/>
          <p:nvPr/>
        </p:nvCxnSpPr>
        <p:spPr>
          <a:xfrm flipH="1">
            <a:off x="1228625" y="5283394"/>
            <a:ext cx="9741000" cy="15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0" name="Google Shape;200;g19dd1859058_0_64"/>
          <p:cNvCxnSpPr/>
          <p:nvPr/>
        </p:nvCxnSpPr>
        <p:spPr>
          <a:xfrm rot="10800000">
            <a:off x="1265288" y="4168969"/>
            <a:ext cx="96837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1" name="Google Shape;201;g19dd1859058_0_64"/>
          <p:cNvCxnSpPr/>
          <p:nvPr/>
        </p:nvCxnSpPr>
        <p:spPr>
          <a:xfrm rot="10800000">
            <a:off x="1246175" y="2802132"/>
            <a:ext cx="97425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2" name="Google Shape;202;g19dd1859058_0_64"/>
          <p:cNvCxnSpPr/>
          <p:nvPr/>
        </p:nvCxnSpPr>
        <p:spPr>
          <a:xfrm rot="10800000">
            <a:off x="1220825" y="1347982"/>
            <a:ext cx="97488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203" name="Google Shape;203;g19dd1859058_0_64"/>
          <p:cNvCxnSpPr/>
          <p:nvPr/>
        </p:nvCxnSpPr>
        <p:spPr>
          <a:xfrm rot="10800000">
            <a:off x="6627813" y="1368732"/>
            <a:ext cx="0" cy="14334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204" name="Google Shape;204;g19dd1859058_0_64"/>
          <p:cNvCxnSpPr/>
          <p:nvPr/>
        </p:nvCxnSpPr>
        <p:spPr>
          <a:xfrm rot="10800000">
            <a:off x="9221900" y="1348032"/>
            <a:ext cx="23700" cy="14541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dash"/>
            <a:miter lim="800000"/>
            <a:headEnd len="sm" w="sm" type="none"/>
            <a:tailEnd len="sm" w="sm" type="none"/>
          </a:ln>
        </p:spPr>
      </p:cxnSp>
      <p:sp>
        <p:nvSpPr>
          <p:cNvPr id="205" name="Google Shape;205;g19dd1859058_0_64"/>
          <p:cNvSpPr txBox="1"/>
          <p:nvPr/>
        </p:nvSpPr>
        <p:spPr>
          <a:xfrm>
            <a:off x="3779838" y="1386082"/>
            <a:ext cx="811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Actions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g19dd1859058_0_64"/>
          <p:cNvSpPr txBox="1"/>
          <p:nvPr/>
        </p:nvSpPr>
        <p:spPr>
          <a:xfrm>
            <a:off x="7281863" y="1395607"/>
            <a:ext cx="1468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State of Nature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g19dd1859058_0_64"/>
          <p:cNvSpPr txBox="1"/>
          <p:nvPr/>
        </p:nvSpPr>
        <p:spPr>
          <a:xfrm>
            <a:off x="9296400" y="1394019"/>
            <a:ext cx="157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Societal Benefits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g19dd1859058_0_64"/>
          <p:cNvSpPr txBox="1"/>
          <p:nvPr/>
        </p:nvSpPr>
        <p:spPr>
          <a:xfrm>
            <a:off x="4868863" y="790769"/>
            <a:ext cx="2448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Assessment &amp;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decision support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g19dd1859058_0_64"/>
          <p:cNvSpPr txBox="1"/>
          <p:nvPr/>
        </p:nvSpPr>
        <p:spPr>
          <a:xfrm rot="-5400000">
            <a:off x="1043301" y="1939957"/>
            <a:ext cx="933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User Goals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&amp; targets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g19dd1859058_0_64"/>
          <p:cNvSpPr txBox="1"/>
          <p:nvPr/>
        </p:nvSpPr>
        <p:spPr>
          <a:xfrm rot="-5400000">
            <a:off x="1097201" y="3238457"/>
            <a:ext cx="800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Needed Products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g19dd1859058_0_64"/>
          <p:cNvSpPr txBox="1"/>
          <p:nvPr/>
        </p:nvSpPr>
        <p:spPr>
          <a:xfrm rot="-5400000">
            <a:off x="1036825" y="4451345"/>
            <a:ext cx="1017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23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Ecosystem Structure EBVs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g19dd1859058_0_64"/>
          <p:cNvSpPr txBox="1"/>
          <p:nvPr/>
        </p:nvSpPr>
        <p:spPr>
          <a:xfrm rot="-5400000">
            <a:off x="1144088" y="5528483"/>
            <a:ext cx="709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Key EO Feedstock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g19dd1859058_0_64"/>
          <p:cNvSpPr/>
          <p:nvPr/>
        </p:nvSpPr>
        <p:spPr>
          <a:xfrm>
            <a:off x="5426075" y="4537269"/>
            <a:ext cx="962100" cy="4239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550" lIns="18550" spcFirstLastPara="1" rIns="18550" wrap="square" tIns="1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US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EBV: Ecosystem </a:t>
            </a: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Distribution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g19dd1859058_0_64"/>
          <p:cNvSpPr txBox="1"/>
          <p:nvPr/>
        </p:nvSpPr>
        <p:spPr>
          <a:xfrm>
            <a:off x="2524125" y="865382"/>
            <a:ext cx="1879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550" spcFirstLastPara="1" rIns="18550" wrap="square" tIns="45700">
            <a:spAutoFit/>
          </a:bodyPr>
          <a:lstStyle/>
          <a:p>
            <a:pPr indent="0" lvl="0" marL="0" marR="0" rtl="0" algn="ctr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Prioritisation of actions to achieve goals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g19dd1859058_0_64"/>
          <p:cNvSpPr txBox="1"/>
          <p:nvPr/>
        </p:nvSpPr>
        <p:spPr>
          <a:xfrm>
            <a:off x="8113713" y="909832"/>
            <a:ext cx="186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Monitoring progress towards goals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g19dd1859058_0_64"/>
          <p:cNvSpPr/>
          <p:nvPr/>
        </p:nvSpPr>
        <p:spPr>
          <a:xfrm>
            <a:off x="3221038" y="3249807"/>
            <a:ext cx="939900" cy="528600"/>
          </a:xfrm>
          <a:prstGeom prst="roundRect">
            <a:avLst>
              <a:gd fmla="val 16667" name="adj"/>
            </a:avLst>
          </a:prstGeom>
          <a:solidFill>
            <a:srgbClr val="D8E2F3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550" lIns="18550" spcFirstLastPara="1" rIns="18550" wrap="square" tIns="1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US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Ecosystem Connectivity/ fragmentation</a:t>
            </a:r>
            <a:endParaRPr b="0" i="0" sz="105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g19dd1859058_0_64"/>
          <p:cNvSpPr/>
          <p:nvPr/>
        </p:nvSpPr>
        <p:spPr>
          <a:xfrm>
            <a:off x="9663113" y="4594419"/>
            <a:ext cx="962100" cy="403200"/>
          </a:xfrm>
          <a:prstGeom prst="roundRect">
            <a:avLst>
              <a:gd fmla="val 16667" name="adj"/>
            </a:avLst>
          </a:prstGeom>
          <a:solidFill>
            <a:srgbClr val="FFF2CC">
              <a:alpha val="40000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550" lIns="18550" spcFirstLastPara="1" rIns="18550" wrap="square" tIns="1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EBV: Species Distribution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g19dd1859058_0_64"/>
          <p:cNvSpPr/>
          <p:nvPr/>
        </p:nvSpPr>
        <p:spPr>
          <a:xfrm>
            <a:off x="2216150" y="4537269"/>
            <a:ext cx="962100" cy="4239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550" lIns="18550" spcFirstLastPara="1" rIns="18550" wrap="square" tIns="1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EBV: Live Cover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g19dd1859058_0_64"/>
          <p:cNvSpPr/>
          <p:nvPr/>
        </p:nvSpPr>
        <p:spPr>
          <a:xfrm>
            <a:off x="9691688" y="3492694"/>
            <a:ext cx="861900" cy="533400"/>
          </a:xfrm>
          <a:prstGeom prst="roundRect">
            <a:avLst>
              <a:gd fmla="val 16667" name="adj"/>
            </a:avLst>
          </a:prstGeom>
          <a:solidFill>
            <a:srgbClr val="D8E2F3">
              <a:alpha val="40000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550" lIns="18550" spcFirstLastPara="1" rIns="18550" wrap="square" tIns="1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US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EESV: coastal risk reduction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g19dd1859058_0_64"/>
          <p:cNvSpPr/>
          <p:nvPr/>
        </p:nvSpPr>
        <p:spPr>
          <a:xfrm>
            <a:off x="4697413" y="3249807"/>
            <a:ext cx="728700" cy="528600"/>
          </a:xfrm>
          <a:prstGeom prst="roundRect">
            <a:avLst>
              <a:gd fmla="val 16667" name="adj"/>
            </a:avLst>
          </a:prstGeom>
          <a:solidFill>
            <a:srgbClr val="D8E2F3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550" lIns="18550" spcFirstLastPara="1" rIns="18550" wrap="square" tIns="1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US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ECV: Land Cover &amp; Land Use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1" name="Google Shape;221;g19dd1859058_0_64"/>
          <p:cNvCxnSpPr>
            <a:stCxn id="222" idx="0"/>
            <a:endCxn id="223" idx="2"/>
          </p:cNvCxnSpPr>
          <p:nvPr/>
        </p:nvCxnSpPr>
        <p:spPr>
          <a:xfrm rot="10800000">
            <a:off x="2333588" y="3759369"/>
            <a:ext cx="1913700" cy="777900"/>
          </a:xfrm>
          <a:prstGeom prst="straightConnector1">
            <a:avLst/>
          </a:prstGeom>
          <a:noFill/>
          <a:ln cap="flat" cmpd="sng" w="19050">
            <a:solidFill>
              <a:srgbClr val="AEABA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22" name="Google Shape;222;g19dd1859058_0_64"/>
          <p:cNvSpPr/>
          <p:nvPr/>
        </p:nvSpPr>
        <p:spPr>
          <a:xfrm>
            <a:off x="3767138" y="4537269"/>
            <a:ext cx="960300" cy="4239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550" lIns="18550" spcFirstLastPara="1" rIns="18550" wrap="square" tIns="1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US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EBV: Ecosystem Vertical Profile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g19dd1859058_0_64"/>
          <p:cNvSpPr/>
          <p:nvPr/>
        </p:nvSpPr>
        <p:spPr>
          <a:xfrm>
            <a:off x="6221413" y="3249807"/>
            <a:ext cx="754200" cy="528600"/>
          </a:xfrm>
          <a:prstGeom prst="roundRect">
            <a:avLst>
              <a:gd fmla="val 16667" name="adj"/>
            </a:avLst>
          </a:prstGeom>
          <a:solidFill>
            <a:srgbClr val="D8E2F3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550" lIns="18550" spcFirstLastPara="1" rIns="18550" wrap="square" tIns="1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US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Ecosystem  Integrity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5" name="Google Shape;225;g19dd1859058_0_64"/>
          <p:cNvCxnSpPr>
            <a:stCxn id="213" idx="0"/>
            <a:endCxn id="216" idx="2"/>
          </p:cNvCxnSpPr>
          <p:nvPr/>
        </p:nvCxnSpPr>
        <p:spPr>
          <a:xfrm rot="10800000">
            <a:off x="3691025" y="3778269"/>
            <a:ext cx="2216100" cy="759000"/>
          </a:xfrm>
          <a:prstGeom prst="straightConnector1">
            <a:avLst/>
          </a:prstGeom>
          <a:noFill/>
          <a:ln cap="flat" cmpd="sng" w="1905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26" name="Google Shape;226;g19dd1859058_0_64"/>
          <p:cNvCxnSpPr>
            <a:stCxn id="218" idx="0"/>
            <a:endCxn id="220" idx="2"/>
          </p:cNvCxnSpPr>
          <p:nvPr/>
        </p:nvCxnSpPr>
        <p:spPr>
          <a:xfrm flipH="1" rot="10800000">
            <a:off x="2697200" y="3778269"/>
            <a:ext cx="2364600" cy="759000"/>
          </a:xfrm>
          <a:prstGeom prst="straightConnector1">
            <a:avLst/>
          </a:prstGeom>
          <a:noFill/>
          <a:ln cap="flat" cmpd="sng" w="19050">
            <a:solidFill>
              <a:srgbClr val="AEABA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27" name="Google Shape;227;g19dd1859058_0_64"/>
          <p:cNvCxnSpPr>
            <a:stCxn id="222" idx="0"/>
            <a:endCxn id="224" idx="2"/>
          </p:cNvCxnSpPr>
          <p:nvPr/>
        </p:nvCxnSpPr>
        <p:spPr>
          <a:xfrm flipH="1" rot="10800000">
            <a:off x="4247288" y="3778269"/>
            <a:ext cx="2351100" cy="759000"/>
          </a:xfrm>
          <a:prstGeom prst="straightConnector1">
            <a:avLst/>
          </a:prstGeom>
          <a:noFill/>
          <a:ln cap="flat" cmpd="sng" w="19050">
            <a:solidFill>
              <a:srgbClr val="AEABA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28" name="Google Shape;228;g19dd1859058_0_64"/>
          <p:cNvCxnSpPr>
            <a:stCxn id="218" idx="0"/>
            <a:endCxn id="224" idx="2"/>
          </p:cNvCxnSpPr>
          <p:nvPr/>
        </p:nvCxnSpPr>
        <p:spPr>
          <a:xfrm flipH="1" rot="10800000">
            <a:off x="2697200" y="3778269"/>
            <a:ext cx="3901200" cy="759000"/>
          </a:xfrm>
          <a:prstGeom prst="straightConnector1">
            <a:avLst/>
          </a:prstGeom>
          <a:noFill/>
          <a:ln cap="flat" cmpd="sng" w="19050">
            <a:solidFill>
              <a:srgbClr val="AEABA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23" name="Google Shape;223;g19dd1859058_0_64"/>
          <p:cNvSpPr/>
          <p:nvPr/>
        </p:nvSpPr>
        <p:spPr>
          <a:xfrm>
            <a:off x="1970088" y="3230757"/>
            <a:ext cx="727200" cy="528600"/>
          </a:xfrm>
          <a:prstGeom prst="roundRect">
            <a:avLst>
              <a:gd fmla="val 16667" name="adj"/>
            </a:avLst>
          </a:prstGeom>
          <a:solidFill>
            <a:srgbClr val="D8E2F3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550" lIns="18550" spcFirstLastPara="1" rIns="18550" wrap="square" tIns="1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US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Ecosystem Extent (by ecosystem)</a:t>
            </a:r>
            <a:endParaRPr b="0" i="0" sz="10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g19dd1859058_0_64"/>
          <p:cNvSpPr/>
          <p:nvPr/>
        </p:nvSpPr>
        <p:spPr>
          <a:xfrm>
            <a:off x="2039938" y="2136969"/>
            <a:ext cx="1265100" cy="430200"/>
          </a:xfrm>
          <a:prstGeom prst="roundRect">
            <a:avLst>
              <a:gd fmla="val 16667" name="adj"/>
            </a:avLst>
          </a:prstGeom>
          <a:solidFill>
            <a:srgbClr val="C4E0B2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550" lIns="18550" spcFirstLastPara="1" rIns="18550" wrap="square" tIns="1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en-US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Target 3:</a:t>
            </a:r>
            <a:r>
              <a:rPr b="0" i="0" lang="en-US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30% of land and sea conserved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0" name="Google Shape;230;g19dd1859058_0_64"/>
          <p:cNvCxnSpPr>
            <a:stCxn id="217" idx="0"/>
            <a:endCxn id="231" idx="2"/>
          </p:cNvCxnSpPr>
          <p:nvPr/>
        </p:nvCxnSpPr>
        <p:spPr>
          <a:xfrm rot="10800000">
            <a:off x="8538263" y="3548319"/>
            <a:ext cx="1605900" cy="1046100"/>
          </a:xfrm>
          <a:prstGeom prst="straightConnector1">
            <a:avLst/>
          </a:prstGeom>
          <a:noFill/>
          <a:ln cap="flat" cmpd="sng" w="19050">
            <a:solidFill>
              <a:srgbClr val="AEABA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32" name="Google Shape;232;g19dd1859058_0_64"/>
          <p:cNvCxnSpPr>
            <a:stCxn id="222" idx="0"/>
            <a:endCxn id="231" idx="2"/>
          </p:cNvCxnSpPr>
          <p:nvPr/>
        </p:nvCxnSpPr>
        <p:spPr>
          <a:xfrm flipH="1" rot="10800000">
            <a:off x="4247288" y="3548169"/>
            <a:ext cx="4290900" cy="989100"/>
          </a:xfrm>
          <a:prstGeom prst="straightConnector1">
            <a:avLst/>
          </a:prstGeom>
          <a:noFill/>
          <a:ln cap="flat" cmpd="sng" w="19050">
            <a:solidFill>
              <a:srgbClr val="AEABA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33" name="Google Shape;233;g19dd1859058_0_64"/>
          <p:cNvCxnSpPr>
            <a:stCxn id="213" idx="0"/>
            <a:endCxn id="223" idx="2"/>
          </p:cNvCxnSpPr>
          <p:nvPr/>
        </p:nvCxnSpPr>
        <p:spPr>
          <a:xfrm rot="10800000">
            <a:off x="2333825" y="3759369"/>
            <a:ext cx="3573300" cy="777900"/>
          </a:xfrm>
          <a:prstGeom prst="straightConnector1">
            <a:avLst/>
          </a:prstGeom>
          <a:noFill/>
          <a:ln cap="flat" cmpd="sng" w="1905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34" name="Google Shape;234;g19dd1859058_0_64"/>
          <p:cNvCxnSpPr>
            <a:stCxn id="213" idx="0"/>
            <a:endCxn id="220" idx="2"/>
          </p:cNvCxnSpPr>
          <p:nvPr/>
        </p:nvCxnSpPr>
        <p:spPr>
          <a:xfrm rot="10800000">
            <a:off x="5061725" y="3778269"/>
            <a:ext cx="845400" cy="759000"/>
          </a:xfrm>
          <a:prstGeom prst="straightConnector1">
            <a:avLst/>
          </a:prstGeom>
          <a:noFill/>
          <a:ln cap="flat" cmpd="sng" w="1905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35" name="Google Shape;235;g19dd1859058_0_64"/>
          <p:cNvCxnSpPr>
            <a:stCxn id="213" idx="0"/>
            <a:endCxn id="224" idx="2"/>
          </p:cNvCxnSpPr>
          <p:nvPr/>
        </p:nvCxnSpPr>
        <p:spPr>
          <a:xfrm flipH="1" rot="10800000">
            <a:off x="5907125" y="3778269"/>
            <a:ext cx="691500" cy="759000"/>
          </a:xfrm>
          <a:prstGeom prst="straightConnector1">
            <a:avLst/>
          </a:prstGeom>
          <a:noFill/>
          <a:ln cap="flat" cmpd="sng" w="1905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31" name="Google Shape;231;g19dd1859058_0_64"/>
          <p:cNvSpPr/>
          <p:nvPr/>
        </p:nvSpPr>
        <p:spPr>
          <a:xfrm>
            <a:off x="8175625" y="3019619"/>
            <a:ext cx="725400" cy="528600"/>
          </a:xfrm>
          <a:prstGeom prst="roundRect">
            <a:avLst>
              <a:gd fmla="val 16667" name="adj"/>
            </a:avLst>
          </a:prstGeom>
          <a:solidFill>
            <a:srgbClr val="D8E2F3">
              <a:alpha val="40000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550" lIns="18550" spcFirstLastPara="1" rIns="18550" wrap="square" tIns="1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Extent of Suitable Habitat</a:t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6" name="Google Shape;236;g19dd1859058_0_64"/>
          <p:cNvCxnSpPr>
            <a:stCxn id="213" idx="0"/>
            <a:endCxn id="231" idx="2"/>
          </p:cNvCxnSpPr>
          <p:nvPr/>
        </p:nvCxnSpPr>
        <p:spPr>
          <a:xfrm flipH="1" rot="10800000">
            <a:off x="5907125" y="3548169"/>
            <a:ext cx="2631300" cy="989100"/>
          </a:xfrm>
          <a:prstGeom prst="straightConnector1">
            <a:avLst/>
          </a:prstGeom>
          <a:noFill/>
          <a:ln cap="flat" cmpd="sng" w="1905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37" name="Google Shape;237;g19dd1859058_0_64"/>
          <p:cNvCxnSpPr>
            <a:stCxn id="213" idx="0"/>
            <a:endCxn id="219" idx="1"/>
          </p:cNvCxnSpPr>
          <p:nvPr/>
        </p:nvCxnSpPr>
        <p:spPr>
          <a:xfrm flipH="1" rot="10800000">
            <a:off x="5907125" y="3759369"/>
            <a:ext cx="3784500" cy="777900"/>
          </a:xfrm>
          <a:prstGeom prst="straightConnector1">
            <a:avLst/>
          </a:prstGeom>
          <a:noFill/>
          <a:ln cap="flat" cmpd="sng" w="19050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38" name="Google Shape;238;g19dd1859058_0_64"/>
          <p:cNvCxnSpPr>
            <a:stCxn id="231" idx="0"/>
            <a:endCxn id="195" idx="2"/>
          </p:cNvCxnSpPr>
          <p:nvPr/>
        </p:nvCxnSpPr>
        <p:spPr>
          <a:xfrm rot="10800000">
            <a:off x="8530525" y="2567219"/>
            <a:ext cx="7800" cy="452400"/>
          </a:xfrm>
          <a:prstGeom prst="straightConnector1">
            <a:avLst/>
          </a:prstGeom>
          <a:noFill/>
          <a:ln cap="flat" cmpd="sng" w="19050">
            <a:solidFill>
              <a:srgbClr val="AEABA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39" name="Google Shape;239;g19dd1859058_0_64"/>
          <p:cNvCxnSpPr/>
          <p:nvPr/>
        </p:nvCxnSpPr>
        <p:spPr>
          <a:xfrm>
            <a:off x="2333625" y="3064069"/>
            <a:ext cx="5054700" cy="0"/>
          </a:xfrm>
          <a:prstGeom prst="straightConnector1">
            <a:avLst/>
          </a:prstGeom>
          <a:noFill/>
          <a:ln cap="rnd" cmpd="sng" w="381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0" name="Google Shape;240;g19dd1859058_0_64"/>
          <p:cNvCxnSpPr/>
          <p:nvPr/>
        </p:nvCxnSpPr>
        <p:spPr>
          <a:xfrm rot="10800000">
            <a:off x="2333625" y="3067307"/>
            <a:ext cx="0" cy="169800"/>
          </a:xfrm>
          <a:prstGeom prst="straightConnector1">
            <a:avLst/>
          </a:prstGeom>
          <a:noFill/>
          <a:ln cap="rnd" cmpd="sng" w="381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1" name="Google Shape;241;g19dd1859058_0_64"/>
          <p:cNvCxnSpPr/>
          <p:nvPr/>
        </p:nvCxnSpPr>
        <p:spPr>
          <a:xfrm rot="10800000">
            <a:off x="7388225" y="2551444"/>
            <a:ext cx="0" cy="503100"/>
          </a:xfrm>
          <a:prstGeom prst="straightConnector1">
            <a:avLst/>
          </a:prstGeom>
          <a:noFill/>
          <a:ln cap="rnd" cmpd="sng" w="38100">
            <a:solidFill>
              <a:srgbClr val="BFBFB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42" name="Google Shape;242;g19dd1859058_0_64"/>
          <p:cNvCxnSpPr/>
          <p:nvPr/>
        </p:nvCxnSpPr>
        <p:spPr>
          <a:xfrm rot="10800000">
            <a:off x="3663950" y="3080007"/>
            <a:ext cx="0" cy="169800"/>
          </a:xfrm>
          <a:prstGeom prst="straightConnector1">
            <a:avLst/>
          </a:prstGeom>
          <a:noFill/>
          <a:ln cap="rnd" cmpd="sng" w="381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3" name="Google Shape;243;g19dd1859058_0_64"/>
          <p:cNvCxnSpPr/>
          <p:nvPr/>
        </p:nvCxnSpPr>
        <p:spPr>
          <a:xfrm rot="10800000">
            <a:off x="5060950" y="3080007"/>
            <a:ext cx="0" cy="169800"/>
          </a:xfrm>
          <a:prstGeom prst="straightConnector1">
            <a:avLst/>
          </a:prstGeom>
          <a:noFill/>
          <a:ln cap="rnd" cmpd="sng" w="381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4" name="Google Shape;244;g19dd1859058_0_64"/>
          <p:cNvCxnSpPr/>
          <p:nvPr/>
        </p:nvCxnSpPr>
        <p:spPr>
          <a:xfrm rot="10800000">
            <a:off x="6599238" y="3080007"/>
            <a:ext cx="0" cy="169800"/>
          </a:xfrm>
          <a:prstGeom prst="straightConnector1">
            <a:avLst/>
          </a:prstGeom>
          <a:noFill/>
          <a:ln cap="rnd" cmpd="sng" w="381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45" name="Google Shape;245;g19dd1859058_0_64"/>
          <p:cNvSpPr/>
          <p:nvPr/>
        </p:nvSpPr>
        <p:spPr>
          <a:xfrm>
            <a:off x="4364038" y="2802132"/>
            <a:ext cx="168300" cy="2745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BFBF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6" name="Google Shape;246;g19dd1859058_0_64"/>
          <p:cNvCxnSpPr/>
          <p:nvPr/>
        </p:nvCxnSpPr>
        <p:spPr>
          <a:xfrm rot="10800000">
            <a:off x="10123488" y="2601994"/>
            <a:ext cx="0" cy="890700"/>
          </a:xfrm>
          <a:prstGeom prst="straightConnector1">
            <a:avLst/>
          </a:prstGeom>
          <a:noFill/>
          <a:ln cap="flat" cmpd="sng" w="19050">
            <a:solidFill>
              <a:srgbClr val="AEABA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47" name="Google Shape;247;g19dd1859058_0_64"/>
          <p:cNvSpPr txBox="1"/>
          <p:nvPr/>
        </p:nvSpPr>
        <p:spPr>
          <a:xfrm>
            <a:off x="5568950" y="5596132"/>
            <a:ext cx="676200" cy="492600"/>
          </a:xfrm>
          <a:prstGeom prst="rect">
            <a:avLst/>
          </a:prstGeom>
          <a:solidFill>
            <a:srgbClr val="FBE4D4"/>
          </a:solidFill>
          <a:ln cap="flat" cmpd="sng" w="9525">
            <a:solidFill>
              <a:srgbClr val="AEABA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Optical MS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g19dd1859058_0_64"/>
          <p:cNvSpPr txBox="1"/>
          <p:nvPr/>
        </p:nvSpPr>
        <p:spPr>
          <a:xfrm>
            <a:off x="2971800" y="5596132"/>
            <a:ext cx="676200" cy="492600"/>
          </a:xfrm>
          <a:prstGeom prst="rect">
            <a:avLst/>
          </a:prstGeom>
          <a:solidFill>
            <a:srgbClr val="FBE4D4"/>
          </a:solidFill>
          <a:ln cap="flat" cmpd="sng" w="9525">
            <a:solidFill>
              <a:srgbClr val="AEABA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Radar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g19dd1859058_0_64"/>
          <p:cNvSpPr txBox="1"/>
          <p:nvPr/>
        </p:nvSpPr>
        <p:spPr>
          <a:xfrm>
            <a:off x="3910013" y="5596132"/>
            <a:ext cx="676200" cy="492600"/>
          </a:xfrm>
          <a:prstGeom prst="rect">
            <a:avLst/>
          </a:prstGeom>
          <a:solidFill>
            <a:srgbClr val="FBE4D4"/>
          </a:solidFill>
          <a:ln cap="flat" cmpd="sng" w="9525">
            <a:solidFill>
              <a:srgbClr val="AEABA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Lidar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g19dd1859058_0_64"/>
          <p:cNvSpPr txBox="1"/>
          <p:nvPr/>
        </p:nvSpPr>
        <p:spPr>
          <a:xfrm>
            <a:off x="6415088" y="5596132"/>
            <a:ext cx="676200" cy="492600"/>
          </a:xfrm>
          <a:prstGeom prst="rect">
            <a:avLst/>
          </a:prstGeom>
          <a:solidFill>
            <a:srgbClr val="FBE4D4"/>
          </a:solidFill>
          <a:ln cap="flat" cmpd="sng" w="9525">
            <a:solidFill>
              <a:srgbClr val="AEABA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Optical HSI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1" name="Google Shape;251;g19dd1859058_0_64"/>
          <p:cNvCxnSpPr>
            <a:stCxn id="247" idx="0"/>
            <a:endCxn id="213" idx="2"/>
          </p:cNvCxnSpPr>
          <p:nvPr/>
        </p:nvCxnSpPr>
        <p:spPr>
          <a:xfrm rot="10800000">
            <a:off x="5907050" y="4961032"/>
            <a:ext cx="0" cy="635100"/>
          </a:xfrm>
          <a:prstGeom prst="straightConnector1">
            <a:avLst/>
          </a:prstGeom>
          <a:noFill/>
          <a:ln cap="flat" cmpd="sng" w="38100">
            <a:solidFill>
              <a:srgbClr val="AEABA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52" name="Google Shape;252;g19dd1859058_0_64"/>
          <p:cNvCxnSpPr>
            <a:stCxn id="250" idx="0"/>
            <a:endCxn id="213" idx="2"/>
          </p:cNvCxnSpPr>
          <p:nvPr/>
        </p:nvCxnSpPr>
        <p:spPr>
          <a:xfrm rot="10800000">
            <a:off x="5907188" y="4961032"/>
            <a:ext cx="846000" cy="635100"/>
          </a:xfrm>
          <a:prstGeom prst="straightConnector1">
            <a:avLst/>
          </a:prstGeom>
          <a:noFill/>
          <a:ln cap="flat" cmpd="sng" w="38100">
            <a:solidFill>
              <a:srgbClr val="AEABA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53" name="Google Shape;253;g19dd1859058_0_64"/>
          <p:cNvCxnSpPr>
            <a:stCxn id="249" idx="0"/>
            <a:endCxn id="222" idx="2"/>
          </p:cNvCxnSpPr>
          <p:nvPr/>
        </p:nvCxnSpPr>
        <p:spPr>
          <a:xfrm rot="10800000">
            <a:off x="4247213" y="4961032"/>
            <a:ext cx="900" cy="635100"/>
          </a:xfrm>
          <a:prstGeom prst="straightConnector1">
            <a:avLst/>
          </a:prstGeom>
          <a:noFill/>
          <a:ln cap="flat" cmpd="sng" w="38100">
            <a:solidFill>
              <a:srgbClr val="AEABA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54" name="Google Shape;254;g19dd1859058_0_64"/>
          <p:cNvCxnSpPr>
            <a:stCxn id="248" idx="0"/>
            <a:endCxn id="222" idx="2"/>
          </p:cNvCxnSpPr>
          <p:nvPr/>
        </p:nvCxnSpPr>
        <p:spPr>
          <a:xfrm flipH="1" rot="10800000">
            <a:off x="3309900" y="4961032"/>
            <a:ext cx="937500" cy="635100"/>
          </a:xfrm>
          <a:prstGeom prst="straightConnector1">
            <a:avLst/>
          </a:prstGeom>
          <a:noFill/>
          <a:ln cap="flat" cmpd="sng" w="38100">
            <a:solidFill>
              <a:srgbClr val="AEABA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55" name="Google Shape;255;g19dd1859058_0_64"/>
          <p:cNvCxnSpPr>
            <a:stCxn id="247" idx="0"/>
            <a:endCxn id="218" idx="2"/>
          </p:cNvCxnSpPr>
          <p:nvPr/>
        </p:nvCxnSpPr>
        <p:spPr>
          <a:xfrm rot="10800000">
            <a:off x="2697350" y="4961032"/>
            <a:ext cx="3209700" cy="635100"/>
          </a:xfrm>
          <a:prstGeom prst="straightConnector1">
            <a:avLst/>
          </a:prstGeom>
          <a:noFill/>
          <a:ln cap="flat" cmpd="sng" w="38100">
            <a:solidFill>
              <a:srgbClr val="AEABA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56" name="Google Shape;256;g19dd1859058_0_64"/>
          <p:cNvCxnSpPr>
            <a:stCxn id="222" idx="3"/>
            <a:endCxn id="213" idx="1"/>
          </p:cNvCxnSpPr>
          <p:nvPr/>
        </p:nvCxnSpPr>
        <p:spPr>
          <a:xfrm>
            <a:off x="4727438" y="4749219"/>
            <a:ext cx="698700" cy="0"/>
          </a:xfrm>
          <a:prstGeom prst="straightConnector1">
            <a:avLst/>
          </a:prstGeom>
          <a:noFill/>
          <a:ln cap="flat" cmpd="sng" w="28575">
            <a:solidFill>
              <a:srgbClr val="BFBFB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57" name="Google Shape;257;g19dd1859058_0_64"/>
          <p:cNvCxnSpPr>
            <a:stCxn id="213" idx="3"/>
            <a:endCxn id="189" idx="1"/>
          </p:cNvCxnSpPr>
          <p:nvPr/>
        </p:nvCxnSpPr>
        <p:spPr>
          <a:xfrm flipH="1" rot="10800000">
            <a:off x="6388175" y="4742919"/>
            <a:ext cx="3187500" cy="6300"/>
          </a:xfrm>
          <a:prstGeom prst="straightConnector1">
            <a:avLst/>
          </a:prstGeom>
          <a:noFill/>
          <a:ln cap="flat" cmpd="sng" w="28575">
            <a:solidFill>
              <a:srgbClr val="BFBFB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58" name="Google Shape;258;g19dd1859058_0_64"/>
          <p:cNvSpPr/>
          <p:nvPr/>
        </p:nvSpPr>
        <p:spPr>
          <a:xfrm>
            <a:off x="5014913" y="1373382"/>
            <a:ext cx="1325700" cy="439800"/>
          </a:xfrm>
          <a:prstGeom prst="roundRect">
            <a:avLst>
              <a:gd fmla="val 16667" name="adj"/>
            </a:avLst>
          </a:prstGeom>
          <a:solidFill>
            <a:srgbClr val="C4E0B2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550" lIns="18550" spcFirstLastPara="1" rIns="18550" wrap="square" tIns="1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en-US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Target 8:</a:t>
            </a:r>
            <a:r>
              <a:rPr b="0" i="0" lang="en-US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Contribution to climate mitigation &amp; adaptation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g19dd1859058_0_64"/>
          <p:cNvSpPr/>
          <p:nvPr/>
        </p:nvSpPr>
        <p:spPr>
          <a:xfrm>
            <a:off x="5008563" y="1846457"/>
            <a:ext cx="1325700" cy="439800"/>
          </a:xfrm>
          <a:prstGeom prst="roundRect">
            <a:avLst>
              <a:gd fmla="val 16667" name="adj"/>
            </a:avLst>
          </a:prstGeom>
          <a:solidFill>
            <a:srgbClr val="C4E0B2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550" lIns="18550" spcFirstLastPara="1" rIns="18550" wrap="square" tIns="1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en-US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Target 10:</a:t>
            </a:r>
            <a:r>
              <a:rPr b="0" i="0" lang="en-US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Sustainable management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g19dd1859058_0_64"/>
          <p:cNvSpPr/>
          <p:nvPr/>
        </p:nvSpPr>
        <p:spPr>
          <a:xfrm>
            <a:off x="5021263" y="2311594"/>
            <a:ext cx="1325700" cy="441300"/>
          </a:xfrm>
          <a:prstGeom prst="roundRect">
            <a:avLst>
              <a:gd fmla="val 16667" name="adj"/>
            </a:avLst>
          </a:prstGeom>
          <a:solidFill>
            <a:srgbClr val="C4E0B2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550" lIns="18550" spcFirstLastPara="1" rIns="18550" wrap="square" tIns="1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en-US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Target 12:</a:t>
            </a:r>
            <a:r>
              <a:rPr b="0" i="0" lang="en-US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Urban green space</a:t>
            </a:r>
            <a:endParaRPr b="0" i="0" sz="10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g19dd1859058_0_64"/>
          <p:cNvSpPr/>
          <p:nvPr/>
        </p:nvSpPr>
        <p:spPr>
          <a:xfrm>
            <a:off x="3468688" y="1846457"/>
            <a:ext cx="1327200" cy="441300"/>
          </a:xfrm>
          <a:prstGeom prst="roundRect">
            <a:avLst>
              <a:gd fmla="val 16667" name="adj"/>
            </a:avLst>
          </a:prstGeom>
          <a:solidFill>
            <a:srgbClr val="C4E0B2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550" lIns="18550" spcFirstLastPara="1" rIns="18550" wrap="square" tIns="1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en-US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Target 6: </a:t>
            </a:r>
            <a:r>
              <a:rPr b="0" i="0" lang="en-US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Pathways</a:t>
            </a:r>
            <a:r>
              <a:rPr b="1" i="0" lang="en-US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invasive alien species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g19dd1859058_0_64"/>
          <p:cNvSpPr/>
          <p:nvPr/>
        </p:nvSpPr>
        <p:spPr>
          <a:xfrm flipH="1">
            <a:off x="944688" y="1517844"/>
            <a:ext cx="225300" cy="4383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B3C6E7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g19dd1859058_0_64"/>
          <p:cNvSpPr txBox="1"/>
          <p:nvPr/>
        </p:nvSpPr>
        <p:spPr>
          <a:xfrm rot="-5400000">
            <a:off x="-132862" y="3379469"/>
            <a:ext cx="1997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Requirements Flow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4" name="Google Shape;264;g19dd1859058_0_64"/>
          <p:cNvGrpSpPr/>
          <p:nvPr/>
        </p:nvGrpSpPr>
        <p:grpSpPr>
          <a:xfrm>
            <a:off x="1927253" y="6266026"/>
            <a:ext cx="5256193" cy="277022"/>
            <a:chOff x="1904930" y="5450736"/>
            <a:chExt cx="4749000" cy="277800"/>
          </a:xfrm>
        </p:grpSpPr>
        <p:sp>
          <p:nvSpPr>
            <p:cNvPr id="265" name="Google Shape;265;g19dd1859058_0_64"/>
            <p:cNvSpPr/>
            <p:nvPr/>
          </p:nvSpPr>
          <p:spPr>
            <a:xfrm rot="5400000">
              <a:off x="4203080" y="3213080"/>
              <a:ext cx="152700" cy="4749000"/>
            </a:xfrm>
            <a:prstGeom prst="upDownArrow">
              <a:avLst>
                <a:gd fmla="val 50000" name="adj1"/>
                <a:gd fmla="val 50000" name="adj2"/>
              </a:avLst>
            </a:prstGeom>
            <a:solidFill>
              <a:srgbClr val="B3C6E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g19dd1859058_0_64"/>
            <p:cNvSpPr txBox="1"/>
            <p:nvPr/>
          </p:nvSpPr>
          <p:spPr>
            <a:xfrm>
              <a:off x="3479464" y="5450736"/>
              <a:ext cx="1537500" cy="277800"/>
            </a:xfrm>
            <a:prstGeom prst="rect">
              <a:avLst/>
            </a:prstGeom>
            <a:solidFill>
              <a:schemeClr val="lt1">
                <a:alpha val="55290"/>
              </a:schemeClr>
            </a:solidFill>
            <a:ln>
              <a:noFill/>
            </a:ln>
          </p:spPr>
          <p:txBody>
            <a:bodyPr anchorCtr="0" anchor="t" bIns="0" lIns="91425" spcFirstLastPara="1" rIns="91425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Ecosystem Level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7" name="Google Shape;267;g19dd1859058_0_64"/>
          <p:cNvSpPr txBox="1"/>
          <p:nvPr/>
        </p:nvSpPr>
        <p:spPr>
          <a:xfrm>
            <a:off x="9432925" y="5529457"/>
            <a:ext cx="1452600" cy="492600"/>
          </a:xfrm>
          <a:prstGeom prst="rect">
            <a:avLst/>
          </a:prstGeom>
          <a:solidFill>
            <a:srgbClr val="FBE4D4"/>
          </a:solidFill>
          <a:ln cap="flat" cmpd="sng" w="9525">
            <a:solidFill>
              <a:srgbClr val="AEABA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situ species data; environ data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8" name="Google Shape;268;g19dd1859058_0_64"/>
          <p:cNvCxnSpPr>
            <a:stCxn id="267" idx="0"/>
            <a:endCxn id="189" idx="2"/>
          </p:cNvCxnSpPr>
          <p:nvPr/>
        </p:nvCxnSpPr>
        <p:spPr>
          <a:xfrm rot="10800000">
            <a:off x="10151125" y="5129257"/>
            <a:ext cx="8100" cy="400200"/>
          </a:xfrm>
          <a:prstGeom prst="straightConnector1">
            <a:avLst/>
          </a:prstGeom>
          <a:noFill/>
          <a:ln cap="flat" cmpd="sng" w="19050">
            <a:solidFill>
              <a:srgbClr val="AEABA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69" name="Google Shape;269;g19dd1859058_0_64"/>
          <p:cNvSpPr txBox="1"/>
          <p:nvPr/>
        </p:nvSpPr>
        <p:spPr>
          <a:xfrm>
            <a:off x="10152063" y="4399157"/>
            <a:ext cx="4158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g19dd1859058_0_64"/>
          <p:cNvSpPr txBox="1"/>
          <p:nvPr/>
        </p:nvSpPr>
        <p:spPr>
          <a:xfrm rot="2010731">
            <a:off x="10269728" y="3354647"/>
            <a:ext cx="669970" cy="2770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Societal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g19dd1859058_0_64"/>
          <p:cNvSpPr txBox="1"/>
          <p:nvPr/>
        </p:nvSpPr>
        <p:spPr>
          <a:xfrm rot="2039296">
            <a:off x="10396749" y="4211967"/>
            <a:ext cx="687449" cy="2770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g19dd1859058_0_64"/>
          <p:cNvSpPr/>
          <p:nvPr/>
        </p:nvSpPr>
        <p:spPr>
          <a:xfrm rot="10800000">
            <a:off x="11015788" y="1489357"/>
            <a:ext cx="225300" cy="4383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B3C6E7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g19dd1859058_0_64"/>
          <p:cNvSpPr txBox="1"/>
          <p:nvPr/>
        </p:nvSpPr>
        <p:spPr>
          <a:xfrm flipH="1" rot="5400000">
            <a:off x="10748500" y="3363644"/>
            <a:ext cx="113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Flow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4" name="Google Shape;274;g19dd1859058_0_64"/>
          <p:cNvCxnSpPr>
            <a:stCxn id="249" idx="0"/>
            <a:endCxn id="213" idx="1"/>
          </p:cNvCxnSpPr>
          <p:nvPr/>
        </p:nvCxnSpPr>
        <p:spPr>
          <a:xfrm flipH="1" rot="10800000">
            <a:off x="4248113" y="4749232"/>
            <a:ext cx="1178100" cy="846900"/>
          </a:xfrm>
          <a:prstGeom prst="straightConnector1">
            <a:avLst/>
          </a:prstGeom>
          <a:noFill/>
          <a:ln cap="flat" cmpd="sng" w="28575">
            <a:solidFill>
              <a:srgbClr val="AEABAB"/>
            </a:solidFill>
            <a:prstDash val="dot"/>
            <a:miter lim="800000"/>
            <a:headEnd len="sm" w="sm" type="none"/>
            <a:tailEnd len="lg" w="lg" type="triangle"/>
          </a:ln>
        </p:spPr>
      </p:cxnSp>
      <p:cxnSp>
        <p:nvCxnSpPr>
          <p:cNvPr id="275" name="Google Shape;275;g19dd1859058_0_64"/>
          <p:cNvCxnSpPr>
            <a:stCxn id="248" idx="0"/>
            <a:endCxn id="213" idx="1"/>
          </p:cNvCxnSpPr>
          <p:nvPr/>
        </p:nvCxnSpPr>
        <p:spPr>
          <a:xfrm flipH="1" rot="10800000">
            <a:off x="3309900" y="4749232"/>
            <a:ext cx="2116200" cy="846900"/>
          </a:xfrm>
          <a:prstGeom prst="straightConnector1">
            <a:avLst/>
          </a:prstGeom>
          <a:noFill/>
          <a:ln cap="flat" cmpd="sng" w="38100">
            <a:solidFill>
              <a:srgbClr val="AEABA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76" name="Google Shape;276;g19dd1859058_0_64"/>
          <p:cNvSpPr txBox="1"/>
          <p:nvPr/>
        </p:nvSpPr>
        <p:spPr>
          <a:xfrm>
            <a:off x="1246188" y="6586732"/>
            <a:ext cx="9813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Inspired by: Kim et al. </a:t>
            </a:r>
            <a:r>
              <a:rPr b="0" i="1" lang="en-US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prep. </a:t>
            </a:r>
            <a:r>
              <a:rPr b="0" i="0" lang="en-US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Essential Biodiversity Variables and Essential Ecosystem Services Variables for Post-2020 Policy Development and Implementation, CBD SBSTTA24 Inf Doc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7" name="Google Shape;277;g19dd1859058_0_64"/>
          <p:cNvGrpSpPr/>
          <p:nvPr/>
        </p:nvGrpSpPr>
        <p:grpSpPr>
          <a:xfrm>
            <a:off x="7446929" y="6272122"/>
            <a:ext cx="3513310" cy="277022"/>
            <a:chOff x="1904930" y="5450736"/>
            <a:chExt cx="4749000" cy="277800"/>
          </a:xfrm>
        </p:grpSpPr>
        <p:sp>
          <p:nvSpPr>
            <p:cNvPr id="278" name="Google Shape;278;g19dd1859058_0_64"/>
            <p:cNvSpPr/>
            <p:nvPr/>
          </p:nvSpPr>
          <p:spPr>
            <a:xfrm rot="5400000">
              <a:off x="4203080" y="3213080"/>
              <a:ext cx="152700" cy="4749000"/>
            </a:xfrm>
            <a:prstGeom prst="upDownArrow">
              <a:avLst>
                <a:gd fmla="val 50000" name="adj1"/>
                <a:gd fmla="val 50000" name="adj2"/>
              </a:avLst>
            </a:prstGeom>
            <a:solidFill>
              <a:srgbClr val="B3C6E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g19dd1859058_0_64"/>
            <p:cNvSpPr txBox="1"/>
            <p:nvPr/>
          </p:nvSpPr>
          <p:spPr>
            <a:xfrm>
              <a:off x="3392947" y="5450736"/>
              <a:ext cx="2043300" cy="277800"/>
            </a:xfrm>
            <a:prstGeom prst="rect">
              <a:avLst/>
            </a:prstGeom>
            <a:solidFill>
              <a:schemeClr val="lt1">
                <a:alpha val="55290"/>
              </a:schemeClr>
            </a:solidFill>
            <a:ln>
              <a:noFill/>
            </a:ln>
          </p:spPr>
          <p:txBody>
            <a:bodyPr anchorCtr="0" anchor="t" bIns="0" lIns="91425" spcFirstLastPara="1" rIns="91425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Species Level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0" name="Google Shape;280;g19dd1859058_0_64"/>
          <p:cNvSpPr/>
          <p:nvPr/>
        </p:nvSpPr>
        <p:spPr>
          <a:xfrm>
            <a:off x="1" y="1"/>
            <a:ext cx="12192000" cy="615600"/>
          </a:xfrm>
          <a:prstGeom prst="rect">
            <a:avLst/>
          </a:prstGeom>
          <a:solidFill>
            <a:srgbClr val="1F386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CBD: Widespread Need for Eco Extent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g19dd1859058_0_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10962" y="52548"/>
            <a:ext cx="1265900" cy="50154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9dd1859058_0_0"/>
          <p:cNvSpPr txBox="1"/>
          <p:nvPr>
            <p:ph idx="1" type="body"/>
          </p:nvPr>
        </p:nvSpPr>
        <p:spPr>
          <a:xfrm>
            <a:off x="324233" y="1213430"/>
            <a:ext cx="11668200" cy="52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~2012: Biodiversity Activity initiated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~2020: Informal discussions on increasing engagement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Triggered by biodiversity crisis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Goal: Long term engagement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2021 (35</a:t>
            </a:r>
            <a:r>
              <a:rPr baseline="30000" lang="en-US"/>
              <a:t>th</a:t>
            </a:r>
            <a:r>
              <a:rPr lang="en-US"/>
              <a:t> Plenary): “Discussion Group” initiated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2022 (SIT-TW): 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Ecosystem Extent focus proposed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Resulted in Action SIT-TW-2022-07 (develop ToR proposal for Plenary)</a:t>
            </a:r>
            <a:endParaRPr/>
          </a:p>
        </p:txBody>
      </p:sp>
      <p:sp>
        <p:nvSpPr>
          <p:cNvPr id="68" name="Google Shape;68;g19dd1859058_0_0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History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9dd1859058_0_5"/>
          <p:cNvSpPr txBox="1"/>
          <p:nvPr>
            <p:ph idx="1" type="body"/>
          </p:nvPr>
        </p:nvSpPr>
        <p:spPr>
          <a:xfrm>
            <a:off x="324233" y="1213430"/>
            <a:ext cx="11668200" cy="52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Forming Ecosystem Extent Task Team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Mechanism to enhance CEOS engagement with biodiversity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Long term goal remains</a:t>
            </a:r>
            <a:endParaRPr/>
          </a:p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1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Need for Ecosystem Extent is ubiquitous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EO has a central role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New missions, advancing technology</a:t>
            </a:r>
            <a:endParaRPr/>
          </a:p>
        </p:txBody>
      </p:sp>
      <p:sp>
        <p:nvSpPr>
          <p:cNvPr id="74" name="Google Shape;74;g19dd1859058_0_5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Now…</a:t>
            </a:r>
            <a:endParaRPr/>
          </a:p>
        </p:txBody>
      </p:sp>
      <p:pic>
        <p:nvPicPr>
          <p:cNvPr id="75" name="Google Shape;75;g19dd1859058_0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59950" y="3183037"/>
            <a:ext cx="4135196" cy="3096228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g19dd1859058_0_5"/>
          <p:cNvSpPr txBox="1"/>
          <p:nvPr/>
        </p:nvSpPr>
        <p:spPr>
          <a:xfrm>
            <a:off x="10287000" y="6248400"/>
            <a:ext cx="18096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Wikimedia-Beatriz Moisset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Task Team Terms of Reference</a:t>
            </a:r>
            <a:endParaRPr/>
          </a:p>
        </p:txBody>
      </p:sp>
      <p:pic>
        <p:nvPicPr>
          <p:cNvPr id="82" name="Google Shape;8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49282" y="1150375"/>
            <a:ext cx="4087644" cy="531508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3" name="Google Shape;83;p4"/>
          <p:cNvSpPr txBox="1"/>
          <p:nvPr/>
        </p:nvSpPr>
        <p:spPr>
          <a:xfrm>
            <a:off x="805070" y="2111112"/>
            <a:ext cx="284259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Endorsement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"/>
          <p:cNvSpPr txBox="1"/>
          <p:nvPr>
            <p:ph idx="1" type="body"/>
          </p:nvPr>
        </p:nvSpPr>
        <p:spPr>
          <a:xfrm>
            <a:off x="1633218" y="2407576"/>
            <a:ext cx="8886077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/>
              <a:t>To assess the utility for mapping Ecosystem Extent using current and new space-based observations that will become available in the next 10 years</a:t>
            </a:r>
            <a:endParaRPr/>
          </a:p>
        </p:txBody>
      </p:sp>
      <p:sp>
        <p:nvSpPr>
          <p:cNvPr id="89" name="Google Shape;89;p5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Task Team Purpose</a:t>
            </a:r>
            <a:endParaRPr/>
          </a:p>
        </p:txBody>
      </p:sp>
      <p:sp>
        <p:nvSpPr>
          <p:cNvPr id="90" name="Google Shape;90;p5"/>
          <p:cNvSpPr txBox="1"/>
          <p:nvPr/>
        </p:nvSpPr>
        <p:spPr>
          <a:xfrm>
            <a:off x="360218" y="1514764"/>
            <a:ext cx="428567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(From the Terms of Reference)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 txBox="1"/>
          <p:nvPr>
            <p:ph idx="1" type="body"/>
          </p:nvPr>
        </p:nvSpPr>
        <p:spPr>
          <a:xfrm>
            <a:off x="244765" y="1592122"/>
            <a:ext cx="2960254" cy="3885042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A dataset that outlines one or more ecosystems of interest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Discrimination based on ecosystem characteristics</a:t>
            </a:r>
            <a:endParaRPr/>
          </a:p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96" name="Google Shape;96;p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What is Ecosystem Extent? </a:t>
            </a:r>
            <a:endParaRPr/>
          </a:p>
        </p:txBody>
      </p:sp>
      <p:pic>
        <p:nvPicPr>
          <p:cNvPr id="97" name="Google Shape;9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19501" y="1069386"/>
            <a:ext cx="8381999" cy="544093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8" name="Google Shape;98;p6"/>
          <p:cNvSpPr txBox="1"/>
          <p:nvPr/>
        </p:nvSpPr>
        <p:spPr>
          <a:xfrm>
            <a:off x="1527544" y="6004032"/>
            <a:ext cx="2057400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ORNL DAAC from Jorgenson and Grunblatt, 2013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etlands: the unsung heroes of the planet" id="104" name="Google Shape;10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9641" y="-6184"/>
            <a:ext cx="12191999" cy="686418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8"/>
          <p:cNvSpPr txBox="1"/>
          <p:nvPr/>
        </p:nvSpPr>
        <p:spPr>
          <a:xfrm>
            <a:off x="-19641" y="-104284"/>
            <a:ext cx="12191999" cy="8651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Why Is Ecosystem Extent So Important 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8"/>
          <p:cNvSpPr/>
          <p:nvPr/>
        </p:nvSpPr>
        <p:spPr>
          <a:xfrm>
            <a:off x="4108102" y="812114"/>
            <a:ext cx="3960000" cy="3565211"/>
          </a:xfrm>
          <a:prstGeom prst="rect">
            <a:avLst/>
          </a:prstGeom>
          <a:solidFill>
            <a:srgbClr val="064C84">
              <a:alpha val="8431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highlight>
                  <a:srgbClr val="000080"/>
                </a:highlight>
                <a:latin typeface="Arial"/>
                <a:ea typeface="Arial"/>
                <a:cs typeface="Arial"/>
                <a:sym typeface="Arial"/>
              </a:rPr>
              <a:t> Sustainable Development Goals (SDGs)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8"/>
          <p:cNvSpPr/>
          <p:nvPr/>
        </p:nvSpPr>
        <p:spPr>
          <a:xfrm>
            <a:off x="8166255" y="812114"/>
            <a:ext cx="3960000" cy="3565211"/>
          </a:xfrm>
          <a:prstGeom prst="rect">
            <a:avLst/>
          </a:prstGeom>
          <a:solidFill>
            <a:srgbClr val="539E9D">
              <a:alpha val="8392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highlight>
                  <a:srgbClr val="0A624C"/>
                </a:highlight>
                <a:latin typeface="Arial"/>
                <a:ea typeface="Arial"/>
                <a:cs typeface="Arial"/>
                <a:sym typeface="Arial"/>
              </a:rPr>
              <a:t> Ramsar Convention on Wetlands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57348" y="4491687"/>
            <a:ext cx="12083653" cy="2269056"/>
          </a:xfrm>
          <a:prstGeom prst="rect">
            <a:avLst/>
          </a:prstGeom>
          <a:solidFill>
            <a:srgbClr val="009051">
              <a:alpha val="84705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highlight>
                  <a:srgbClr val="0A624C"/>
                </a:highlight>
                <a:latin typeface="Arial"/>
                <a:ea typeface="Arial"/>
                <a:cs typeface="Arial"/>
                <a:sym typeface="Arial"/>
              </a:rPr>
              <a:t> SEEA Ecosystem Accounting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51198" y="2234823"/>
            <a:ext cx="1475487" cy="208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" id="110" name="Google Shape;110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15642" y="4491687"/>
            <a:ext cx="3110626" cy="226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scene, room, gambling house&#10;&#10;Description automatically generated" id="111" name="Google Shape;111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63932" y="4555187"/>
            <a:ext cx="2009098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sky, outdoor, sign&#10;&#10;Description automatically generated" id="112" name="Google Shape;112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183558" y="2234823"/>
            <a:ext cx="1731147" cy="208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3" name="Google Shape;113;p8"/>
          <p:cNvGrpSpPr/>
          <p:nvPr/>
        </p:nvGrpSpPr>
        <p:grpSpPr>
          <a:xfrm>
            <a:off x="4261859" y="1392352"/>
            <a:ext cx="3670196" cy="829411"/>
            <a:chOff x="4266116" y="1562539"/>
            <a:chExt cx="3670196" cy="829411"/>
          </a:xfrm>
        </p:grpSpPr>
        <p:sp>
          <p:nvSpPr>
            <p:cNvPr id="114" name="Google Shape;114;p8"/>
            <p:cNvSpPr txBox="1"/>
            <p:nvPr/>
          </p:nvSpPr>
          <p:spPr>
            <a:xfrm>
              <a:off x="5136698" y="1576342"/>
              <a:ext cx="2799614" cy="8156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1" i="0" lang="en-US" sz="10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SDG Target 6.6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0" i="0" lang="en-US" sz="10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Protect and restore water-related ecosystems, including mountains, forests, wetlands, rivers, aquifers and lakes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A picture containing shape&#10;&#10;Description automatically generated" id="115" name="Google Shape;115;p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4266116" y="1562539"/>
              <a:ext cx="812436" cy="81243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6" name="Google Shape;116;p8"/>
          <p:cNvGrpSpPr/>
          <p:nvPr/>
        </p:nvGrpSpPr>
        <p:grpSpPr>
          <a:xfrm>
            <a:off x="4261859" y="2407123"/>
            <a:ext cx="3668906" cy="828766"/>
            <a:chOff x="4267406" y="2412846"/>
            <a:chExt cx="3668906" cy="828766"/>
          </a:xfrm>
        </p:grpSpPr>
        <p:pic>
          <p:nvPicPr>
            <p:cNvPr descr="A picture containing logo&#10;&#10;Description automatically generated" id="117" name="Google Shape;117;p8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4267406" y="2412846"/>
              <a:ext cx="811146" cy="811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Google Shape;118;p8"/>
            <p:cNvSpPr txBox="1"/>
            <p:nvPr/>
          </p:nvSpPr>
          <p:spPr>
            <a:xfrm>
              <a:off x="5136698" y="2426004"/>
              <a:ext cx="2799614" cy="8156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1" i="0" lang="en-US" sz="10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SDG Target 14.2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0" i="0" lang="en-US" sz="10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Sustainably manage and protect marine and coastal ecosystems to avoid significant adverse impacts.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9" name="Google Shape;119;p8"/>
          <p:cNvGrpSpPr/>
          <p:nvPr/>
        </p:nvGrpSpPr>
        <p:grpSpPr>
          <a:xfrm>
            <a:off x="4261859" y="3420604"/>
            <a:ext cx="3668278" cy="828766"/>
            <a:chOff x="4266116" y="3283405"/>
            <a:chExt cx="3668278" cy="828766"/>
          </a:xfrm>
        </p:grpSpPr>
        <p:pic>
          <p:nvPicPr>
            <p:cNvPr descr="Graphical user interface, application, icon&#10;&#10;Description automatically generated" id="120" name="Google Shape;120;p8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4266116" y="3283405"/>
              <a:ext cx="811146" cy="811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1" name="Google Shape;121;p8"/>
            <p:cNvSpPr txBox="1"/>
            <p:nvPr/>
          </p:nvSpPr>
          <p:spPr>
            <a:xfrm>
              <a:off x="5134780" y="3296563"/>
              <a:ext cx="2799614" cy="8156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1" i="0" lang="en-US" sz="10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SDG Target 15.1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0" i="0" lang="en-US" sz="10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Ensure the conservation, restoration and sustainable use of terrestrial and inland freshwater ecosystems and their services.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2" name="Google Shape;122;p8"/>
          <p:cNvSpPr/>
          <p:nvPr/>
        </p:nvSpPr>
        <p:spPr>
          <a:xfrm>
            <a:off x="42902" y="812114"/>
            <a:ext cx="3960000" cy="3565211"/>
          </a:xfrm>
          <a:prstGeom prst="rect">
            <a:avLst/>
          </a:prstGeom>
          <a:solidFill>
            <a:srgbClr val="00B050">
              <a:alpha val="83921"/>
            </a:srgbClr>
          </a:solidFill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highlight>
                  <a:srgbClr val="0A624C"/>
                </a:highlight>
                <a:latin typeface="Arial"/>
                <a:ea typeface="Arial"/>
                <a:cs typeface="Arial"/>
                <a:sym typeface="Arial"/>
              </a:rPr>
              <a:t> Convention on Biological Diversity (CBD)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" name="Google Shape;123;p8"/>
          <p:cNvPicPr preferRelativeResize="0"/>
          <p:nvPr/>
        </p:nvPicPr>
        <p:blipFill rotWithShape="1">
          <a:blip r:embed="rId11">
            <a:alphaModFix/>
          </a:blip>
          <a:srcRect b="11950" l="0" r="0" t="0"/>
          <a:stretch/>
        </p:blipFill>
        <p:spPr>
          <a:xfrm>
            <a:off x="9944920" y="4555187"/>
            <a:ext cx="1733517" cy="21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24" name="Google Shape;124;p8"/>
          <p:cNvSpPr txBox="1"/>
          <p:nvPr/>
        </p:nvSpPr>
        <p:spPr>
          <a:xfrm>
            <a:off x="110379" y="1272699"/>
            <a:ext cx="3327364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en-US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Post 2020 Global Biodiversity Framework  (GBF)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58066" y="1542519"/>
            <a:ext cx="3804824" cy="18036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26" name="Google Shape;126;p8"/>
          <p:cNvSpPr txBox="1"/>
          <p:nvPr/>
        </p:nvSpPr>
        <p:spPr>
          <a:xfrm>
            <a:off x="110379" y="3415523"/>
            <a:ext cx="3836973" cy="9771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en-US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GBF Monitoring Framework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1" lang="en-US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Headline indicator A.0.1 </a:t>
            </a:r>
            <a:r>
              <a:rPr b="0" i="0" lang="en-US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Extent of selected natural ecosystems (forest, savannahs and grasslands, wetlands, mangroves, saltmarshes, coral reef, seagrass, macroalgae and intertidal habitats)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8"/>
          <p:cNvSpPr txBox="1"/>
          <p:nvPr/>
        </p:nvSpPr>
        <p:spPr>
          <a:xfrm>
            <a:off x="8257473" y="1272699"/>
            <a:ext cx="3914885" cy="8156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en-US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Ramsar Strategic Plan (2016 – 2024)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en-US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Target 8</a:t>
            </a:r>
            <a:r>
              <a:rPr b="0" i="0" lang="en-US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National wetland inventories are initiated, completed or updated and disseminated and used for promoting the conservation and effective management of all wetlands.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8"/>
          <p:cNvSpPr txBox="1"/>
          <p:nvPr/>
        </p:nvSpPr>
        <p:spPr>
          <a:xfrm>
            <a:off x="124766" y="4957810"/>
            <a:ext cx="3262177" cy="16235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US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New international standard on Ecosystem Accounting which regulate the production on statistical accounts on ecosystem extent, condition and services.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US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Measurement framework underpinning the development of monitoring frameworks of other international agreements, such as the CBD post-2020 GBF, the Ramsar Convention on Wetlands, and the 2030 Agenda on Sustainable Development.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9dd1859058_0_179"/>
          <p:cNvSpPr txBox="1"/>
          <p:nvPr>
            <p:ph idx="1" type="body"/>
          </p:nvPr>
        </p:nvSpPr>
        <p:spPr>
          <a:xfrm>
            <a:off x="324233" y="1213430"/>
            <a:ext cx="11668200" cy="52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i="1" lang="en-US"/>
              <a:t>From the Terms of Reference</a:t>
            </a:r>
            <a:endParaRPr/>
          </a:p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i="1" sz="900"/>
          </a:p>
          <a:p>
            <a:pPr indent="-514350" lvl="0" marL="5651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AutoNum type="arabicParenR"/>
            </a:pPr>
            <a:r>
              <a:rPr lang="en-US"/>
              <a:t>Develop a </a:t>
            </a:r>
            <a:r>
              <a:rPr b="1" lang="en-US"/>
              <a:t>white paper</a:t>
            </a:r>
            <a:r>
              <a:rPr lang="en-US"/>
              <a:t> that will provide an integrated international perspective on how space-based Earth observations can be used to support ecosystem mapping and monitoring with a focus on ecosystem extent.  </a:t>
            </a:r>
            <a:endParaRPr/>
          </a:p>
          <a:p>
            <a:pPr indent="-514350" lvl="0" marL="5651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AutoNum type="arabicParenR"/>
            </a:pPr>
            <a:r>
              <a:rPr lang="en-US"/>
              <a:t>Explore and propose an initiative to </a:t>
            </a:r>
            <a:r>
              <a:rPr b="1" lang="en-US"/>
              <a:t>demonstrate</a:t>
            </a:r>
            <a:r>
              <a:rPr lang="en-US"/>
              <a:t> the use of EO for ecosystem extent mapping and monitoring</a:t>
            </a:r>
            <a:r>
              <a:rPr b="1" lang="en-US"/>
              <a:t>.  </a:t>
            </a:r>
            <a:endParaRPr/>
          </a:p>
        </p:txBody>
      </p:sp>
      <p:sp>
        <p:nvSpPr>
          <p:cNvPr id="134" name="Google Shape;134;g19dd1859058_0_179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b="1" lang="en-US"/>
              <a:t>Task Team Objectives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"/>
          <p:cNvSpPr txBox="1"/>
          <p:nvPr>
            <p:ph idx="1" type="body"/>
          </p:nvPr>
        </p:nvSpPr>
        <p:spPr>
          <a:xfrm>
            <a:off x="324233" y="1213430"/>
            <a:ext cx="11668070" cy="52046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i="1" lang="en-US"/>
              <a:t>From the Terms of Reference</a:t>
            </a:r>
            <a:endParaRPr/>
          </a:p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Individuals nominated by CEOS members and associates as well as invited experts compose the Ecosystem Extent Task Team. 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Agencies will nominate two, ideally three leads for the team. 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Other CEOS members and/or entities may be asked to attend as and when required.</a:t>
            </a:r>
            <a:endParaRPr/>
          </a:p>
        </p:txBody>
      </p:sp>
      <p:sp>
        <p:nvSpPr>
          <p:cNvPr id="140" name="Google Shape;140;p10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Task Team Organization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Geller, Gary N (US 398P)</dc:creator>
</cp:coreProperties>
</file>