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Tahoma"/>
      <p:regular r:id="rId23"/>
      <p:bold r:id="rId24"/>
    </p:embeddedFon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lboZplm9VphlawKN5F0iX41uI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5B5D0B-7677-4647-98D9-01792FBCAB27}">
  <a:tblStyle styleId="{145B5D0B-7677-4647-98D9-01792FBCAB2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Tahoma-bold.fntdata"/><Relationship Id="rId23" Type="http://schemas.openxmlformats.org/officeDocument/2006/relationships/font" Target="fonts/Tahom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customschemas.google.com/relationships/presentationmetadata" Target="meta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177" name="Google Shape;177;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2.jpg"/><Relationship Id="rId4" Type="http://schemas.openxmlformats.org/officeDocument/2006/relationships/image" Target="../media/image5.jpg"/><Relationship Id="rId5" Type="http://schemas.openxmlformats.org/officeDocument/2006/relationships/image" Target="../media/image39.png"/><Relationship Id="rId6" Type="http://schemas.openxmlformats.org/officeDocument/2006/relationships/image" Target="../media/image6.png"/><Relationship Id="rId7"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39.png"/><Relationship Id="rId6" Type="http://schemas.openxmlformats.org/officeDocument/2006/relationships/image" Target="../media/image6.png"/><Relationship Id="rId7"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8"/>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8"/>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8"/>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8"/>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8"/>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8"/>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8"/>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8"/>
          <p:cNvPicPr preferRelativeResize="0"/>
          <p:nvPr/>
        </p:nvPicPr>
        <p:blipFill rotWithShape="1">
          <a:blip r:embed="rId7">
            <a:alphaModFix amt="34000"/>
          </a:blip>
          <a:srcRect b="0" l="0" r="0" t="0"/>
          <a:stretch/>
        </p:blipFill>
        <p:spPr>
          <a:xfrm rot="-5400000">
            <a:off x="5792642" y="4819952"/>
            <a:ext cx="1719709" cy="2366806"/>
          </a:xfrm>
          <a:prstGeom prst="rtTriangle">
            <a:avLst/>
          </a:prstGeom>
          <a:noFill/>
          <a:ln>
            <a:noFill/>
          </a:ln>
        </p:spPr>
      </p:pic>
      <p:sp>
        <p:nvSpPr>
          <p:cNvPr id="20" name="Google Shape;20;p18"/>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2" name="Shape 102"/>
        <p:cNvGrpSpPr/>
        <p:nvPr/>
      </p:nvGrpSpPr>
      <p:grpSpPr>
        <a:xfrm>
          <a:off x="0" y="0"/>
          <a:ext cx="0" cy="0"/>
          <a:chOff x="0" y="0"/>
          <a:chExt cx="0" cy="0"/>
        </a:xfrm>
      </p:grpSpPr>
      <p:sp>
        <p:nvSpPr>
          <p:cNvPr id="103" name="Google Shape;103;p2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4" name="Google Shape;104;p28"/>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105" name="Google Shape;105;p2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6" name="Google Shape;106;p2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7" name="Google Shape;107;p2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8" name="Google Shape;108;p28"/>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9" name="Google Shape;109;p28"/>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0" name="Google Shape;110;p2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11" name="Google Shape;111;p2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2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3" name="Shape 113"/>
        <p:cNvGrpSpPr/>
        <p:nvPr/>
      </p:nvGrpSpPr>
      <p:grpSpPr>
        <a:xfrm>
          <a:off x="0" y="0"/>
          <a:ext cx="0" cy="0"/>
          <a:chOff x="0" y="0"/>
          <a:chExt cx="0" cy="0"/>
        </a:xfrm>
      </p:grpSpPr>
      <p:sp>
        <p:nvSpPr>
          <p:cNvPr id="114" name="Google Shape;114;p2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5" name="Google Shape;115;p29"/>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116" name="Google Shape;116;p2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17" name="Google Shape;117;p2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8" name="Google Shape;118;p2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9" name="Google Shape;119;p29"/>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0" name="Google Shape;120;p29"/>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121" name="Google Shape;121;p2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122" name="Google Shape;122;p2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 name="Google Shape;123;p29"/>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124" name="Shape 124"/>
        <p:cNvGrpSpPr/>
        <p:nvPr/>
      </p:nvGrpSpPr>
      <p:grpSpPr>
        <a:xfrm>
          <a:off x="0" y="0"/>
          <a:ext cx="0" cy="0"/>
          <a:chOff x="0" y="0"/>
          <a:chExt cx="0" cy="0"/>
        </a:xfrm>
      </p:grpSpPr>
      <p:sp>
        <p:nvSpPr>
          <p:cNvPr id="125" name="Google Shape;125;p3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6" name="Google Shape;126;p3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7" name="Google Shape;127;p3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8" name="Google Shape;128;p30"/>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9"/>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24" name="Google Shape;24;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9"/>
          <p:cNvSpPr txBox="1"/>
          <p:nvPr/>
        </p:nvSpPr>
        <p:spPr>
          <a:xfrm>
            <a:off x="-24372" y="6562800"/>
            <a:ext cx="6448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19"/>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2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23"/>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34" name="Google Shape;34;p2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2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2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2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8" name="Google Shape;38;p2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23"/>
          <p:cNvSpPr txBox="1"/>
          <p:nvPr/>
        </p:nvSpPr>
        <p:spPr>
          <a:xfrm>
            <a:off x="-24385" y="6562799"/>
            <a:ext cx="549385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40" name="Shape 40"/>
        <p:cNvGrpSpPr/>
        <p:nvPr/>
      </p:nvGrpSpPr>
      <p:grpSpPr>
        <a:xfrm>
          <a:off x="0" y="0"/>
          <a:ext cx="0" cy="0"/>
          <a:chOff x="0" y="0"/>
          <a:chExt cx="0" cy="0"/>
        </a:xfrm>
      </p:grpSpPr>
      <p:sp>
        <p:nvSpPr>
          <p:cNvPr id="41" name="Google Shape;41;p2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2" name="Google Shape;42;p2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3" name="Google Shape;43;p2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44" name="Google Shape;44;p2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5" name="Shape 45"/>
        <p:cNvGrpSpPr/>
        <p:nvPr/>
      </p:nvGrpSpPr>
      <p:grpSpPr>
        <a:xfrm>
          <a:off x="0" y="0"/>
          <a:ext cx="0" cy="0"/>
          <a:chOff x="0" y="0"/>
          <a:chExt cx="0" cy="0"/>
        </a:xfrm>
      </p:grpSpPr>
      <p:sp>
        <p:nvSpPr>
          <p:cNvPr id="46" name="Google Shape;46;p2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7" name="Google Shape;47;p25"/>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48" name="Google Shape;48;p2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9" name="Google Shape;49;p2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2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1" name="Google Shape;51;p25"/>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25"/>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2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4" name="Google Shape;54;p2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2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6" name="Shape 56"/>
        <p:cNvGrpSpPr/>
        <p:nvPr/>
      </p:nvGrpSpPr>
      <p:grpSpPr>
        <a:xfrm>
          <a:off x="0" y="0"/>
          <a:ext cx="0" cy="0"/>
          <a:chOff x="0" y="0"/>
          <a:chExt cx="0" cy="0"/>
        </a:xfrm>
      </p:grpSpPr>
      <p:sp>
        <p:nvSpPr>
          <p:cNvPr id="57" name="Google Shape;57;p2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8" name="Google Shape;58;p26"/>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59" name="Google Shape;59;p2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0" name="Google Shape;60;p2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1" name="Google Shape;61;p2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2" name="Google Shape;62;p2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2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4" name="Google Shape;64;p2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5" name="Google Shape;65;p2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2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3" name="Shape 73"/>
        <p:cNvGrpSpPr/>
        <p:nvPr/>
      </p:nvGrpSpPr>
      <p:grpSpPr>
        <a:xfrm>
          <a:off x="0" y="0"/>
          <a:ext cx="0" cy="0"/>
          <a:chOff x="0" y="0"/>
          <a:chExt cx="0" cy="0"/>
        </a:xfrm>
      </p:grpSpPr>
      <p:sp>
        <p:nvSpPr>
          <p:cNvPr id="74" name="Google Shape;74;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5" name="Google Shape;75;p21"/>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76" name="Google Shape;76;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77" name="Google Shape;77;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8" name="Google Shape;78;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9" name="Google Shape;79;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0" name="Google Shape;80;p21"/>
          <p:cNvSpPr txBox="1"/>
          <p:nvPr/>
        </p:nvSpPr>
        <p:spPr>
          <a:xfrm>
            <a:off x="-24373" y="6574604"/>
            <a:ext cx="6903637" cy="1477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81" name="Google Shape;81;p21"/>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2" name="Google Shape;82;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83" name="Shape 83"/>
        <p:cNvGrpSpPr/>
        <p:nvPr/>
      </p:nvGrpSpPr>
      <p:grpSpPr>
        <a:xfrm>
          <a:off x="0" y="0"/>
          <a:ext cx="0" cy="0"/>
          <a:chOff x="0" y="0"/>
          <a:chExt cx="0" cy="0"/>
        </a:xfrm>
      </p:grpSpPr>
      <p:sp>
        <p:nvSpPr>
          <p:cNvPr id="84" name="Google Shape;84;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85" name="Google Shape;85;p22"/>
          <p:cNvPicPr preferRelativeResize="0"/>
          <p:nvPr/>
        </p:nvPicPr>
        <p:blipFill rotWithShape="1">
          <a:blip r:embed="rId2">
            <a:alphaModFix amt="34000"/>
          </a:blip>
          <a:srcRect b="0" l="0" r="-5833" t="0"/>
          <a:stretch/>
        </p:blipFill>
        <p:spPr>
          <a:xfrm flipH="1">
            <a:off x="9304422" y="0"/>
            <a:ext cx="2887578" cy="1037492"/>
          </a:xfrm>
          <a:prstGeom prst="rect">
            <a:avLst/>
          </a:prstGeom>
          <a:noFill/>
          <a:ln>
            <a:noFill/>
          </a:ln>
        </p:spPr>
      </p:pic>
      <p:pic>
        <p:nvPicPr>
          <p:cNvPr id="86" name="Google Shape;86;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87" name="Google Shape;87;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8" name="Google Shape;88;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9" name="Google Shape;89;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chemeClr val="accent1"/>
                </a:solidFill>
                <a:latin typeface="Arial"/>
                <a:ea typeface="Arial"/>
                <a:cs typeface="Arial"/>
                <a:sym typeface="Arial"/>
              </a:rPr>
              <a:t>Slide </a:t>
            </a:r>
            <a:fld id="{00000000-1234-1234-1234-123412341234}" type="slidenum">
              <a:rPr b="1" i="0" lang="en-US"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90" name="Google Shape;90;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1" name="Google Shape;91;p22"/>
          <p:cNvSpPr txBox="1"/>
          <p:nvPr/>
        </p:nvSpPr>
        <p:spPr>
          <a:xfrm>
            <a:off x="-24385" y="6562799"/>
            <a:ext cx="549385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US"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2" name="Shape 92"/>
        <p:cNvGrpSpPr/>
        <p:nvPr/>
      </p:nvGrpSpPr>
      <p:grpSpPr>
        <a:xfrm>
          <a:off x="0" y="0"/>
          <a:ext cx="0" cy="0"/>
          <a:chOff x="0" y="0"/>
          <a:chExt cx="0" cy="0"/>
        </a:xfrm>
      </p:grpSpPr>
      <p:pic>
        <p:nvPicPr>
          <p:cNvPr id="93" name="Google Shape;93;p2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94" name="Google Shape;94;p2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95" name="Google Shape;95;p2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96" name="Google Shape;96;p2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2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 name="Google Shape;98;p2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99" name="Google Shape;99;p2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00" name="Google Shape;100;p27"/>
          <p:cNvPicPr preferRelativeResize="0"/>
          <p:nvPr/>
        </p:nvPicPr>
        <p:blipFill rotWithShape="1">
          <a:blip r:embed="rId7">
            <a:alphaModFix amt="34000"/>
          </a:blip>
          <a:srcRect b="0" l="0" r="0" t="0"/>
          <a:stretch/>
        </p:blipFill>
        <p:spPr>
          <a:xfrm rot="-5400000">
            <a:off x="5792642" y="4819952"/>
            <a:ext cx="1719709" cy="2366806"/>
          </a:xfrm>
          <a:prstGeom prst="rtTriangle">
            <a:avLst/>
          </a:prstGeom>
          <a:noFill/>
          <a:ln>
            <a:noFill/>
          </a:ln>
        </p:spPr>
      </p:pic>
      <p:sp>
        <p:nvSpPr>
          <p:cNvPr id="101" name="Google Shape;101;p2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7.xml"/><Relationship Id="rId4" Type="http://schemas.openxmlformats.org/officeDocument/2006/relationships/slideLayout" Target="../slideLayouts/slideLayout8.xml"/><Relationship Id="rId9" Type="http://schemas.openxmlformats.org/officeDocument/2006/relationships/theme" Target="../theme/theme3.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7"/>
          <p:cNvPicPr preferRelativeResize="0"/>
          <p:nvPr/>
        </p:nvPicPr>
        <p:blipFill rotWithShape="1">
          <a:blip r:embed="rId1">
            <a:alphaModFix amt="34000"/>
          </a:blip>
          <a:srcRect b="0" l="0" r="-5833" t="0"/>
          <a:stretch/>
        </p:blipFill>
        <p:spPr>
          <a:xfrm flipH="1">
            <a:off x="9304422" y="0"/>
            <a:ext cx="2887578" cy="1037492"/>
          </a:xfrm>
          <a:prstGeom prst="rect">
            <a:avLst/>
          </a:prstGeom>
          <a:noFill/>
          <a:ln>
            <a:noFill/>
          </a:ln>
        </p:spPr>
      </p:pic>
      <p:pic>
        <p:nvPicPr>
          <p:cNvPr id="8" name="Google Shape;8;p17"/>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sp>
        <p:nvSpPr>
          <p:cNvPr id="68" name="Google Shape;68;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9" name="Google Shape;69;p20"/>
          <p:cNvPicPr preferRelativeResize="0"/>
          <p:nvPr/>
        </p:nvPicPr>
        <p:blipFill rotWithShape="1">
          <a:blip r:embed="rId1">
            <a:alphaModFix amt="34000"/>
          </a:blip>
          <a:srcRect b="0" l="0" r="-5833" t="0"/>
          <a:stretch/>
        </p:blipFill>
        <p:spPr>
          <a:xfrm flipH="1">
            <a:off x="9304422" y="0"/>
            <a:ext cx="2887578" cy="1037492"/>
          </a:xfrm>
          <a:prstGeom prst="rect">
            <a:avLst/>
          </a:prstGeom>
          <a:noFill/>
          <a:ln>
            <a:noFill/>
          </a:ln>
        </p:spPr>
      </p:pic>
      <p:pic>
        <p:nvPicPr>
          <p:cNvPr id="70" name="Google Shape;70;p20"/>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71" name="Google Shape;71;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72" name="Google Shape;72;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6" r:id="rId3"/>
    <p:sldLayoutId id="2147483657" r:id="rId4"/>
    <p:sldLayoutId id="2147483658" r:id="rId5"/>
    <p:sldLayoutId id="2147483659" r:id="rId6"/>
    <p:sldLayoutId id="2147483660" r:id="rId7"/>
    <p:sldLayoutId id="2147483661"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ceos.org/sdg" TargetMode="External"/><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eotoolkit.unhabitat.org/" TargetMode="External"/><Relationship Id="rId4" Type="http://schemas.openxmlformats.org/officeDocument/2006/relationships/hyperlink" Target="https://www.wiley.com/en-us/Earth+Observation+Applications+and+Global+Policy+Frameworks-p-9781119536765" TargetMode="External"/><Relationship Id="rId5" Type="http://schemas.openxmlformats.org/officeDocument/2006/relationships/hyperlink" Target="https://www.oceania-geospatial.com/schedules/" TargetMode="External"/><Relationship Id="rId6"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4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tinyurl.com/yh7af8t8" TargetMode="External"/><Relationship Id="rId4" Type="http://schemas.openxmlformats.org/officeDocument/2006/relationships/image" Target="../media/image16.png"/><Relationship Id="rId5" Type="http://schemas.openxmlformats.org/officeDocument/2006/relationships/image" Target="../media/image2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sdg661.app/" TargetMode="External"/><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ceos.org/sdg/"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6.png"/><Relationship Id="rId5" Type="http://schemas.openxmlformats.org/officeDocument/2006/relationships/image" Target="../media/image18.png"/><Relationship Id="rId6"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33.png"/><Relationship Id="rId5" Type="http://schemas.openxmlformats.org/officeDocument/2006/relationships/image" Target="../media/image42.png"/><Relationship Id="rId6"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
          <p:cNvSpPr txBox="1"/>
          <p:nvPr/>
        </p:nvSpPr>
        <p:spPr>
          <a:xfrm>
            <a:off x="486840" y="642780"/>
            <a:ext cx="9658646" cy="64213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8000"/>
              <a:buFont typeface="Arial"/>
              <a:buNone/>
            </a:pPr>
            <a:r>
              <a:rPr b="1" i="0" lang="en-US" sz="4400" u="none" cap="none" strike="noStrike">
                <a:solidFill>
                  <a:schemeClr val="lt1"/>
                </a:solidFill>
                <a:latin typeface="Tahoma"/>
                <a:ea typeface="Tahoma"/>
                <a:cs typeface="Tahoma"/>
                <a:sym typeface="Tahoma"/>
              </a:rPr>
              <a:t>Sustainable Development Goals</a:t>
            </a:r>
            <a:br>
              <a:rPr b="1" i="0" lang="en-US" sz="4400" u="none" cap="none" strike="noStrike">
                <a:solidFill>
                  <a:schemeClr val="lt1"/>
                </a:solidFill>
                <a:latin typeface="Tahoma"/>
                <a:ea typeface="Tahoma"/>
                <a:cs typeface="Tahoma"/>
                <a:sym typeface="Tahoma"/>
              </a:rPr>
            </a:br>
            <a:endParaRPr b="1" i="0" sz="4400" u="none" cap="none" strike="noStrike">
              <a:solidFill>
                <a:schemeClr val="lt1"/>
              </a:solidFill>
              <a:latin typeface="Tahoma"/>
              <a:ea typeface="Tahoma"/>
              <a:cs typeface="Tahoma"/>
              <a:sym typeface="Tahoma"/>
            </a:endParaRPr>
          </a:p>
        </p:txBody>
      </p:sp>
      <p:sp>
        <p:nvSpPr>
          <p:cNvPr id="134" name="Google Shape;134;p1"/>
          <p:cNvSpPr txBox="1"/>
          <p:nvPr/>
        </p:nvSpPr>
        <p:spPr>
          <a:xfrm>
            <a:off x="486840" y="1864885"/>
            <a:ext cx="5996256" cy="142683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800"/>
              <a:buFont typeface="Arial"/>
              <a:buNone/>
            </a:pPr>
            <a:r>
              <a:rPr b="0" i="0" lang="en-US" sz="2800" u="none" cap="none" strike="noStrike">
                <a:solidFill>
                  <a:schemeClr val="lt1"/>
                </a:solidFill>
                <a:latin typeface="Tahoma"/>
                <a:ea typeface="Tahoma"/>
                <a:cs typeface="Tahoma"/>
                <a:sym typeface="Tahoma"/>
              </a:rPr>
              <a:t>Brian Killough, NASA, SEO</a:t>
            </a:r>
            <a:endParaRPr/>
          </a:p>
          <a:p>
            <a:pPr indent="0" lvl="0" marL="0" marR="0" rtl="0" algn="l">
              <a:lnSpc>
                <a:spcPct val="90000"/>
              </a:lnSpc>
              <a:spcBef>
                <a:spcPts val="600"/>
              </a:spcBef>
              <a:spcAft>
                <a:spcPts val="0"/>
              </a:spcAft>
              <a:buClr>
                <a:srgbClr val="000000"/>
              </a:buClr>
              <a:buSzPts val="2800"/>
              <a:buFont typeface="Arial"/>
              <a:buNone/>
            </a:pPr>
            <a:r>
              <a:rPr b="0" i="0" lang="en-US" sz="2800" u="none" cap="none" strike="noStrike">
                <a:solidFill>
                  <a:schemeClr val="lt1"/>
                </a:solidFill>
                <a:latin typeface="Tahoma"/>
                <a:ea typeface="Tahoma"/>
                <a:cs typeface="Tahoma"/>
                <a:sym typeface="Tahoma"/>
              </a:rPr>
              <a:t>Marc Paganini, ESA, SIT Chair Team</a:t>
            </a:r>
            <a:endParaRPr/>
          </a:p>
          <a:p>
            <a:pPr indent="0" lvl="0" marL="0" marR="0" rtl="0" algn="l">
              <a:lnSpc>
                <a:spcPct val="90000"/>
              </a:lnSpc>
              <a:spcBef>
                <a:spcPts val="600"/>
              </a:spcBef>
              <a:spcAft>
                <a:spcPts val="0"/>
              </a:spcAft>
              <a:buClr>
                <a:srgbClr val="000000"/>
              </a:buClr>
              <a:buSzPts val="2800"/>
              <a:buFont typeface="Arial"/>
              <a:buNone/>
            </a:pPr>
            <a:r>
              <a:rPr b="0" i="0" lang="en-US" sz="2800" u="none" cap="none" strike="noStrike">
                <a:solidFill>
                  <a:schemeClr val="lt1"/>
                </a:solidFill>
                <a:latin typeface="Tahoma"/>
                <a:ea typeface="Tahoma"/>
                <a:cs typeface="Tahoma"/>
                <a:sym typeface="Tahoma"/>
              </a:rPr>
              <a:t>Ivan Petiteville, ESA, SIT Chair Team</a:t>
            </a:r>
            <a:endParaRPr/>
          </a:p>
          <a:p>
            <a:pPr indent="0" lvl="0" marL="0" marR="0" rtl="0" algn="l">
              <a:lnSpc>
                <a:spcPct val="90000"/>
              </a:lnSpc>
              <a:spcBef>
                <a:spcPts val="600"/>
              </a:spcBef>
              <a:spcAft>
                <a:spcPts val="0"/>
              </a:spcAft>
              <a:buClr>
                <a:srgbClr val="000000"/>
              </a:buClr>
              <a:buSzPts val="2800"/>
              <a:buFont typeface="Arial"/>
              <a:buNone/>
            </a:pPr>
            <a:r>
              <a:rPr b="0" i="0" lang="en-US" sz="2800" u="none" cap="none" strike="noStrike">
                <a:solidFill>
                  <a:schemeClr val="lt1"/>
                </a:solidFill>
                <a:latin typeface="Tahoma"/>
                <a:ea typeface="Tahoma"/>
                <a:cs typeface="Tahoma"/>
                <a:sym typeface="Tahoma"/>
              </a:rPr>
              <a:t>Flora Kerblat, CSIRO</a:t>
            </a:r>
            <a:br>
              <a:rPr b="0" i="0" lang="en-US" sz="2800" u="none" cap="none" strike="noStrike">
                <a:solidFill>
                  <a:schemeClr val="lt1"/>
                </a:solidFill>
                <a:latin typeface="Tahoma"/>
                <a:ea typeface="Tahoma"/>
                <a:cs typeface="Tahoma"/>
                <a:sym typeface="Tahoma"/>
              </a:rPr>
            </a:br>
            <a:endParaRPr b="0" i="0" sz="2800" u="none" cap="none" strike="noStrike">
              <a:solidFill>
                <a:schemeClr val="lt1"/>
              </a:solidFill>
              <a:latin typeface="Tahoma"/>
              <a:ea typeface="Tahoma"/>
              <a:cs typeface="Tahoma"/>
              <a:sym typeface="Tahoma"/>
            </a:endParaRPr>
          </a:p>
        </p:txBody>
      </p:sp>
      <p:sp>
        <p:nvSpPr>
          <p:cNvPr id="135" name="Google Shape;135;p1"/>
          <p:cNvSpPr/>
          <p:nvPr/>
        </p:nvSpPr>
        <p:spPr>
          <a:xfrm>
            <a:off x="8852229" y="4970105"/>
            <a:ext cx="3126984" cy="1887895"/>
          </a:xfrm>
          <a:prstGeom prst="rect">
            <a:avLst/>
          </a:prstGeom>
          <a:noFill/>
          <a:ln>
            <a:noFill/>
          </a:ln>
        </p:spPr>
        <p:txBody>
          <a:bodyPr anchorCtr="0" anchor="t" bIns="0" lIns="0" spcFirstLastPara="1" rIns="0" wrap="square" tIns="0">
            <a:noAutofit/>
          </a:bodyPr>
          <a:lstStyle/>
          <a:p>
            <a:pPr indent="0" lvl="0" marL="0" marR="0" rtl="0" algn="r">
              <a:lnSpc>
                <a:spcPct val="100000"/>
              </a:lnSpc>
              <a:spcBef>
                <a:spcPts val="0"/>
              </a:spcBef>
              <a:spcAft>
                <a:spcPts val="0"/>
              </a:spcAft>
              <a:buNone/>
            </a:pPr>
            <a:r>
              <a:t/>
            </a:r>
            <a:endParaRPr b="1" i="0" sz="2200" u="none" cap="none" strike="noStrike">
              <a:solidFill>
                <a:schemeClr val="accent1"/>
              </a:solidFill>
              <a:latin typeface="Tahoma"/>
              <a:ea typeface="Tahoma"/>
              <a:cs typeface="Tahoma"/>
              <a:sym typeface="Tahoma"/>
            </a:endParaRPr>
          </a:p>
          <a:p>
            <a:pPr indent="0" lvl="0" marL="0" marR="0" rtl="0" algn="r">
              <a:lnSpc>
                <a:spcPct val="100000"/>
              </a:lnSpc>
              <a:spcBef>
                <a:spcPts val="0"/>
              </a:spcBef>
              <a:spcAft>
                <a:spcPts val="0"/>
              </a:spcAft>
              <a:buNone/>
            </a:pPr>
            <a:r>
              <a:rPr b="1" i="0" lang="en-US" sz="2200" u="none" cap="none" strike="noStrike">
                <a:solidFill>
                  <a:schemeClr val="accent1"/>
                </a:solidFill>
                <a:latin typeface="Tahoma"/>
                <a:ea typeface="Tahoma"/>
                <a:cs typeface="Tahoma"/>
                <a:sym typeface="Tahoma"/>
              </a:rPr>
              <a:t>Agenda Item 2.6</a:t>
            </a:r>
            <a:endParaRPr b="1" i="0" sz="2200" u="none" cap="none" strike="noStrike">
              <a:solidFill>
                <a:schemeClr val="accent1"/>
              </a:solidFill>
              <a:latin typeface="Tahoma"/>
              <a:ea typeface="Tahoma"/>
              <a:cs typeface="Tahoma"/>
              <a:sym typeface="Tahoma"/>
            </a:endParaRPr>
          </a:p>
          <a:p>
            <a:pPr indent="0" lvl="0" marL="0" marR="0" rtl="0" algn="r">
              <a:lnSpc>
                <a:spcPct val="100000"/>
              </a:lnSpc>
              <a:spcBef>
                <a:spcPts val="0"/>
              </a:spcBef>
              <a:spcAft>
                <a:spcPts val="0"/>
              </a:spcAft>
              <a:buNone/>
            </a:pPr>
            <a:r>
              <a:rPr b="1" i="0" lang="en-US" sz="2200" u="none" cap="none" strike="noStrike">
                <a:solidFill>
                  <a:schemeClr val="accent1"/>
                </a:solidFill>
                <a:latin typeface="Tahoma"/>
                <a:ea typeface="Tahoma"/>
                <a:cs typeface="Tahoma"/>
                <a:sym typeface="Tahoma"/>
              </a:rPr>
              <a:t>2022 CEOS Plenary</a:t>
            </a:r>
            <a:endParaRPr b="1" i="0" sz="2200" u="none" cap="none" strike="noStrike">
              <a:solidFill>
                <a:schemeClr val="accent1"/>
              </a:solidFill>
              <a:latin typeface="Tahoma"/>
              <a:ea typeface="Tahoma"/>
              <a:cs typeface="Tahoma"/>
              <a:sym typeface="Tahoma"/>
            </a:endParaRPr>
          </a:p>
          <a:p>
            <a:pPr indent="0" lvl="0" marL="0" marR="0" rtl="0" algn="r">
              <a:lnSpc>
                <a:spcPct val="100000"/>
              </a:lnSpc>
              <a:spcBef>
                <a:spcPts val="0"/>
              </a:spcBef>
              <a:spcAft>
                <a:spcPts val="0"/>
              </a:spcAft>
              <a:buNone/>
            </a:pPr>
            <a:r>
              <a:rPr b="1" i="0" lang="en-US" sz="2200" u="none" cap="none" strike="noStrike">
                <a:solidFill>
                  <a:schemeClr val="accent1"/>
                </a:solidFill>
                <a:latin typeface="Tahoma"/>
                <a:ea typeface="Tahoma"/>
                <a:cs typeface="Tahoma"/>
                <a:sym typeface="Tahoma"/>
              </a:rPr>
              <a:t>Biarritz, France</a:t>
            </a:r>
            <a:endParaRPr b="1" i="0" sz="2200" u="none" cap="none" strike="noStrike">
              <a:solidFill>
                <a:schemeClr val="accent1"/>
              </a:solidFill>
              <a:latin typeface="Tahoma"/>
              <a:ea typeface="Tahoma"/>
              <a:cs typeface="Tahoma"/>
              <a:sym typeface="Tahoma"/>
            </a:endParaRPr>
          </a:p>
          <a:p>
            <a:pPr indent="0" lvl="0" marL="0" marR="0" rtl="0" algn="r">
              <a:lnSpc>
                <a:spcPct val="100000"/>
              </a:lnSpc>
              <a:spcBef>
                <a:spcPts val="0"/>
              </a:spcBef>
              <a:spcAft>
                <a:spcPts val="0"/>
              </a:spcAft>
              <a:buNone/>
            </a:pPr>
            <a:r>
              <a:rPr b="1" i="0" lang="en-US" sz="2200" u="none" cap="none" strike="noStrike">
                <a:solidFill>
                  <a:schemeClr val="accent1"/>
                </a:solidFill>
                <a:latin typeface="Tahoma"/>
                <a:ea typeface="Tahoma"/>
                <a:cs typeface="Tahoma"/>
                <a:sym typeface="Tahoma"/>
              </a:rPr>
              <a:t>Nov 29-Dec 1, 2022</a:t>
            </a:r>
            <a:endParaRPr b="1" i="0" sz="2200" u="none" cap="none" strike="noStrike">
              <a:solidFill>
                <a:schemeClr val="accent1"/>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628860" y="201642"/>
            <a:ext cx="10837207" cy="609398"/>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lt1"/>
              </a:buClr>
              <a:buSzPts val="4400"/>
              <a:buFont typeface="Arial"/>
              <a:buNone/>
            </a:pPr>
            <a:r>
              <a:rPr b="1" lang="en-US">
                <a:latin typeface="Tahoma"/>
                <a:ea typeface="Tahoma"/>
                <a:cs typeface="Tahoma"/>
                <a:sym typeface="Tahoma"/>
              </a:rPr>
              <a:t>SDG Website</a:t>
            </a:r>
            <a:endParaRPr b="1">
              <a:latin typeface="Tahoma"/>
              <a:ea typeface="Tahoma"/>
              <a:cs typeface="Tahoma"/>
              <a:sym typeface="Tahoma"/>
            </a:endParaRPr>
          </a:p>
        </p:txBody>
      </p:sp>
      <p:sp>
        <p:nvSpPr>
          <p:cNvPr id="222" name="Google Shape;222;p10"/>
          <p:cNvSpPr txBox="1"/>
          <p:nvPr/>
        </p:nvSpPr>
        <p:spPr>
          <a:xfrm>
            <a:off x="7169047" y="1317574"/>
            <a:ext cx="4820365" cy="43396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ahoma"/>
                <a:ea typeface="Tahoma"/>
                <a:cs typeface="Tahoma"/>
                <a:sym typeface="Tahoma"/>
              </a:rPr>
              <a:t>SDG-22-01</a:t>
            </a:r>
            <a:endParaRPr/>
          </a:p>
          <a:p>
            <a:pPr indent="0" lvl="0" marL="0" marR="0" rtl="0" algn="l">
              <a:lnSpc>
                <a:spcPct val="100000"/>
              </a:lnSpc>
              <a:spcBef>
                <a:spcPts val="0"/>
              </a:spcBef>
              <a:spcAft>
                <a:spcPts val="0"/>
              </a:spcAft>
              <a:buNone/>
            </a:pPr>
            <a:r>
              <a:t/>
            </a:r>
            <a:endParaRPr b="1" i="0" sz="28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None/>
            </a:pPr>
            <a:r>
              <a:rPr b="0" i="0" lang="en-US" sz="2200" u="none" cap="none" strike="noStrike">
                <a:solidFill>
                  <a:srgbClr val="000000"/>
                </a:solidFill>
                <a:latin typeface="Tahoma"/>
                <a:ea typeface="Tahoma"/>
                <a:cs typeface="Tahoma"/>
                <a:sym typeface="Tahoma"/>
              </a:rPr>
              <a:t>A new webpage dedicated to SDGs including: </a:t>
            </a:r>
            <a:endParaRPr/>
          </a:p>
          <a:p>
            <a:pPr indent="-342900" lvl="0" marL="34290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Tahoma"/>
                <a:ea typeface="Tahoma"/>
                <a:cs typeface="Tahoma"/>
                <a:sym typeface="Tahoma"/>
              </a:rPr>
              <a:t>links to previous resources (AHT), </a:t>
            </a:r>
            <a:endParaRPr/>
          </a:p>
          <a:p>
            <a:pPr indent="-342900" lvl="0" marL="34290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Tahoma"/>
                <a:ea typeface="Tahoma"/>
                <a:cs typeface="Tahoma"/>
                <a:sym typeface="Tahoma"/>
              </a:rPr>
              <a:t>EO Support sheets (requirements) </a:t>
            </a:r>
            <a:endParaRPr/>
          </a:p>
          <a:p>
            <a:pPr indent="-342900" lvl="0" marL="342900" marR="0" rtl="0" algn="l">
              <a:lnSpc>
                <a:spcPct val="100000"/>
              </a:lnSpc>
              <a:spcBef>
                <a:spcPts val="0"/>
              </a:spcBef>
              <a:spcAft>
                <a:spcPts val="0"/>
              </a:spcAft>
              <a:buClr>
                <a:srgbClr val="000000"/>
              </a:buClr>
              <a:buSzPts val="2200"/>
              <a:buFont typeface="Arial"/>
              <a:buChar char="•"/>
            </a:pPr>
            <a:r>
              <a:rPr b="0" i="0" lang="en-US" sz="2200" u="none" cap="none" strike="noStrike">
                <a:solidFill>
                  <a:srgbClr val="000000"/>
                </a:solidFill>
                <a:latin typeface="Tahoma"/>
                <a:ea typeface="Tahoma"/>
                <a:cs typeface="Tahoma"/>
                <a:sym typeface="Tahoma"/>
              </a:rPr>
              <a:t>And more: stakeholders, primary missions, tools, services and derived data products. </a:t>
            </a:r>
            <a:endParaRPr/>
          </a:p>
          <a:p>
            <a:pPr indent="0" lvl="0" marL="0" marR="0" rtl="0" algn="l">
              <a:lnSpc>
                <a:spcPct val="100000"/>
              </a:lnSpc>
              <a:spcBef>
                <a:spcPts val="0"/>
              </a:spcBef>
              <a:spcAft>
                <a:spcPts val="0"/>
              </a:spcAft>
              <a:buNone/>
            </a:pPr>
            <a:r>
              <a:t/>
            </a:r>
            <a:endParaRPr b="0" i="0" sz="22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None/>
            </a:pPr>
            <a:r>
              <a:rPr b="0" i="0" lang="en-US" sz="2200" u="none" cap="none" strike="noStrike">
                <a:solidFill>
                  <a:srgbClr val="000000"/>
                </a:solidFill>
                <a:latin typeface="Tahoma"/>
                <a:ea typeface="Tahoma"/>
                <a:cs typeface="Tahoma"/>
                <a:sym typeface="Tahoma"/>
              </a:rPr>
              <a:t>This page is a valuable internal and external resource.</a:t>
            </a:r>
            <a:endParaRPr/>
          </a:p>
        </p:txBody>
      </p:sp>
      <p:sp>
        <p:nvSpPr>
          <p:cNvPr id="223" name="Google Shape;223;p10"/>
          <p:cNvSpPr txBox="1"/>
          <p:nvPr/>
        </p:nvSpPr>
        <p:spPr>
          <a:xfrm>
            <a:off x="1775538" y="5281342"/>
            <a:ext cx="322876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chemeClr val="accent2"/>
                </a:solidFill>
                <a:latin typeface="Tahoma"/>
                <a:ea typeface="Tahoma"/>
                <a:cs typeface="Tahoma"/>
                <a:sym typeface="Tahoma"/>
              </a:rPr>
              <a:t>ceos.org/sdg</a:t>
            </a:r>
            <a:endParaRPr b="1" i="0" sz="3600" u="none" cap="none" strike="noStrike">
              <a:solidFill>
                <a:schemeClr val="accent2"/>
              </a:solidFill>
              <a:latin typeface="Tahoma"/>
              <a:ea typeface="Tahoma"/>
              <a:cs typeface="Tahoma"/>
              <a:sym typeface="Tahoma"/>
            </a:endParaRPr>
          </a:p>
        </p:txBody>
      </p:sp>
      <p:pic>
        <p:nvPicPr>
          <p:cNvPr id="224" name="Google Shape;224;p10"/>
          <p:cNvPicPr preferRelativeResize="0"/>
          <p:nvPr/>
        </p:nvPicPr>
        <p:blipFill rotWithShape="1">
          <a:blip r:embed="rId3">
            <a:alphaModFix/>
          </a:blip>
          <a:srcRect b="0" l="0" r="0" t="0"/>
          <a:stretch/>
        </p:blipFill>
        <p:spPr>
          <a:xfrm>
            <a:off x="384283" y="1437376"/>
            <a:ext cx="6506420" cy="1991624"/>
          </a:xfrm>
          <a:prstGeom prst="rect">
            <a:avLst/>
          </a:prstGeom>
          <a:noFill/>
          <a:ln>
            <a:noFill/>
          </a:ln>
          <a:effectLst>
            <a:outerShdw blurRad="292100" rotWithShape="0" algn="tl" dir="2700000" dist="139700">
              <a:srgbClr val="333333">
                <a:alpha val="64705"/>
              </a:srgbClr>
            </a:outerShdw>
          </a:effectLst>
        </p:spPr>
      </p:pic>
      <p:pic>
        <p:nvPicPr>
          <p:cNvPr id="225" name="Google Shape;225;p10"/>
          <p:cNvPicPr preferRelativeResize="0"/>
          <p:nvPr/>
        </p:nvPicPr>
        <p:blipFill rotWithShape="1">
          <a:blip r:embed="rId4">
            <a:alphaModFix/>
          </a:blip>
          <a:srcRect b="0" l="0" r="0" t="0"/>
          <a:stretch/>
        </p:blipFill>
        <p:spPr>
          <a:xfrm>
            <a:off x="341971" y="3784467"/>
            <a:ext cx="6506420" cy="1496875"/>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nvSpPr>
        <p:spPr>
          <a:xfrm>
            <a:off x="300832" y="1320414"/>
            <a:ext cx="7223626" cy="4616648"/>
          </a:xfrm>
          <a:prstGeom prst="rect">
            <a:avLst/>
          </a:prstGeom>
          <a:noFill/>
          <a:ln>
            <a:noFill/>
          </a:ln>
        </p:spPr>
        <p:txBody>
          <a:bodyPr anchorCtr="0" anchor="t" bIns="45700" lIns="91425" spcFirstLastPara="1" rIns="91425" wrap="square" tIns="45700">
            <a:spAutoFit/>
          </a:bodyPr>
          <a:lstStyle/>
          <a:p>
            <a:pPr indent="-280988" lvl="0" marL="292100" marR="0" rtl="0" algn="l">
              <a:lnSpc>
                <a:spcPct val="100000"/>
              </a:lnSpc>
              <a:spcBef>
                <a:spcPts val="0"/>
              </a:spcBef>
              <a:spcAft>
                <a:spcPts val="0"/>
              </a:spcAft>
              <a:buClr>
                <a:srgbClr val="000000"/>
              </a:buClr>
              <a:buSzPts val="2200"/>
              <a:buFont typeface="Noto Sans Symbols"/>
              <a:buChar char="▪"/>
            </a:pPr>
            <a:r>
              <a:rPr b="0" i="0" lang="en-US" sz="2200" u="none" cap="none" strike="noStrike">
                <a:solidFill>
                  <a:srgbClr val="000000"/>
                </a:solidFill>
                <a:latin typeface="Tahoma"/>
                <a:ea typeface="Tahoma"/>
                <a:cs typeface="Tahoma"/>
                <a:sym typeface="Tahoma"/>
              </a:rPr>
              <a:t>The CEOS Communications team has worked with SDG team members to complete significant updates to the CEOS SDG webpage: </a:t>
            </a:r>
            <a:r>
              <a:rPr b="0" i="0" lang="en-US" sz="2200" u="sng" cap="none" strike="noStrike">
                <a:solidFill>
                  <a:srgbClr val="000000"/>
                </a:solidFill>
                <a:latin typeface="Tahoma"/>
                <a:ea typeface="Tahoma"/>
                <a:cs typeface="Tahoma"/>
                <a:sym typeface="Tahoma"/>
                <a:hlinkClick r:id="rId3">
                  <a:extLst>
                    <a:ext uri="{A12FA001-AC4F-418D-AE19-62706E023703}">
                      <ahyp:hlinkClr val="tx"/>
                    </a:ext>
                  </a:extLst>
                </a:hlinkClick>
              </a:rPr>
              <a:t>www.ceos.org/sdg</a:t>
            </a:r>
            <a:r>
              <a:rPr b="0" i="0" lang="en-US" sz="2200" u="none" cap="none" strike="noStrike">
                <a:solidFill>
                  <a:srgbClr val="000000"/>
                </a:solidFill>
                <a:latin typeface="Tahoma"/>
                <a:ea typeface="Tahoma"/>
                <a:cs typeface="Tahoma"/>
                <a:sym typeface="Tahoma"/>
              </a:rPr>
              <a:t> </a:t>
            </a:r>
            <a:endParaRPr/>
          </a:p>
          <a:p>
            <a:pPr indent="-280988" lvl="0" marL="292100" marR="0" rtl="0" algn="l">
              <a:lnSpc>
                <a:spcPct val="100000"/>
              </a:lnSpc>
              <a:spcBef>
                <a:spcPts val="1200"/>
              </a:spcBef>
              <a:spcAft>
                <a:spcPts val="0"/>
              </a:spcAft>
              <a:buClr>
                <a:srgbClr val="000000"/>
              </a:buClr>
              <a:buSzPts val="2200"/>
              <a:buFont typeface="Noto Sans Symbols"/>
              <a:buChar char="▪"/>
            </a:pPr>
            <a:r>
              <a:rPr b="0" i="0" lang="en-US" sz="2200" u="none" cap="none" strike="noStrike">
                <a:solidFill>
                  <a:srgbClr val="000000"/>
                </a:solidFill>
                <a:latin typeface="Tahoma"/>
                <a:ea typeface="Tahoma"/>
                <a:cs typeface="Tahoma"/>
                <a:sym typeface="Tahoma"/>
              </a:rPr>
              <a:t>A series of 6 news articles focused on SDGs have been published on the CEOS website. These articles have been released over several months (Mar-Aug) to maintain a steady flow of SDG material.</a:t>
            </a:r>
            <a:endParaRPr/>
          </a:p>
          <a:p>
            <a:pPr indent="-280988" lvl="0" marL="292100" marR="0" rtl="0" algn="l">
              <a:lnSpc>
                <a:spcPct val="100000"/>
              </a:lnSpc>
              <a:spcBef>
                <a:spcPts val="1200"/>
              </a:spcBef>
              <a:spcAft>
                <a:spcPts val="0"/>
              </a:spcAft>
              <a:buClr>
                <a:srgbClr val="000000"/>
              </a:buClr>
              <a:buSzPts val="2200"/>
              <a:buFont typeface="Noto Sans Symbols"/>
              <a:buChar char="▪"/>
            </a:pPr>
            <a:r>
              <a:rPr b="0" i="0" lang="en-US" sz="2200" u="none" cap="none" strike="noStrike">
                <a:solidFill>
                  <a:srgbClr val="000000"/>
                </a:solidFill>
                <a:latin typeface="Tahoma"/>
                <a:ea typeface="Tahoma"/>
                <a:cs typeface="Tahoma"/>
                <a:sym typeface="Tahoma"/>
              </a:rPr>
              <a:t>All workplan deliverables are published on the SDG website</a:t>
            </a:r>
            <a:endParaRPr/>
          </a:p>
          <a:p>
            <a:pPr indent="-280988" lvl="0" marL="292100" marR="0" rtl="0" algn="l">
              <a:lnSpc>
                <a:spcPct val="100000"/>
              </a:lnSpc>
              <a:spcBef>
                <a:spcPts val="1200"/>
              </a:spcBef>
              <a:spcAft>
                <a:spcPts val="0"/>
              </a:spcAft>
              <a:buClr>
                <a:srgbClr val="000000"/>
              </a:buClr>
              <a:buSzPts val="2200"/>
              <a:buFont typeface="Noto Sans Symbols"/>
              <a:buChar char="▪"/>
            </a:pPr>
            <a:r>
              <a:rPr b="0" i="0" lang="en-US" sz="2200" u="none" cap="none" strike="noStrike">
                <a:solidFill>
                  <a:srgbClr val="000000"/>
                </a:solidFill>
                <a:latin typeface="Tahoma"/>
                <a:ea typeface="Tahoma"/>
                <a:cs typeface="Tahoma"/>
                <a:sym typeface="Tahoma"/>
              </a:rPr>
              <a:t>The CEOS Communications Team has created a new </a:t>
            </a:r>
            <a:r>
              <a:rPr b="1" i="0" lang="en-US" sz="2200" u="none" cap="none" strike="noStrike">
                <a:solidFill>
                  <a:schemeClr val="dk1"/>
                </a:solidFill>
                <a:latin typeface="Tahoma"/>
                <a:ea typeface="Tahoma"/>
                <a:cs typeface="Tahoma"/>
                <a:sym typeface="Tahoma"/>
              </a:rPr>
              <a:t>SDG video</a:t>
            </a:r>
            <a:r>
              <a:rPr b="0" i="0" lang="en-US" sz="2200" u="none" cap="none" strike="noStrike">
                <a:solidFill>
                  <a:schemeClr val="dk1"/>
                </a:solidFill>
                <a:latin typeface="Tahoma"/>
                <a:ea typeface="Tahoma"/>
                <a:cs typeface="Tahoma"/>
                <a:sym typeface="Tahoma"/>
              </a:rPr>
              <a:t>, played at the CEOS booth at the GEO Week in Ghana (attracted visitors)</a:t>
            </a:r>
            <a:endParaRPr/>
          </a:p>
        </p:txBody>
      </p:sp>
      <p:sp>
        <p:nvSpPr>
          <p:cNvPr id="231" name="Google Shape;231;p11"/>
          <p:cNvSpPr txBox="1"/>
          <p:nvPr>
            <p:ph type="title"/>
          </p:nvPr>
        </p:nvSpPr>
        <p:spPr>
          <a:xfrm>
            <a:off x="407512" y="223585"/>
            <a:ext cx="8904813" cy="6684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a:latin typeface="Tahoma"/>
                <a:ea typeface="Tahoma"/>
                <a:cs typeface="Tahoma"/>
                <a:sym typeface="Tahoma"/>
              </a:rPr>
              <a:t>SDG Communications</a:t>
            </a:r>
            <a:endParaRPr/>
          </a:p>
        </p:txBody>
      </p:sp>
      <p:pic>
        <p:nvPicPr>
          <p:cNvPr id="232" name="Google Shape;232;p11"/>
          <p:cNvPicPr preferRelativeResize="0"/>
          <p:nvPr/>
        </p:nvPicPr>
        <p:blipFill rotWithShape="1">
          <a:blip r:embed="rId4">
            <a:alphaModFix/>
          </a:blip>
          <a:srcRect b="0" l="0" r="0" t="0"/>
          <a:stretch/>
        </p:blipFill>
        <p:spPr>
          <a:xfrm>
            <a:off x="7524458" y="1474761"/>
            <a:ext cx="4472588" cy="435123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2"/>
          <p:cNvSpPr txBox="1"/>
          <p:nvPr>
            <p:ph idx="1" type="body"/>
          </p:nvPr>
        </p:nvSpPr>
        <p:spPr>
          <a:xfrm>
            <a:off x="178671" y="1166971"/>
            <a:ext cx="9366773" cy="2796419"/>
          </a:xfrm>
          <a:prstGeom prst="rect">
            <a:avLst/>
          </a:prstGeom>
          <a:noFill/>
          <a:ln>
            <a:noFill/>
          </a:ln>
        </p:spPr>
        <p:txBody>
          <a:bodyPr anchorCtr="0" anchor="t" bIns="45700" lIns="91425" spcFirstLastPara="1" rIns="91425" wrap="square" tIns="45700">
            <a:noAutofit/>
          </a:bodyPr>
          <a:lstStyle/>
          <a:p>
            <a:pPr indent="-358775" lvl="0" marL="358775" rtl="0" algn="l">
              <a:lnSpc>
                <a:spcPct val="90000"/>
              </a:lnSpc>
              <a:spcBef>
                <a:spcPts val="1000"/>
              </a:spcBef>
              <a:spcAft>
                <a:spcPts val="0"/>
              </a:spcAft>
              <a:buSzPts val="2800"/>
              <a:buFont typeface="Noto Sans Symbols"/>
              <a:buChar char="▪"/>
            </a:pPr>
            <a:r>
              <a:rPr b="1" lang="en-US" sz="2000">
                <a:latin typeface="Tahoma"/>
                <a:ea typeface="Tahoma"/>
                <a:cs typeface="Tahoma"/>
                <a:sym typeface="Tahoma"/>
              </a:rPr>
              <a:t>CEOS contributions to GEO </a:t>
            </a:r>
            <a:r>
              <a:rPr lang="en-US" sz="2000">
                <a:latin typeface="Tahoma"/>
                <a:ea typeface="Tahoma"/>
                <a:cs typeface="Tahoma"/>
                <a:sym typeface="Tahoma"/>
              </a:rPr>
              <a:t>activities:</a:t>
            </a:r>
            <a:endParaRPr/>
          </a:p>
          <a:p>
            <a:pPr indent="-358775" lvl="1" marL="815975" rtl="0" algn="l">
              <a:lnSpc>
                <a:spcPct val="90000"/>
              </a:lnSpc>
              <a:spcBef>
                <a:spcPts val="500"/>
              </a:spcBef>
              <a:spcAft>
                <a:spcPts val="0"/>
              </a:spcAft>
              <a:buSzPts val="2400"/>
              <a:buFont typeface="Noto Sans Symbols"/>
              <a:buChar char="▪"/>
            </a:pPr>
            <a:r>
              <a:rPr lang="en-US" sz="2000">
                <a:latin typeface="Tahoma"/>
                <a:ea typeface="Tahoma"/>
                <a:cs typeface="Tahoma"/>
                <a:sym typeface="Tahoma"/>
              </a:rPr>
              <a:t>Urban Toolkit with UN Habitat: </a:t>
            </a:r>
            <a:r>
              <a:rPr lang="en-US" sz="1600" u="sng" cap="none" strike="noStrike">
                <a:solidFill>
                  <a:srgbClr val="000000"/>
                </a:solidFill>
                <a:latin typeface="Tahoma"/>
                <a:ea typeface="Tahoma"/>
                <a:cs typeface="Tahoma"/>
                <a:sym typeface="Tahoma"/>
                <a:hlinkClick r:id="rId3">
                  <a:extLst>
                    <a:ext uri="{A12FA001-AC4F-418D-AE19-62706E023703}">
                      <ahyp:hlinkClr val="tx"/>
                    </a:ext>
                  </a:extLst>
                </a:hlinkClick>
              </a:rPr>
              <a:t>https://eotoolkit.unhabitat.org/</a:t>
            </a:r>
            <a:r>
              <a:rPr lang="en-US" sz="1600" u="none" cap="none" strike="noStrike">
                <a:solidFill>
                  <a:srgbClr val="000000"/>
                </a:solidFill>
                <a:latin typeface="Tahoma"/>
                <a:ea typeface="Tahoma"/>
                <a:cs typeface="Tahoma"/>
                <a:sym typeface="Tahoma"/>
              </a:rPr>
              <a:t> </a:t>
            </a:r>
            <a:endParaRPr/>
          </a:p>
          <a:p>
            <a:pPr indent="-358775" lvl="1" marL="815975" rtl="0" algn="l">
              <a:lnSpc>
                <a:spcPct val="90000"/>
              </a:lnSpc>
              <a:spcBef>
                <a:spcPts val="500"/>
              </a:spcBef>
              <a:spcAft>
                <a:spcPts val="0"/>
              </a:spcAft>
              <a:buSzPts val="2400"/>
              <a:buFont typeface="Noto Sans Symbols"/>
              <a:buChar char="▪"/>
            </a:pPr>
            <a:r>
              <a:rPr lang="en-US" sz="2000">
                <a:latin typeface="Tahoma"/>
                <a:ea typeface="Tahoma"/>
                <a:cs typeface="Tahoma"/>
                <a:sym typeface="Tahoma"/>
              </a:rPr>
              <a:t>a New Book: </a:t>
            </a:r>
            <a:r>
              <a:rPr lang="en-US" sz="2000">
                <a:solidFill>
                  <a:srgbClr val="111111"/>
                </a:solidFill>
                <a:latin typeface="Tahoma"/>
                <a:ea typeface="Tahoma"/>
                <a:cs typeface="Tahoma"/>
                <a:sym typeface="Tahoma"/>
              </a:rPr>
              <a:t>AGU’s Geophysical Monograph Series, </a:t>
            </a:r>
            <a:r>
              <a:rPr lang="en-US" sz="1600" u="sng" strike="noStrike">
                <a:solidFill>
                  <a:srgbClr val="005592"/>
                </a:solidFill>
                <a:latin typeface="Tahoma"/>
                <a:ea typeface="Tahoma"/>
                <a:cs typeface="Tahoma"/>
                <a:sym typeface="Tahoma"/>
                <a:hlinkClick r:id="rId4">
                  <a:extLst>
                    <a:ext uri="{A12FA001-AC4F-418D-AE19-62706E023703}">
                      <ahyp:hlinkClr val="tx"/>
                    </a:ext>
                  </a:extLst>
                </a:hlinkClick>
              </a:rPr>
              <a:t>Earth Observation Applications and Global Policy Frameworks</a:t>
            </a:r>
            <a:r>
              <a:rPr lang="en-US" sz="1600" u="none" strike="noStrike">
                <a:solidFill>
                  <a:srgbClr val="005592"/>
                </a:solidFill>
                <a:latin typeface="Tahoma"/>
                <a:ea typeface="Tahoma"/>
                <a:cs typeface="Tahoma"/>
                <a:sym typeface="Tahoma"/>
              </a:rPr>
              <a:t> </a:t>
            </a:r>
            <a:endParaRPr sz="1600">
              <a:latin typeface="Tahoma"/>
              <a:ea typeface="Tahoma"/>
              <a:cs typeface="Tahoma"/>
              <a:sym typeface="Tahoma"/>
            </a:endParaRPr>
          </a:p>
          <a:p>
            <a:pPr indent="-358775" lvl="0" marL="358775" rtl="0" algn="l">
              <a:lnSpc>
                <a:spcPct val="90000"/>
              </a:lnSpc>
              <a:spcBef>
                <a:spcPts val="1000"/>
              </a:spcBef>
              <a:spcAft>
                <a:spcPts val="0"/>
              </a:spcAft>
              <a:buSzPts val="2800"/>
              <a:buFont typeface="Noto Sans Symbols"/>
              <a:buChar char="▪"/>
            </a:pPr>
            <a:r>
              <a:rPr b="1" lang="en-US" sz="2000">
                <a:latin typeface="Tahoma"/>
                <a:ea typeface="Tahoma"/>
                <a:cs typeface="Tahoma"/>
                <a:sym typeface="Tahoma"/>
              </a:rPr>
              <a:t>GEO week 2022</a:t>
            </a:r>
            <a:r>
              <a:rPr lang="en-US" sz="2000">
                <a:latin typeface="Tahoma"/>
                <a:ea typeface="Tahoma"/>
                <a:cs typeface="Tahoma"/>
                <a:sym typeface="Tahoma"/>
              </a:rPr>
              <a:t>: Brian Killough (SEO) represented CEOS on a panel (EO4SDG side-event) + SDG video at the booth</a:t>
            </a:r>
            <a:endParaRPr/>
          </a:p>
          <a:p>
            <a:pPr indent="-358775" lvl="0" marL="358775" rtl="0" algn="l">
              <a:lnSpc>
                <a:spcPct val="90000"/>
              </a:lnSpc>
              <a:spcBef>
                <a:spcPts val="1000"/>
              </a:spcBef>
              <a:spcAft>
                <a:spcPts val="0"/>
              </a:spcAft>
              <a:buSzPts val="2800"/>
              <a:buFont typeface="Noto Sans Symbols"/>
              <a:buChar char="▪"/>
            </a:pPr>
            <a:r>
              <a:rPr lang="en-US" sz="2000">
                <a:latin typeface="Tahoma"/>
                <a:ea typeface="Tahoma"/>
                <a:cs typeface="Tahoma"/>
                <a:sym typeface="Tahoma"/>
              </a:rPr>
              <a:t>Today’s joint </a:t>
            </a:r>
            <a:r>
              <a:rPr b="1" lang="en-US" sz="2000">
                <a:latin typeface="Tahoma"/>
                <a:ea typeface="Tahoma"/>
                <a:cs typeface="Tahoma"/>
                <a:sym typeface="Tahoma"/>
              </a:rPr>
              <a:t>Special Session with OGS </a:t>
            </a:r>
            <a:r>
              <a:rPr lang="en-US" sz="2000">
                <a:latin typeface="Tahoma"/>
                <a:ea typeface="Tahoma"/>
                <a:cs typeface="Tahoma"/>
                <a:sym typeface="Tahoma"/>
              </a:rPr>
              <a:t>(</a:t>
            </a:r>
            <a:r>
              <a:rPr lang="en-US" sz="2000" u="sng">
                <a:solidFill>
                  <a:schemeClr val="hlink"/>
                </a:solidFill>
                <a:latin typeface="Tahoma"/>
                <a:ea typeface="Tahoma"/>
                <a:cs typeface="Tahoma"/>
                <a:sym typeface="Tahoma"/>
                <a:hlinkClick r:id="rId5"/>
              </a:rPr>
              <a:t>Oceania Geospatial Symposium</a:t>
            </a:r>
            <a:r>
              <a:rPr lang="en-US" sz="2000">
                <a:latin typeface="Tahoma"/>
                <a:ea typeface="Tahoma"/>
                <a:cs typeface="Tahoma"/>
                <a:sym typeface="Tahoma"/>
              </a:rPr>
              <a:t>) </a:t>
            </a:r>
            <a:br>
              <a:rPr lang="en-US" sz="2000">
                <a:latin typeface="Tahoma"/>
                <a:ea typeface="Tahoma"/>
                <a:cs typeface="Tahoma"/>
                <a:sym typeface="Tahoma"/>
              </a:rPr>
            </a:br>
            <a:r>
              <a:rPr lang="en-US" sz="1800">
                <a:latin typeface="Tahoma"/>
                <a:ea typeface="Tahoma"/>
                <a:cs typeface="Tahoma"/>
                <a:sym typeface="Tahoma"/>
              </a:rPr>
              <a:t>co-organised by GEO : CEOS presentation includes SDGs in the Pacific</a:t>
            </a:r>
            <a:endParaRPr sz="2000">
              <a:latin typeface="Tahoma"/>
              <a:ea typeface="Tahoma"/>
              <a:cs typeface="Tahoma"/>
              <a:sym typeface="Tahoma"/>
            </a:endParaRPr>
          </a:p>
          <a:p>
            <a:pPr indent="-168275" lvl="0" marL="346075" rtl="0" algn="l">
              <a:lnSpc>
                <a:spcPct val="90000"/>
              </a:lnSpc>
              <a:spcBef>
                <a:spcPts val="1000"/>
              </a:spcBef>
              <a:spcAft>
                <a:spcPts val="0"/>
              </a:spcAft>
              <a:buSzPts val="2800"/>
              <a:buFont typeface="Noto Sans Symbols"/>
              <a:buNone/>
            </a:pPr>
            <a:r>
              <a:t/>
            </a:r>
            <a:endParaRPr>
              <a:latin typeface="Tahoma"/>
              <a:ea typeface="Tahoma"/>
              <a:cs typeface="Tahoma"/>
              <a:sym typeface="Tahoma"/>
            </a:endParaRPr>
          </a:p>
        </p:txBody>
      </p:sp>
      <p:sp>
        <p:nvSpPr>
          <p:cNvPr id="238" name="Google Shape;238;p12"/>
          <p:cNvSpPr txBox="1"/>
          <p:nvPr>
            <p:ph type="title"/>
          </p:nvPr>
        </p:nvSpPr>
        <p:spPr>
          <a:xfrm>
            <a:off x="268478" y="187090"/>
            <a:ext cx="8700323"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a:latin typeface="Tahoma"/>
                <a:ea typeface="Tahoma"/>
                <a:cs typeface="Tahoma"/>
                <a:sym typeface="Tahoma"/>
              </a:rPr>
              <a:t>Connections to GEO</a:t>
            </a:r>
            <a:endParaRPr/>
          </a:p>
        </p:txBody>
      </p:sp>
      <p:pic>
        <p:nvPicPr>
          <p:cNvPr id="239" name="Google Shape;239;p12"/>
          <p:cNvPicPr preferRelativeResize="0"/>
          <p:nvPr/>
        </p:nvPicPr>
        <p:blipFill rotWithShape="1">
          <a:blip r:embed="rId6">
            <a:alphaModFix/>
          </a:blip>
          <a:srcRect b="0" l="0" r="0" t="0"/>
          <a:stretch/>
        </p:blipFill>
        <p:spPr>
          <a:xfrm>
            <a:off x="9545444" y="1240655"/>
            <a:ext cx="2364058" cy="2885544"/>
          </a:xfrm>
          <a:prstGeom prst="rect">
            <a:avLst/>
          </a:prstGeom>
          <a:noFill/>
          <a:ln>
            <a:noFill/>
          </a:ln>
          <a:effectLst>
            <a:outerShdw blurRad="292100" rotWithShape="0" algn="tl" dir="2700000" dist="139700">
              <a:srgbClr val="333333">
                <a:alpha val="64705"/>
              </a:srgbClr>
            </a:outerShdw>
          </a:effectLst>
        </p:spPr>
      </p:pic>
      <p:sp>
        <p:nvSpPr>
          <p:cNvPr id="240" name="Google Shape;240;p12"/>
          <p:cNvSpPr txBox="1"/>
          <p:nvPr/>
        </p:nvSpPr>
        <p:spPr>
          <a:xfrm>
            <a:off x="178671" y="4126199"/>
            <a:ext cx="11647339" cy="230805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2000"/>
              <a:buFont typeface="Noto Sans Symbols"/>
              <a:buNone/>
            </a:pPr>
            <a:r>
              <a:rPr b="1" i="0" lang="en-US" sz="2000" u="none" cap="none" strike="noStrike">
                <a:solidFill>
                  <a:schemeClr val="accent2"/>
                </a:solidFill>
                <a:latin typeface="Tahoma"/>
                <a:ea typeface="Tahoma"/>
                <a:cs typeface="Tahoma"/>
                <a:sym typeface="Tahoma"/>
              </a:rPr>
              <a:t>Way forward</a:t>
            </a:r>
            <a:endParaRPr/>
          </a:p>
          <a:p>
            <a:pPr indent="-228600" lvl="1" marL="685800" marR="0" rtl="0" algn="l">
              <a:lnSpc>
                <a:spcPct val="90000"/>
              </a:lnSpc>
              <a:spcBef>
                <a:spcPts val="500"/>
              </a:spcBef>
              <a:spcAft>
                <a:spcPts val="0"/>
              </a:spcAft>
              <a:buClr>
                <a:srgbClr val="000000"/>
              </a:buClr>
              <a:buSzPts val="2000"/>
              <a:buFont typeface="Noto Sans Symbols"/>
              <a:buChar char="▪"/>
            </a:pPr>
            <a:r>
              <a:rPr b="0" i="0" lang="en-US" sz="2000" u="none" cap="none" strike="noStrike">
                <a:solidFill>
                  <a:schemeClr val="dk1"/>
                </a:solidFill>
                <a:latin typeface="Tahoma"/>
                <a:ea typeface="Tahoma"/>
                <a:cs typeface="Tahoma"/>
                <a:sym typeface="Tahoma"/>
              </a:rPr>
              <a:t>Plan SDG workshop at the next annual CEOS/GEO bilateral in early 2023 (tentative)</a:t>
            </a:r>
            <a:endParaRPr/>
          </a:p>
          <a:p>
            <a:pPr indent="-228600" lvl="1" marL="685800" marR="0" rtl="0" algn="l">
              <a:lnSpc>
                <a:spcPct val="90000"/>
              </a:lnSpc>
              <a:spcBef>
                <a:spcPts val="500"/>
              </a:spcBef>
              <a:spcAft>
                <a:spcPts val="0"/>
              </a:spcAft>
              <a:buClr>
                <a:srgbClr val="000000"/>
              </a:buClr>
              <a:buSzPts val="2000"/>
              <a:buFont typeface="Noto Sans Symbols"/>
              <a:buChar char="▪"/>
            </a:pPr>
            <a:r>
              <a:rPr b="0" i="0" lang="en-US" sz="2000" u="none" cap="none" strike="noStrike">
                <a:solidFill>
                  <a:schemeClr val="dk1"/>
                </a:solidFill>
                <a:latin typeface="Tahoma"/>
                <a:ea typeface="Tahoma"/>
                <a:cs typeface="Tahoma"/>
                <a:sym typeface="Tahoma"/>
              </a:rPr>
              <a:t>Plan new activities with GEO to continue support countries and help them meet their sustainability targets (e.g., Digital Earth programmes; projects in the Pacific region; small islands; climate; Analysis Ready Data (ARD) … )</a:t>
            </a:r>
            <a:endParaRPr/>
          </a:p>
          <a:p>
            <a:pPr indent="-228600" lvl="1" marL="685800" marR="0" rtl="0" algn="l">
              <a:lnSpc>
                <a:spcPct val="90000"/>
              </a:lnSpc>
              <a:spcBef>
                <a:spcPts val="500"/>
              </a:spcBef>
              <a:spcAft>
                <a:spcPts val="0"/>
              </a:spcAft>
              <a:buClr>
                <a:srgbClr val="000000"/>
              </a:buClr>
              <a:buSzPts val="2000"/>
              <a:buFont typeface="Noto Sans Symbols"/>
              <a:buChar char="▪"/>
            </a:pPr>
            <a:r>
              <a:rPr b="0" i="0" lang="en-US" sz="2000" u="none" cap="none" strike="noStrike">
                <a:solidFill>
                  <a:schemeClr val="dk1"/>
                </a:solidFill>
                <a:latin typeface="Tahoma"/>
                <a:ea typeface="Tahoma"/>
                <a:cs typeface="Tahoma"/>
                <a:sym typeface="Tahoma"/>
              </a:rPr>
              <a:t>GEO to facilitate meetings with CEOS, key United Nations Agencies and Conventions (e.g., UNEP, Ramsar) to better explain what we do and understand the needs of those groups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3"/>
          <p:cNvSpPr txBox="1"/>
          <p:nvPr>
            <p:ph idx="1" type="body"/>
          </p:nvPr>
        </p:nvSpPr>
        <p:spPr>
          <a:xfrm>
            <a:off x="70122" y="931968"/>
            <a:ext cx="8649335" cy="54419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800"/>
              <a:buNone/>
            </a:pPr>
            <a:r>
              <a:t/>
            </a:r>
            <a:endParaRPr b="1">
              <a:solidFill>
                <a:srgbClr val="000000"/>
              </a:solidFill>
              <a:latin typeface="Tahoma"/>
              <a:ea typeface="Tahoma"/>
              <a:cs typeface="Tahoma"/>
              <a:sym typeface="Tahoma"/>
            </a:endParaRPr>
          </a:p>
          <a:p>
            <a:pPr indent="-342900" lvl="0" marL="342900" marR="0" rtl="0" algn="l">
              <a:lnSpc>
                <a:spcPct val="100000"/>
              </a:lnSpc>
              <a:spcBef>
                <a:spcPts val="0"/>
              </a:spcBef>
              <a:spcAft>
                <a:spcPts val="0"/>
              </a:spcAft>
              <a:buClr>
                <a:srgbClr val="000000"/>
              </a:buClr>
              <a:buSzPts val="1800"/>
              <a:buFont typeface="Arial"/>
              <a:buAutoNum type="arabicPeriod"/>
            </a:pPr>
            <a:r>
              <a:rPr b="1" i="0" lang="en-US" sz="1800" u="none" cap="none" strike="noStrike">
                <a:solidFill>
                  <a:srgbClr val="000000"/>
                </a:solidFill>
                <a:latin typeface="Tahoma"/>
                <a:ea typeface="Tahoma"/>
                <a:cs typeface="Tahoma"/>
                <a:sym typeface="Tahoma"/>
              </a:rPr>
              <a:t>Land Degradation Neutrality (LDN) Project</a:t>
            </a:r>
            <a:r>
              <a:rPr b="0" i="0" lang="en-US" sz="1800" u="none" cap="none" strike="noStrike">
                <a:solidFill>
                  <a:srgbClr val="000000"/>
                </a:solidFill>
                <a:latin typeface="Tahoma"/>
                <a:ea typeface="Tahoma"/>
                <a:cs typeface="Tahoma"/>
                <a:sym typeface="Tahoma"/>
              </a:rPr>
              <a:t> (Sponsor: Neil Sims, CSIRO, and CEOS SEO) – </a:t>
            </a:r>
            <a:r>
              <a:rPr lang="en-US" sz="1800">
                <a:solidFill>
                  <a:srgbClr val="000000"/>
                </a:solidFill>
                <a:latin typeface="Tahoma"/>
                <a:ea typeface="Tahoma"/>
                <a:cs typeface="Tahoma"/>
                <a:sym typeface="Tahoma"/>
              </a:rPr>
              <a:t>Use the </a:t>
            </a:r>
            <a:r>
              <a:rPr b="0" i="0" lang="en-US" sz="1800" u="none" cap="none" strike="noStrike">
                <a:solidFill>
                  <a:srgbClr val="000000"/>
                </a:solidFill>
                <a:latin typeface="Tahoma"/>
                <a:ea typeface="Tahoma"/>
                <a:cs typeface="Tahoma"/>
                <a:sym typeface="Tahoma"/>
              </a:rPr>
              <a:t>decision tree workflows described in the Good Practice Guidance (GPG) to guide a data and coverage analysis for specific geographies with known issues.</a:t>
            </a:r>
            <a:br>
              <a:rPr b="0" i="0" lang="en-US" sz="1800" u="none" cap="none" strike="noStrike">
                <a:solidFill>
                  <a:srgbClr val="000000"/>
                </a:solidFill>
                <a:latin typeface="Tahoma"/>
                <a:ea typeface="Tahoma"/>
                <a:cs typeface="Tahoma"/>
                <a:sym typeface="Tahoma"/>
              </a:rPr>
            </a:br>
            <a:endParaRPr b="0" i="0" sz="1800" u="none" cap="none" strike="noStrike">
              <a:solidFill>
                <a:srgbClr val="000000"/>
              </a:solidFill>
              <a:latin typeface="Tahoma"/>
              <a:ea typeface="Tahoma"/>
              <a:cs typeface="Tahoma"/>
              <a:sym typeface="Tahoma"/>
            </a:endParaRPr>
          </a:p>
          <a:p>
            <a:pPr indent="-236537" lvl="1" marL="693738" rtl="0" algn="l">
              <a:lnSpc>
                <a:spcPct val="100000"/>
              </a:lnSpc>
              <a:spcBef>
                <a:spcPts val="0"/>
              </a:spcBef>
              <a:spcAft>
                <a:spcPts val="0"/>
              </a:spcAft>
              <a:buClr>
                <a:srgbClr val="000000"/>
              </a:buClr>
              <a:buSzPts val="1600"/>
              <a:buFont typeface="Noto Sans Symbols"/>
              <a:buChar char="▪"/>
            </a:pPr>
            <a:r>
              <a:rPr lang="en-US" sz="1600">
                <a:solidFill>
                  <a:srgbClr val="000000"/>
                </a:solidFill>
                <a:latin typeface="Tahoma"/>
                <a:ea typeface="Tahoma"/>
                <a:cs typeface="Tahoma"/>
                <a:sym typeface="Tahoma"/>
              </a:rPr>
              <a:t>Consider past, current and future missions and include commercial mission opportunities</a:t>
            </a:r>
            <a:endParaRPr/>
          </a:p>
          <a:p>
            <a:pPr indent="-236537" lvl="1" marL="693738"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Focus on small islands (Pacific, Tropical) and </a:t>
            </a:r>
            <a:r>
              <a:rPr lang="en-US" sz="1600">
                <a:solidFill>
                  <a:srgbClr val="000000"/>
                </a:solidFill>
                <a:latin typeface="Tahoma"/>
                <a:ea typeface="Tahoma"/>
                <a:cs typeface="Tahoma"/>
                <a:sym typeface="Tahoma"/>
              </a:rPr>
              <a:t>m</a:t>
            </a:r>
            <a:r>
              <a:rPr b="0" i="0" lang="en-US" sz="1600" u="none" cap="none" strike="noStrike">
                <a:solidFill>
                  <a:srgbClr val="000000"/>
                </a:solidFill>
                <a:latin typeface="Tahoma"/>
                <a:ea typeface="Tahoma"/>
                <a:cs typeface="Tahoma"/>
                <a:sym typeface="Tahoma"/>
              </a:rPr>
              <a:t>ountainous regions. </a:t>
            </a:r>
            <a:endParaRPr/>
          </a:p>
          <a:p>
            <a:pPr indent="-236537" lvl="1" marL="693738" rtl="0" algn="l">
              <a:lnSpc>
                <a:spcPct val="100000"/>
              </a:lnSpc>
              <a:spcBef>
                <a:spcPts val="0"/>
              </a:spcBef>
              <a:spcAft>
                <a:spcPts val="0"/>
              </a:spcAft>
              <a:buClr>
                <a:srgbClr val="000000"/>
              </a:buClr>
              <a:buSzPts val="1600"/>
              <a:buFont typeface="Noto Sans Symbols"/>
              <a:buChar char="▪"/>
            </a:pPr>
            <a:r>
              <a:rPr lang="en-US" sz="1600">
                <a:solidFill>
                  <a:srgbClr val="000000"/>
                </a:solidFill>
                <a:latin typeface="Tahoma"/>
                <a:ea typeface="Tahoma"/>
                <a:cs typeface="Tahoma"/>
                <a:sym typeface="Tahoma"/>
              </a:rPr>
              <a:t>Benefits to </a:t>
            </a:r>
            <a:r>
              <a:rPr b="0" i="0" lang="en-US" sz="1600" u="none" cap="none" strike="noStrike">
                <a:solidFill>
                  <a:srgbClr val="000000"/>
                </a:solidFill>
                <a:latin typeface="Tahoma"/>
                <a:ea typeface="Tahoma"/>
                <a:cs typeface="Tahoma"/>
                <a:sym typeface="Tahoma"/>
              </a:rPr>
              <a:t>Digital Earth Pacific and a new Mexico project in the Caribbean Islands.</a:t>
            </a:r>
            <a:endParaRPr sz="1600">
              <a:solidFill>
                <a:srgbClr val="000000"/>
              </a:solidFill>
              <a:latin typeface="Tahoma"/>
              <a:ea typeface="Tahoma"/>
              <a:cs typeface="Tahoma"/>
              <a:sym typeface="Tahoma"/>
            </a:endParaRPr>
          </a:p>
          <a:p>
            <a:pPr indent="-236537" lvl="1" marL="693738"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Productivity and Soil Organic Carbon in very arid countries (e.g., Middle East)</a:t>
            </a:r>
            <a:endParaRPr b="1" i="1" sz="1600" u="none" cap="none" strike="noStrike">
              <a:solidFill>
                <a:schemeClr val="accent2"/>
              </a:solidFill>
              <a:latin typeface="Tahoma"/>
              <a:ea typeface="Tahoma"/>
              <a:cs typeface="Tahoma"/>
              <a:sym typeface="Tahoma"/>
            </a:endParaRPr>
          </a:p>
          <a:p>
            <a:pPr indent="0" lvl="0" marL="0" marR="0" rtl="0" algn="l">
              <a:lnSpc>
                <a:spcPct val="100000"/>
              </a:lnSpc>
              <a:spcBef>
                <a:spcPts val="0"/>
              </a:spcBef>
              <a:spcAft>
                <a:spcPts val="0"/>
              </a:spcAft>
              <a:buClr>
                <a:schemeClr val="dk1"/>
              </a:buClr>
              <a:buSzPts val="1800"/>
              <a:buFont typeface="Arial"/>
              <a:buNone/>
            </a:pPr>
            <a:r>
              <a:t/>
            </a:r>
            <a:endParaRPr b="0" i="1" sz="1800" u="none" cap="none" strike="noStrike">
              <a:solidFill>
                <a:srgbClr val="FF0000"/>
              </a:solidFill>
              <a:latin typeface="Tahoma"/>
              <a:ea typeface="Tahoma"/>
              <a:cs typeface="Tahoma"/>
              <a:sym typeface="Tahoma"/>
            </a:endParaRPr>
          </a:p>
          <a:p>
            <a:pPr indent="-342900" lvl="0" marL="342900" rtl="0" algn="l">
              <a:lnSpc>
                <a:spcPct val="100000"/>
              </a:lnSpc>
              <a:spcBef>
                <a:spcPts val="0"/>
              </a:spcBef>
              <a:spcAft>
                <a:spcPts val="0"/>
              </a:spcAft>
              <a:buClr>
                <a:srgbClr val="000000"/>
              </a:buClr>
              <a:buSzPts val="1800"/>
              <a:buFont typeface="Arial"/>
              <a:buAutoNum type="arabicPeriod"/>
            </a:pPr>
            <a:r>
              <a:rPr b="1" i="0" lang="en-US" sz="1800" u="none" cap="none" strike="noStrike">
                <a:solidFill>
                  <a:srgbClr val="000000"/>
                </a:solidFill>
                <a:latin typeface="Tahoma"/>
                <a:ea typeface="Tahoma"/>
                <a:cs typeface="Tahoma"/>
                <a:sym typeface="Tahoma"/>
              </a:rPr>
              <a:t>COAST Bathymetry Project </a:t>
            </a:r>
            <a:r>
              <a:rPr b="0" i="0" lang="en-US" sz="1800" u="none" cap="none" strike="noStrike">
                <a:solidFill>
                  <a:srgbClr val="000000"/>
                </a:solidFill>
                <a:latin typeface="Tahoma"/>
                <a:ea typeface="Tahoma"/>
                <a:cs typeface="Tahoma"/>
                <a:sym typeface="Tahoma"/>
              </a:rPr>
              <a:t>(Sponsor: Emily Smail, NOAA) </a:t>
            </a:r>
            <a:r>
              <a:rPr lang="en-US" sz="1800">
                <a:solidFill>
                  <a:srgbClr val="000000"/>
                </a:solidFill>
                <a:latin typeface="Tahoma"/>
                <a:ea typeface="Tahoma"/>
                <a:cs typeface="Tahoma"/>
                <a:sym typeface="Tahoma"/>
              </a:rPr>
              <a:t>- This project, focused on satellite-derived bathymCetry will focus on the Pacific Islands.  </a:t>
            </a:r>
            <a:br>
              <a:rPr lang="en-US" sz="1800">
                <a:solidFill>
                  <a:srgbClr val="000000"/>
                </a:solidFill>
                <a:latin typeface="Tahoma"/>
                <a:ea typeface="Tahoma"/>
                <a:cs typeface="Tahoma"/>
                <a:sym typeface="Tahoma"/>
              </a:rPr>
            </a:br>
            <a:endParaRPr sz="1800">
              <a:solidFill>
                <a:srgbClr val="000000"/>
              </a:solidFill>
              <a:latin typeface="Tahoma"/>
              <a:ea typeface="Tahoma"/>
              <a:cs typeface="Tahoma"/>
              <a:sym typeface="Tahoma"/>
            </a:endParaRPr>
          </a:p>
          <a:p>
            <a:pPr indent="-244475" lvl="0" marL="693738" rtl="0" algn="l">
              <a:lnSpc>
                <a:spcPct val="100000"/>
              </a:lnSpc>
              <a:spcBef>
                <a:spcPts val="0"/>
              </a:spcBef>
              <a:spcAft>
                <a:spcPts val="0"/>
              </a:spcAft>
              <a:buClr>
                <a:srgbClr val="000000"/>
              </a:buClr>
              <a:buSzPts val="1600"/>
              <a:buFont typeface="Noto Sans Symbols"/>
              <a:buChar char="▪"/>
            </a:pPr>
            <a:r>
              <a:rPr lang="en-US" sz="1600">
                <a:solidFill>
                  <a:srgbClr val="000000"/>
                </a:solidFill>
                <a:latin typeface="Tahoma"/>
                <a:ea typeface="Tahoma"/>
                <a:cs typeface="Tahoma"/>
                <a:sym typeface="Tahoma"/>
              </a:rPr>
              <a:t>Direct connection to SPC and the Digital Earth Pacific initiative. </a:t>
            </a:r>
            <a:endParaRPr/>
          </a:p>
          <a:p>
            <a:pPr indent="-244475" lvl="0" marL="693738"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Potential collaborations for the collection of in-situ validation data and hosting of local products.</a:t>
            </a:r>
            <a:endParaRPr/>
          </a:p>
          <a:p>
            <a:pPr indent="-244475" lvl="0" marL="693738" rtl="0" algn="l">
              <a:lnSpc>
                <a:spcPct val="100000"/>
              </a:lnSpc>
              <a:spcBef>
                <a:spcPts val="0"/>
              </a:spcBef>
              <a:spcAft>
                <a:spcPts val="0"/>
              </a:spcAft>
              <a:buClr>
                <a:srgbClr val="000000"/>
              </a:buClr>
              <a:buSzPts val="1600"/>
              <a:buFont typeface="Noto Sans Symbols"/>
              <a:buChar char="▪"/>
            </a:pPr>
            <a:r>
              <a:rPr lang="en-US" sz="1600">
                <a:solidFill>
                  <a:srgbClr val="000000"/>
                </a:solidFill>
                <a:latin typeface="Tahoma"/>
                <a:ea typeface="Tahoma"/>
                <a:cs typeface="Tahoma"/>
                <a:sym typeface="Tahoma"/>
              </a:rPr>
              <a:t>Connection to the Oceana Geospatial Symposium (OGS) – Thursday morning interaction</a:t>
            </a:r>
            <a:endParaRPr b="0" i="0" sz="1600" u="none" cap="none" strike="noStrike">
              <a:solidFill>
                <a:srgbClr val="000000"/>
              </a:solidFill>
              <a:latin typeface="Tahoma"/>
              <a:ea typeface="Tahoma"/>
              <a:cs typeface="Tahoma"/>
              <a:sym typeface="Tahoma"/>
            </a:endParaRPr>
          </a:p>
        </p:txBody>
      </p:sp>
      <p:sp>
        <p:nvSpPr>
          <p:cNvPr id="246" name="Google Shape;246;p13"/>
          <p:cNvSpPr txBox="1"/>
          <p:nvPr>
            <p:ph type="title"/>
          </p:nvPr>
        </p:nvSpPr>
        <p:spPr>
          <a:xfrm>
            <a:off x="200111" y="247095"/>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sz="3600">
                <a:latin typeface="Tahoma"/>
                <a:ea typeface="Tahoma"/>
                <a:cs typeface="Tahoma"/>
                <a:sym typeface="Tahoma"/>
              </a:rPr>
              <a:t>Potential Future Deliverables (1 of 3)</a:t>
            </a:r>
            <a:endParaRPr/>
          </a:p>
        </p:txBody>
      </p:sp>
      <p:pic>
        <p:nvPicPr>
          <p:cNvPr descr="The Group on Earth Observations LDN Initiative | UNCCD" id="247" name="Google Shape;247;p13"/>
          <p:cNvPicPr preferRelativeResize="0"/>
          <p:nvPr/>
        </p:nvPicPr>
        <p:blipFill rotWithShape="1">
          <a:blip r:embed="rId3">
            <a:alphaModFix/>
          </a:blip>
          <a:srcRect b="0" l="0" r="0" t="0"/>
          <a:stretch/>
        </p:blipFill>
        <p:spPr>
          <a:xfrm>
            <a:off x="8935521" y="1426728"/>
            <a:ext cx="2842809" cy="1599081"/>
          </a:xfrm>
          <a:prstGeom prst="rect">
            <a:avLst/>
          </a:prstGeom>
          <a:noFill/>
          <a:ln>
            <a:noFill/>
          </a:ln>
          <a:effectLst>
            <a:outerShdw blurRad="292100" rotWithShape="0" algn="tl" dir="2700000" dist="139700">
              <a:srgbClr val="333333">
                <a:alpha val="64705"/>
              </a:srgbClr>
            </a:outerShdw>
          </a:effectLst>
        </p:spPr>
      </p:pic>
      <p:pic>
        <p:nvPicPr>
          <p:cNvPr descr="COAST | CEOS | Committee on Earth Observation Satellites" id="248" name="Google Shape;248;p13"/>
          <p:cNvPicPr preferRelativeResize="0"/>
          <p:nvPr/>
        </p:nvPicPr>
        <p:blipFill rotWithShape="1">
          <a:blip r:embed="rId4">
            <a:alphaModFix/>
          </a:blip>
          <a:srcRect b="0" l="0" r="0" t="0"/>
          <a:stretch/>
        </p:blipFill>
        <p:spPr>
          <a:xfrm>
            <a:off x="8934952" y="3832192"/>
            <a:ext cx="2860916" cy="2127221"/>
          </a:xfrm>
          <a:prstGeom prst="rect">
            <a:avLst/>
          </a:prstGeom>
          <a:noFill/>
          <a:ln>
            <a:noFill/>
          </a:ln>
          <a:effectLst>
            <a:outerShdw blurRad="292100" rotWithShape="0" algn="tl" dir="2700000" dist="139700">
              <a:srgbClr val="333333">
                <a:alpha val="64705"/>
              </a:srgbClr>
            </a:outerShdw>
          </a:effectLst>
        </p:spPr>
      </p:pic>
      <p:sp>
        <p:nvSpPr>
          <p:cNvPr id="249" name="Google Shape;249;p13"/>
          <p:cNvSpPr txBox="1"/>
          <p:nvPr/>
        </p:nvSpPr>
        <p:spPr>
          <a:xfrm>
            <a:off x="9212668" y="3061487"/>
            <a:ext cx="23294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Tahoma"/>
                <a:ea typeface="Tahoma"/>
                <a:cs typeface="Tahoma"/>
                <a:sym typeface="Tahoma"/>
              </a:rPr>
              <a:t>SDG: 15.3.1</a:t>
            </a:r>
            <a:endParaRPr/>
          </a:p>
        </p:txBody>
      </p:sp>
      <p:sp>
        <p:nvSpPr>
          <p:cNvPr id="250" name="Google Shape;250;p13"/>
          <p:cNvSpPr txBox="1"/>
          <p:nvPr/>
        </p:nvSpPr>
        <p:spPr>
          <a:xfrm>
            <a:off x="9371387" y="5959413"/>
            <a:ext cx="164660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Tahoma"/>
                <a:ea typeface="Tahoma"/>
                <a:cs typeface="Tahoma"/>
                <a:sym typeface="Tahoma"/>
              </a:rPr>
              <a:t>SDG: 14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4"/>
          <p:cNvSpPr txBox="1"/>
          <p:nvPr>
            <p:ph type="title"/>
          </p:nvPr>
        </p:nvSpPr>
        <p:spPr>
          <a:xfrm>
            <a:off x="384978" y="252315"/>
            <a:ext cx="9654321" cy="59418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None/>
            </a:pPr>
            <a:r>
              <a:rPr b="1" lang="en-US" sz="3600">
                <a:solidFill>
                  <a:schemeClr val="lt1"/>
                </a:solidFill>
                <a:latin typeface="Tahoma"/>
                <a:ea typeface="Tahoma"/>
                <a:cs typeface="Tahoma"/>
                <a:sym typeface="Tahoma"/>
              </a:rPr>
              <a:t>Potential Future Deliverables (2 of 3)</a:t>
            </a:r>
            <a:endParaRPr/>
          </a:p>
        </p:txBody>
      </p:sp>
      <p:sp>
        <p:nvSpPr>
          <p:cNvPr id="256" name="Google Shape;256;p14"/>
          <p:cNvSpPr txBox="1"/>
          <p:nvPr/>
        </p:nvSpPr>
        <p:spPr>
          <a:xfrm>
            <a:off x="244901" y="1391838"/>
            <a:ext cx="11105853" cy="4987470"/>
          </a:xfrm>
          <a:prstGeom prst="rect">
            <a:avLst/>
          </a:prstGeom>
          <a:noFill/>
          <a:ln>
            <a:noFill/>
          </a:ln>
        </p:spPr>
        <p:txBody>
          <a:bodyPr anchorCtr="0" anchor="t" bIns="45700" lIns="91425" spcFirstLastPara="1" rIns="91425" wrap="square" tIns="45700">
            <a:noAutofit/>
          </a:bodyPr>
          <a:lstStyle/>
          <a:p>
            <a:pPr indent="0" lvl="1" marL="154513" marR="0" rtl="0" algn="l">
              <a:lnSpc>
                <a:spcPct val="100000"/>
              </a:lnSpc>
              <a:spcBef>
                <a:spcPts val="0"/>
              </a:spcBef>
              <a:spcAft>
                <a:spcPts val="0"/>
              </a:spcAft>
              <a:buClr>
                <a:srgbClr val="FFFFFF"/>
              </a:buClr>
              <a:buSzPts val="2880"/>
              <a:buFont typeface="Arial"/>
              <a:buNone/>
            </a:pPr>
            <a:r>
              <a:rPr b="0" i="0" lang="en-US" sz="2400" u="none" cap="none" strike="noStrike">
                <a:solidFill>
                  <a:srgbClr val="FFFFFF"/>
                </a:solidFill>
                <a:latin typeface="Helvetica Neue"/>
                <a:ea typeface="Helvetica Neue"/>
                <a:cs typeface="Helvetica Neue"/>
                <a:sym typeface="Helvetica Neue"/>
              </a:rPr>
              <a:t>t</a:t>
            </a:r>
            <a:endParaRPr/>
          </a:p>
          <a:p>
            <a:pPr indent="-313258" lvl="1" marL="467771" marR="0" rtl="0" algn="l">
              <a:lnSpc>
                <a:spcPct val="100000"/>
              </a:lnSpc>
              <a:spcBef>
                <a:spcPts val="1200"/>
              </a:spcBef>
              <a:spcAft>
                <a:spcPts val="0"/>
              </a:spcAft>
              <a:buClr>
                <a:srgbClr val="FFFFFF"/>
              </a:buClr>
              <a:buSzPts val="2880"/>
              <a:buFont typeface="Noto Sans Symbols"/>
              <a:buChar char="▪"/>
            </a:pPr>
            <a:r>
              <a:rPr b="0" i="0" lang="en-US" sz="2400" u="none" cap="none" strike="noStrike">
                <a:solidFill>
                  <a:srgbClr val="FFFFFF"/>
                </a:solidFill>
                <a:latin typeface="Helvetica Neue"/>
                <a:ea typeface="Helvetica Neue"/>
                <a:cs typeface="Helvetica Neue"/>
                <a:sym typeface="Helvetica Neue"/>
              </a:rPr>
              <a:t>Text</a:t>
            </a:r>
            <a:endParaRPr/>
          </a:p>
          <a:p>
            <a:pPr indent="-313258" lvl="1" marL="467771" marR="0" rtl="0" algn="l">
              <a:lnSpc>
                <a:spcPct val="100000"/>
              </a:lnSpc>
              <a:spcBef>
                <a:spcPts val="1200"/>
              </a:spcBef>
              <a:spcAft>
                <a:spcPts val="0"/>
              </a:spcAft>
              <a:buClr>
                <a:srgbClr val="FFFFFF"/>
              </a:buClr>
              <a:buSzPts val="2880"/>
              <a:buFont typeface="Noto Sans Symbols"/>
              <a:buChar char="▪"/>
            </a:pPr>
            <a:r>
              <a:rPr b="0" i="0" lang="en-US" sz="2400" u="none" cap="none" strike="noStrike">
                <a:solidFill>
                  <a:srgbClr val="FFFFFF"/>
                </a:solidFill>
                <a:latin typeface="Helvetica Neue"/>
                <a:ea typeface="Helvetica Neue"/>
                <a:cs typeface="Helvetica Neue"/>
                <a:sym typeface="Helvetica Neue"/>
              </a:rPr>
              <a:t>Text</a:t>
            </a:r>
            <a:endParaRPr/>
          </a:p>
        </p:txBody>
      </p:sp>
      <p:sp>
        <p:nvSpPr>
          <p:cNvPr id="257" name="Google Shape;257;p14"/>
          <p:cNvSpPr txBox="1"/>
          <p:nvPr/>
        </p:nvSpPr>
        <p:spPr>
          <a:xfrm>
            <a:off x="284609" y="1505117"/>
            <a:ext cx="8387662" cy="446276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1800"/>
              <a:buFont typeface="Arial"/>
              <a:buAutoNum type="arabicPeriod" startAt="3"/>
            </a:pPr>
            <a:r>
              <a:rPr b="1" i="0" lang="en-US" sz="1800" u="none" cap="none" strike="noStrike">
                <a:solidFill>
                  <a:srgbClr val="000000"/>
                </a:solidFill>
                <a:latin typeface="Tahoma"/>
                <a:ea typeface="Tahoma"/>
                <a:cs typeface="Tahoma"/>
                <a:sym typeface="Tahoma"/>
              </a:rPr>
              <a:t>Wetland Ecosystem Extent Demonstration </a:t>
            </a:r>
            <a:r>
              <a:rPr b="0" i="0" lang="en-US" sz="1800" u="none" cap="none" strike="noStrike">
                <a:solidFill>
                  <a:srgbClr val="000000"/>
                </a:solidFill>
                <a:latin typeface="Tahoma"/>
                <a:ea typeface="Tahoma"/>
                <a:cs typeface="Tahoma"/>
                <a:sym typeface="Tahoma"/>
              </a:rPr>
              <a:t>(Sponsor: Gary Geller, NASA)</a:t>
            </a:r>
            <a:r>
              <a:rPr b="1" i="0" lang="en-US" sz="1800" u="none" cap="none" strike="noStrike">
                <a:solidFill>
                  <a:srgbClr val="000000"/>
                </a:solidFill>
                <a:latin typeface="Tahoma"/>
                <a:ea typeface="Tahoma"/>
                <a:cs typeface="Tahoma"/>
                <a:sym typeface="Tahoma"/>
              </a:rPr>
              <a:t> </a:t>
            </a:r>
            <a:r>
              <a:rPr b="0" i="0" lang="en-US" sz="1800" u="none" cap="none" strike="noStrike">
                <a:solidFill>
                  <a:srgbClr val="000000"/>
                </a:solidFill>
                <a:latin typeface="Tahoma"/>
                <a:ea typeface="Tahoma"/>
                <a:cs typeface="Tahoma"/>
                <a:sym typeface="Tahoma"/>
              </a:rPr>
              <a:t>– Demonstrate a focused ecosystem extent classification workflow focused on the integration of multiple CEOS datasets with ground and in-situ datasets.  </a:t>
            </a:r>
            <a:br>
              <a:rPr b="0" i="0" lang="en-US" sz="1800" u="none" cap="none" strike="noStrike">
                <a:solidFill>
                  <a:srgbClr val="000000"/>
                </a:solidFill>
                <a:latin typeface="Tahoma"/>
                <a:ea typeface="Tahoma"/>
                <a:cs typeface="Tahoma"/>
                <a:sym typeface="Tahoma"/>
              </a:rPr>
            </a:br>
            <a:endParaRPr b="0" i="0" sz="1800" u="none" cap="none" strike="noStrike">
              <a:solidFill>
                <a:srgbClr val="000000"/>
              </a:solidFill>
              <a:latin typeface="Tahoma"/>
              <a:ea typeface="Tahoma"/>
              <a:cs typeface="Tahoma"/>
              <a:sym typeface="Tahoma"/>
            </a:endParaRPr>
          </a:p>
          <a:p>
            <a:pPr indent="-295275" lvl="1" marL="6413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Link to new CEOS Ecosystem Extent Task Team</a:t>
            </a:r>
            <a:endParaRPr/>
          </a:p>
          <a:p>
            <a:pPr indent="-295275" lvl="1" marL="6413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Potential engagement with ecosystem experts and national governments</a:t>
            </a:r>
            <a:endParaRPr/>
          </a:p>
          <a:p>
            <a:pPr indent="-295275" lvl="1" marL="6413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Confirmed desire to support SDG 6.6.1 – UNEP (Stuart Crane) report to CEOS suggested improvements in mapping wetland ecosystems is needed.</a:t>
            </a:r>
            <a:br>
              <a:rPr b="0" i="0" lang="en-US" sz="1600" u="none" cap="none" strike="noStrike">
                <a:solidFill>
                  <a:srgbClr val="000000"/>
                </a:solidFill>
                <a:latin typeface="Tahoma"/>
                <a:ea typeface="Tahoma"/>
                <a:cs typeface="Tahoma"/>
                <a:sym typeface="Tahoma"/>
              </a:rPr>
            </a:br>
            <a:r>
              <a:rPr b="1" i="0" lang="en-US" sz="1600" u="none" cap="none" strike="noStrike">
                <a:solidFill>
                  <a:srgbClr val="000000"/>
                </a:solidFill>
                <a:latin typeface="Tahoma"/>
                <a:ea typeface="Tahoma"/>
                <a:cs typeface="Tahoma"/>
                <a:sym typeface="Tahoma"/>
              </a:rPr>
              <a:t> </a:t>
            </a:r>
            <a:endParaRPr/>
          </a:p>
          <a:p>
            <a:pPr indent="-342900" lvl="0" marL="342900" marR="0" rtl="0" algn="l">
              <a:lnSpc>
                <a:spcPct val="100000"/>
              </a:lnSpc>
              <a:spcBef>
                <a:spcPts val="0"/>
              </a:spcBef>
              <a:spcAft>
                <a:spcPts val="0"/>
              </a:spcAft>
              <a:buClr>
                <a:srgbClr val="000000"/>
              </a:buClr>
              <a:buSzPts val="1800"/>
              <a:buFont typeface="Arial"/>
              <a:buAutoNum type="arabicPeriod" startAt="3"/>
            </a:pPr>
            <a:r>
              <a:rPr b="1" i="0" lang="en-US" sz="1800" u="none" cap="none" strike="noStrike">
                <a:solidFill>
                  <a:srgbClr val="000000"/>
                </a:solidFill>
                <a:latin typeface="Tahoma"/>
                <a:ea typeface="Tahoma"/>
                <a:cs typeface="Tahoma"/>
                <a:sym typeface="Tahoma"/>
              </a:rPr>
              <a:t>Open Data Cube Applications </a:t>
            </a:r>
            <a:r>
              <a:rPr b="0" i="0" lang="en-US" sz="1800" u="none" cap="none" strike="noStrike">
                <a:solidFill>
                  <a:srgbClr val="000000"/>
                </a:solidFill>
                <a:latin typeface="Tahoma"/>
                <a:ea typeface="Tahoma"/>
                <a:cs typeface="Tahoma"/>
                <a:sym typeface="Tahoma"/>
              </a:rPr>
              <a:t>(Sponsor: Brian Killough, CEOS SEO)  </a:t>
            </a:r>
            <a:br>
              <a:rPr b="0" i="0" lang="en-US" sz="1800" u="none" cap="none" strike="noStrike">
                <a:solidFill>
                  <a:srgbClr val="000000"/>
                </a:solidFill>
                <a:latin typeface="Tahoma"/>
                <a:ea typeface="Tahoma"/>
                <a:cs typeface="Tahoma"/>
                <a:sym typeface="Tahoma"/>
              </a:rPr>
            </a:br>
            <a:endParaRPr b="0" i="0" sz="1800" u="none" cap="none" strike="noStrike">
              <a:solidFill>
                <a:srgbClr val="000000"/>
              </a:solidFill>
              <a:latin typeface="Tahoma"/>
              <a:ea typeface="Tahoma"/>
              <a:cs typeface="Tahoma"/>
              <a:sym typeface="Tahoma"/>
            </a:endParaRPr>
          </a:p>
          <a:p>
            <a:pPr indent="-276225" lvl="4" marL="6286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Develop training documents and tutorials for the existing SDG 6.6.1 (water extent) application released in mid-2022.</a:t>
            </a:r>
            <a:endParaRPr/>
          </a:p>
          <a:p>
            <a:pPr indent="-276225" lvl="4" marL="6286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Develop and release a new application for urban extent (SDG 11.3.1) focused on short-term variation as a supplement to U.N. 5-year reporting. Include training documents and tutorials.</a:t>
            </a:r>
            <a:endParaRPr/>
          </a:p>
          <a:p>
            <a:pPr indent="-276225" lvl="4" marL="6286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Advertise these outputs through the GEO EO4SDG team for further impact.</a:t>
            </a:r>
            <a:endParaRPr/>
          </a:p>
        </p:txBody>
      </p:sp>
      <p:pic>
        <p:nvPicPr>
          <p:cNvPr descr="Open Data Cube - OSGeo" id="258" name="Google Shape;258;p14"/>
          <p:cNvPicPr preferRelativeResize="0"/>
          <p:nvPr/>
        </p:nvPicPr>
        <p:blipFill rotWithShape="1">
          <a:blip r:embed="rId3">
            <a:alphaModFix/>
          </a:blip>
          <a:srcRect b="0" l="0" r="0" t="0"/>
          <a:stretch/>
        </p:blipFill>
        <p:spPr>
          <a:xfrm>
            <a:off x="9174957" y="4354066"/>
            <a:ext cx="2330078" cy="1297287"/>
          </a:xfrm>
          <a:prstGeom prst="rect">
            <a:avLst/>
          </a:prstGeom>
          <a:noFill/>
          <a:ln>
            <a:noFill/>
          </a:ln>
        </p:spPr>
      </p:pic>
      <p:pic>
        <p:nvPicPr>
          <p:cNvPr id="259" name="Google Shape;259;p14"/>
          <p:cNvPicPr preferRelativeResize="0"/>
          <p:nvPr/>
        </p:nvPicPr>
        <p:blipFill rotWithShape="1">
          <a:blip r:embed="rId4">
            <a:alphaModFix/>
          </a:blip>
          <a:srcRect b="0" l="0" r="0" t="0"/>
          <a:stretch/>
        </p:blipFill>
        <p:spPr>
          <a:xfrm>
            <a:off x="8908820" y="1505117"/>
            <a:ext cx="2632530" cy="2037162"/>
          </a:xfrm>
          <a:prstGeom prst="rect">
            <a:avLst/>
          </a:prstGeom>
          <a:noFill/>
          <a:ln>
            <a:noFill/>
          </a:ln>
          <a:effectLst>
            <a:outerShdw blurRad="292100" rotWithShape="0" algn="tl" dir="2700000" dist="139700">
              <a:srgbClr val="333333">
                <a:alpha val="64705"/>
              </a:srgbClr>
            </a:outerShdw>
          </a:effectLst>
        </p:spPr>
      </p:pic>
      <p:sp>
        <p:nvSpPr>
          <p:cNvPr id="260" name="Google Shape;260;p14"/>
          <p:cNvSpPr txBox="1"/>
          <p:nvPr/>
        </p:nvSpPr>
        <p:spPr>
          <a:xfrm>
            <a:off x="9174957" y="3505107"/>
            <a:ext cx="210025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Tahoma"/>
                <a:ea typeface="Tahoma"/>
                <a:cs typeface="Tahoma"/>
                <a:sym typeface="Tahoma"/>
              </a:rPr>
              <a:t>SDG: 6.6.1</a:t>
            </a:r>
            <a:endParaRPr/>
          </a:p>
        </p:txBody>
      </p:sp>
      <p:sp>
        <p:nvSpPr>
          <p:cNvPr id="261" name="Google Shape;261;p14"/>
          <p:cNvSpPr txBox="1"/>
          <p:nvPr/>
        </p:nvSpPr>
        <p:spPr>
          <a:xfrm>
            <a:off x="9250499" y="5594478"/>
            <a:ext cx="210025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Tahoma"/>
                <a:ea typeface="Tahoma"/>
                <a:cs typeface="Tahoma"/>
                <a:sym typeface="Tahoma"/>
              </a:rPr>
              <a:t>SDG: 6.6.1</a:t>
            </a:r>
            <a:endParaRPr/>
          </a:p>
        </p:txBody>
      </p:sp>
      <p:sp>
        <p:nvSpPr>
          <p:cNvPr id="262" name="Google Shape;262;p14"/>
          <p:cNvSpPr txBox="1"/>
          <p:nvPr/>
        </p:nvSpPr>
        <p:spPr>
          <a:xfrm>
            <a:off x="9237051" y="5977092"/>
            <a:ext cx="23294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Tahoma"/>
                <a:ea typeface="Tahoma"/>
                <a:cs typeface="Tahoma"/>
                <a:sym typeface="Tahoma"/>
              </a:rPr>
              <a:t>SDG: 11.3.1</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5"/>
          <p:cNvSpPr txBox="1"/>
          <p:nvPr>
            <p:ph type="title"/>
          </p:nvPr>
        </p:nvSpPr>
        <p:spPr>
          <a:xfrm>
            <a:off x="384978" y="252315"/>
            <a:ext cx="9654321" cy="594180"/>
          </a:xfrm>
          <a:prstGeom prst="rect">
            <a:avLst/>
          </a:prstGeom>
          <a:noFill/>
          <a:ln>
            <a:noFill/>
          </a:ln>
        </p:spPr>
        <p:txBody>
          <a:bodyPr anchorCtr="0" anchor="ctr" bIns="0" lIns="0" spcFirstLastPara="1" rIns="0" wrap="square" tIns="0">
            <a:spAutoFit/>
          </a:bodyPr>
          <a:lstStyle/>
          <a:p>
            <a:pPr indent="0" lvl="0" marL="0" rtl="0" algn="l">
              <a:lnSpc>
                <a:spcPct val="100000"/>
              </a:lnSpc>
              <a:spcBef>
                <a:spcPts val="0"/>
              </a:spcBef>
              <a:spcAft>
                <a:spcPts val="0"/>
              </a:spcAft>
              <a:buNone/>
            </a:pPr>
            <a:r>
              <a:rPr b="1" lang="en-US" sz="3600">
                <a:solidFill>
                  <a:schemeClr val="lt1"/>
                </a:solidFill>
                <a:latin typeface="Tahoma"/>
                <a:ea typeface="Tahoma"/>
                <a:cs typeface="Tahoma"/>
                <a:sym typeface="Tahoma"/>
              </a:rPr>
              <a:t>Potential Future Deliverables (3 of 3)</a:t>
            </a:r>
            <a:endParaRPr/>
          </a:p>
        </p:txBody>
      </p:sp>
      <p:sp>
        <p:nvSpPr>
          <p:cNvPr id="268" name="Google Shape;268;p15"/>
          <p:cNvSpPr txBox="1"/>
          <p:nvPr/>
        </p:nvSpPr>
        <p:spPr>
          <a:xfrm>
            <a:off x="244901" y="1391838"/>
            <a:ext cx="11105853" cy="4987470"/>
          </a:xfrm>
          <a:prstGeom prst="rect">
            <a:avLst/>
          </a:prstGeom>
          <a:noFill/>
          <a:ln>
            <a:noFill/>
          </a:ln>
        </p:spPr>
        <p:txBody>
          <a:bodyPr anchorCtr="0" anchor="t" bIns="45700" lIns="91425" spcFirstLastPara="1" rIns="91425" wrap="square" tIns="45700">
            <a:noAutofit/>
          </a:bodyPr>
          <a:lstStyle/>
          <a:p>
            <a:pPr indent="0" lvl="1" marL="154513" marR="0" rtl="0" algn="l">
              <a:lnSpc>
                <a:spcPct val="100000"/>
              </a:lnSpc>
              <a:spcBef>
                <a:spcPts val="0"/>
              </a:spcBef>
              <a:spcAft>
                <a:spcPts val="0"/>
              </a:spcAft>
              <a:buClr>
                <a:srgbClr val="FFFFFF"/>
              </a:buClr>
              <a:buSzPts val="2880"/>
              <a:buFont typeface="Arial"/>
              <a:buNone/>
            </a:pPr>
            <a:r>
              <a:rPr b="0" i="0" lang="en-US" sz="2400" u="none" cap="none" strike="noStrike">
                <a:solidFill>
                  <a:srgbClr val="FFFFFF"/>
                </a:solidFill>
                <a:latin typeface="Helvetica Neue"/>
                <a:ea typeface="Helvetica Neue"/>
                <a:cs typeface="Helvetica Neue"/>
                <a:sym typeface="Helvetica Neue"/>
              </a:rPr>
              <a:t>t</a:t>
            </a:r>
            <a:endParaRPr/>
          </a:p>
          <a:p>
            <a:pPr indent="-313258" lvl="1" marL="467771" marR="0" rtl="0" algn="l">
              <a:lnSpc>
                <a:spcPct val="100000"/>
              </a:lnSpc>
              <a:spcBef>
                <a:spcPts val="1200"/>
              </a:spcBef>
              <a:spcAft>
                <a:spcPts val="0"/>
              </a:spcAft>
              <a:buClr>
                <a:srgbClr val="FFFFFF"/>
              </a:buClr>
              <a:buSzPts val="2880"/>
              <a:buFont typeface="Noto Sans Symbols"/>
              <a:buChar char="▪"/>
            </a:pPr>
            <a:r>
              <a:rPr b="0" i="0" lang="en-US" sz="2400" u="none" cap="none" strike="noStrike">
                <a:solidFill>
                  <a:srgbClr val="FFFFFF"/>
                </a:solidFill>
                <a:latin typeface="Helvetica Neue"/>
                <a:ea typeface="Helvetica Neue"/>
                <a:cs typeface="Helvetica Neue"/>
                <a:sym typeface="Helvetica Neue"/>
              </a:rPr>
              <a:t>Text</a:t>
            </a:r>
            <a:endParaRPr/>
          </a:p>
          <a:p>
            <a:pPr indent="-313258" lvl="1" marL="467771" marR="0" rtl="0" algn="l">
              <a:lnSpc>
                <a:spcPct val="100000"/>
              </a:lnSpc>
              <a:spcBef>
                <a:spcPts val="1200"/>
              </a:spcBef>
              <a:spcAft>
                <a:spcPts val="0"/>
              </a:spcAft>
              <a:buClr>
                <a:srgbClr val="FFFFFF"/>
              </a:buClr>
              <a:buSzPts val="2880"/>
              <a:buFont typeface="Noto Sans Symbols"/>
              <a:buChar char="▪"/>
            </a:pPr>
            <a:r>
              <a:rPr b="0" i="0" lang="en-US" sz="2400" u="none" cap="none" strike="noStrike">
                <a:solidFill>
                  <a:srgbClr val="FFFFFF"/>
                </a:solidFill>
                <a:latin typeface="Helvetica Neue"/>
                <a:ea typeface="Helvetica Neue"/>
                <a:cs typeface="Helvetica Neue"/>
                <a:sym typeface="Helvetica Neue"/>
              </a:rPr>
              <a:t>Text</a:t>
            </a:r>
            <a:endParaRPr/>
          </a:p>
        </p:txBody>
      </p:sp>
      <p:sp>
        <p:nvSpPr>
          <p:cNvPr id="269" name="Google Shape;269;p15"/>
          <p:cNvSpPr txBox="1"/>
          <p:nvPr/>
        </p:nvSpPr>
        <p:spPr>
          <a:xfrm>
            <a:off x="251867" y="1085551"/>
            <a:ext cx="8578258" cy="4985980"/>
          </a:xfrm>
          <a:prstGeom prst="rect">
            <a:avLst/>
          </a:prstGeom>
          <a:noFill/>
          <a:ln>
            <a:noFill/>
          </a:ln>
        </p:spPr>
        <p:txBody>
          <a:bodyPr anchorCtr="0" anchor="t" bIns="45700" lIns="91425" spcFirstLastPara="1" rIns="91425" wrap="square" tIns="45700">
            <a:spAutoFit/>
          </a:bodyPr>
          <a:lstStyle/>
          <a:p>
            <a:pPr indent="0" lvl="2" marL="352425" marR="0" rtl="0" algn="l">
              <a:lnSpc>
                <a:spcPct val="100000"/>
              </a:lnSpc>
              <a:spcBef>
                <a:spcPts val="0"/>
              </a:spcBef>
              <a:spcAft>
                <a:spcPts val="0"/>
              </a:spcAft>
              <a:buNone/>
            </a:pPr>
            <a:r>
              <a:t/>
            </a:r>
            <a:endParaRPr b="1" i="0" sz="1800" u="none" cap="none" strike="noStrike">
              <a:solidFill>
                <a:srgbClr val="000000"/>
              </a:solidFill>
              <a:latin typeface="Tahoma"/>
              <a:ea typeface="Tahoma"/>
              <a:cs typeface="Tahoma"/>
              <a:sym typeface="Tahoma"/>
            </a:endParaRPr>
          </a:p>
          <a:p>
            <a:pPr indent="-342900" lvl="0" marL="342900" marR="0" rtl="0" algn="l">
              <a:lnSpc>
                <a:spcPct val="100000"/>
              </a:lnSpc>
              <a:spcBef>
                <a:spcPts val="0"/>
              </a:spcBef>
              <a:spcAft>
                <a:spcPts val="0"/>
              </a:spcAft>
              <a:buClr>
                <a:srgbClr val="000000"/>
              </a:buClr>
              <a:buSzPts val="1800"/>
              <a:buFont typeface="Arial"/>
              <a:buAutoNum type="arabicPeriod" startAt="5"/>
            </a:pPr>
            <a:r>
              <a:rPr b="1" i="0" lang="en-US" sz="1800" u="none" cap="none" strike="noStrike">
                <a:solidFill>
                  <a:srgbClr val="000000"/>
                </a:solidFill>
                <a:latin typeface="Tahoma"/>
                <a:ea typeface="Tahoma"/>
                <a:cs typeface="Tahoma"/>
                <a:sym typeface="Tahoma"/>
              </a:rPr>
              <a:t>Wetlands’ Inventories </a:t>
            </a:r>
            <a:r>
              <a:rPr b="0" i="0" lang="en-US" sz="1800" u="none" cap="none" strike="noStrike">
                <a:solidFill>
                  <a:srgbClr val="000000"/>
                </a:solidFill>
                <a:latin typeface="Tahoma"/>
                <a:ea typeface="Tahoma"/>
                <a:cs typeface="Tahoma"/>
                <a:sym typeface="Tahoma"/>
              </a:rPr>
              <a:t>(Sponsor: Marc Paganini, ESA) - The task would involve assessing past, current and future mission capabilities regarding the measurement of </a:t>
            </a:r>
            <a:r>
              <a:rPr b="0" i="0" lang="en-US" sz="1800" u="none" cap="none" strike="noStrike">
                <a:solidFill>
                  <a:srgbClr val="000000"/>
                </a:solidFill>
                <a:latin typeface="Tahoma"/>
                <a:ea typeface="Tahoma"/>
                <a:cs typeface="Tahoma"/>
                <a:sym typeface="Tahoma"/>
              </a:rPr>
              <a:t>wetland </a:t>
            </a:r>
            <a:r>
              <a:rPr b="0" i="0" lang="en-US" sz="1800" u="none" cap="none" strike="noStrike">
                <a:solidFill>
                  <a:srgbClr val="000000"/>
                </a:solidFill>
                <a:latin typeface="Tahoma"/>
                <a:ea typeface="Tahoma"/>
                <a:cs typeface="Tahoma"/>
                <a:sym typeface="Tahoma"/>
              </a:rPr>
              <a:t>ecosystem extent. It might also address issues with land classification for these complex land types.</a:t>
            </a:r>
            <a:endParaRPr/>
          </a:p>
          <a:p>
            <a:pPr indent="-228600" lvl="0" marL="34290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a:p>
            <a:pPr indent="-293688" lvl="2" marL="693738"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Connection to GEO Wetlands Initiative (Marc-ESA and Laurent-GEOSEC)</a:t>
            </a:r>
            <a:endParaRPr/>
          </a:p>
          <a:p>
            <a:pPr indent="-293688" lvl="2" marL="693738"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Connection to RAMSAR (COP meeting Nov 2022)</a:t>
            </a:r>
            <a:endParaRPr/>
          </a:p>
          <a:p>
            <a:pPr indent="-293688" lvl="2" marL="693738"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Connection to new CEOS Ecosystem Extent Task Team</a:t>
            </a:r>
            <a:endParaRPr b="1" i="1" sz="1800" u="none" cap="none" strike="noStrike">
              <a:solidFill>
                <a:srgbClr val="A3CB3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1800"/>
              <a:buFont typeface="Arial"/>
              <a:buNone/>
            </a:pPr>
            <a:r>
              <a:t/>
            </a:r>
            <a:endParaRPr b="1" i="1" sz="1800" u="none" cap="none" strike="noStrike">
              <a:solidFill>
                <a:srgbClr val="A3CB34"/>
              </a:solidFill>
              <a:latin typeface="Tahoma"/>
              <a:ea typeface="Tahoma"/>
              <a:cs typeface="Tahoma"/>
              <a:sym typeface="Tahoma"/>
            </a:endParaRPr>
          </a:p>
          <a:p>
            <a:pPr indent="-400050" lvl="0" marL="400050" marR="0" rtl="0" algn="l">
              <a:lnSpc>
                <a:spcPct val="100000"/>
              </a:lnSpc>
              <a:spcBef>
                <a:spcPts val="0"/>
              </a:spcBef>
              <a:spcAft>
                <a:spcPts val="0"/>
              </a:spcAft>
              <a:buClr>
                <a:srgbClr val="000000"/>
              </a:buClr>
              <a:buSzPts val="1800"/>
              <a:buFont typeface="Arial"/>
              <a:buAutoNum type="arabicPeriod" startAt="5"/>
            </a:pPr>
            <a:r>
              <a:rPr b="1" i="0" lang="en-US" sz="1800" u="none" cap="none" strike="noStrike">
                <a:solidFill>
                  <a:srgbClr val="000000"/>
                </a:solidFill>
                <a:latin typeface="Tahoma"/>
                <a:ea typeface="Tahoma"/>
                <a:cs typeface="Tahoma"/>
                <a:sym typeface="Tahoma"/>
              </a:rPr>
              <a:t>SDG Dashboard </a:t>
            </a:r>
            <a:r>
              <a:rPr b="0" i="0" lang="en-US" sz="1800" u="none" cap="none" strike="noStrike">
                <a:solidFill>
                  <a:srgbClr val="000000"/>
                </a:solidFill>
                <a:latin typeface="Tahoma"/>
                <a:ea typeface="Tahoma"/>
                <a:cs typeface="Tahoma"/>
                <a:sym typeface="Tahoma"/>
              </a:rPr>
              <a:t>(Sponsor: Marc Paganini, ESA) - C</a:t>
            </a:r>
            <a:r>
              <a:rPr b="0" i="0" lang="en-US" sz="1800" u="none" cap="none" strike="noStrike">
                <a:solidFill>
                  <a:srgbClr val="000000"/>
                </a:solidFill>
                <a:latin typeface="Tahoma"/>
                <a:ea typeface="Tahoma"/>
                <a:cs typeface="Tahoma"/>
                <a:sym typeface="Tahoma"/>
              </a:rPr>
              <a:t>reate a new CEOS SDG dashboard (high-level visualization tool) to raise awareness on SDGs and the impact of satellite data.</a:t>
            </a:r>
            <a:br>
              <a:rPr b="0" i="0" lang="en-US" sz="1800" u="none" cap="none" strike="noStrike">
                <a:solidFill>
                  <a:srgbClr val="000000"/>
                </a:solidFill>
                <a:latin typeface="Tahoma"/>
                <a:ea typeface="Tahoma"/>
                <a:cs typeface="Tahoma"/>
                <a:sym typeface="Tahoma"/>
              </a:rPr>
            </a:br>
            <a:endParaRPr b="0" i="0" sz="1800" u="none" cap="none" strike="noStrike">
              <a:solidFill>
                <a:srgbClr val="000000"/>
              </a:solidFill>
              <a:latin typeface="Tahoma"/>
              <a:ea typeface="Tahoma"/>
              <a:cs typeface="Tahoma"/>
              <a:sym typeface="Tahoma"/>
            </a:endParaRPr>
          </a:p>
          <a:p>
            <a:pPr indent="-293688" lvl="0" marL="693738"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Consider the ESA/NASA/JAXA COVID-19 dashboard </a:t>
            </a:r>
            <a:br>
              <a:rPr b="0" i="0" lang="en-US" sz="1600" u="none" cap="none" strike="noStrike">
                <a:solidFill>
                  <a:srgbClr val="000000"/>
                </a:solidFill>
                <a:latin typeface="Tahoma"/>
                <a:ea typeface="Tahoma"/>
                <a:cs typeface="Tahoma"/>
                <a:sym typeface="Tahoma"/>
              </a:rPr>
            </a:br>
            <a:r>
              <a:rPr b="0" i="0" lang="en-US" sz="1600" u="none" cap="none" strike="noStrike">
                <a:solidFill>
                  <a:srgbClr val="000000"/>
                </a:solidFill>
                <a:latin typeface="Tahoma"/>
                <a:ea typeface="Tahoma"/>
                <a:cs typeface="Tahoma"/>
                <a:sym typeface="Tahoma"/>
              </a:rPr>
              <a:t>(now EO dashboard – https:://eodashboard.org)</a:t>
            </a:r>
            <a:endParaRPr/>
          </a:p>
          <a:p>
            <a:pPr indent="-293688" lvl="0" marL="693738"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ahoma"/>
                <a:ea typeface="Tahoma"/>
                <a:cs typeface="Tahoma"/>
                <a:sym typeface="Tahoma"/>
              </a:rPr>
              <a:t>Consider </a:t>
            </a:r>
            <a:r>
              <a:rPr b="0" i="0" lang="en-US" sz="1600" u="none" cap="none" strike="noStrike">
                <a:solidFill>
                  <a:srgbClr val="000000"/>
                </a:solidFill>
                <a:latin typeface="Tahoma"/>
                <a:ea typeface="Tahoma"/>
                <a:cs typeface="Tahoma"/>
                <a:sym typeface="Tahoma"/>
              </a:rPr>
              <a:t>the example climate dashboard: climatedata.imf.org</a:t>
            </a:r>
            <a:endParaRPr/>
          </a:p>
          <a:p>
            <a:pPr indent="-285750" lvl="0" marL="400050" marR="0" rtl="0" algn="l">
              <a:lnSpc>
                <a:spcPct val="100000"/>
              </a:lnSpc>
              <a:spcBef>
                <a:spcPts val="0"/>
              </a:spcBef>
              <a:spcAft>
                <a:spcPts val="0"/>
              </a:spcAft>
              <a:buClr>
                <a:srgbClr val="000000"/>
              </a:buClr>
              <a:buSzPts val="1800"/>
              <a:buFont typeface="Noto Sans Symbols"/>
              <a:buNone/>
            </a:pPr>
            <a:r>
              <a:t/>
            </a:r>
            <a:endParaRPr b="0" i="0" sz="1800" u="none" cap="none" strike="noStrike">
              <a:solidFill>
                <a:srgbClr val="000000"/>
              </a:solidFill>
              <a:latin typeface="Tahoma"/>
              <a:ea typeface="Tahoma"/>
              <a:cs typeface="Tahoma"/>
              <a:sym typeface="Tahoma"/>
            </a:endParaRPr>
          </a:p>
        </p:txBody>
      </p:sp>
      <p:pic>
        <p:nvPicPr>
          <p:cNvPr descr="Homepage" id="270" name="Google Shape;270;p15"/>
          <p:cNvPicPr preferRelativeResize="0"/>
          <p:nvPr/>
        </p:nvPicPr>
        <p:blipFill rotWithShape="1">
          <a:blip r:embed="rId3">
            <a:alphaModFix/>
          </a:blip>
          <a:srcRect b="0" l="0" r="0" t="0"/>
          <a:stretch/>
        </p:blipFill>
        <p:spPr>
          <a:xfrm>
            <a:off x="9107089" y="1481143"/>
            <a:ext cx="2541838" cy="1049247"/>
          </a:xfrm>
          <a:prstGeom prst="rect">
            <a:avLst/>
          </a:prstGeom>
          <a:noFill/>
          <a:ln>
            <a:noFill/>
          </a:ln>
        </p:spPr>
      </p:pic>
      <p:pic>
        <p:nvPicPr>
          <p:cNvPr id="271" name="Google Shape;271;p15"/>
          <p:cNvPicPr preferRelativeResize="0"/>
          <p:nvPr/>
        </p:nvPicPr>
        <p:blipFill rotWithShape="1">
          <a:blip r:embed="rId4">
            <a:alphaModFix/>
          </a:blip>
          <a:srcRect b="0" l="0" r="0" t="0"/>
          <a:stretch/>
        </p:blipFill>
        <p:spPr>
          <a:xfrm>
            <a:off x="9026481" y="4130050"/>
            <a:ext cx="2920618" cy="1246807"/>
          </a:xfrm>
          <a:prstGeom prst="rect">
            <a:avLst/>
          </a:prstGeom>
          <a:noFill/>
          <a:ln>
            <a:noFill/>
          </a:ln>
          <a:effectLst>
            <a:outerShdw blurRad="292100" rotWithShape="0" algn="tl" dir="2700000" dist="139700">
              <a:srgbClr val="333333">
                <a:alpha val="64705"/>
              </a:srgbClr>
            </a:outerShdw>
          </a:effectLst>
        </p:spPr>
      </p:pic>
      <p:sp>
        <p:nvSpPr>
          <p:cNvPr id="272" name="Google Shape;272;p15"/>
          <p:cNvSpPr txBox="1"/>
          <p:nvPr/>
        </p:nvSpPr>
        <p:spPr>
          <a:xfrm>
            <a:off x="9348677" y="2619695"/>
            <a:ext cx="210025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Tahoma"/>
                <a:ea typeface="Tahoma"/>
                <a:cs typeface="Tahoma"/>
                <a:sym typeface="Tahoma"/>
              </a:rPr>
              <a:t>SDG: 6.6.1</a:t>
            </a:r>
            <a:endParaRPr/>
          </a:p>
        </p:txBody>
      </p:sp>
      <p:sp>
        <p:nvSpPr>
          <p:cNvPr id="273" name="Google Shape;273;p15"/>
          <p:cNvSpPr txBox="1"/>
          <p:nvPr/>
        </p:nvSpPr>
        <p:spPr>
          <a:xfrm>
            <a:off x="9168670" y="5510101"/>
            <a:ext cx="270779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Tahoma"/>
                <a:ea typeface="Tahoma"/>
                <a:cs typeface="Tahoma"/>
                <a:sym typeface="Tahoma"/>
              </a:rPr>
              <a:t>Multiple SDGs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txBox="1"/>
          <p:nvPr>
            <p:ph idx="1" type="body"/>
          </p:nvPr>
        </p:nvSpPr>
        <p:spPr>
          <a:xfrm>
            <a:off x="276107" y="1182942"/>
            <a:ext cx="11570601" cy="3204181"/>
          </a:xfrm>
          <a:prstGeom prst="rect">
            <a:avLst/>
          </a:prstGeom>
          <a:noFill/>
          <a:ln>
            <a:noFill/>
          </a:ln>
        </p:spPr>
        <p:txBody>
          <a:bodyPr anchorCtr="0" anchor="t" bIns="45700" lIns="91425" spcFirstLastPara="1" rIns="91425" wrap="square" tIns="45700">
            <a:noAutofit/>
          </a:bodyPr>
          <a:lstStyle/>
          <a:p>
            <a:pPr indent="-457200" lvl="0" marL="635000" rtl="0" algn="l">
              <a:lnSpc>
                <a:spcPct val="90000"/>
              </a:lnSpc>
              <a:spcBef>
                <a:spcPts val="0"/>
              </a:spcBef>
              <a:spcAft>
                <a:spcPts val="0"/>
              </a:spcAft>
              <a:buSzPts val="2800"/>
              <a:buFont typeface="Noto Sans Symbols"/>
              <a:buChar char="▪"/>
            </a:pPr>
            <a:r>
              <a:rPr lang="en-US" sz="2000">
                <a:latin typeface="Tahoma"/>
                <a:ea typeface="Tahoma"/>
                <a:cs typeface="Tahoma"/>
                <a:sym typeface="Tahoma"/>
              </a:rPr>
              <a:t>New </a:t>
            </a:r>
            <a:r>
              <a:rPr b="1" lang="en-US" sz="2000">
                <a:latin typeface="Tahoma"/>
                <a:ea typeface="Tahoma"/>
                <a:cs typeface="Tahoma"/>
                <a:sym typeface="Tahoma"/>
              </a:rPr>
              <a:t>SDG Coordination Group </a:t>
            </a:r>
            <a:r>
              <a:rPr lang="en-US" sz="2000">
                <a:latin typeface="Tahoma"/>
                <a:ea typeface="Tahoma"/>
                <a:cs typeface="Tahoma"/>
                <a:sym typeface="Tahoma"/>
              </a:rPr>
              <a:t>has been working well: monthly meetings (and side-meetings), increased external communications, and 8 of 9 deliverables are now completed -&gt; Clear value for CEOS to have a permanent body coordinating SDG work, including to support the coordination with GEO</a:t>
            </a:r>
            <a:endParaRPr/>
          </a:p>
          <a:p>
            <a:pPr indent="0" lvl="0" marL="177800" rtl="0" algn="l">
              <a:lnSpc>
                <a:spcPct val="90000"/>
              </a:lnSpc>
              <a:spcBef>
                <a:spcPts val="0"/>
              </a:spcBef>
              <a:spcAft>
                <a:spcPts val="0"/>
              </a:spcAft>
              <a:buSzPts val="2800"/>
              <a:buNone/>
            </a:pPr>
            <a:r>
              <a:t/>
            </a:r>
            <a:endParaRPr sz="2000">
              <a:latin typeface="Tahoma"/>
              <a:ea typeface="Tahoma"/>
              <a:cs typeface="Tahoma"/>
              <a:sym typeface="Tahoma"/>
            </a:endParaRPr>
          </a:p>
          <a:p>
            <a:pPr indent="-457200" lvl="0" marL="635000" rtl="0" algn="l">
              <a:lnSpc>
                <a:spcPct val="90000"/>
              </a:lnSpc>
              <a:spcBef>
                <a:spcPts val="0"/>
              </a:spcBef>
              <a:spcAft>
                <a:spcPts val="0"/>
              </a:spcAft>
              <a:buSzPts val="2800"/>
              <a:buFont typeface="Noto Sans Symbols"/>
              <a:buChar char="▪"/>
            </a:pPr>
            <a:r>
              <a:rPr lang="en-US" sz="2000">
                <a:latin typeface="Tahoma"/>
                <a:ea typeface="Tahoma"/>
                <a:cs typeface="Tahoma"/>
                <a:sym typeface="Tahoma"/>
              </a:rPr>
              <a:t>The SDG group has been discussing </a:t>
            </a:r>
            <a:r>
              <a:rPr b="1" lang="en-US" sz="2000">
                <a:latin typeface="Tahoma"/>
                <a:ea typeface="Tahoma"/>
                <a:cs typeface="Tahoma"/>
                <a:sym typeface="Tahoma"/>
              </a:rPr>
              <a:t>future deliverables</a:t>
            </a:r>
            <a:r>
              <a:rPr lang="en-US" sz="2000">
                <a:latin typeface="Tahoma"/>
                <a:ea typeface="Tahoma"/>
                <a:cs typeface="Tahoma"/>
                <a:sym typeface="Tahoma"/>
              </a:rPr>
              <a:t>: broadening SDG scope (not only Indicators), alignment with CEOS priorities, collaboration with GEO, etc.</a:t>
            </a:r>
            <a:endParaRPr/>
          </a:p>
          <a:p>
            <a:pPr indent="-279400" lvl="0" marL="635000" rtl="0" algn="l">
              <a:lnSpc>
                <a:spcPct val="90000"/>
              </a:lnSpc>
              <a:spcBef>
                <a:spcPts val="0"/>
              </a:spcBef>
              <a:spcAft>
                <a:spcPts val="0"/>
              </a:spcAft>
              <a:buSzPts val="2800"/>
              <a:buFont typeface="Noto Sans Symbols"/>
              <a:buNone/>
            </a:pPr>
            <a:r>
              <a:t/>
            </a:r>
            <a:endParaRPr sz="2000">
              <a:latin typeface="Tahoma"/>
              <a:ea typeface="Tahoma"/>
              <a:cs typeface="Tahoma"/>
              <a:sym typeface="Tahoma"/>
            </a:endParaRPr>
          </a:p>
          <a:p>
            <a:pPr indent="-457200" lvl="0" marL="635000" rtl="0" algn="l">
              <a:lnSpc>
                <a:spcPct val="90000"/>
              </a:lnSpc>
              <a:spcBef>
                <a:spcPts val="0"/>
              </a:spcBef>
              <a:spcAft>
                <a:spcPts val="0"/>
              </a:spcAft>
              <a:buSzPts val="2800"/>
              <a:buFont typeface="Noto Sans Symbols"/>
              <a:buChar char="▪"/>
            </a:pPr>
            <a:r>
              <a:rPr lang="en-US" sz="2000">
                <a:latin typeface="Tahoma"/>
                <a:ea typeface="Tahoma"/>
                <a:cs typeface="Tahoma"/>
                <a:sym typeface="Tahoma"/>
              </a:rPr>
              <a:t>Future deliverables with identified Agency and resource commitments to be further refined and added to the </a:t>
            </a:r>
            <a:r>
              <a:rPr b="1" lang="en-US" sz="2000">
                <a:latin typeface="Tahoma"/>
                <a:ea typeface="Tahoma"/>
                <a:cs typeface="Tahoma"/>
                <a:sym typeface="Tahoma"/>
              </a:rPr>
              <a:t>CEOS workplan</a:t>
            </a:r>
            <a:endParaRPr/>
          </a:p>
          <a:p>
            <a:pPr indent="-279400" lvl="0" marL="635000" rtl="0" algn="l">
              <a:lnSpc>
                <a:spcPct val="90000"/>
              </a:lnSpc>
              <a:spcBef>
                <a:spcPts val="0"/>
              </a:spcBef>
              <a:spcAft>
                <a:spcPts val="0"/>
              </a:spcAft>
              <a:buSzPts val="2800"/>
              <a:buFont typeface="Noto Sans Symbols"/>
              <a:buNone/>
            </a:pPr>
            <a:r>
              <a:t/>
            </a:r>
            <a:endParaRPr b="1" sz="2000">
              <a:latin typeface="Tahoma"/>
              <a:ea typeface="Tahoma"/>
              <a:cs typeface="Tahoma"/>
              <a:sym typeface="Tahoma"/>
            </a:endParaRPr>
          </a:p>
          <a:p>
            <a:pPr indent="-457200" lvl="0" marL="635000" rtl="0" algn="l">
              <a:lnSpc>
                <a:spcPct val="90000"/>
              </a:lnSpc>
              <a:spcBef>
                <a:spcPts val="0"/>
              </a:spcBef>
              <a:spcAft>
                <a:spcPts val="0"/>
              </a:spcAft>
              <a:buSzPts val="2800"/>
              <a:buFont typeface="Noto Sans Symbols"/>
              <a:buChar char="▪"/>
            </a:pPr>
            <a:r>
              <a:rPr b="1" lang="en-US" sz="2000">
                <a:latin typeface="Tahoma"/>
                <a:ea typeface="Tahoma"/>
                <a:cs typeface="Tahoma"/>
                <a:sym typeface="Tahoma"/>
              </a:rPr>
              <a:t>Planned meetings </a:t>
            </a:r>
            <a:r>
              <a:rPr lang="en-US" sz="2000">
                <a:latin typeface="Tahoma"/>
                <a:ea typeface="Tahoma"/>
                <a:cs typeface="Tahoma"/>
                <a:sym typeface="Tahoma"/>
              </a:rPr>
              <a:t>for 2023:</a:t>
            </a:r>
            <a:endParaRPr sz="2000">
              <a:latin typeface="Tahoma"/>
              <a:ea typeface="Tahoma"/>
              <a:cs typeface="Tahoma"/>
              <a:sym typeface="Tahoma"/>
            </a:endParaRPr>
          </a:p>
        </p:txBody>
      </p:sp>
      <p:sp>
        <p:nvSpPr>
          <p:cNvPr id="279" name="Google Shape;279;p16"/>
          <p:cNvSpPr txBox="1"/>
          <p:nvPr>
            <p:ph type="title"/>
          </p:nvPr>
        </p:nvSpPr>
        <p:spPr>
          <a:xfrm>
            <a:off x="276107" y="164129"/>
            <a:ext cx="9571546" cy="8645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b="1" lang="en-US">
                <a:latin typeface="Tahoma"/>
                <a:ea typeface="Tahoma"/>
                <a:cs typeface="Tahoma"/>
                <a:sym typeface="Tahoma"/>
              </a:rPr>
              <a:t>Conclusion</a:t>
            </a:r>
            <a:endParaRPr b="1">
              <a:latin typeface="Tahoma"/>
              <a:ea typeface="Tahoma"/>
              <a:cs typeface="Tahoma"/>
              <a:sym typeface="Tahoma"/>
            </a:endParaRPr>
          </a:p>
        </p:txBody>
      </p:sp>
      <p:sp>
        <p:nvSpPr>
          <p:cNvPr id="280" name="Google Shape;280;p16"/>
          <p:cNvSpPr/>
          <p:nvPr/>
        </p:nvSpPr>
        <p:spPr>
          <a:xfrm>
            <a:off x="648107" y="5149304"/>
            <a:ext cx="10762223" cy="490564"/>
          </a:xfrm>
          <a:prstGeom prst="right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1" name="Google Shape;281;p16"/>
          <p:cNvSpPr/>
          <p:nvPr/>
        </p:nvSpPr>
        <p:spPr>
          <a:xfrm>
            <a:off x="832075" y="5559466"/>
            <a:ext cx="1261732" cy="913011"/>
          </a:xfrm>
          <a:prstGeom prst="upArrowCallout">
            <a:avLst>
              <a:gd fmla="val 25000" name="adj1"/>
              <a:gd fmla="val 25000" name="adj2"/>
              <a:gd fmla="val 25000" name="adj3"/>
              <a:gd fmla="val 64977" name="adj4"/>
            </a:avLst>
          </a:prstGeom>
          <a:solidFill>
            <a:schemeClr val="accent1"/>
          </a:solidFill>
          <a:ln cap="flat" cmpd="sng" w="25400">
            <a:solidFill>
              <a:schemeClr val="accent1"/>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rPr b="0" i="0" lang="en-US" sz="1333" u="none" cap="none" strike="noStrike">
                <a:solidFill>
                  <a:schemeClr val="accent2"/>
                </a:solidFill>
                <a:latin typeface="Calibri"/>
                <a:ea typeface="Calibri"/>
                <a:cs typeface="Calibri"/>
                <a:sym typeface="Calibri"/>
              </a:rPr>
              <a:t>CEOS Plenary side-meeting</a:t>
            </a:r>
            <a:endParaRPr/>
          </a:p>
          <a:p>
            <a:pPr indent="0" lvl="0" marL="0" marR="0" rtl="0" algn="ctr">
              <a:lnSpc>
                <a:spcPct val="100000"/>
              </a:lnSpc>
              <a:spcBef>
                <a:spcPts val="0"/>
              </a:spcBef>
              <a:spcAft>
                <a:spcPts val="0"/>
              </a:spcAft>
              <a:buNone/>
            </a:pPr>
            <a:r>
              <a:rPr b="0" i="0" lang="en-US" sz="1333" u="none" cap="none" strike="noStrike">
                <a:solidFill>
                  <a:schemeClr val="accent2"/>
                </a:solidFill>
                <a:latin typeface="Calibri"/>
                <a:ea typeface="Calibri"/>
                <a:cs typeface="Calibri"/>
                <a:sym typeface="Calibri"/>
              </a:rPr>
              <a:t>29</a:t>
            </a:r>
            <a:r>
              <a:rPr b="0" baseline="30000" i="0" lang="en-US" sz="1333" u="none" cap="none" strike="noStrike">
                <a:solidFill>
                  <a:schemeClr val="accent2"/>
                </a:solidFill>
                <a:latin typeface="Calibri"/>
                <a:ea typeface="Calibri"/>
                <a:cs typeface="Calibri"/>
                <a:sym typeface="Calibri"/>
              </a:rPr>
              <a:t>th</a:t>
            </a:r>
            <a:r>
              <a:rPr b="0" i="0" lang="en-US" sz="1333" u="none" cap="none" strike="noStrike">
                <a:solidFill>
                  <a:schemeClr val="accent2"/>
                </a:solidFill>
                <a:latin typeface="Calibri"/>
                <a:ea typeface="Calibri"/>
                <a:cs typeface="Calibri"/>
                <a:sym typeface="Calibri"/>
              </a:rPr>
              <a:t> Nov</a:t>
            </a:r>
            <a:endParaRPr/>
          </a:p>
        </p:txBody>
      </p:sp>
      <p:sp>
        <p:nvSpPr>
          <p:cNvPr id="282" name="Google Shape;282;p16"/>
          <p:cNvSpPr/>
          <p:nvPr/>
        </p:nvSpPr>
        <p:spPr>
          <a:xfrm>
            <a:off x="2346810" y="5556186"/>
            <a:ext cx="1121268" cy="913011"/>
          </a:xfrm>
          <a:prstGeom prst="upArrowCallout">
            <a:avLst>
              <a:gd fmla="val 25000" name="adj1"/>
              <a:gd fmla="val 25000" name="adj2"/>
              <a:gd fmla="val 25000" name="adj3"/>
              <a:gd fmla="val 64977" name="adj4"/>
            </a:avLst>
          </a:prstGeom>
          <a:solidFill>
            <a:srgbClr val="6F88B3"/>
          </a:solidFill>
          <a:ln cap="flat" cmpd="sng" w="25400">
            <a:solidFill>
              <a:schemeClr val="accent1"/>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rPr b="0" i="0" lang="en-US" sz="1600" u="none" cap="none" strike="noStrike">
                <a:solidFill>
                  <a:srgbClr val="FFFFFF"/>
                </a:solidFill>
                <a:latin typeface="Calibri"/>
                <a:ea typeface="Calibri"/>
                <a:cs typeface="Calibri"/>
                <a:sym typeface="Calibri"/>
              </a:rPr>
              <a:t>14</a:t>
            </a:r>
            <a:r>
              <a:rPr b="0" baseline="30000" i="0" lang="en-US" sz="1600" u="none" cap="none" strike="noStrike">
                <a:solidFill>
                  <a:srgbClr val="FFFFFF"/>
                </a:solidFill>
                <a:latin typeface="Calibri"/>
                <a:ea typeface="Calibri"/>
                <a:cs typeface="Calibri"/>
                <a:sym typeface="Calibri"/>
              </a:rPr>
              <a:t>th</a:t>
            </a:r>
            <a:r>
              <a:rPr b="0" i="0" lang="en-US" sz="1600" u="none" cap="none" strike="noStrike">
                <a:solidFill>
                  <a:srgbClr val="FFFFFF"/>
                </a:solidFill>
                <a:latin typeface="Calibri"/>
                <a:ea typeface="Calibri"/>
                <a:cs typeface="Calibri"/>
                <a:sym typeface="Calibri"/>
              </a:rPr>
              <a:t> Dec</a:t>
            </a:r>
            <a:endParaRPr/>
          </a:p>
        </p:txBody>
      </p:sp>
      <p:sp>
        <p:nvSpPr>
          <p:cNvPr id="283" name="Google Shape;283;p16"/>
          <p:cNvSpPr/>
          <p:nvPr/>
        </p:nvSpPr>
        <p:spPr>
          <a:xfrm>
            <a:off x="4178139" y="5563866"/>
            <a:ext cx="1261732" cy="917393"/>
          </a:xfrm>
          <a:prstGeom prst="upArrowCallout">
            <a:avLst>
              <a:gd fmla="val 25000" name="adj1"/>
              <a:gd fmla="val 25000" name="adj2"/>
              <a:gd fmla="val 25000" name="adj3"/>
              <a:gd fmla="val 64977" name="adj4"/>
            </a:avLst>
          </a:prstGeom>
          <a:solidFill>
            <a:schemeClr val="accent1"/>
          </a:solidFill>
          <a:ln cap="flat" cmpd="sng" w="25400">
            <a:solidFill>
              <a:schemeClr val="accent1"/>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rPr b="0" i="0" lang="en-US" sz="1333" u="none" cap="none" strike="noStrike">
                <a:solidFill>
                  <a:schemeClr val="accent3"/>
                </a:solidFill>
                <a:latin typeface="Calibri"/>
                <a:ea typeface="Calibri"/>
                <a:cs typeface="Calibri"/>
                <a:sym typeface="Calibri"/>
              </a:rPr>
              <a:t>CEOS-GEO annual meeting</a:t>
            </a:r>
            <a:endParaRPr/>
          </a:p>
        </p:txBody>
      </p:sp>
      <p:cxnSp>
        <p:nvCxnSpPr>
          <p:cNvPr id="284" name="Google Shape;284;p16"/>
          <p:cNvCxnSpPr/>
          <p:nvPr/>
        </p:nvCxnSpPr>
        <p:spPr>
          <a:xfrm>
            <a:off x="3826047" y="4645334"/>
            <a:ext cx="0" cy="1001197"/>
          </a:xfrm>
          <a:prstGeom prst="straightConnector1">
            <a:avLst/>
          </a:prstGeom>
          <a:noFill/>
          <a:ln cap="flat" cmpd="sng" w="9525">
            <a:solidFill>
              <a:srgbClr val="2F415D"/>
            </a:solidFill>
            <a:prstDash val="solid"/>
            <a:round/>
            <a:headEnd len="sm" w="sm" type="none"/>
            <a:tailEnd len="sm" w="sm" type="none"/>
          </a:ln>
        </p:spPr>
      </p:cxnSp>
      <p:sp>
        <p:nvSpPr>
          <p:cNvPr id="285" name="Google Shape;285;p16"/>
          <p:cNvSpPr txBox="1"/>
          <p:nvPr/>
        </p:nvSpPr>
        <p:spPr>
          <a:xfrm>
            <a:off x="638989" y="4713338"/>
            <a:ext cx="1219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accent2"/>
                </a:solidFill>
                <a:latin typeface="Calibri"/>
                <a:ea typeface="Calibri"/>
                <a:cs typeface="Calibri"/>
                <a:sym typeface="Calibri"/>
              </a:rPr>
              <a:t>2022</a:t>
            </a:r>
            <a:endParaRPr/>
          </a:p>
        </p:txBody>
      </p:sp>
      <p:sp>
        <p:nvSpPr>
          <p:cNvPr id="286" name="Google Shape;286;p16"/>
          <p:cNvSpPr txBox="1"/>
          <p:nvPr/>
        </p:nvSpPr>
        <p:spPr>
          <a:xfrm>
            <a:off x="4002599" y="4703483"/>
            <a:ext cx="12192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chemeClr val="accent3"/>
                </a:solidFill>
                <a:latin typeface="Calibri"/>
                <a:ea typeface="Calibri"/>
                <a:cs typeface="Calibri"/>
                <a:sym typeface="Calibri"/>
              </a:rPr>
              <a:t>2023</a:t>
            </a:r>
            <a:endParaRPr/>
          </a:p>
        </p:txBody>
      </p:sp>
      <p:sp>
        <p:nvSpPr>
          <p:cNvPr id="287" name="Google Shape;287;p16"/>
          <p:cNvSpPr/>
          <p:nvPr/>
        </p:nvSpPr>
        <p:spPr>
          <a:xfrm>
            <a:off x="5540741" y="5563865"/>
            <a:ext cx="1046068" cy="917393"/>
          </a:xfrm>
          <a:prstGeom prst="upArrowCallout">
            <a:avLst>
              <a:gd fmla="val 25000" name="adj1"/>
              <a:gd fmla="val 25000" name="adj2"/>
              <a:gd fmla="val 25000" name="adj3"/>
              <a:gd fmla="val 64977" name="adj4"/>
            </a:avLst>
          </a:prstGeom>
          <a:solidFill>
            <a:srgbClr val="6F88B3"/>
          </a:solidFill>
          <a:ln cap="flat" cmpd="sng" w="25400">
            <a:solidFill>
              <a:schemeClr val="accent1"/>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rPr b="0" i="0" lang="en-US" sz="1333" u="none" cap="none" strike="noStrike">
                <a:solidFill>
                  <a:schemeClr val="lt1"/>
                </a:solidFill>
                <a:latin typeface="Calibri"/>
                <a:ea typeface="Calibri"/>
                <a:cs typeface="Calibri"/>
                <a:sym typeface="Calibri"/>
              </a:rPr>
              <a:t>Early March</a:t>
            </a:r>
            <a:endParaRPr/>
          </a:p>
        </p:txBody>
      </p:sp>
      <p:sp>
        <p:nvSpPr>
          <p:cNvPr id="288" name="Google Shape;288;p16"/>
          <p:cNvSpPr/>
          <p:nvPr/>
        </p:nvSpPr>
        <p:spPr>
          <a:xfrm>
            <a:off x="6722602" y="5563863"/>
            <a:ext cx="1261732" cy="917393"/>
          </a:xfrm>
          <a:prstGeom prst="upArrowCallout">
            <a:avLst>
              <a:gd fmla="val 25000" name="adj1"/>
              <a:gd fmla="val 25000" name="adj2"/>
              <a:gd fmla="val 25000" name="adj3"/>
              <a:gd fmla="val 64977" name="adj4"/>
            </a:avLst>
          </a:prstGeom>
          <a:solidFill>
            <a:schemeClr val="accent1"/>
          </a:solidFill>
          <a:ln cap="flat" cmpd="sng" w="25400">
            <a:solidFill>
              <a:schemeClr val="accent1"/>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rPr b="0" i="0" lang="en-US" sz="1333" u="none" cap="none" strike="noStrike">
                <a:solidFill>
                  <a:schemeClr val="accent3"/>
                </a:solidFill>
                <a:latin typeface="Calibri"/>
                <a:ea typeface="Calibri"/>
                <a:cs typeface="Calibri"/>
                <a:sym typeface="Calibri"/>
              </a:rPr>
              <a:t>CEOS SIT-38 side-meeting</a:t>
            </a:r>
            <a:endParaRPr/>
          </a:p>
        </p:txBody>
      </p:sp>
      <p:sp>
        <p:nvSpPr>
          <p:cNvPr id="289" name="Google Shape;289;p16"/>
          <p:cNvSpPr txBox="1"/>
          <p:nvPr/>
        </p:nvSpPr>
        <p:spPr>
          <a:xfrm>
            <a:off x="4330331" y="5233021"/>
            <a:ext cx="1261723"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500" u="none" cap="none" strike="noStrike">
                <a:solidFill>
                  <a:schemeClr val="lt1"/>
                </a:solidFill>
                <a:latin typeface="Calibri"/>
                <a:ea typeface="Calibri"/>
                <a:cs typeface="Calibri"/>
                <a:sym typeface="Calibri"/>
              </a:rPr>
              <a:t>Feb-March</a:t>
            </a:r>
            <a:endParaRPr/>
          </a:p>
        </p:txBody>
      </p:sp>
      <p:sp>
        <p:nvSpPr>
          <p:cNvPr id="290" name="Google Shape;290;p16"/>
          <p:cNvSpPr/>
          <p:nvPr/>
        </p:nvSpPr>
        <p:spPr>
          <a:xfrm>
            <a:off x="9668688" y="5563863"/>
            <a:ext cx="1261732" cy="917393"/>
          </a:xfrm>
          <a:prstGeom prst="upArrowCallout">
            <a:avLst>
              <a:gd fmla="val 25000" name="adj1"/>
              <a:gd fmla="val 25000" name="adj2"/>
              <a:gd fmla="val 25000" name="adj3"/>
              <a:gd fmla="val 64977" name="adj4"/>
            </a:avLst>
          </a:prstGeom>
          <a:solidFill>
            <a:schemeClr val="accent1"/>
          </a:solidFill>
          <a:ln cap="flat" cmpd="sng" w="25400">
            <a:solidFill>
              <a:schemeClr val="accent1"/>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rPr b="0" i="0" lang="en-US" sz="1333" u="none" cap="none" strike="noStrike">
                <a:solidFill>
                  <a:schemeClr val="accent3"/>
                </a:solidFill>
                <a:latin typeface="Calibri"/>
                <a:ea typeface="Calibri"/>
                <a:cs typeface="Calibri"/>
                <a:sym typeface="Calibri"/>
              </a:rPr>
              <a:t>CEOS SIT TW</a:t>
            </a:r>
            <a:endParaRPr/>
          </a:p>
          <a:p>
            <a:pPr indent="0" lvl="0" marL="0" marR="0" rtl="0" algn="ctr">
              <a:lnSpc>
                <a:spcPct val="100000"/>
              </a:lnSpc>
              <a:spcBef>
                <a:spcPts val="0"/>
              </a:spcBef>
              <a:spcAft>
                <a:spcPts val="0"/>
              </a:spcAft>
              <a:buNone/>
            </a:pPr>
            <a:r>
              <a:rPr b="0" i="0" lang="en-US" sz="1333" u="none" cap="none" strike="noStrike">
                <a:solidFill>
                  <a:schemeClr val="accent3"/>
                </a:solidFill>
                <a:latin typeface="Calibri"/>
                <a:ea typeface="Calibri"/>
                <a:cs typeface="Calibri"/>
                <a:sym typeface="Calibri"/>
              </a:rPr>
              <a:t>Side-meeting</a:t>
            </a:r>
            <a:endParaRPr/>
          </a:p>
        </p:txBody>
      </p:sp>
      <p:sp>
        <p:nvSpPr>
          <p:cNvPr id="291" name="Google Shape;291;p16"/>
          <p:cNvSpPr/>
          <p:nvPr/>
        </p:nvSpPr>
        <p:spPr>
          <a:xfrm>
            <a:off x="8195645" y="5563863"/>
            <a:ext cx="1261732" cy="917393"/>
          </a:xfrm>
          <a:prstGeom prst="upArrowCallout">
            <a:avLst>
              <a:gd fmla="val 25000" name="adj1"/>
              <a:gd fmla="val 25000" name="adj2"/>
              <a:gd fmla="val 25000" name="adj3"/>
              <a:gd fmla="val 64977" name="adj4"/>
            </a:avLst>
          </a:prstGeom>
          <a:solidFill>
            <a:srgbClr val="6F88B3"/>
          </a:solidFill>
          <a:ln cap="flat" cmpd="sng" w="25400">
            <a:solidFill>
              <a:schemeClr val="accent1"/>
            </a:solidFill>
            <a:prstDash val="solid"/>
            <a:round/>
            <a:headEnd len="sm" w="sm" type="none"/>
            <a:tailEnd len="sm" w="sm" type="none"/>
          </a:ln>
        </p:spPr>
        <p:txBody>
          <a:bodyPr anchorCtr="0" anchor="ctr" bIns="60950" lIns="121900" spcFirstLastPara="1" rIns="121900" wrap="square" tIns="60950">
            <a:noAutofit/>
          </a:bodyPr>
          <a:lstStyle/>
          <a:p>
            <a:pPr indent="0" lvl="0" marL="0" marR="0" rtl="0" algn="ctr">
              <a:lnSpc>
                <a:spcPct val="100000"/>
              </a:lnSpc>
              <a:spcBef>
                <a:spcPts val="0"/>
              </a:spcBef>
              <a:spcAft>
                <a:spcPts val="0"/>
              </a:spcAft>
              <a:buNone/>
            </a:pPr>
            <a:r>
              <a:rPr b="0" i="0" lang="en-US" sz="1333" u="none" cap="none" strike="noStrike">
                <a:solidFill>
                  <a:schemeClr val="lt1"/>
                </a:solidFill>
                <a:latin typeface="Calibri"/>
                <a:ea typeface="Calibri"/>
                <a:cs typeface="Calibri"/>
                <a:sym typeface="Calibri"/>
              </a:rPr>
              <a:t>April-August (monthly)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nvSpPr>
        <p:spPr>
          <a:xfrm>
            <a:off x="300831" y="1216278"/>
            <a:ext cx="11725853" cy="5078313"/>
          </a:xfrm>
          <a:prstGeom prst="rect">
            <a:avLst/>
          </a:prstGeom>
          <a:noFill/>
          <a:ln>
            <a:noFill/>
          </a:ln>
        </p:spPr>
        <p:txBody>
          <a:bodyPr anchorCtr="0" anchor="t" bIns="45700" lIns="91425" spcFirstLastPara="1" rIns="91425" wrap="square" tIns="45700">
            <a:spAutoFit/>
          </a:bodyPr>
          <a:lstStyle/>
          <a:p>
            <a:pPr indent="0" lvl="0" marL="11112" marR="0" rtl="0" algn="l">
              <a:lnSpc>
                <a:spcPct val="100000"/>
              </a:lnSpc>
              <a:spcBef>
                <a:spcPts val="0"/>
              </a:spcBef>
              <a:spcAft>
                <a:spcPts val="0"/>
              </a:spcAft>
              <a:buNone/>
            </a:pPr>
            <a:r>
              <a:rPr b="1" i="0" lang="en-US" sz="2200" u="none" cap="none" strike="noStrike">
                <a:solidFill>
                  <a:srgbClr val="000000"/>
                </a:solidFill>
                <a:latin typeface="Tahoma"/>
                <a:ea typeface="Tahoma"/>
                <a:cs typeface="Tahoma"/>
                <a:sym typeface="Tahoma"/>
              </a:rPr>
              <a:t>Background:</a:t>
            </a:r>
            <a:r>
              <a:rPr b="0" i="0" lang="en-US" sz="2200" u="none" cap="none" strike="noStrike">
                <a:solidFill>
                  <a:srgbClr val="000000"/>
                </a:solidFill>
                <a:latin typeface="Tahoma"/>
                <a:ea typeface="Tahoma"/>
                <a:cs typeface="Tahoma"/>
                <a:sym typeface="Tahoma"/>
              </a:rPr>
              <a:t> CEOS endorsed the transition of the CEOS SDG Ad Hoc Team to a "CEOS SDG Coordination Group" at the 2021 CEOS Plenary. </a:t>
            </a:r>
            <a:endParaRPr/>
          </a:p>
          <a:p>
            <a:pPr indent="0" lvl="0" marL="11112" marR="0" rtl="0" algn="l">
              <a:lnSpc>
                <a:spcPct val="100000"/>
              </a:lnSpc>
              <a:spcBef>
                <a:spcPts val="1200"/>
              </a:spcBef>
              <a:spcAft>
                <a:spcPts val="0"/>
              </a:spcAft>
              <a:buNone/>
            </a:pPr>
            <a:r>
              <a:t/>
            </a:r>
            <a:endParaRPr b="0" i="0" sz="2200" u="none" cap="none" strike="noStrike">
              <a:solidFill>
                <a:srgbClr val="000000"/>
              </a:solidFill>
              <a:latin typeface="Arial"/>
              <a:ea typeface="Arial"/>
              <a:cs typeface="Arial"/>
              <a:sym typeface="Arial"/>
            </a:endParaRPr>
          </a:p>
          <a:p>
            <a:pPr indent="0" lvl="0" marL="11112" marR="0" rtl="0" algn="l">
              <a:lnSpc>
                <a:spcPct val="100000"/>
              </a:lnSpc>
              <a:spcBef>
                <a:spcPts val="1200"/>
              </a:spcBef>
              <a:spcAft>
                <a:spcPts val="0"/>
              </a:spcAft>
              <a:buNone/>
            </a:pPr>
            <a:r>
              <a:t/>
            </a:r>
            <a:endParaRPr b="0" i="0" sz="2200" u="none" cap="none" strike="noStrike">
              <a:solidFill>
                <a:srgbClr val="000000"/>
              </a:solidFill>
              <a:latin typeface="Arial"/>
              <a:ea typeface="Arial"/>
              <a:cs typeface="Arial"/>
              <a:sym typeface="Arial"/>
            </a:endParaRPr>
          </a:p>
          <a:p>
            <a:pPr indent="0" lvl="0" marL="11112" marR="0" rtl="0" algn="l">
              <a:lnSpc>
                <a:spcPct val="100000"/>
              </a:lnSpc>
              <a:spcBef>
                <a:spcPts val="1200"/>
              </a:spcBef>
              <a:spcAft>
                <a:spcPts val="0"/>
              </a:spcAft>
              <a:buNone/>
            </a:pPr>
            <a:r>
              <a:t/>
            </a:r>
            <a:endParaRPr b="0" i="0" sz="2200" u="none" cap="none" strike="noStrike">
              <a:solidFill>
                <a:srgbClr val="000000"/>
              </a:solidFill>
              <a:latin typeface="Arial"/>
              <a:ea typeface="Arial"/>
              <a:cs typeface="Arial"/>
              <a:sym typeface="Arial"/>
            </a:endParaRPr>
          </a:p>
          <a:p>
            <a:pPr indent="0" lvl="0" marL="11112" marR="0" rtl="0" algn="l">
              <a:lnSpc>
                <a:spcPct val="100000"/>
              </a:lnSpc>
              <a:spcBef>
                <a:spcPts val="1200"/>
              </a:spcBef>
              <a:spcAft>
                <a:spcPts val="0"/>
              </a:spcAft>
              <a:buNone/>
            </a:pPr>
            <a:r>
              <a:t/>
            </a:r>
            <a:endParaRPr b="0" i="0" sz="2200" u="none" cap="none" strike="noStrike">
              <a:solidFill>
                <a:srgbClr val="000000"/>
              </a:solidFill>
              <a:latin typeface="Arial"/>
              <a:ea typeface="Arial"/>
              <a:cs typeface="Arial"/>
              <a:sym typeface="Arial"/>
            </a:endParaRPr>
          </a:p>
          <a:p>
            <a:pPr indent="0" lvl="0" marL="11112" marR="0" rtl="0" algn="l">
              <a:lnSpc>
                <a:spcPct val="100000"/>
              </a:lnSpc>
              <a:spcBef>
                <a:spcPts val="1200"/>
              </a:spcBef>
              <a:spcAft>
                <a:spcPts val="0"/>
              </a:spcAft>
              <a:buNone/>
            </a:pPr>
            <a:r>
              <a:t/>
            </a:r>
            <a:endParaRPr b="1" i="0" sz="2200" u="none" cap="none" strike="noStrike">
              <a:solidFill>
                <a:srgbClr val="000000"/>
              </a:solidFill>
              <a:latin typeface="Arial"/>
              <a:ea typeface="Arial"/>
              <a:cs typeface="Arial"/>
              <a:sym typeface="Arial"/>
            </a:endParaRPr>
          </a:p>
          <a:p>
            <a:pPr indent="0" lvl="0" marL="11112" marR="0" rtl="0" algn="l">
              <a:lnSpc>
                <a:spcPct val="100000"/>
              </a:lnSpc>
              <a:spcBef>
                <a:spcPts val="1200"/>
              </a:spcBef>
              <a:spcAft>
                <a:spcPts val="0"/>
              </a:spcAft>
              <a:buNone/>
            </a:pPr>
            <a:r>
              <a:rPr b="1" i="0" lang="en-US" sz="2200" u="none" cap="none" strike="noStrike">
                <a:solidFill>
                  <a:srgbClr val="000000"/>
                </a:solidFill>
                <a:latin typeface="Tahoma"/>
                <a:ea typeface="Tahoma"/>
                <a:cs typeface="Tahoma"/>
                <a:sym typeface="Tahoma"/>
              </a:rPr>
              <a:t>Group GOAL</a:t>
            </a:r>
            <a:r>
              <a:rPr b="0" i="0" lang="en-US" sz="2200" u="none" cap="none" strike="noStrike">
                <a:solidFill>
                  <a:srgbClr val="000000"/>
                </a:solidFill>
                <a:latin typeface="Tahoma"/>
                <a:ea typeface="Tahoma"/>
                <a:cs typeface="Tahoma"/>
                <a:sym typeface="Tahoma"/>
              </a:rPr>
              <a:t>: </a:t>
            </a:r>
            <a:r>
              <a:rPr b="0" i="1" lang="en-US" sz="2200" u="none" cap="none" strike="noStrike">
                <a:solidFill>
                  <a:srgbClr val="0070C0"/>
                </a:solidFill>
                <a:latin typeface="Tahoma"/>
                <a:ea typeface="Tahoma"/>
                <a:cs typeface="Tahoma"/>
                <a:sym typeface="Tahoma"/>
              </a:rPr>
              <a:t>The CEOS SDG Coordination Group will communicate our current and planned resources (e.g., analysis ready satellite data, tools, guidance, capacity building) internally across the CEOS community, and externally, and will seek a better understanding of the evolving needs of U.N. Custodian Agencies and country-based users to address the UN Sustainable Development Goals (SDG), including through liaison with GEO.</a:t>
            </a:r>
            <a:endParaRPr/>
          </a:p>
        </p:txBody>
      </p:sp>
      <p:sp>
        <p:nvSpPr>
          <p:cNvPr id="141" name="Google Shape;141;p2"/>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sz="4000">
                <a:latin typeface="Arial"/>
                <a:ea typeface="Arial"/>
                <a:cs typeface="Arial"/>
                <a:sym typeface="Arial"/>
              </a:rPr>
              <a:t>New SDG Coordination Group</a:t>
            </a:r>
            <a:endParaRPr/>
          </a:p>
        </p:txBody>
      </p:sp>
      <p:pic>
        <p:nvPicPr>
          <p:cNvPr id="142" name="Google Shape;142;p2"/>
          <p:cNvPicPr preferRelativeResize="0"/>
          <p:nvPr/>
        </p:nvPicPr>
        <p:blipFill rotWithShape="1">
          <a:blip r:embed="rId3">
            <a:alphaModFix/>
          </a:blip>
          <a:srcRect b="0" l="0" r="0" t="0"/>
          <a:stretch/>
        </p:blipFill>
        <p:spPr>
          <a:xfrm>
            <a:off x="8448732" y="1920840"/>
            <a:ext cx="3347633" cy="2297395"/>
          </a:xfrm>
          <a:prstGeom prst="rect">
            <a:avLst/>
          </a:prstGeom>
          <a:noFill/>
          <a:ln>
            <a:noFill/>
          </a:ln>
        </p:spPr>
      </p:pic>
      <p:sp>
        <p:nvSpPr>
          <p:cNvPr id="143" name="Google Shape;143;p2"/>
          <p:cNvSpPr txBox="1"/>
          <p:nvPr/>
        </p:nvSpPr>
        <p:spPr>
          <a:xfrm>
            <a:off x="377033" y="2355270"/>
            <a:ext cx="7090569" cy="1754326"/>
          </a:xfrm>
          <a:prstGeom prst="rect">
            <a:avLst/>
          </a:prstGeom>
          <a:solidFill>
            <a:srgbClr val="F8F8F8"/>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Tahoma"/>
                <a:ea typeface="Tahoma"/>
                <a:cs typeface="Tahoma"/>
                <a:sym typeface="Tahoma"/>
              </a:rPr>
              <a:t>Strategic Lead</a:t>
            </a:r>
            <a:r>
              <a:rPr b="0" i="0" lang="en-US" sz="1800" u="none" cap="none" strike="noStrike">
                <a:solidFill>
                  <a:srgbClr val="000000"/>
                </a:solidFill>
                <a:latin typeface="Tahoma"/>
                <a:ea typeface="Tahoma"/>
                <a:cs typeface="Tahoma"/>
                <a:sym typeface="Tahoma"/>
              </a:rPr>
              <a:t>: SIT Chair Team (Ivan Petiteville, Marc Paganini)</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Tahoma"/>
                <a:ea typeface="Tahoma"/>
                <a:cs typeface="Tahoma"/>
                <a:sym typeface="Tahoma"/>
              </a:rPr>
              <a:t>Implementation Lead:</a:t>
            </a:r>
            <a:r>
              <a:rPr b="0" i="0" lang="en-US" sz="1800" u="none" cap="none" strike="noStrike">
                <a:solidFill>
                  <a:srgbClr val="000000"/>
                </a:solidFill>
                <a:latin typeface="Tahoma"/>
                <a:ea typeface="Tahoma"/>
                <a:cs typeface="Tahoma"/>
                <a:sym typeface="Tahoma"/>
              </a:rPr>
              <a:t> SEO Team (Brian Killough, David Borges)</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Tahoma"/>
                <a:ea typeface="Tahoma"/>
                <a:cs typeface="Tahoma"/>
                <a:sym typeface="Tahoma"/>
              </a:rPr>
              <a:t>Former SIT Chair Team (CSIRO):</a:t>
            </a:r>
            <a:r>
              <a:rPr b="0" i="0" lang="en-US" sz="1800" u="none" cap="none" strike="noStrike">
                <a:solidFill>
                  <a:srgbClr val="000000"/>
                </a:solidFill>
                <a:latin typeface="Tahoma"/>
                <a:ea typeface="Tahoma"/>
                <a:cs typeface="Tahoma"/>
                <a:sym typeface="Tahoma"/>
              </a:rPr>
              <a:t> Flora Kerblat, Alex Held</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Tahoma"/>
                <a:ea typeface="Tahoma"/>
                <a:cs typeface="Tahoma"/>
                <a:sym typeface="Tahoma"/>
              </a:rPr>
              <a:t>CEO:</a:t>
            </a:r>
            <a:r>
              <a:rPr b="0" i="0" lang="en-US" sz="1800" u="none" cap="none" strike="noStrike">
                <a:solidFill>
                  <a:srgbClr val="000000"/>
                </a:solidFill>
                <a:latin typeface="Tahoma"/>
                <a:ea typeface="Tahoma"/>
                <a:cs typeface="Tahoma"/>
                <a:sym typeface="Tahoma"/>
              </a:rPr>
              <a:t> Marie-Claire Greening</a:t>
            </a:r>
            <a:endParaRPr/>
          </a:p>
          <a:p>
            <a:pPr indent="0" lvl="0" marL="0" marR="0" rtl="0" algn="l">
              <a:lnSpc>
                <a:spcPct val="100000"/>
              </a:lnSpc>
              <a:spcBef>
                <a:spcPts val="0"/>
              </a:spcBef>
              <a:spcAft>
                <a:spcPts val="0"/>
              </a:spcAft>
              <a:buNone/>
            </a:pPr>
            <a:r>
              <a:rPr b="1" i="0" lang="en-US" sz="1800" u="none" cap="none" strike="noStrike">
                <a:solidFill>
                  <a:srgbClr val="000000"/>
                </a:solidFill>
                <a:latin typeface="Tahoma"/>
                <a:ea typeface="Tahoma"/>
                <a:cs typeface="Tahoma"/>
                <a:sym typeface="Tahoma"/>
              </a:rPr>
              <a:t>CEOS-GEO liaison:</a:t>
            </a:r>
            <a:r>
              <a:rPr b="0" i="0" lang="en-US" sz="1800" u="none" cap="none" strike="noStrike">
                <a:solidFill>
                  <a:srgbClr val="000000"/>
                </a:solidFill>
                <a:latin typeface="Tahoma"/>
                <a:ea typeface="Tahoma"/>
                <a:cs typeface="Tahoma"/>
                <a:sym typeface="Tahoma"/>
              </a:rPr>
              <a:t> Argyro Kavvada</a:t>
            </a:r>
            <a:endParaRPr/>
          </a:p>
          <a:p>
            <a:pPr indent="0" lvl="0" marL="0" marR="0" rtl="0" algn="l">
              <a:lnSpc>
                <a:spcPct val="100000"/>
              </a:lnSpc>
              <a:spcBef>
                <a:spcPts val="0"/>
              </a:spcBef>
              <a:spcAft>
                <a:spcPts val="0"/>
              </a:spcAft>
              <a:buNone/>
            </a:pPr>
            <a:r>
              <a:rPr b="0" i="1" lang="en-US" sz="1800" u="none" cap="none" strike="noStrike">
                <a:solidFill>
                  <a:srgbClr val="000000"/>
                </a:solidFill>
                <a:latin typeface="Tahoma"/>
                <a:ea typeface="Tahoma"/>
                <a:cs typeface="Tahoma"/>
                <a:sym typeface="Tahoma"/>
              </a:rPr>
              <a:t>* Support from Symbios (George Dyke, Matt Steventon, Libby Rose)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3445F"/>
              </a:buClr>
              <a:buSzPts val="1400"/>
              <a:buFont typeface="Arial"/>
              <a:buNone/>
            </a:pPr>
            <a:r>
              <a:rPr b="1" i="0" lang="en-US" sz="1400" u="none" cap="none" strike="noStrike">
                <a:solidFill>
                  <a:srgbClr val="33445F"/>
                </a:solidFill>
                <a:latin typeface="Arial"/>
                <a:ea typeface="Arial"/>
                <a:cs typeface="Arial"/>
                <a:sym typeface="Arial"/>
              </a:rPr>
              <a:t>Slide </a:t>
            </a:r>
            <a:fld id="{00000000-1234-1234-1234-123412341234}" type="slidenum">
              <a:rPr b="1" i="0" lang="en-US" sz="1400" u="none" cap="none" strike="noStrike">
                <a:solidFill>
                  <a:srgbClr val="33445F"/>
                </a:solidFill>
                <a:latin typeface="Arial"/>
                <a:ea typeface="Arial"/>
                <a:cs typeface="Arial"/>
                <a:sym typeface="Arial"/>
              </a:rPr>
              <a:t>‹#›</a:t>
            </a:fld>
            <a:endParaRPr b="1" i="0" sz="1400" u="none" cap="none" strike="noStrike">
              <a:solidFill>
                <a:srgbClr val="33445F"/>
              </a:solidFill>
              <a:latin typeface="Arial"/>
              <a:ea typeface="Arial"/>
              <a:cs typeface="Arial"/>
              <a:sym typeface="Arial"/>
            </a:endParaRPr>
          </a:p>
        </p:txBody>
      </p:sp>
      <p:sp>
        <p:nvSpPr>
          <p:cNvPr id="149" name="Google Shape;149;p3"/>
          <p:cNvSpPr txBox="1"/>
          <p:nvPr/>
        </p:nvSpPr>
        <p:spPr>
          <a:xfrm>
            <a:off x="2301592" y="2067250"/>
            <a:ext cx="6640960" cy="38625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Tahoma"/>
              <a:ea typeface="Tahoma"/>
              <a:cs typeface="Tahoma"/>
              <a:sym typeface="Tahoma"/>
            </a:endParaRPr>
          </a:p>
          <a:p>
            <a:pPr indent="-342900" lvl="1" marL="8001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been meeting monthly (last on Nov 8),</a:t>
            </a:r>
            <a:endParaRPr/>
          </a:p>
          <a:p>
            <a:pPr indent="-342900" lvl="1" marL="8001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made excellent progress on the planned deliverables </a:t>
            </a:r>
            <a:r>
              <a:rPr b="1" i="0" lang="en-US" sz="2000" u="none" cap="none" strike="noStrike">
                <a:solidFill>
                  <a:schemeClr val="accent2"/>
                </a:solidFill>
                <a:latin typeface="Tahoma"/>
                <a:ea typeface="Tahoma"/>
                <a:cs typeface="Tahoma"/>
                <a:sym typeface="Tahoma"/>
              </a:rPr>
              <a:t>(8 of 9 complete),</a:t>
            </a:r>
            <a:endParaRPr/>
          </a:p>
          <a:p>
            <a:pPr indent="-342900" lvl="1" marL="8001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reassessed our communications with GEO,</a:t>
            </a:r>
            <a:endParaRPr/>
          </a:p>
          <a:p>
            <a:pPr indent="-342900" lvl="1" marL="8001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completed two face-to-face side-meetings at </a:t>
            </a:r>
            <a:br>
              <a:rPr b="0" i="0" lang="en-US" sz="2000" u="none" cap="none" strike="noStrike">
                <a:solidFill>
                  <a:srgbClr val="000000"/>
                </a:solidFill>
                <a:latin typeface="Tahoma"/>
                <a:ea typeface="Tahoma"/>
                <a:cs typeface="Tahoma"/>
                <a:sym typeface="Tahoma"/>
              </a:rPr>
            </a:br>
            <a:r>
              <a:rPr b="0" i="0" lang="en-US" sz="2000" u="none" cap="none" strike="noStrike">
                <a:solidFill>
                  <a:srgbClr val="000000"/>
                </a:solidFill>
                <a:latin typeface="Tahoma"/>
                <a:ea typeface="Tahoma"/>
                <a:cs typeface="Tahoma"/>
                <a:sym typeface="Tahoma"/>
              </a:rPr>
              <a:t>SIT-TW and Plenary (yesterday),</a:t>
            </a:r>
            <a:endParaRPr/>
          </a:p>
          <a:p>
            <a:pPr indent="-342900" lvl="1" marL="8001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agreed on new and impactful deliverables for 2023 and beyond.</a:t>
            </a:r>
            <a:endParaRPr/>
          </a:p>
          <a:p>
            <a:pPr indent="-215900" lvl="1" marL="800100" marR="0" rtl="0" algn="l">
              <a:lnSpc>
                <a:spcPct val="100000"/>
              </a:lnSpc>
              <a:spcBef>
                <a:spcPts val="0"/>
              </a:spcBef>
              <a:spcAft>
                <a:spcPts val="0"/>
              </a:spcAft>
              <a:buClr>
                <a:srgbClr val="000000"/>
              </a:buClr>
              <a:buSzPts val="2000"/>
              <a:buFont typeface="Noto Sans Symbols"/>
              <a:buNone/>
            </a:pPr>
            <a:r>
              <a:t/>
            </a:r>
            <a:endParaRPr b="0" i="0" sz="20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ahoma"/>
              <a:ea typeface="Tahoma"/>
              <a:cs typeface="Tahoma"/>
              <a:sym typeface="Tahoma"/>
            </a:endParaRPr>
          </a:p>
          <a:p>
            <a:pPr indent="0" lvl="0" marL="0" marR="0" rtl="0" algn="l">
              <a:lnSpc>
                <a:spcPct val="100000"/>
              </a:lnSpc>
              <a:spcBef>
                <a:spcPts val="600"/>
              </a:spcBef>
              <a:spcAft>
                <a:spcPts val="0"/>
              </a:spcAft>
              <a:buNone/>
            </a:pPr>
            <a:r>
              <a:rPr b="0" i="0" lang="en-US" sz="2000" u="none" cap="none" strike="noStrike">
                <a:solidFill>
                  <a:srgbClr val="000000"/>
                </a:solidFill>
                <a:latin typeface="Tahoma"/>
                <a:ea typeface="Tahoma"/>
                <a:cs typeface="Tahoma"/>
                <a:sym typeface="Tahoma"/>
              </a:rPr>
              <a:t>All meeting notes here: </a:t>
            </a:r>
            <a:r>
              <a:rPr b="0" i="0" lang="en-US" sz="2000" u="sng" cap="none" strike="noStrike">
                <a:solidFill>
                  <a:srgbClr val="FF0000"/>
                </a:solidFill>
                <a:latin typeface="Tahoma"/>
                <a:ea typeface="Tahoma"/>
                <a:cs typeface="Tahoma"/>
                <a:sym typeface="Tahoma"/>
                <a:hlinkClick r:id="rId3">
                  <a:extLst>
                    <a:ext uri="{A12FA001-AC4F-418D-AE19-62706E023703}">
                      <ahyp:hlinkClr val="tx"/>
                    </a:ext>
                  </a:extLst>
                </a:hlinkClick>
              </a:rPr>
              <a:t>https://tinyurl.com/yh7af8t8</a:t>
            </a:r>
            <a:r>
              <a:rPr b="0" i="0" lang="en-US" sz="2000" u="none" cap="none" strike="noStrike">
                <a:solidFill>
                  <a:srgbClr val="FF0000"/>
                </a:solidFill>
                <a:latin typeface="Tahoma"/>
                <a:ea typeface="Tahoma"/>
                <a:cs typeface="Tahoma"/>
                <a:sym typeface="Tahoma"/>
              </a:rPr>
              <a:t> </a:t>
            </a:r>
            <a:endParaRPr/>
          </a:p>
        </p:txBody>
      </p:sp>
      <p:sp>
        <p:nvSpPr>
          <p:cNvPr id="150" name="Google Shape;150;p3"/>
          <p:cNvSpPr txBox="1"/>
          <p:nvPr>
            <p:ph type="title"/>
          </p:nvPr>
        </p:nvSpPr>
        <p:spPr>
          <a:xfrm>
            <a:off x="292542" y="250367"/>
            <a:ext cx="9386864" cy="55770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sz="3600">
                <a:latin typeface="Tahoma"/>
                <a:ea typeface="Tahoma"/>
                <a:cs typeface="Tahoma"/>
                <a:sym typeface="Tahoma"/>
              </a:rPr>
              <a:t>Excellent progress in 2022 </a:t>
            </a:r>
            <a:endParaRPr/>
          </a:p>
        </p:txBody>
      </p:sp>
      <p:sp>
        <p:nvSpPr>
          <p:cNvPr id="151" name="Google Shape;151;p3"/>
          <p:cNvSpPr txBox="1"/>
          <p:nvPr/>
        </p:nvSpPr>
        <p:spPr>
          <a:xfrm>
            <a:off x="8829683" y="4726943"/>
            <a:ext cx="322876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600" u="none" cap="none" strike="noStrike">
                <a:solidFill>
                  <a:schemeClr val="accent2"/>
                </a:solidFill>
                <a:latin typeface="Tahoma"/>
                <a:ea typeface="Tahoma"/>
                <a:cs typeface="Tahoma"/>
                <a:sym typeface="Tahoma"/>
              </a:rPr>
              <a:t>ceos.org/sdg</a:t>
            </a:r>
            <a:endParaRPr b="1" i="0" sz="3600" u="none" cap="none" strike="noStrike">
              <a:solidFill>
                <a:schemeClr val="accent2"/>
              </a:solidFill>
              <a:latin typeface="Tahoma"/>
              <a:ea typeface="Tahoma"/>
              <a:cs typeface="Tahoma"/>
              <a:sym typeface="Tahoma"/>
            </a:endParaRPr>
          </a:p>
        </p:txBody>
      </p:sp>
      <p:pic>
        <p:nvPicPr>
          <p:cNvPr id="152" name="Google Shape;152;p3"/>
          <p:cNvPicPr preferRelativeResize="0"/>
          <p:nvPr/>
        </p:nvPicPr>
        <p:blipFill rotWithShape="1">
          <a:blip r:embed="rId4">
            <a:alphaModFix/>
          </a:blip>
          <a:srcRect b="0" l="0" r="0" t="0"/>
          <a:stretch/>
        </p:blipFill>
        <p:spPr>
          <a:xfrm>
            <a:off x="8942552" y="2407089"/>
            <a:ext cx="3003030" cy="2272580"/>
          </a:xfrm>
          <a:prstGeom prst="rect">
            <a:avLst/>
          </a:prstGeom>
          <a:noFill/>
          <a:ln>
            <a:noFill/>
          </a:ln>
          <a:effectLst>
            <a:outerShdw blurRad="292100" rotWithShape="0" algn="tl" dir="2700000" dist="139700">
              <a:srgbClr val="333333">
                <a:alpha val="64705"/>
              </a:srgbClr>
            </a:outerShdw>
          </a:effectLst>
        </p:spPr>
      </p:pic>
      <p:pic>
        <p:nvPicPr>
          <p:cNvPr descr="A picture containing text, indoor, computer, computer&#10;&#10;Description automatically generated" id="153" name="Google Shape;153;p3"/>
          <p:cNvPicPr preferRelativeResize="0"/>
          <p:nvPr/>
        </p:nvPicPr>
        <p:blipFill rotWithShape="1">
          <a:blip r:embed="rId5">
            <a:alphaModFix/>
          </a:blip>
          <a:srcRect b="0" l="0" r="0" t="0"/>
          <a:stretch/>
        </p:blipFill>
        <p:spPr>
          <a:xfrm>
            <a:off x="416380" y="2249260"/>
            <a:ext cx="1949488" cy="2620736"/>
          </a:xfrm>
          <a:prstGeom prst="rect">
            <a:avLst/>
          </a:prstGeom>
          <a:noFill/>
          <a:ln>
            <a:noFill/>
          </a:ln>
        </p:spPr>
      </p:pic>
      <p:sp>
        <p:nvSpPr>
          <p:cNvPr id="154" name="Google Shape;154;p3"/>
          <p:cNvSpPr txBox="1"/>
          <p:nvPr/>
        </p:nvSpPr>
        <p:spPr>
          <a:xfrm>
            <a:off x="292542" y="4869996"/>
            <a:ext cx="2164908"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500" u="none" cap="none" strike="noStrike">
                <a:solidFill>
                  <a:schemeClr val="dk1"/>
                </a:solidFill>
                <a:latin typeface="Tahoma"/>
                <a:ea typeface="Tahoma"/>
                <a:cs typeface="Tahoma"/>
                <a:sym typeface="Tahoma"/>
              </a:rPr>
              <a:t>SDG side-meeting, </a:t>
            </a:r>
            <a:br>
              <a:rPr b="0" i="1" lang="en-US" sz="1500" u="none" cap="none" strike="noStrike">
                <a:solidFill>
                  <a:schemeClr val="dk1"/>
                </a:solidFill>
                <a:latin typeface="Tahoma"/>
                <a:ea typeface="Tahoma"/>
                <a:cs typeface="Tahoma"/>
                <a:sym typeface="Tahoma"/>
              </a:rPr>
            </a:br>
            <a:r>
              <a:rPr b="0" i="1" lang="en-US" sz="1500" u="none" cap="none" strike="noStrike">
                <a:solidFill>
                  <a:schemeClr val="dk1"/>
                </a:solidFill>
                <a:latin typeface="Tahoma"/>
                <a:ea typeface="Tahoma"/>
                <a:cs typeface="Tahoma"/>
                <a:sym typeface="Tahoma"/>
              </a:rPr>
              <a:t>SIT-TW, </a:t>
            </a:r>
            <a:br>
              <a:rPr b="0" i="1" lang="en-US" sz="1500" u="none" cap="none" strike="noStrike">
                <a:solidFill>
                  <a:schemeClr val="dk1"/>
                </a:solidFill>
                <a:latin typeface="Tahoma"/>
                <a:ea typeface="Tahoma"/>
                <a:cs typeface="Tahoma"/>
                <a:sym typeface="Tahoma"/>
              </a:rPr>
            </a:br>
            <a:r>
              <a:rPr b="0" i="1" lang="en-US" sz="1500" u="none" cap="none" strike="noStrike">
                <a:solidFill>
                  <a:schemeClr val="dk1"/>
                </a:solidFill>
                <a:latin typeface="Tahoma"/>
                <a:ea typeface="Tahoma"/>
                <a:cs typeface="Tahoma"/>
                <a:sym typeface="Tahoma"/>
              </a:rPr>
              <a:t>ESRIN Frascati, </a:t>
            </a:r>
            <a:br>
              <a:rPr b="0" i="1" lang="en-US" sz="1500" u="none" cap="none" strike="noStrike">
                <a:solidFill>
                  <a:schemeClr val="dk1"/>
                </a:solidFill>
                <a:latin typeface="Tahoma"/>
                <a:ea typeface="Tahoma"/>
                <a:cs typeface="Tahoma"/>
                <a:sym typeface="Tahoma"/>
              </a:rPr>
            </a:br>
            <a:r>
              <a:rPr b="0" i="1" lang="en-US" sz="1500" u="none" cap="none" strike="noStrike">
                <a:solidFill>
                  <a:schemeClr val="dk1"/>
                </a:solidFill>
                <a:latin typeface="Tahoma"/>
                <a:ea typeface="Tahoma"/>
                <a:cs typeface="Tahoma"/>
                <a:sym typeface="Tahoma"/>
              </a:rPr>
              <a:t>Sept 13</a:t>
            </a:r>
            <a:r>
              <a:rPr b="0" baseline="30000" i="1" lang="en-US" sz="1500" u="none" cap="none" strike="noStrike">
                <a:solidFill>
                  <a:schemeClr val="dk1"/>
                </a:solidFill>
                <a:latin typeface="Tahoma"/>
                <a:ea typeface="Tahoma"/>
                <a:cs typeface="Tahoma"/>
                <a:sym typeface="Tahoma"/>
              </a:rPr>
              <a:t>th</a:t>
            </a:r>
            <a:r>
              <a:rPr b="0" i="1" lang="en-US" sz="1500" u="none" cap="none" strike="noStrike">
                <a:solidFill>
                  <a:schemeClr val="dk1"/>
                </a:solidFill>
                <a:latin typeface="Tahoma"/>
                <a:ea typeface="Tahoma"/>
                <a:cs typeface="Tahoma"/>
                <a:sym typeface="Tahoma"/>
              </a:rPr>
              <a:t> 2022</a:t>
            </a:r>
            <a:endParaRPr/>
          </a:p>
        </p:txBody>
      </p:sp>
      <p:sp>
        <p:nvSpPr>
          <p:cNvPr id="155" name="Google Shape;155;p3"/>
          <p:cNvSpPr txBox="1"/>
          <p:nvPr/>
        </p:nvSpPr>
        <p:spPr>
          <a:xfrm>
            <a:off x="292542" y="1313829"/>
            <a:ext cx="1165304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200" u="none" cap="none" strike="noStrike">
                <a:solidFill>
                  <a:srgbClr val="000000"/>
                </a:solidFill>
                <a:latin typeface="Tahoma"/>
                <a:ea typeface="Tahoma"/>
                <a:cs typeface="Tahoma"/>
                <a:sym typeface="Tahoma"/>
              </a:rPr>
              <a:t>Since our endorsement at the CEOS Plenary in late 2021, the SDG Coordination Group has: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4"/>
          <p:cNvSpPr txBox="1"/>
          <p:nvPr>
            <p:ph idx="1" type="body"/>
          </p:nvPr>
        </p:nvSpPr>
        <p:spPr>
          <a:xfrm>
            <a:off x="176048" y="1500284"/>
            <a:ext cx="7626250" cy="5002204"/>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Font typeface="Noto Sans Symbols"/>
              <a:buChar char="▪"/>
            </a:pPr>
            <a:r>
              <a:rPr lang="en-US" sz="2200">
                <a:latin typeface="Tahoma"/>
                <a:ea typeface="Tahoma"/>
                <a:cs typeface="Tahoma"/>
                <a:sym typeface="Tahoma"/>
              </a:rPr>
              <a:t>Clear benefits of having a direct </a:t>
            </a:r>
            <a:r>
              <a:rPr b="1" lang="en-US" sz="2200">
                <a:latin typeface="Tahoma"/>
                <a:ea typeface="Tahoma"/>
                <a:cs typeface="Tahoma"/>
                <a:sym typeface="Tahoma"/>
              </a:rPr>
              <a:t>interaction with a United Nations SDG Custodian Agency</a:t>
            </a:r>
            <a:r>
              <a:rPr lang="en-US" sz="2200">
                <a:latin typeface="Tahoma"/>
                <a:ea typeface="Tahoma"/>
                <a:cs typeface="Tahoma"/>
                <a:sym typeface="Tahoma"/>
              </a:rPr>
              <a:t> – </a:t>
            </a:r>
            <a:br>
              <a:rPr lang="en-US" sz="2200">
                <a:latin typeface="Tahoma"/>
                <a:ea typeface="Tahoma"/>
                <a:cs typeface="Tahoma"/>
                <a:sym typeface="Tahoma"/>
              </a:rPr>
            </a:br>
            <a:r>
              <a:rPr lang="en-US" sz="2200">
                <a:latin typeface="Tahoma"/>
                <a:ea typeface="Tahoma"/>
                <a:cs typeface="Tahoma"/>
                <a:sym typeface="Tahoma"/>
              </a:rPr>
              <a:t>Stuart Crane (UNEP): </a:t>
            </a:r>
            <a:endParaRPr/>
          </a:p>
          <a:p>
            <a:pPr indent="-381000" lvl="1" marL="914400" rtl="0" algn="l">
              <a:lnSpc>
                <a:spcPct val="90000"/>
              </a:lnSpc>
              <a:spcBef>
                <a:spcPts val="500"/>
              </a:spcBef>
              <a:spcAft>
                <a:spcPts val="0"/>
              </a:spcAft>
              <a:buSzPts val="2400"/>
              <a:buFont typeface="Noto Sans Symbols"/>
              <a:buChar char="▪"/>
            </a:pPr>
            <a:r>
              <a:rPr lang="en-US" sz="1800">
                <a:latin typeface="Tahoma"/>
                <a:ea typeface="Tahoma"/>
                <a:cs typeface="Tahoma"/>
                <a:sym typeface="Tahoma"/>
              </a:rPr>
              <a:t>Demonstration of UNEP </a:t>
            </a:r>
            <a:r>
              <a:rPr b="0" i="0" lang="en-US" sz="1800" u="none" strike="noStrike">
                <a:solidFill>
                  <a:srgbClr val="000000"/>
                </a:solidFill>
                <a:latin typeface="Arial"/>
                <a:ea typeface="Arial"/>
                <a:cs typeface="Arial"/>
                <a:sym typeface="Arial"/>
              </a:rPr>
              <a:t>Freshwater Ecosystem Explorer: </a:t>
            </a:r>
            <a:r>
              <a:rPr b="0" i="0" lang="en-US" sz="1800" u="sng" strike="noStrike">
                <a:solidFill>
                  <a:srgbClr val="1155CC"/>
                </a:solidFill>
                <a:latin typeface="Arial"/>
                <a:ea typeface="Arial"/>
                <a:cs typeface="Arial"/>
                <a:sym typeface="Arial"/>
                <a:hlinkClick r:id="rId3">
                  <a:extLst>
                    <a:ext uri="{A12FA001-AC4F-418D-AE19-62706E023703}">
                      <ahyp:hlinkClr val="tx"/>
                    </a:ext>
                  </a:extLst>
                </a:hlinkClick>
              </a:rPr>
              <a:t>www.sdg661.app</a:t>
            </a:r>
            <a:r>
              <a:rPr lang="en-US" sz="1800">
                <a:latin typeface="Tahoma"/>
                <a:ea typeface="Tahoma"/>
                <a:cs typeface="Tahoma"/>
                <a:sym typeface="Tahoma"/>
              </a:rPr>
              <a:t>, used by UN Members Countries, </a:t>
            </a:r>
            <a:endParaRPr/>
          </a:p>
          <a:p>
            <a:pPr indent="-381000" lvl="1" marL="914400" rtl="0" algn="l">
              <a:lnSpc>
                <a:spcPct val="90000"/>
              </a:lnSpc>
              <a:spcBef>
                <a:spcPts val="500"/>
              </a:spcBef>
              <a:spcAft>
                <a:spcPts val="0"/>
              </a:spcAft>
              <a:buSzPts val="2400"/>
              <a:buFont typeface="Noto Sans Symbols"/>
              <a:buChar char="▪"/>
            </a:pPr>
            <a:r>
              <a:rPr lang="en-US" sz="1800">
                <a:latin typeface="Tahoma"/>
                <a:ea typeface="Tahoma"/>
                <a:cs typeface="Tahoma"/>
                <a:sym typeface="Tahoma"/>
              </a:rPr>
              <a:t>Followed by Q&amp;A</a:t>
            </a:r>
            <a:endParaRPr/>
          </a:p>
          <a:p>
            <a:pPr indent="-406400" lvl="0" marL="457200" rtl="0" algn="l">
              <a:lnSpc>
                <a:spcPct val="90000"/>
              </a:lnSpc>
              <a:spcBef>
                <a:spcPts val="1000"/>
              </a:spcBef>
              <a:spcAft>
                <a:spcPts val="0"/>
              </a:spcAft>
              <a:buSzPts val="2800"/>
              <a:buFont typeface="Noto Sans Symbols"/>
              <a:buChar char="▪"/>
            </a:pPr>
            <a:r>
              <a:rPr lang="en-US" sz="2200">
                <a:latin typeface="Tahoma"/>
                <a:ea typeface="Tahoma"/>
                <a:cs typeface="Tahoma"/>
                <a:sym typeface="Tahoma"/>
              </a:rPr>
              <a:t>Review of 2022 deliverables status</a:t>
            </a:r>
            <a:endParaRPr/>
          </a:p>
          <a:p>
            <a:pPr indent="-406400" lvl="0" marL="457200" rtl="0" algn="l">
              <a:lnSpc>
                <a:spcPct val="90000"/>
              </a:lnSpc>
              <a:spcBef>
                <a:spcPts val="1000"/>
              </a:spcBef>
              <a:spcAft>
                <a:spcPts val="0"/>
              </a:spcAft>
              <a:buSzPts val="2800"/>
              <a:buFont typeface="Noto Sans Symbols"/>
              <a:buChar char="▪"/>
            </a:pPr>
            <a:r>
              <a:rPr b="1" lang="en-US" sz="2200">
                <a:latin typeface="Tahoma"/>
                <a:ea typeface="Tahoma"/>
                <a:cs typeface="Tahoma"/>
                <a:sym typeface="Tahoma"/>
              </a:rPr>
              <a:t>GEO provided an update post GEO week </a:t>
            </a:r>
            <a:r>
              <a:rPr lang="en-US" sz="2200">
                <a:latin typeface="Tahoma"/>
                <a:ea typeface="Tahoma"/>
                <a:cs typeface="Tahoma"/>
                <a:sym typeface="Tahoma"/>
              </a:rPr>
              <a:t>– Laurent Durieux (GEO SEC) &amp; Argie Kavvada (EO4SDG)</a:t>
            </a:r>
            <a:endParaRPr/>
          </a:p>
          <a:p>
            <a:pPr indent="-406400" lvl="0" marL="457200" rtl="0" algn="l">
              <a:lnSpc>
                <a:spcPct val="90000"/>
              </a:lnSpc>
              <a:spcBef>
                <a:spcPts val="1000"/>
              </a:spcBef>
              <a:spcAft>
                <a:spcPts val="0"/>
              </a:spcAft>
              <a:buSzPts val="2800"/>
              <a:buFont typeface="Noto Sans Symbols"/>
              <a:buChar char="▪"/>
            </a:pPr>
            <a:r>
              <a:rPr lang="en-US" sz="2200">
                <a:latin typeface="Tahoma"/>
                <a:ea typeface="Tahoma"/>
                <a:cs typeface="Tahoma"/>
                <a:sym typeface="Tahoma"/>
              </a:rPr>
              <a:t>Discussions and refinement of </a:t>
            </a:r>
            <a:r>
              <a:rPr b="1" lang="en-US" sz="2200">
                <a:latin typeface="Tahoma"/>
                <a:ea typeface="Tahoma"/>
                <a:cs typeface="Tahoma"/>
                <a:sym typeface="Tahoma"/>
              </a:rPr>
              <a:t>future deliverables </a:t>
            </a:r>
            <a:r>
              <a:rPr lang="en-US" sz="2200">
                <a:latin typeface="Tahoma"/>
                <a:ea typeface="Tahoma"/>
                <a:cs typeface="Tahoma"/>
                <a:sym typeface="Tahoma"/>
              </a:rPr>
              <a:t>for 2023 and beyond</a:t>
            </a:r>
            <a:endParaRPr/>
          </a:p>
        </p:txBody>
      </p:sp>
      <p:sp>
        <p:nvSpPr>
          <p:cNvPr id="161" name="Google Shape;161;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a:latin typeface="Tahoma"/>
                <a:ea typeface="Tahoma"/>
                <a:cs typeface="Tahoma"/>
                <a:sym typeface="Tahoma"/>
              </a:rPr>
              <a:t>Side-meeting Outcomes</a:t>
            </a:r>
            <a:endParaRPr/>
          </a:p>
        </p:txBody>
      </p:sp>
      <p:pic>
        <p:nvPicPr>
          <p:cNvPr id="162" name="Google Shape;162;p4"/>
          <p:cNvPicPr preferRelativeResize="0"/>
          <p:nvPr/>
        </p:nvPicPr>
        <p:blipFill rotWithShape="1">
          <a:blip r:embed="rId4">
            <a:alphaModFix/>
          </a:blip>
          <a:srcRect b="0" l="0" r="0" t="0"/>
          <a:stretch/>
        </p:blipFill>
        <p:spPr>
          <a:xfrm>
            <a:off x="10093900" y="1521849"/>
            <a:ext cx="1763495" cy="1770125"/>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7677825" y="1500284"/>
            <a:ext cx="2494267" cy="1770125"/>
          </a:xfrm>
          <a:prstGeom prst="rect">
            <a:avLst/>
          </a:prstGeom>
          <a:noFill/>
          <a:ln>
            <a:noFill/>
          </a:ln>
        </p:spPr>
      </p:pic>
      <p:pic>
        <p:nvPicPr>
          <p:cNvPr id="164" name="Google Shape;164;p4"/>
          <p:cNvPicPr preferRelativeResize="0"/>
          <p:nvPr/>
        </p:nvPicPr>
        <p:blipFill rotWithShape="1">
          <a:blip r:embed="rId6">
            <a:alphaModFix/>
          </a:blip>
          <a:srcRect b="0" l="0" r="0" t="0"/>
          <a:stretch/>
        </p:blipFill>
        <p:spPr>
          <a:xfrm>
            <a:off x="7802298" y="3815752"/>
            <a:ext cx="3044134" cy="17916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5"/>
          <p:cNvPicPr preferRelativeResize="0"/>
          <p:nvPr/>
        </p:nvPicPr>
        <p:blipFill rotWithShape="1">
          <a:blip r:embed="rId3">
            <a:alphaModFix/>
          </a:blip>
          <a:srcRect b="0" l="7606" r="5463" t="0"/>
          <a:stretch/>
        </p:blipFill>
        <p:spPr>
          <a:xfrm>
            <a:off x="9423642" y="1501092"/>
            <a:ext cx="1905001" cy="2398056"/>
          </a:xfrm>
          <a:prstGeom prst="rect">
            <a:avLst/>
          </a:prstGeom>
          <a:noFill/>
          <a:ln>
            <a:noFill/>
          </a:ln>
          <a:effectLst>
            <a:outerShdw blurRad="292100" rotWithShape="0" algn="tl" dir="2700000" dist="139700">
              <a:srgbClr val="333333">
                <a:alpha val="64705"/>
              </a:srgbClr>
            </a:outerShdw>
          </a:effectLst>
        </p:spPr>
      </p:pic>
      <p:pic>
        <p:nvPicPr>
          <p:cNvPr id="170" name="Google Shape;170;p5"/>
          <p:cNvPicPr preferRelativeResize="0"/>
          <p:nvPr/>
        </p:nvPicPr>
        <p:blipFill rotWithShape="1">
          <a:blip r:embed="rId4">
            <a:alphaModFix/>
          </a:blip>
          <a:srcRect b="3109" l="5978" r="6113" t="0"/>
          <a:stretch/>
        </p:blipFill>
        <p:spPr>
          <a:xfrm>
            <a:off x="9966805" y="3049294"/>
            <a:ext cx="1993875" cy="2347857"/>
          </a:xfrm>
          <a:prstGeom prst="rect">
            <a:avLst/>
          </a:prstGeom>
          <a:noFill/>
          <a:ln>
            <a:noFill/>
          </a:ln>
          <a:effectLst>
            <a:outerShdw blurRad="292100" rotWithShape="0" algn="tl" dir="2700000" dist="139700">
              <a:srgbClr val="333333">
                <a:alpha val="64705"/>
              </a:srgbClr>
            </a:outerShdw>
          </a:effectLst>
        </p:spPr>
      </p:pic>
      <p:sp>
        <p:nvSpPr>
          <p:cNvPr id="171" name="Google Shape;171;p5"/>
          <p:cNvSpPr txBox="1"/>
          <p:nvPr/>
        </p:nvSpPr>
        <p:spPr>
          <a:xfrm>
            <a:off x="231320" y="1457611"/>
            <a:ext cx="9108600" cy="3939600"/>
          </a:xfrm>
          <a:prstGeom prst="rect">
            <a:avLst/>
          </a:prstGeom>
          <a:noFill/>
          <a:ln>
            <a:noFill/>
          </a:ln>
        </p:spPr>
        <p:txBody>
          <a:bodyPr anchorCtr="0" anchor="t" bIns="45700" lIns="91425" spcFirstLastPara="1" rIns="91425" wrap="square" tIns="45700">
            <a:spAutoFit/>
          </a:bodyPr>
          <a:lstStyle/>
          <a:p>
            <a:pPr indent="-457200" lvl="0" marL="468312" marR="0" rtl="0" algn="l">
              <a:lnSpc>
                <a:spcPct val="100000"/>
              </a:lnSpc>
              <a:spcBef>
                <a:spcPts val="0"/>
              </a:spcBef>
              <a:spcAft>
                <a:spcPts val="0"/>
              </a:spcAft>
              <a:buClr>
                <a:srgbClr val="000000"/>
              </a:buClr>
              <a:buSzPts val="2000"/>
              <a:buFont typeface="Arial"/>
              <a:buAutoNum type="arabicPeriod"/>
            </a:pPr>
            <a:r>
              <a:rPr b="1" i="0" lang="en-US" sz="2000" u="none" cap="none" strike="noStrike">
                <a:solidFill>
                  <a:srgbClr val="000000"/>
                </a:solidFill>
                <a:latin typeface="Tahoma"/>
                <a:ea typeface="Tahoma"/>
                <a:cs typeface="Tahoma"/>
                <a:sym typeface="Tahoma"/>
              </a:rPr>
              <a:t>What can CEOS do to support the U.N. 2030 Agenda and SDGs?</a:t>
            </a:r>
            <a:endParaRPr b="0" i="0" sz="2000" u="none" cap="none" strike="noStrike">
              <a:solidFill>
                <a:srgbClr val="000000"/>
              </a:solidFill>
              <a:latin typeface="Tahoma"/>
              <a:ea typeface="Tahoma"/>
              <a:cs typeface="Tahoma"/>
              <a:sym typeface="Tahoma"/>
            </a:endParaRPr>
          </a:p>
          <a:p>
            <a:pPr indent="-280988" lvl="1" marL="749300" marR="0" rtl="0" algn="l">
              <a:lnSpc>
                <a:spcPct val="100000"/>
              </a:lnSpc>
              <a:spcBef>
                <a:spcPts val="120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A high-level guide for discussions between GEO and Custodian Agencies regarding CEOS support of SDGs</a:t>
            </a:r>
            <a:endParaRPr/>
          </a:p>
          <a:p>
            <a:pPr indent="-280988" lvl="1" marL="749300" marR="0" rtl="0" algn="l">
              <a:lnSpc>
                <a:spcPct val="100000"/>
              </a:lnSpc>
              <a:spcBef>
                <a:spcPts val="120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References to the CEOS External Request and New Initiatives Processes</a:t>
            </a:r>
            <a:endParaRPr/>
          </a:p>
          <a:p>
            <a:pPr indent="-457200" lvl="0" marL="468312" marR="0" rtl="0" algn="l">
              <a:lnSpc>
                <a:spcPct val="100000"/>
              </a:lnSpc>
              <a:spcBef>
                <a:spcPts val="1200"/>
              </a:spcBef>
              <a:spcAft>
                <a:spcPts val="0"/>
              </a:spcAft>
              <a:buClr>
                <a:srgbClr val="000000"/>
              </a:buClr>
              <a:buSzPts val="2000"/>
              <a:buFont typeface="Arial"/>
              <a:buAutoNum type="arabicPeriod"/>
            </a:pPr>
            <a:r>
              <a:rPr b="1" i="0" lang="en-US" sz="2000" u="none" cap="none" strike="noStrike">
                <a:solidFill>
                  <a:srgbClr val="000000"/>
                </a:solidFill>
                <a:latin typeface="Tahoma"/>
                <a:ea typeface="Tahoma"/>
                <a:cs typeface="Tahoma"/>
                <a:sym typeface="Tahoma"/>
              </a:rPr>
              <a:t>CEOS expectations for GEO regarding support of the SDGs </a:t>
            </a:r>
            <a:endParaRPr b="0" i="0" sz="2000" u="none" cap="none" strike="noStrike">
              <a:solidFill>
                <a:srgbClr val="000000"/>
              </a:solidFill>
              <a:latin typeface="Tahoma"/>
              <a:ea typeface="Tahoma"/>
              <a:cs typeface="Tahoma"/>
              <a:sym typeface="Tahoma"/>
            </a:endParaRPr>
          </a:p>
          <a:p>
            <a:pPr indent="-280988" lvl="1" marL="749300" marR="0" rtl="0" algn="l">
              <a:lnSpc>
                <a:spcPct val="100000"/>
              </a:lnSpc>
              <a:spcBef>
                <a:spcPts val="120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Defines the expectations of CEOS regarding GEO communications with Custodian Agencies. CEOS depends on GEO to maintain those interactions and represent CEOS’ capabilities. </a:t>
            </a:r>
            <a:endParaRPr/>
          </a:p>
          <a:p>
            <a:pPr indent="-280988" lvl="1" marL="749300" marR="0" rtl="0" algn="l">
              <a:lnSpc>
                <a:spcPct val="100000"/>
              </a:lnSpc>
              <a:spcBef>
                <a:spcPts val="120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Reference to CEOS Capabilities, CEOS internal processes, communications</a:t>
            </a:r>
            <a:endParaRPr/>
          </a:p>
        </p:txBody>
      </p:sp>
      <p:sp>
        <p:nvSpPr>
          <p:cNvPr id="172" name="Google Shape;172;p5"/>
          <p:cNvSpPr txBox="1"/>
          <p:nvPr>
            <p:ph type="title"/>
          </p:nvPr>
        </p:nvSpPr>
        <p:spPr>
          <a:xfrm>
            <a:off x="333224" y="135053"/>
            <a:ext cx="8904813" cy="6684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a:latin typeface="Tahoma"/>
                <a:ea typeface="Tahoma"/>
                <a:cs typeface="Tahoma"/>
                <a:sym typeface="Tahoma"/>
              </a:rPr>
              <a:t>Guiding Documentation</a:t>
            </a:r>
            <a:endParaRPr/>
          </a:p>
        </p:txBody>
      </p:sp>
      <p:sp>
        <p:nvSpPr>
          <p:cNvPr id="173" name="Google Shape;173;p5"/>
          <p:cNvSpPr txBox="1"/>
          <p:nvPr/>
        </p:nvSpPr>
        <p:spPr>
          <a:xfrm>
            <a:off x="231320" y="5820388"/>
            <a:ext cx="1062352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accent2"/>
                </a:solidFill>
                <a:latin typeface="Tahoma"/>
                <a:ea typeface="Tahoma"/>
                <a:cs typeface="Tahoma"/>
                <a:sym typeface="Tahoma"/>
              </a:rPr>
              <a:t>Both documents published on the CEOS website (7th March 2022)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6"/>
          <p:cNvSpPr txBox="1"/>
          <p:nvPr>
            <p:ph type="title"/>
          </p:nvPr>
        </p:nvSpPr>
        <p:spPr>
          <a:xfrm>
            <a:off x="300832" y="234736"/>
            <a:ext cx="8904813" cy="66848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sz="4000">
                <a:latin typeface="Tahoma"/>
                <a:ea typeface="Tahoma"/>
                <a:cs typeface="Tahoma"/>
                <a:sym typeface="Tahoma"/>
              </a:rPr>
              <a:t>2022 Deliverables</a:t>
            </a:r>
            <a:endParaRPr/>
          </a:p>
        </p:txBody>
      </p:sp>
      <p:sp>
        <p:nvSpPr>
          <p:cNvPr id="180" name="Google Shape;180;p6"/>
          <p:cNvSpPr txBox="1"/>
          <p:nvPr/>
        </p:nvSpPr>
        <p:spPr>
          <a:xfrm>
            <a:off x="9592279" y="1674905"/>
            <a:ext cx="2390329" cy="39395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rgbClr val="A3CB34"/>
                </a:solidFill>
                <a:latin typeface="Tahoma"/>
                <a:ea typeface="Tahoma"/>
                <a:cs typeface="Tahoma"/>
                <a:sym typeface="Tahoma"/>
              </a:rPr>
              <a:t>8 of 9 deliverables are complete</a:t>
            </a:r>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A3CB3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A3CB3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A3CB34"/>
              </a:solidFill>
              <a:latin typeface="Tahoma"/>
              <a:ea typeface="Tahoma"/>
              <a:cs typeface="Tahoma"/>
              <a:sym typeface="Tahoma"/>
            </a:endParaRPr>
          </a:p>
          <a:p>
            <a:pPr indent="0" lvl="0" marL="0" marR="0" rtl="0" algn="l">
              <a:lnSpc>
                <a:spcPct val="100000"/>
              </a:lnSpc>
              <a:spcBef>
                <a:spcPts val="0"/>
              </a:spcBef>
              <a:spcAft>
                <a:spcPts val="0"/>
              </a:spcAft>
              <a:buClr>
                <a:srgbClr val="000000"/>
              </a:buClr>
              <a:buSzPts val="2500"/>
              <a:buFont typeface="Arial"/>
              <a:buNone/>
            </a:pPr>
            <a:r>
              <a:rPr b="1" i="0" lang="en-US" sz="2500" u="none" cap="none" strike="noStrike">
                <a:solidFill>
                  <a:srgbClr val="A3CB34"/>
                </a:solidFill>
                <a:latin typeface="Tahoma"/>
                <a:ea typeface="Tahoma"/>
                <a:cs typeface="Tahoma"/>
                <a:sym typeface="Tahoma"/>
              </a:rPr>
              <a:t>SDG-20-09 is proposed for an extension into 2023</a:t>
            </a:r>
            <a:endParaRPr/>
          </a:p>
        </p:txBody>
      </p:sp>
      <p:graphicFrame>
        <p:nvGraphicFramePr>
          <p:cNvPr id="181" name="Google Shape;181;p6"/>
          <p:cNvGraphicFramePr/>
          <p:nvPr/>
        </p:nvGraphicFramePr>
        <p:xfrm>
          <a:off x="300832" y="1227088"/>
          <a:ext cx="3000000" cy="3000000"/>
        </p:xfrm>
        <a:graphic>
          <a:graphicData uri="http://schemas.openxmlformats.org/drawingml/2006/table">
            <a:tbl>
              <a:tblPr bandRow="1" firstRow="1">
                <a:noFill/>
                <a:tableStyleId>{145B5D0B-7677-4647-98D9-01792FBCAB27}</a:tableStyleId>
              </a:tblPr>
              <a:tblGrid>
                <a:gridCol w="1647800"/>
                <a:gridCol w="3296175"/>
                <a:gridCol w="1456850"/>
                <a:gridCol w="2595975"/>
              </a:tblGrid>
              <a:tr h="435525">
                <a:tc>
                  <a:txBody>
                    <a:bodyPr/>
                    <a:lstStyle/>
                    <a:p>
                      <a:pPr indent="0" lvl="0" marL="0" marR="0" rtl="0" algn="l">
                        <a:lnSpc>
                          <a:spcPct val="100000"/>
                        </a:lnSpc>
                        <a:spcBef>
                          <a:spcPts val="0"/>
                        </a:spcBef>
                        <a:spcAft>
                          <a:spcPts val="0"/>
                        </a:spcAft>
                        <a:buNone/>
                      </a:pPr>
                      <a:r>
                        <a:rPr lang="en-US" sz="1400" u="none" cap="none" strike="noStrike">
                          <a:latin typeface="Tahoma"/>
                          <a:ea typeface="Tahoma"/>
                          <a:cs typeface="Tahoma"/>
                          <a:sym typeface="Tahoma"/>
                        </a:rPr>
                        <a:t>Deliverables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Tahoma"/>
                          <a:ea typeface="Tahoma"/>
                          <a:cs typeface="Tahoma"/>
                          <a:sym typeface="Tahoma"/>
                        </a:rPr>
                        <a:t>Name</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Tahoma"/>
                          <a:ea typeface="Tahoma"/>
                          <a:cs typeface="Tahoma"/>
                          <a:sym typeface="Tahoma"/>
                        </a:rPr>
                        <a:t>Status</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Tahoma"/>
                          <a:ea typeface="Tahoma"/>
                          <a:cs typeface="Tahoma"/>
                          <a:sym typeface="Tahoma"/>
                        </a:rPr>
                        <a:t>Comments</a:t>
                      </a:r>
                      <a:endParaRPr/>
                    </a:p>
                  </a:txBody>
                  <a:tcPr marT="45725" marB="45725" marR="91450" marL="91450"/>
                </a:tc>
              </a:tr>
              <a:tr h="325125">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SDG-19-02</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Data Cube prototypes </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rgbClr val="FF0000"/>
                          </a:solidFill>
                          <a:latin typeface="Tahoma"/>
                          <a:ea typeface="Tahoma"/>
                          <a:cs typeface="Tahoma"/>
                          <a:sym typeface="Tahoma"/>
                        </a:rPr>
                        <a:t>COMPLETE</a:t>
                      </a:r>
                      <a:endParaRPr i="1"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Posted in GitHub</a:t>
                      </a:r>
                      <a:endParaRPr sz="1400" u="none" cap="none" strike="noStrike">
                        <a:latin typeface="Tahoma"/>
                        <a:ea typeface="Tahoma"/>
                        <a:cs typeface="Tahoma"/>
                        <a:sym typeface="Tahoma"/>
                      </a:endParaRPr>
                    </a:p>
                  </a:txBody>
                  <a:tcPr marT="45725" marB="45725" marR="91450" marL="91450"/>
                </a:tc>
              </a:tr>
              <a:tr h="468875">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SDG-20-03</a:t>
                      </a:r>
                      <a:r>
                        <a:rPr lang="en-US" sz="1400" u="none" cap="none" strike="noStrike">
                          <a:solidFill>
                            <a:srgbClr val="000000"/>
                          </a:solidFill>
                          <a:latin typeface="Tahoma"/>
                          <a:ea typeface="Tahoma"/>
                          <a:cs typeface="Tahoma"/>
                          <a:sym typeface="Tahoma"/>
                        </a:rPr>
                        <a:t> </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Water Support Sheet</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rgbClr val="FF0000"/>
                          </a:solidFill>
                          <a:latin typeface="Tahoma"/>
                          <a:ea typeface="Tahoma"/>
                          <a:cs typeface="Tahoma"/>
                          <a:sym typeface="Tahoma"/>
                        </a:rPr>
                        <a:t>COMPLETE</a:t>
                      </a:r>
                      <a:endParaRPr i="1"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Posted online</a:t>
                      </a:r>
                      <a:endParaRPr sz="1400" u="none" cap="none" strike="noStrike">
                        <a:latin typeface="Tahoma"/>
                        <a:ea typeface="Tahoma"/>
                        <a:cs typeface="Tahoma"/>
                        <a:sym typeface="Tahoma"/>
                      </a:endParaRPr>
                    </a:p>
                  </a:txBody>
                  <a:tcPr marT="45725" marB="45725" marR="91450" marL="91450"/>
                </a:tc>
              </a:tr>
              <a:tr h="513150">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SDG-20-04</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Urbanization Support Sheet</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rgbClr val="FF0000"/>
                          </a:solidFill>
                          <a:latin typeface="Tahoma"/>
                          <a:ea typeface="Tahoma"/>
                          <a:cs typeface="Tahoma"/>
                          <a:sym typeface="Tahoma"/>
                        </a:rPr>
                        <a:t>COMPLETE</a:t>
                      </a:r>
                      <a:endParaRPr sz="1400" u="none" cap="none" strike="noStrike">
                        <a:solidFill>
                          <a:srgbClr val="FF0000"/>
                        </a:solidFill>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Posted online</a:t>
                      </a:r>
                      <a:endParaRPr sz="1400" u="none" cap="none" strike="noStrike">
                        <a:latin typeface="Tahoma"/>
                        <a:ea typeface="Tahoma"/>
                        <a:cs typeface="Tahoma"/>
                        <a:sym typeface="Tahoma"/>
                      </a:endParaRPr>
                    </a:p>
                  </a:txBody>
                  <a:tcPr marT="45725" marB="45725" marR="91450" marL="91450"/>
                </a:tc>
              </a:tr>
              <a:tr h="468875">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SDG-20-05</a:t>
                      </a:r>
                      <a:r>
                        <a:rPr lang="en-US" sz="1400" u="none" cap="none" strike="noStrike">
                          <a:solidFill>
                            <a:srgbClr val="000000"/>
                          </a:solidFill>
                          <a:latin typeface="Tahoma"/>
                          <a:ea typeface="Tahoma"/>
                          <a:cs typeface="Tahoma"/>
                          <a:sym typeface="Tahoma"/>
                        </a:rPr>
                        <a:t> </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Eutrophication Support Sheet</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rgbClr val="FF0000"/>
                          </a:solidFill>
                          <a:latin typeface="Tahoma"/>
                          <a:ea typeface="Tahoma"/>
                          <a:cs typeface="Tahoma"/>
                          <a:sym typeface="Tahoma"/>
                        </a:rPr>
                        <a:t>COMPLETE</a:t>
                      </a:r>
                      <a:endParaRPr sz="1400" u="none" cap="none" strike="noStrike">
                        <a:solidFill>
                          <a:srgbClr val="FF0000"/>
                        </a:solidFill>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Posted online</a:t>
                      </a:r>
                      <a:endParaRPr sz="1400" u="none" cap="none" strike="noStrike">
                        <a:latin typeface="Tahoma"/>
                        <a:ea typeface="Tahoma"/>
                        <a:cs typeface="Tahoma"/>
                        <a:sym typeface="Tahoma"/>
                      </a:endParaRPr>
                    </a:p>
                  </a:txBody>
                  <a:tcPr marT="45725" marB="45725" marR="91450" marL="91450"/>
                </a:tc>
              </a:tr>
              <a:tr h="473425">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SDG-20-06</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Land Degradation Support Sheet</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rgbClr val="FF0000"/>
                          </a:solidFill>
                          <a:latin typeface="Tahoma"/>
                          <a:ea typeface="Tahoma"/>
                          <a:cs typeface="Tahoma"/>
                          <a:sym typeface="Tahoma"/>
                        </a:rPr>
                        <a:t>COMPLETE</a:t>
                      </a:r>
                      <a:endParaRPr sz="1400" u="none" cap="none" strike="noStrike">
                        <a:solidFill>
                          <a:srgbClr val="FF0000"/>
                        </a:solidFill>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Posted online</a:t>
                      </a:r>
                      <a:endParaRPr sz="1400" u="none" cap="none" strike="noStrike">
                        <a:latin typeface="Tahoma"/>
                        <a:ea typeface="Tahoma"/>
                        <a:cs typeface="Tahoma"/>
                        <a:sym typeface="Tahoma"/>
                      </a:endParaRPr>
                    </a:p>
                  </a:txBody>
                  <a:tcPr marT="45725" marB="45725" marR="91450" marL="91450"/>
                </a:tc>
              </a:tr>
              <a:tr h="471150">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SDG-20-07</a:t>
                      </a:r>
                      <a:r>
                        <a:rPr lang="en-US" sz="1400" u="none" cap="none" strike="noStrike">
                          <a:solidFill>
                            <a:srgbClr val="000000"/>
                          </a:solidFill>
                          <a:latin typeface="Tahoma"/>
                          <a:ea typeface="Tahoma"/>
                          <a:cs typeface="Tahoma"/>
                          <a:sym typeface="Tahoma"/>
                        </a:rPr>
                        <a:t> </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EO Enabling Infrastructures</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rgbClr val="FF0000"/>
                          </a:solidFill>
                          <a:latin typeface="Tahoma"/>
                          <a:ea typeface="Tahoma"/>
                          <a:cs typeface="Tahoma"/>
                          <a:sym typeface="Tahoma"/>
                        </a:rPr>
                        <a:t>COMPLETE</a:t>
                      </a:r>
                      <a:endParaRPr sz="1400" u="none" cap="none" strike="noStrike">
                        <a:solidFill>
                          <a:srgbClr val="FF0000"/>
                        </a:solidFill>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Posted online</a:t>
                      </a:r>
                      <a:endParaRPr sz="1400" u="none" cap="none" strike="noStrike">
                        <a:latin typeface="Tahoma"/>
                        <a:ea typeface="Tahoma"/>
                        <a:cs typeface="Tahoma"/>
                        <a:sym typeface="Tahoma"/>
                      </a:endParaRPr>
                    </a:p>
                  </a:txBody>
                  <a:tcPr marT="45725" marB="45725" marR="91450" marL="91450"/>
                </a:tc>
              </a:tr>
              <a:tr h="468875">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SDG-20-08</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EO Good Practice Guidance</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rgbClr val="FF0000"/>
                          </a:solidFill>
                          <a:latin typeface="Tahoma"/>
                          <a:ea typeface="Tahoma"/>
                          <a:cs typeface="Tahoma"/>
                          <a:sym typeface="Tahoma"/>
                        </a:rPr>
                        <a:t>COMPLETE</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Superseded by EO Support Sheets</a:t>
                      </a:r>
                      <a:endParaRPr sz="1400" u="none" cap="none" strike="noStrike">
                        <a:latin typeface="Tahoma"/>
                        <a:ea typeface="Tahoma"/>
                        <a:cs typeface="Tahoma"/>
                        <a:sym typeface="Tahoma"/>
                      </a:endParaRPr>
                    </a:p>
                  </a:txBody>
                  <a:tcPr marT="45725" marB="45725" marR="91450" marL="91450"/>
                </a:tc>
              </a:tr>
              <a:tr h="468875">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SDG-20-09</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solidFill>
                            <a:srgbClr val="000000"/>
                          </a:solidFill>
                          <a:latin typeface="Tahoma"/>
                          <a:ea typeface="Tahoma"/>
                          <a:cs typeface="Tahoma"/>
                          <a:sym typeface="Tahoma"/>
                        </a:rPr>
                        <a:t>EO Demonstration Cases </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i="1" lang="en-US" sz="1400" u="none" cap="none" strike="noStrike">
                          <a:solidFill>
                            <a:srgbClr val="000000"/>
                          </a:solidFill>
                          <a:latin typeface="Tahoma"/>
                          <a:ea typeface="Tahoma"/>
                          <a:cs typeface="Tahoma"/>
                          <a:sym typeface="Tahoma"/>
                        </a:rPr>
                        <a:t>In Progress</a:t>
                      </a:r>
                      <a:endParaRPr i="1" sz="1400" u="none" cap="none" strike="noStrike">
                        <a:latin typeface="Tahoma"/>
                        <a:ea typeface="Tahoma"/>
                        <a:cs typeface="Tahoma"/>
                        <a:sym typeface="Tahoma"/>
                      </a:endParaRPr>
                    </a:p>
                    <a:p>
                      <a:pPr indent="0" lvl="0" marL="0" marR="0" rtl="0" algn="l">
                        <a:lnSpc>
                          <a:spcPct val="100000"/>
                        </a:lnSpc>
                        <a:spcBef>
                          <a:spcPts val="0"/>
                        </a:spcBef>
                        <a:spcAft>
                          <a:spcPts val="0"/>
                        </a:spcAft>
                        <a:buNone/>
                      </a:pPr>
                      <a:r>
                        <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chemeClr val="accent2"/>
                          </a:solidFill>
                          <a:latin typeface="Tahoma"/>
                          <a:ea typeface="Tahoma"/>
                          <a:cs typeface="Tahoma"/>
                          <a:sym typeface="Tahoma"/>
                        </a:rPr>
                        <a:t>Recommend Extension into 2023</a:t>
                      </a:r>
                      <a:endParaRPr b="1" sz="1400" u="none" cap="none" strike="noStrike">
                        <a:solidFill>
                          <a:schemeClr val="accent2"/>
                        </a:solidFill>
                        <a:latin typeface="Tahoma"/>
                        <a:ea typeface="Tahoma"/>
                        <a:cs typeface="Tahoma"/>
                        <a:sym typeface="Tahoma"/>
                      </a:endParaRPr>
                    </a:p>
                  </a:txBody>
                  <a:tcPr marT="45725" marB="45725" marR="91450" marL="91450"/>
                </a:tc>
              </a:tr>
              <a:tr h="468875">
                <a:tc>
                  <a:txBody>
                    <a:bodyPr/>
                    <a:lstStyle/>
                    <a:p>
                      <a:pPr indent="0" lvl="0" marL="0" marR="0" rtl="0" algn="l">
                        <a:lnSpc>
                          <a:spcPct val="100000"/>
                        </a:lnSpc>
                        <a:spcBef>
                          <a:spcPts val="0"/>
                        </a:spcBef>
                        <a:spcAft>
                          <a:spcPts val="0"/>
                        </a:spcAft>
                        <a:buNone/>
                      </a:pPr>
                      <a:r>
                        <a:rPr lang="en-US" sz="1400" u="sng" cap="none" strike="noStrike">
                          <a:solidFill>
                            <a:srgbClr val="0563C1"/>
                          </a:solidFill>
                          <a:latin typeface="Tahoma"/>
                          <a:ea typeface="Tahoma"/>
                          <a:cs typeface="Tahoma"/>
                          <a:sym typeface="Tahoma"/>
                        </a:rPr>
                        <a:t>SDG-22-01</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latin typeface="Tahoma"/>
                          <a:ea typeface="Tahoma"/>
                          <a:cs typeface="Tahoma"/>
                          <a:sym typeface="Tahoma"/>
                        </a:rPr>
                        <a:t>SDG webpage (CEOS website)</a:t>
                      </a:r>
                      <a:endParaRPr/>
                    </a:p>
                  </a:txBody>
                  <a:tcPr marT="45725" marB="45725" marR="91450" marL="91450"/>
                </a:tc>
                <a:tc>
                  <a:txBody>
                    <a:bodyPr/>
                    <a:lstStyle/>
                    <a:p>
                      <a:pPr indent="0" lvl="0" marL="0" marR="0" rtl="0" algn="l">
                        <a:lnSpc>
                          <a:spcPct val="100000"/>
                        </a:lnSpc>
                        <a:spcBef>
                          <a:spcPts val="0"/>
                        </a:spcBef>
                        <a:spcAft>
                          <a:spcPts val="0"/>
                        </a:spcAft>
                        <a:buNone/>
                      </a:pPr>
                      <a:r>
                        <a:rPr b="1" lang="en-US" sz="1400" u="none" cap="none" strike="noStrike">
                          <a:solidFill>
                            <a:srgbClr val="FF0000"/>
                          </a:solidFill>
                          <a:latin typeface="Tahoma"/>
                          <a:ea typeface="Tahoma"/>
                          <a:cs typeface="Tahoma"/>
                          <a:sym typeface="Tahoma"/>
                        </a:rPr>
                        <a:t>COMPLETE</a:t>
                      </a:r>
                      <a:endParaRPr sz="1400" u="none" cap="none" strike="noStrike">
                        <a:latin typeface="Tahoma"/>
                        <a:ea typeface="Tahoma"/>
                        <a:cs typeface="Tahoma"/>
                        <a:sym typeface="Tahoma"/>
                      </a:endParaRPr>
                    </a:p>
                  </a:txBody>
                  <a:tcPr marT="45725" marB="45725" marR="91450" marL="91450"/>
                </a:tc>
                <a:tc>
                  <a:txBody>
                    <a:bodyPr/>
                    <a:lstStyle/>
                    <a:p>
                      <a:pPr indent="0" lvl="0" marL="0" marR="0" rtl="0" algn="l">
                        <a:lnSpc>
                          <a:spcPct val="100000"/>
                        </a:lnSpc>
                        <a:spcBef>
                          <a:spcPts val="0"/>
                        </a:spcBef>
                        <a:spcAft>
                          <a:spcPts val="0"/>
                        </a:spcAft>
                        <a:buNone/>
                      </a:pPr>
                      <a:r>
                        <a:rPr lang="en-US" sz="1400" u="sng" cap="none" strike="noStrike">
                          <a:solidFill>
                            <a:schemeClr val="hlink"/>
                          </a:solidFill>
                          <a:latin typeface="Tahoma"/>
                          <a:ea typeface="Tahoma"/>
                          <a:cs typeface="Tahoma"/>
                          <a:sym typeface="Tahoma"/>
                          <a:hlinkClick r:id="rId3"/>
                        </a:rPr>
                        <a:t>https://ceos.org/sdg/</a:t>
                      </a:r>
                      <a:r>
                        <a:rPr lang="en-US" sz="1400" u="none" cap="none" strike="noStrike">
                          <a:latin typeface="Tahoma"/>
                          <a:ea typeface="Tahoma"/>
                          <a:cs typeface="Tahoma"/>
                          <a:sym typeface="Tahoma"/>
                        </a:rPr>
                        <a:t> </a:t>
                      </a:r>
                      <a:endParaRPr/>
                    </a:p>
                  </a:txBody>
                  <a:tcPr marT="45725" marB="45725" marR="91450" marL="91450"/>
                </a:tc>
              </a:tr>
            </a:tbl>
          </a:graphicData>
        </a:graphic>
      </p:graphicFrame>
      <p:pic>
        <p:nvPicPr>
          <p:cNvPr descr="Clapping hands with solid fill" id="182" name="Google Shape;182;p6"/>
          <p:cNvPicPr preferRelativeResize="0"/>
          <p:nvPr/>
        </p:nvPicPr>
        <p:blipFill rotWithShape="1">
          <a:blip r:embed="rId4">
            <a:alphaModFix/>
          </a:blip>
          <a:srcRect b="0" l="0" r="0" t="0"/>
          <a:stretch/>
        </p:blipFill>
        <p:spPr>
          <a:xfrm>
            <a:off x="10787443" y="1217705"/>
            <a:ext cx="914400" cy="914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33445F"/>
              </a:buClr>
              <a:buSzPts val="1400"/>
              <a:buFont typeface="Arial"/>
              <a:buNone/>
            </a:pPr>
            <a:r>
              <a:rPr b="1" i="0" lang="en-US" sz="1400" u="none" cap="none" strike="noStrike">
                <a:solidFill>
                  <a:srgbClr val="33445F"/>
                </a:solidFill>
                <a:latin typeface="Arial"/>
                <a:ea typeface="Arial"/>
                <a:cs typeface="Arial"/>
                <a:sym typeface="Arial"/>
              </a:rPr>
              <a:t>Slide </a:t>
            </a:r>
            <a:fld id="{00000000-1234-1234-1234-123412341234}" type="slidenum">
              <a:rPr b="1" i="0" lang="en-US" sz="1400" u="none" cap="none" strike="noStrike">
                <a:solidFill>
                  <a:srgbClr val="33445F"/>
                </a:solidFill>
                <a:latin typeface="Arial"/>
                <a:ea typeface="Arial"/>
                <a:cs typeface="Arial"/>
                <a:sym typeface="Arial"/>
              </a:rPr>
              <a:t>‹#›</a:t>
            </a:fld>
            <a:endParaRPr b="1" i="0" sz="1400" u="none" cap="none" strike="noStrike">
              <a:solidFill>
                <a:srgbClr val="33445F"/>
              </a:solidFill>
              <a:latin typeface="Arial"/>
              <a:ea typeface="Arial"/>
              <a:cs typeface="Arial"/>
              <a:sym typeface="Arial"/>
            </a:endParaRPr>
          </a:p>
        </p:txBody>
      </p:sp>
      <p:sp>
        <p:nvSpPr>
          <p:cNvPr id="188" name="Google Shape;188;p7"/>
          <p:cNvSpPr txBox="1"/>
          <p:nvPr/>
        </p:nvSpPr>
        <p:spPr>
          <a:xfrm>
            <a:off x="292542" y="1132524"/>
            <a:ext cx="6248711" cy="46474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rgbClr val="000000"/>
                </a:solidFill>
                <a:latin typeface="Tahoma"/>
                <a:ea typeface="Tahoma"/>
                <a:cs typeface="Tahoma"/>
                <a:sym typeface="Tahoma"/>
              </a:rPr>
              <a:t>SDG-19-02</a:t>
            </a:r>
            <a:br>
              <a:rPr b="1" i="0" lang="en-US" sz="2400" u="none" cap="none" strike="noStrike">
                <a:solidFill>
                  <a:srgbClr val="000000"/>
                </a:solidFill>
                <a:latin typeface="Tahoma"/>
                <a:ea typeface="Tahoma"/>
                <a:cs typeface="Tahoma"/>
                <a:sym typeface="Tahoma"/>
              </a:rPr>
            </a:br>
            <a:endParaRPr b="1" i="0" sz="2400" u="none" cap="none" strike="noStrike">
              <a:solidFill>
                <a:srgbClr val="000000"/>
              </a:solidFill>
              <a:latin typeface="Tahoma"/>
              <a:ea typeface="Tahoma"/>
              <a:cs typeface="Tahoma"/>
              <a:sym typeface="Tahoma"/>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The SEO completed the development of a </a:t>
            </a:r>
            <a:r>
              <a:rPr b="1" i="0" lang="en-US" sz="2000" u="none" cap="none" strike="noStrike">
                <a:solidFill>
                  <a:srgbClr val="000000"/>
                </a:solidFill>
                <a:latin typeface="Tahoma"/>
                <a:ea typeface="Tahoma"/>
                <a:cs typeface="Tahoma"/>
                <a:sym typeface="Tahoma"/>
              </a:rPr>
              <a:t>water extent </a:t>
            </a:r>
            <a:r>
              <a:rPr b="0" i="0" lang="en-US" sz="2000" u="none" cap="none" strike="noStrike">
                <a:solidFill>
                  <a:srgbClr val="000000"/>
                </a:solidFill>
                <a:latin typeface="Tahoma"/>
                <a:ea typeface="Tahoma"/>
                <a:cs typeface="Tahoma"/>
                <a:sym typeface="Tahoma"/>
              </a:rPr>
              <a:t>(SDG 6.6.1) use-case using the Open Data Cube (ODC) Sandbox. </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The Jupyter notebook algorithm uses </a:t>
            </a:r>
            <a:br>
              <a:rPr b="0" i="0" lang="en-US" sz="2000" u="none" cap="none" strike="noStrike">
                <a:solidFill>
                  <a:srgbClr val="000000"/>
                </a:solidFill>
                <a:latin typeface="Tahoma"/>
                <a:ea typeface="Tahoma"/>
                <a:cs typeface="Tahoma"/>
                <a:sym typeface="Tahoma"/>
              </a:rPr>
            </a:br>
            <a:r>
              <a:rPr b="0" i="0" lang="en-US" sz="2000" u="none" cap="none" strike="noStrike">
                <a:solidFill>
                  <a:srgbClr val="000000"/>
                </a:solidFill>
                <a:latin typeface="Tahoma"/>
                <a:ea typeface="Tahoma"/>
                <a:cs typeface="Tahoma"/>
                <a:sym typeface="Tahoma"/>
              </a:rPr>
              <a:t>Sentinel-1 radar data to detect water extent every 12 days which can be used to supplement the annual SDG reporting.</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The notebook is available on GitHub and can be run by any global users.</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Tahoma"/>
                <a:ea typeface="Tahoma"/>
                <a:cs typeface="Tahoma"/>
                <a:sym typeface="Tahoma"/>
              </a:rPr>
              <a:t>Additional work will be completed in 2023 to develop detailed documentation and training videos. </a:t>
            </a:r>
            <a:endParaRPr b="1" i="0" sz="2000" u="none" cap="none" strike="noStrike">
              <a:solidFill>
                <a:srgbClr val="000000"/>
              </a:solidFill>
              <a:latin typeface="Tahoma"/>
              <a:ea typeface="Tahoma"/>
              <a:cs typeface="Tahoma"/>
              <a:sym typeface="Tahoma"/>
            </a:endParaRPr>
          </a:p>
        </p:txBody>
      </p:sp>
      <p:sp>
        <p:nvSpPr>
          <p:cNvPr id="189" name="Google Shape;189;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US" sz="4000">
                <a:latin typeface="Tahoma"/>
                <a:ea typeface="Tahoma"/>
                <a:cs typeface="Tahoma"/>
                <a:sym typeface="Tahoma"/>
              </a:rPr>
              <a:t>Data Cube Prototypes</a:t>
            </a:r>
            <a:endParaRPr/>
          </a:p>
        </p:txBody>
      </p:sp>
      <p:pic>
        <p:nvPicPr>
          <p:cNvPr id="190" name="Google Shape;190;p7"/>
          <p:cNvPicPr preferRelativeResize="0"/>
          <p:nvPr/>
        </p:nvPicPr>
        <p:blipFill rotWithShape="1">
          <a:blip r:embed="rId3">
            <a:alphaModFix/>
          </a:blip>
          <a:srcRect b="0" l="0" r="0" t="0"/>
          <a:stretch/>
        </p:blipFill>
        <p:spPr>
          <a:xfrm>
            <a:off x="7325834" y="1114651"/>
            <a:ext cx="4761612" cy="1728331"/>
          </a:xfrm>
          <a:prstGeom prst="rect">
            <a:avLst/>
          </a:prstGeom>
          <a:noFill/>
          <a:ln>
            <a:noFill/>
          </a:ln>
        </p:spPr>
      </p:pic>
      <p:pic>
        <p:nvPicPr>
          <p:cNvPr id="191" name="Google Shape;191;p7"/>
          <p:cNvPicPr preferRelativeResize="0"/>
          <p:nvPr/>
        </p:nvPicPr>
        <p:blipFill rotWithShape="1">
          <a:blip r:embed="rId4">
            <a:alphaModFix/>
          </a:blip>
          <a:srcRect b="0" l="0" r="0" t="0"/>
          <a:stretch/>
        </p:blipFill>
        <p:spPr>
          <a:xfrm>
            <a:off x="6836735" y="2898114"/>
            <a:ext cx="1815400" cy="1815400"/>
          </a:xfrm>
          <a:prstGeom prst="rect">
            <a:avLst/>
          </a:prstGeom>
          <a:noFill/>
          <a:ln cap="flat" cmpd="sng" w="9525">
            <a:solidFill>
              <a:schemeClr val="accent1"/>
            </a:solidFill>
            <a:prstDash val="solid"/>
            <a:round/>
            <a:headEnd len="sm" w="sm" type="none"/>
            <a:tailEnd len="sm" w="sm" type="none"/>
          </a:ln>
        </p:spPr>
      </p:pic>
      <p:pic>
        <p:nvPicPr>
          <p:cNvPr id="192" name="Google Shape;192;p7"/>
          <p:cNvPicPr preferRelativeResize="0"/>
          <p:nvPr/>
        </p:nvPicPr>
        <p:blipFill rotWithShape="1">
          <a:blip r:embed="rId5">
            <a:alphaModFix/>
          </a:blip>
          <a:srcRect b="0" l="0" r="0" t="0"/>
          <a:stretch/>
        </p:blipFill>
        <p:spPr>
          <a:xfrm>
            <a:off x="7260081" y="4062147"/>
            <a:ext cx="1687536" cy="1684071"/>
          </a:xfrm>
          <a:prstGeom prst="rect">
            <a:avLst/>
          </a:prstGeom>
          <a:noFill/>
          <a:ln cap="flat" cmpd="sng" w="9525">
            <a:solidFill>
              <a:schemeClr val="accent1"/>
            </a:solidFill>
            <a:prstDash val="solid"/>
            <a:round/>
            <a:headEnd len="sm" w="sm" type="none"/>
            <a:tailEnd len="sm" w="sm" type="none"/>
          </a:ln>
        </p:spPr>
      </p:pic>
      <p:pic>
        <p:nvPicPr>
          <p:cNvPr id="193" name="Google Shape;193;p7"/>
          <p:cNvPicPr preferRelativeResize="0"/>
          <p:nvPr/>
        </p:nvPicPr>
        <p:blipFill rotWithShape="1">
          <a:blip r:embed="rId6">
            <a:alphaModFix/>
          </a:blip>
          <a:srcRect b="0" l="0" r="0" t="0"/>
          <a:stretch/>
        </p:blipFill>
        <p:spPr>
          <a:xfrm>
            <a:off x="9082057" y="3071487"/>
            <a:ext cx="2817401" cy="2512303"/>
          </a:xfrm>
          <a:prstGeom prst="rect">
            <a:avLst/>
          </a:prstGeom>
          <a:noFill/>
          <a:ln>
            <a:noFill/>
          </a:ln>
        </p:spPr>
      </p:pic>
      <p:sp>
        <p:nvSpPr>
          <p:cNvPr id="194" name="Google Shape;194;p7"/>
          <p:cNvSpPr txBox="1"/>
          <p:nvPr/>
        </p:nvSpPr>
        <p:spPr>
          <a:xfrm>
            <a:off x="175060" y="5875237"/>
            <a:ext cx="1194589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accent2"/>
                </a:solidFill>
                <a:latin typeface="Tahoma"/>
                <a:ea typeface="Tahoma"/>
                <a:cs typeface="Tahoma"/>
                <a:sym typeface="Tahoma"/>
              </a:rPr>
              <a:t>https://github.com/ceos-seo/odc-colab/tree/master/notebooks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8"/>
          <p:cNvSpPr txBox="1"/>
          <p:nvPr>
            <p:ph type="title"/>
          </p:nvPr>
        </p:nvSpPr>
        <p:spPr>
          <a:xfrm>
            <a:off x="628860" y="201642"/>
            <a:ext cx="10837207" cy="609398"/>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lt1"/>
              </a:buClr>
              <a:buSzPts val="4400"/>
              <a:buFont typeface="Arial"/>
              <a:buNone/>
            </a:pPr>
            <a:r>
              <a:rPr b="1" lang="en-US">
                <a:latin typeface="Tahoma"/>
                <a:ea typeface="Tahoma"/>
                <a:cs typeface="Tahoma"/>
                <a:sym typeface="Tahoma"/>
              </a:rPr>
              <a:t>EO Support Sheets</a:t>
            </a:r>
            <a:endParaRPr b="1">
              <a:latin typeface="Tahoma"/>
              <a:ea typeface="Tahoma"/>
              <a:cs typeface="Tahoma"/>
              <a:sym typeface="Tahoma"/>
            </a:endParaRPr>
          </a:p>
        </p:txBody>
      </p:sp>
      <p:sp>
        <p:nvSpPr>
          <p:cNvPr id="200" name="Google Shape;200;p8"/>
          <p:cNvSpPr txBox="1"/>
          <p:nvPr/>
        </p:nvSpPr>
        <p:spPr>
          <a:xfrm>
            <a:off x="474128" y="5714179"/>
            <a:ext cx="11359939"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ahoma"/>
                <a:ea typeface="Tahoma"/>
                <a:cs typeface="Tahoma"/>
                <a:sym typeface="Tahoma"/>
              </a:rPr>
              <a:t>The </a:t>
            </a:r>
            <a:r>
              <a:rPr b="1" i="0" lang="en-US" sz="1600" u="none" cap="none" strike="noStrike">
                <a:solidFill>
                  <a:srgbClr val="000000"/>
                </a:solidFill>
                <a:latin typeface="Tahoma"/>
                <a:ea typeface="Tahoma"/>
                <a:cs typeface="Tahoma"/>
                <a:sym typeface="Tahoma"/>
              </a:rPr>
              <a:t>Earth Observation (EO) Support sheets </a:t>
            </a:r>
            <a:r>
              <a:rPr b="0" i="0" lang="en-US" sz="1600" u="none" cap="none" strike="noStrike">
                <a:solidFill>
                  <a:srgbClr val="000000"/>
                </a:solidFill>
                <a:latin typeface="Tahoma"/>
                <a:ea typeface="Tahoma"/>
                <a:cs typeface="Tahoma"/>
                <a:sym typeface="Tahoma"/>
              </a:rPr>
              <a:t>are a valuable resource for the user community and Custodian Agencies. </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Tahoma"/>
                <a:ea typeface="Tahoma"/>
                <a:cs typeface="Tahoma"/>
                <a:sym typeface="Tahoma"/>
              </a:rPr>
              <a:t>Details include current approaches and challenges, data requirements, access and tools, and publication references. </a:t>
            </a:r>
            <a:endParaRPr/>
          </a:p>
        </p:txBody>
      </p:sp>
      <p:pic>
        <p:nvPicPr>
          <p:cNvPr id="201" name="Google Shape;201;p8"/>
          <p:cNvPicPr preferRelativeResize="0"/>
          <p:nvPr/>
        </p:nvPicPr>
        <p:blipFill rotWithShape="1">
          <a:blip r:embed="rId3">
            <a:alphaModFix/>
          </a:blip>
          <a:srcRect b="0" l="0" r="0" t="0"/>
          <a:stretch/>
        </p:blipFill>
        <p:spPr>
          <a:xfrm>
            <a:off x="3464375" y="1758647"/>
            <a:ext cx="2548890" cy="3673566"/>
          </a:xfrm>
          <a:prstGeom prst="rect">
            <a:avLst/>
          </a:prstGeom>
          <a:noFill/>
          <a:ln>
            <a:noFill/>
          </a:ln>
          <a:effectLst>
            <a:outerShdw blurRad="292100" rotWithShape="0" algn="tl" dir="2700000" dist="139700">
              <a:srgbClr val="333333">
                <a:alpha val="64705"/>
              </a:srgbClr>
            </a:outerShdw>
          </a:effectLst>
        </p:spPr>
      </p:pic>
      <p:pic>
        <p:nvPicPr>
          <p:cNvPr id="202" name="Google Shape;202;p8"/>
          <p:cNvPicPr preferRelativeResize="0"/>
          <p:nvPr/>
        </p:nvPicPr>
        <p:blipFill rotWithShape="1">
          <a:blip r:embed="rId4">
            <a:alphaModFix/>
          </a:blip>
          <a:srcRect b="0" l="0" r="0" t="0"/>
          <a:stretch/>
        </p:blipFill>
        <p:spPr>
          <a:xfrm>
            <a:off x="6154098" y="1772832"/>
            <a:ext cx="2494041" cy="3687771"/>
          </a:xfrm>
          <a:prstGeom prst="rect">
            <a:avLst/>
          </a:prstGeom>
          <a:noFill/>
          <a:ln>
            <a:noFill/>
          </a:ln>
          <a:effectLst>
            <a:outerShdw blurRad="292100" rotWithShape="0" algn="tl" dir="2700000" dist="139700">
              <a:srgbClr val="333333">
                <a:alpha val="64705"/>
              </a:srgbClr>
            </a:outerShdw>
          </a:effectLst>
        </p:spPr>
      </p:pic>
      <p:pic>
        <p:nvPicPr>
          <p:cNvPr id="203" name="Google Shape;203;p8"/>
          <p:cNvPicPr preferRelativeResize="0"/>
          <p:nvPr/>
        </p:nvPicPr>
        <p:blipFill rotWithShape="1">
          <a:blip r:embed="rId5">
            <a:alphaModFix/>
          </a:blip>
          <a:srcRect b="0" l="0" r="0" t="0"/>
          <a:stretch/>
        </p:blipFill>
        <p:spPr>
          <a:xfrm>
            <a:off x="8835199" y="1758647"/>
            <a:ext cx="2704636" cy="3701956"/>
          </a:xfrm>
          <a:prstGeom prst="rect">
            <a:avLst/>
          </a:prstGeom>
          <a:noFill/>
          <a:ln>
            <a:noFill/>
          </a:ln>
          <a:effectLst>
            <a:outerShdw blurRad="292100" rotWithShape="0" algn="tl" dir="2700000" dist="139700">
              <a:srgbClr val="333333">
                <a:alpha val="64705"/>
              </a:srgbClr>
            </a:outerShdw>
          </a:effectLst>
        </p:spPr>
      </p:pic>
      <p:pic>
        <p:nvPicPr>
          <p:cNvPr id="204" name="Google Shape;204;p8"/>
          <p:cNvPicPr preferRelativeResize="0"/>
          <p:nvPr/>
        </p:nvPicPr>
        <p:blipFill rotWithShape="1">
          <a:blip r:embed="rId6">
            <a:alphaModFix/>
          </a:blip>
          <a:srcRect b="2939" l="1731" r="0" t="0"/>
          <a:stretch/>
        </p:blipFill>
        <p:spPr>
          <a:xfrm>
            <a:off x="833664" y="1772967"/>
            <a:ext cx="2425481" cy="3613596"/>
          </a:xfrm>
          <a:prstGeom prst="rect">
            <a:avLst/>
          </a:prstGeom>
          <a:noFill/>
          <a:ln>
            <a:noFill/>
          </a:ln>
          <a:effectLst>
            <a:outerShdw blurRad="292100" rotWithShape="0" algn="tl" dir="2700000" dist="139700">
              <a:srgbClr val="333333">
                <a:alpha val="64705"/>
              </a:srgbClr>
            </a:outerShdw>
          </a:effectLst>
        </p:spPr>
      </p:pic>
      <p:sp>
        <p:nvSpPr>
          <p:cNvPr id="205" name="Google Shape;205;p8"/>
          <p:cNvSpPr txBox="1"/>
          <p:nvPr/>
        </p:nvSpPr>
        <p:spPr>
          <a:xfrm>
            <a:off x="963529" y="1069306"/>
            <a:ext cx="229561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ahoma"/>
                <a:ea typeface="Tahoma"/>
                <a:cs typeface="Tahoma"/>
                <a:sym typeface="Tahoma"/>
              </a:rPr>
              <a:t>SDG-20-03</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Tahoma"/>
                <a:ea typeface="Tahoma"/>
                <a:cs typeface="Tahoma"/>
                <a:sym typeface="Tahoma"/>
              </a:rPr>
              <a:t>Water</a:t>
            </a:r>
            <a:r>
              <a:rPr b="1" i="0" lang="en-US" sz="1050" u="none" cap="none" strike="noStrike">
                <a:solidFill>
                  <a:srgbClr val="000000"/>
                </a:solidFill>
                <a:latin typeface="Tahoma"/>
                <a:ea typeface="Tahoma"/>
                <a:cs typeface="Tahoma"/>
                <a:sym typeface="Tahoma"/>
              </a:rPr>
              <a:t> </a:t>
            </a:r>
            <a:endParaRPr/>
          </a:p>
        </p:txBody>
      </p:sp>
      <p:sp>
        <p:nvSpPr>
          <p:cNvPr id="206" name="Google Shape;206;p8"/>
          <p:cNvSpPr txBox="1"/>
          <p:nvPr/>
        </p:nvSpPr>
        <p:spPr>
          <a:xfrm>
            <a:off x="3572190" y="1098862"/>
            <a:ext cx="239794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ahoma"/>
                <a:ea typeface="Tahoma"/>
                <a:cs typeface="Tahoma"/>
                <a:sym typeface="Tahoma"/>
              </a:rPr>
              <a:t>SDG-20-04 </a:t>
            </a:r>
            <a:r>
              <a:rPr b="1" i="0" lang="en-US" sz="1400" u="none" cap="none" strike="noStrike">
                <a:solidFill>
                  <a:srgbClr val="000000"/>
                </a:solidFill>
                <a:latin typeface="Tahoma"/>
                <a:ea typeface="Tahoma"/>
                <a:cs typeface="Tahoma"/>
                <a:sym typeface="Tahoma"/>
              </a:rPr>
              <a:t>Urbanization</a:t>
            </a:r>
            <a:endParaRPr b="0" i="0" sz="1800" u="none" cap="none" strike="noStrike">
              <a:solidFill>
                <a:srgbClr val="000000"/>
              </a:solidFill>
              <a:latin typeface="Arial"/>
              <a:ea typeface="Arial"/>
              <a:cs typeface="Arial"/>
              <a:sym typeface="Arial"/>
            </a:endParaRPr>
          </a:p>
        </p:txBody>
      </p:sp>
      <p:sp>
        <p:nvSpPr>
          <p:cNvPr id="207" name="Google Shape;207;p8"/>
          <p:cNvSpPr txBox="1"/>
          <p:nvPr/>
        </p:nvSpPr>
        <p:spPr>
          <a:xfrm>
            <a:off x="6099249" y="1098862"/>
            <a:ext cx="254889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ahoma"/>
                <a:ea typeface="Tahoma"/>
                <a:cs typeface="Tahoma"/>
                <a:sym typeface="Tahoma"/>
              </a:rPr>
              <a:t>SDG-20-05</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Tahoma"/>
                <a:ea typeface="Tahoma"/>
                <a:cs typeface="Tahoma"/>
                <a:sym typeface="Tahoma"/>
              </a:rPr>
              <a:t>Coastal Eutrophication</a:t>
            </a:r>
            <a:endParaRPr b="0" i="0" sz="1400" u="none" cap="none" strike="noStrike">
              <a:solidFill>
                <a:srgbClr val="000000"/>
              </a:solidFill>
              <a:latin typeface="Arial"/>
              <a:ea typeface="Arial"/>
              <a:cs typeface="Arial"/>
              <a:sym typeface="Arial"/>
            </a:endParaRPr>
          </a:p>
        </p:txBody>
      </p:sp>
      <p:sp>
        <p:nvSpPr>
          <p:cNvPr id="208" name="Google Shape;208;p8"/>
          <p:cNvSpPr txBox="1"/>
          <p:nvPr/>
        </p:nvSpPr>
        <p:spPr>
          <a:xfrm>
            <a:off x="8793912" y="1113212"/>
            <a:ext cx="2771701"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Tahoma"/>
                <a:ea typeface="Tahoma"/>
                <a:cs typeface="Tahoma"/>
                <a:sym typeface="Tahoma"/>
              </a:rPr>
              <a:t>SDG-20-06</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Tahoma"/>
                <a:ea typeface="Tahoma"/>
                <a:cs typeface="Tahoma"/>
                <a:sym typeface="Tahoma"/>
              </a:rPr>
              <a:t>Land Degradation</a:t>
            </a:r>
            <a:endParaRPr b="0" i="0" sz="1400" u="none" cap="none" strike="noStrike">
              <a:solidFill>
                <a:srgbClr val="000000"/>
              </a:solidFill>
              <a:latin typeface="Arial"/>
              <a:ea typeface="Arial"/>
              <a:cs typeface="Arial"/>
              <a:sym typeface="Arial"/>
            </a:endParaRPr>
          </a:p>
        </p:txBody>
      </p:sp>
      <p:sp>
        <p:nvSpPr>
          <p:cNvPr id="209" name="Google Shape;209;p8"/>
          <p:cNvSpPr txBox="1"/>
          <p:nvPr/>
        </p:nvSpPr>
        <p:spPr>
          <a:xfrm>
            <a:off x="6808395" y="295565"/>
            <a:ext cx="240186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A3CB34"/>
                </a:solidFill>
                <a:latin typeface="Tahoma"/>
                <a:ea typeface="Tahoma"/>
                <a:cs typeface="Tahoma"/>
                <a:sym typeface="Tahoma"/>
              </a:rPr>
              <a:t>ceos.org/sdg</a:t>
            </a:r>
            <a:endParaRPr b="1" i="0" sz="2400" u="none" cap="none" strike="noStrike">
              <a:solidFill>
                <a:srgbClr val="A3CB34"/>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9"/>
          <p:cNvSpPr txBox="1"/>
          <p:nvPr>
            <p:ph type="title"/>
          </p:nvPr>
        </p:nvSpPr>
        <p:spPr>
          <a:xfrm>
            <a:off x="244900" y="287522"/>
            <a:ext cx="10837207" cy="498598"/>
          </a:xfrm>
          <a:prstGeom prst="rect">
            <a:avLst/>
          </a:prstGeom>
          <a:noFill/>
          <a:ln>
            <a:noFill/>
          </a:ln>
        </p:spPr>
        <p:txBody>
          <a:bodyPr anchorCtr="0" anchor="ctr" bIns="0" lIns="0" spcFirstLastPara="1" rIns="0" wrap="square" tIns="0">
            <a:spAutoFit/>
          </a:bodyPr>
          <a:lstStyle/>
          <a:p>
            <a:pPr indent="0" lvl="0" marL="0" marR="0" rtl="0" algn="l">
              <a:lnSpc>
                <a:spcPct val="90000"/>
              </a:lnSpc>
              <a:spcBef>
                <a:spcPts val="0"/>
              </a:spcBef>
              <a:spcAft>
                <a:spcPts val="0"/>
              </a:spcAft>
              <a:buClr>
                <a:schemeClr val="lt1"/>
              </a:buClr>
              <a:buSzPts val="4400"/>
              <a:buFont typeface="Arial"/>
              <a:buNone/>
            </a:pPr>
            <a:r>
              <a:rPr b="1" lang="en-US" sz="3600">
                <a:latin typeface="Tahoma"/>
                <a:ea typeface="Tahoma"/>
                <a:cs typeface="Tahoma"/>
                <a:sym typeface="Tahoma"/>
              </a:rPr>
              <a:t>EO Enabling Infrastructures for SDGs</a:t>
            </a:r>
            <a:endParaRPr b="1" sz="3600">
              <a:latin typeface="Tahoma"/>
              <a:ea typeface="Tahoma"/>
              <a:cs typeface="Tahoma"/>
              <a:sym typeface="Tahoma"/>
            </a:endParaRPr>
          </a:p>
        </p:txBody>
      </p:sp>
      <p:pic>
        <p:nvPicPr>
          <p:cNvPr id="215" name="Google Shape;215;p9"/>
          <p:cNvPicPr preferRelativeResize="0"/>
          <p:nvPr/>
        </p:nvPicPr>
        <p:blipFill rotWithShape="1">
          <a:blip r:embed="rId3">
            <a:alphaModFix/>
          </a:blip>
          <a:srcRect b="0" l="0" r="0" t="0"/>
          <a:stretch/>
        </p:blipFill>
        <p:spPr>
          <a:xfrm>
            <a:off x="5267408" y="1200776"/>
            <a:ext cx="6582621" cy="4961249"/>
          </a:xfrm>
          <a:prstGeom prst="rect">
            <a:avLst/>
          </a:prstGeom>
          <a:noFill/>
          <a:ln>
            <a:noFill/>
          </a:ln>
          <a:effectLst>
            <a:outerShdw blurRad="292100" rotWithShape="0" algn="tl" dir="2700000" dist="139700">
              <a:srgbClr val="333333">
                <a:alpha val="64705"/>
              </a:srgbClr>
            </a:outerShdw>
          </a:effectLst>
        </p:spPr>
      </p:pic>
      <p:sp>
        <p:nvSpPr>
          <p:cNvPr id="216" name="Google Shape;216;p9"/>
          <p:cNvSpPr txBox="1"/>
          <p:nvPr/>
        </p:nvSpPr>
        <p:spPr>
          <a:xfrm>
            <a:off x="341971" y="1200776"/>
            <a:ext cx="4678679" cy="46474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00"/>
                </a:solidFill>
                <a:latin typeface="Tahoma"/>
                <a:ea typeface="Tahoma"/>
                <a:cs typeface="Tahoma"/>
                <a:sym typeface="Tahoma"/>
              </a:rPr>
              <a:t>SDG-20-07</a:t>
            </a:r>
            <a:br>
              <a:rPr b="1" i="0" lang="en-US" sz="2800" u="none" cap="none" strike="noStrike">
                <a:solidFill>
                  <a:srgbClr val="000000"/>
                </a:solidFill>
                <a:latin typeface="Tahoma"/>
                <a:ea typeface="Tahoma"/>
                <a:cs typeface="Tahoma"/>
                <a:sym typeface="Tahoma"/>
              </a:rPr>
            </a:br>
            <a:endParaRPr b="1" i="0" sz="28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None/>
            </a:pPr>
            <a:r>
              <a:rPr b="0" i="0" lang="en-US" sz="2000" u="none" cap="none" strike="noStrike">
                <a:solidFill>
                  <a:srgbClr val="000000"/>
                </a:solidFill>
                <a:latin typeface="Tahoma"/>
                <a:ea typeface="Tahoma"/>
                <a:cs typeface="Tahoma"/>
                <a:sym typeface="Tahoma"/>
              </a:rPr>
              <a:t>CEOS has developed a non-exhaustive list of 14 commonly-used Earth Observation (EO) enabling infrastructures that use free and open EO datasets.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None/>
            </a:pPr>
            <a:r>
              <a:rPr b="0" i="0" lang="en-US" sz="2000" u="none" cap="none" strike="noStrike">
                <a:solidFill>
                  <a:srgbClr val="000000"/>
                </a:solidFill>
                <a:latin typeface="Tahoma"/>
                <a:ea typeface="Tahoma"/>
                <a:cs typeface="Tahoma"/>
                <a:sym typeface="Tahoma"/>
              </a:rPr>
              <a:t>Many of these resources broadly address the SDGs while a few are more focused on a single SDG.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Tahoma"/>
              <a:ea typeface="Tahoma"/>
              <a:cs typeface="Tahoma"/>
              <a:sym typeface="Tahoma"/>
            </a:endParaRPr>
          </a:p>
          <a:p>
            <a:pPr indent="0" lvl="0" marL="0" marR="0" rtl="0" algn="l">
              <a:lnSpc>
                <a:spcPct val="100000"/>
              </a:lnSpc>
              <a:spcBef>
                <a:spcPts val="0"/>
              </a:spcBef>
              <a:spcAft>
                <a:spcPts val="0"/>
              </a:spcAft>
              <a:buNone/>
            </a:pPr>
            <a:r>
              <a:rPr b="0" i="0" lang="en-US" sz="2000" u="none" cap="none" strike="noStrike">
                <a:solidFill>
                  <a:srgbClr val="000000"/>
                </a:solidFill>
                <a:latin typeface="Tahoma"/>
                <a:ea typeface="Tahoma"/>
                <a:cs typeface="Tahoma"/>
                <a:sym typeface="Tahoma"/>
              </a:rPr>
              <a:t>In addition, many of these resources are free and open to all users.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0x010100DFFF6568E1F8614EB7C90AF6A87F0B25</vt:lpwstr>
  </property>
</Properties>
</file>