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C773F17-8E09-47B6-BEB9-3895A5911EE7}">
  <a:tblStyle styleId="{2C773F17-8E09-47B6-BEB9-3895A5911E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395141d32a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1395141d32a_0_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395141d32a_0_1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395141d32a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395141d32a_0_3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395141d32a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74662e188d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74662e188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395141d32a_0_3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395141d32a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395141d32a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1395141d32a_0_2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395141d32a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1395141d32a_0_2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395141d32a_0_2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395141d32a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95141d32a_0_3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395141d32a_0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395141d32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395141d3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74662e188d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74662e188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</a:rPr>
              <a:t>2022 CEOS Plenary</a:t>
            </a:r>
            <a:endParaRPr b="1">
              <a:solidFill>
                <a:schemeClr val="accen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</a:rPr>
              <a:t>2022 CEOS Plenary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</a:rPr>
              <a:t>2022 CEOS Plenary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</a:rPr>
              <a:t>2022 CEOS Plenary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document/d/1LHJaeUSwVjVf9ap_PR5sh439d7MP2U0WrAKGH_vOP2s/edit?usp=sharin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6700"/>
              <a:t>2.4: CEOS Standards Organisation Engagement</a:t>
            </a:r>
            <a:endParaRPr sz="6700"/>
          </a:p>
        </p:txBody>
      </p:sp>
      <p:sp>
        <p:nvSpPr>
          <p:cNvPr id="67" name="Google Shape;67;p7"/>
          <p:cNvSpPr/>
          <p:nvPr/>
        </p:nvSpPr>
        <p:spPr>
          <a:xfrm>
            <a:off x="7222284" y="4100282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200">
              <a:solidFill>
                <a:schemeClr val="accent1"/>
              </a:solidFill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</a:rPr>
              <a:t>LSI-VC</a:t>
            </a:r>
            <a:endParaRPr b="1" sz="2200">
              <a:solidFill>
                <a:schemeClr val="accent1"/>
              </a:solidFill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</a:rPr>
              <a:t>Agenda Item #2.4</a:t>
            </a:r>
            <a:endParaRPr b="1" sz="2200">
              <a:solidFill>
                <a:schemeClr val="accent1"/>
              </a:solidFill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</a:rPr>
              <a:t>2022 CEOS Plenary</a:t>
            </a:r>
            <a:endParaRPr b="1" sz="2200">
              <a:solidFill>
                <a:schemeClr val="accent1"/>
              </a:solidFill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200">
                <a:solidFill>
                  <a:schemeClr val="accent1"/>
                </a:solidFill>
              </a:rPr>
              <a:t>1 December 2022</a:t>
            </a:r>
            <a:endParaRPr b="1" sz="2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/>
        </p:nvSpPr>
        <p:spPr>
          <a:xfrm>
            <a:off x="367200" y="1258900"/>
            <a:ext cx="11824200" cy="49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318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Significant activity and discussion in the broader EO community around ‘Analysis Ready Data’</a:t>
            </a:r>
            <a:endParaRPr sz="2000">
              <a:solidFill>
                <a:schemeClr val="dk1"/>
              </a:solidFill>
            </a:endParaRPr>
          </a:p>
          <a:p>
            <a:pPr indent="-431800" lvl="1" marL="1219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GB" sz="2000">
                <a:solidFill>
                  <a:schemeClr val="dk1"/>
                </a:solidFill>
              </a:rPr>
              <a:t>Term ‘ARD’ is inherently subjective</a:t>
            </a:r>
            <a:endParaRPr sz="2000">
              <a:solidFill>
                <a:schemeClr val="dk1"/>
              </a:solidFill>
            </a:endParaRPr>
          </a:p>
          <a:p>
            <a:pPr indent="-431800" lvl="1" marL="1219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GB" sz="2000">
                <a:solidFill>
                  <a:schemeClr val="dk1"/>
                </a:solidFill>
              </a:rPr>
              <a:t>CEOS, with its long heritage, experience, and expertise has a key role to play in defining ARD for the community (Incl. ‘New Space’)</a:t>
            </a:r>
            <a:endParaRPr sz="2000">
              <a:solidFill>
                <a:schemeClr val="dk1"/>
              </a:solidFill>
            </a:endParaRPr>
          </a:p>
          <a:p>
            <a:pPr indent="-431800" lvl="0" marL="6096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F</a:t>
            </a:r>
            <a:r>
              <a:rPr lang="en-GB" sz="2000">
                <a:solidFill>
                  <a:schemeClr val="dk1"/>
                </a:solidFill>
              </a:rPr>
              <a:t>eedback from industry (VH-RODA, JACIE, LPS, ARD2x) that formal standards are needed for ‘ARD’</a:t>
            </a:r>
            <a:endParaRPr sz="2000">
              <a:solidFill>
                <a:schemeClr val="dk1"/>
              </a:solidFill>
            </a:endParaRPr>
          </a:p>
          <a:p>
            <a:pPr indent="-431800" lvl="0" marL="6096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Government and commercial sectors will likely not reference documents and commit funds unless they have gone through an open standard process (formal peer review, etc.)</a:t>
            </a:r>
            <a:endParaRPr sz="2000">
              <a:solidFill>
                <a:schemeClr val="dk1"/>
              </a:solidFill>
            </a:endParaRPr>
          </a:p>
          <a:p>
            <a:pPr indent="-431800" lvl="0" marL="6096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Standards built on the foundation of CEOS-ARD would be helpful</a:t>
            </a:r>
            <a:endParaRPr sz="2000">
              <a:solidFill>
                <a:schemeClr val="dk1"/>
              </a:solidFill>
            </a:endParaRPr>
          </a:p>
          <a:p>
            <a:pPr indent="-431800" lvl="0" marL="6096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Increase reach of the concepts of CEOS-ARD</a:t>
            </a:r>
            <a:endParaRPr sz="2000">
              <a:solidFill>
                <a:schemeClr val="dk1"/>
              </a:solidFill>
            </a:endParaRPr>
          </a:p>
          <a:p>
            <a:pPr indent="-431800" lvl="0" marL="6096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If CEOS doesn’t engage it’s becoming clear these efforts will proceed regardless</a:t>
            </a:r>
            <a:endParaRPr sz="2000">
              <a:solidFill>
                <a:schemeClr val="dk1"/>
              </a:solidFill>
            </a:endParaRPr>
          </a:p>
          <a:p>
            <a:pPr indent="-431800" lvl="1" marL="1219200" marR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Char char="○"/>
            </a:pPr>
            <a:r>
              <a:rPr lang="en-GB" sz="2000">
                <a:solidFill>
                  <a:schemeClr val="dk1"/>
                </a:solidFill>
              </a:rPr>
              <a:t>CEOS should remain in the driver’s seat!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19" name="Google Shape;119;p1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are we talking ARD standards?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7"/>
          <p:cNvPicPr preferRelativeResize="0"/>
          <p:nvPr/>
        </p:nvPicPr>
        <p:blipFill rotWithShape="1">
          <a:blip r:embed="rId3">
            <a:alphaModFix/>
          </a:blip>
          <a:srcRect b="0" l="3676" r="2523" t="17904"/>
          <a:stretch/>
        </p:blipFill>
        <p:spPr>
          <a:xfrm>
            <a:off x="0" y="0"/>
            <a:ext cx="12192000" cy="6002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324233" y="14061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ISO/OGC have initiated a defined process to define ARD standards</a:t>
            </a:r>
            <a:endParaRPr sz="2600"/>
          </a:p>
          <a:p>
            <a:pPr indent="-393700" lvl="0" marL="457200" rtl="0" algn="l">
              <a:spcBef>
                <a:spcPts val="200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Are using CEOS-ARD as a basis</a:t>
            </a:r>
            <a:endParaRPr sz="2600"/>
          </a:p>
          <a:p>
            <a:pPr indent="-393700" lvl="0" marL="457200" rtl="0" algn="l">
              <a:spcBef>
                <a:spcPts val="200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CEOS representatives have provided inputs on initial OGC ARD Standards Working Group Charter and ISO New Work Item Proposal (NWIP)</a:t>
            </a:r>
            <a:endParaRPr sz="2600"/>
          </a:p>
          <a:p>
            <a:pPr indent="-393700" lvl="0" marL="457200" rtl="0" algn="l">
              <a:spcBef>
                <a:spcPts val="200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Now await next steps – OGC process delayed 6+ months</a:t>
            </a:r>
            <a:endParaRPr sz="2600"/>
          </a:p>
          <a:p>
            <a:pPr indent="-393700" lvl="1" marL="914400" rtl="0" algn="l">
              <a:spcBef>
                <a:spcPts val="2000"/>
              </a:spcBef>
              <a:spcAft>
                <a:spcPts val="0"/>
              </a:spcAft>
              <a:buSzPts val="2600"/>
              <a:buChar char="▪"/>
            </a:pPr>
            <a:r>
              <a:rPr lang="en-GB" sz="2600"/>
              <a:t>Public Comment Requested on Draft Charter for new OGC Analysis Ready Data Standards Working Group (due date: 21/12/2022)</a:t>
            </a:r>
            <a:endParaRPr sz="2600"/>
          </a:p>
          <a:p>
            <a:pPr indent="-393700" lvl="0" marL="457200" rtl="0" algn="l">
              <a:spcBef>
                <a:spcPts val="2000"/>
              </a:spcBef>
              <a:spcAft>
                <a:spcPts val="2000"/>
              </a:spcAft>
              <a:buSzPts val="2600"/>
              <a:buChar char="❖"/>
            </a:pPr>
            <a:r>
              <a:rPr lang="en-GB" sz="2600"/>
              <a:t>CEOS feedback was for a slower more considered start to lay a strong foundation</a:t>
            </a:r>
            <a:endParaRPr sz="2600"/>
          </a:p>
        </p:txBody>
      </p:sp>
      <p:sp>
        <p:nvSpPr>
          <p:cNvPr id="130" name="Google Shape;130;p1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SIT TW Side Meeting Outcome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SIT TW Action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73" name="Google Shape;73;p8"/>
          <p:cNvGraphicFramePr/>
          <p:nvPr/>
        </p:nvGraphicFramePr>
        <p:xfrm>
          <a:off x="333975" y="1671725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{2C773F17-8E09-47B6-BEB9-3895A5911EE7}</a:tableStyleId>
              </a:tblPr>
              <a:tblGrid>
                <a:gridCol w="2169225"/>
                <a:gridCol w="7230725"/>
                <a:gridCol w="1946725"/>
              </a:tblGrid>
              <a:tr h="188315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SIT-TW-2022-02</a:t>
                      </a:r>
                      <a:endParaRPr b="1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LSI-VC Co-Leads, supported by the CEOS-ARD Oversight Group Lead and WGCV Chair, to prepare an agenda item for the 2022 CEOS Plenary formulating an action for CEOS to prepare a way forward for increased coordination of CEOS engagement with standards organisations.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 CEOS Plenary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10750">
                <a:tc vMerge="1"/>
                <a:tc gridSpan="2">
                  <a:txBody>
                    <a:bodyPr/>
                    <a:lstStyle/>
                    <a:p>
                      <a:pPr indent="0" lvl="0" marL="0" rtl="0" algn="just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Rationale: Following broad consultation with the CEOS community, including at a 2022 SIT Technical Workshop side meeting, it was agreed that more coordination on the engagement of CEOS with standards organisations would be beneficial. </a:t>
                      </a:r>
                      <a:r>
                        <a:rPr b="1" i="1" lang="en-GB" sz="18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While this action originated from the LSI-VC and CEOS-ARD Oversight Group, the scope is intended to cover all of CEOS’ engagement on standards.</a:t>
                      </a:r>
                      <a:endParaRPr b="1" i="1" sz="18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/>
              <a:t>Background: ‘Strategy for CEOS Engagement with Standards Organisations’</a:t>
            </a:r>
            <a:endParaRPr sz="5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/>
          <p:nvPr>
            <p:ph idx="1" type="body"/>
          </p:nvPr>
        </p:nvSpPr>
        <p:spPr>
          <a:xfrm>
            <a:off x="324233" y="1177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873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CEOS through its member agencies has representation in numerous standards body discussions, but this is seemingly in an </a:t>
            </a:r>
            <a:r>
              <a:rPr i="1" lang="en-GB" sz="2500"/>
              <a:t>ad hoc</a:t>
            </a:r>
            <a:r>
              <a:rPr lang="en-GB" sz="2500"/>
              <a:t> fashion</a:t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873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▪"/>
            </a:pPr>
            <a:r>
              <a:rPr lang="en-GB" sz="2500"/>
              <a:t>OGC (SWG &amp; DWG on DGGS, Coverages, EOXP, etc.)</a:t>
            </a:r>
            <a:endParaRPr sz="2500"/>
          </a:p>
          <a:p>
            <a:pPr indent="-3873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▪"/>
            </a:pPr>
            <a:r>
              <a:rPr lang="en-GB" sz="2500"/>
              <a:t>ISO TC 211 Geolexica / terminology / land cover</a:t>
            </a:r>
            <a:endParaRPr sz="2500"/>
          </a:p>
          <a:p>
            <a:pPr indent="-3873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▪"/>
            </a:pPr>
            <a:r>
              <a:rPr lang="en-GB" sz="2500"/>
              <a:t>IEEE P4001 ARD/Hyperspectral</a:t>
            </a:r>
            <a:endParaRPr sz="2500"/>
          </a:p>
          <a:p>
            <a:pPr indent="-3873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▪"/>
            </a:pPr>
            <a:r>
              <a:rPr lang="en-GB" sz="2500"/>
              <a:t>WGCV and WGISS to ISO TC 211 (i.e., ISO 19124-1 &amp; 19156)</a:t>
            </a:r>
            <a:endParaRPr sz="2500"/>
          </a:p>
          <a:p>
            <a:pPr indent="-3873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▪"/>
            </a:pPr>
            <a:r>
              <a:rPr lang="en-GB" sz="2500"/>
              <a:t>WGCV Microwave Sensors Subgroup (MSSG) future plan to initiate ISO standards</a:t>
            </a:r>
            <a:endParaRPr sz="2500"/>
          </a:p>
          <a:p>
            <a:pPr indent="-3873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▪"/>
            </a:pPr>
            <a:r>
              <a:rPr lang="en-GB" sz="2500"/>
              <a:t>WGISS to OGC (EOXP…?)</a:t>
            </a:r>
            <a:endParaRPr sz="2500"/>
          </a:p>
        </p:txBody>
      </p:sp>
      <p:sp>
        <p:nvSpPr>
          <p:cNvPr id="84" name="Google Shape;84;p10"/>
          <p:cNvSpPr txBox="1"/>
          <p:nvPr>
            <p:ph type="title"/>
          </p:nvPr>
        </p:nvSpPr>
        <p:spPr>
          <a:xfrm>
            <a:off x="167039" y="108373"/>
            <a:ext cx="9571500" cy="8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CEOS &amp; Standards </a:t>
            </a:r>
            <a:r>
              <a:rPr lang="en-GB"/>
              <a:t>Background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idx="1" type="body"/>
          </p:nvPr>
        </p:nvSpPr>
        <p:spPr>
          <a:xfrm>
            <a:off x="324233" y="9489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500"/>
              <a:t>Creates potential for:</a:t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8735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Lack of coordination</a:t>
            </a:r>
            <a:endParaRPr sz="2500"/>
          </a:p>
          <a:p>
            <a:pPr indent="-38735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Conflicting messages</a:t>
            </a:r>
            <a:endParaRPr sz="2500"/>
          </a:p>
          <a:p>
            <a:pPr indent="-38735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Inconsistent positions across CEOS</a:t>
            </a:r>
            <a:endParaRPr sz="2500"/>
          </a:p>
          <a:p>
            <a:pPr indent="-38735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No clarity on status of CEOS Agency engagement</a:t>
            </a:r>
            <a:endParaRPr sz="2500"/>
          </a:p>
          <a:p>
            <a:pPr indent="-38735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No possibility for a coordinated CEOS input</a:t>
            </a:r>
            <a:endParaRPr sz="2500"/>
          </a:p>
          <a:p>
            <a:pPr indent="-38735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Lack of CEOS representation in standards</a:t>
            </a:r>
            <a:endParaRPr sz="2500"/>
          </a:p>
          <a:p>
            <a:pPr indent="-387350" lvl="0" marL="4572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2500"/>
              <a:buChar char="❖"/>
            </a:pPr>
            <a:r>
              <a:rPr lang="en-GB" sz="2500"/>
              <a:t>Standards to impact CEOS Agency activities</a:t>
            </a:r>
            <a:endParaRPr sz="2500"/>
          </a:p>
        </p:txBody>
      </p:sp>
      <p:sp>
        <p:nvSpPr>
          <p:cNvPr id="90" name="Google Shape;90;p11"/>
          <p:cNvSpPr txBox="1"/>
          <p:nvPr>
            <p:ph type="title"/>
          </p:nvPr>
        </p:nvSpPr>
        <p:spPr>
          <a:xfrm>
            <a:off x="167039" y="108373"/>
            <a:ext cx="9571500" cy="8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CEOS &amp; Standards Background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CEOS coordinated approach benefits:</a:t>
            </a:r>
            <a:endParaRPr/>
          </a:p>
          <a:p>
            <a:pPr indent="-374650" lvl="0" marL="914400" rtl="0" algn="l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Consistent messages and positions across CEOS</a:t>
            </a:r>
            <a:endParaRPr sz="2300"/>
          </a:p>
          <a:p>
            <a:pPr indent="-374650" lvl="0" marL="914400" rtl="0" algn="l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Clarity on the status of CEOS Agency engagement</a:t>
            </a:r>
            <a:endParaRPr sz="2300"/>
          </a:p>
          <a:p>
            <a:pPr indent="-374650" lvl="0" marL="914400" rtl="0" algn="l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Possibility for a coordinated CEOS input</a:t>
            </a:r>
            <a:endParaRPr sz="2300"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Other potential benefits of increased coordination:</a:t>
            </a:r>
            <a:endParaRPr/>
          </a:p>
          <a:p>
            <a:pPr indent="-374650" lvl="0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Clarify CEOS resourcing</a:t>
            </a:r>
            <a:endParaRPr sz="2300"/>
          </a:p>
          <a:p>
            <a:pPr indent="-374650" lvl="0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Avoiding duplication of effort</a:t>
            </a:r>
            <a:endParaRPr sz="2300"/>
          </a:p>
          <a:p>
            <a:pPr indent="-374650" lvl="0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Give CEOS Principals visibility over the breadth of CEOS representation to these bodies</a:t>
            </a:r>
            <a:endParaRPr sz="2300"/>
          </a:p>
          <a:p>
            <a:pPr indent="-393700" lvl="0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GB" sz="2300"/>
              <a:t>Ensures a CEOS position is formulated</a:t>
            </a:r>
            <a:r>
              <a:rPr lang="en-GB" sz="2500"/>
              <a:t> and heard in all relevant fields</a:t>
            </a:r>
            <a:endParaRPr sz="2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CEOS &amp; Standards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/>
          <p:nvPr>
            <p:ph idx="1" type="body"/>
          </p:nvPr>
        </p:nvSpPr>
        <p:spPr>
          <a:xfrm>
            <a:off x="324233" y="17109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Consulted broadly with LSI-VC, CEOS-ARD OG, WGCV, WGISS, etc.</a:t>
            </a:r>
            <a:endParaRPr sz="2600"/>
          </a:p>
          <a:p>
            <a:pPr indent="-393700" lvl="0" marL="457200" rtl="0" algn="l">
              <a:spcBef>
                <a:spcPts val="2000"/>
              </a:spcBef>
              <a:spcAft>
                <a:spcPts val="0"/>
              </a:spcAft>
              <a:buSzPts val="2600"/>
              <a:buChar char="❖"/>
            </a:pPr>
            <a:r>
              <a:rPr lang="en-GB" sz="2600" u="sng">
                <a:solidFill>
                  <a:schemeClr val="hlink"/>
                </a:solidFill>
                <a:hlinkClick r:id="rId3"/>
              </a:rPr>
              <a:t>Concept note</a:t>
            </a:r>
            <a:r>
              <a:rPr lang="en-GB" sz="2600"/>
              <a:t> sent to all of CEOS</a:t>
            </a:r>
            <a:endParaRPr sz="2600"/>
          </a:p>
          <a:p>
            <a:pPr indent="-393700" lvl="0" marL="457200" rtl="0" algn="l">
              <a:spcBef>
                <a:spcPts val="2000"/>
              </a:spcBef>
              <a:spcAft>
                <a:spcPts val="2000"/>
              </a:spcAft>
              <a:buSzPts val="2600"/>
              <a:buChar char="❖"/>
            </a:pPr>
            <a:r>
              <a:rPr b="1" lang="en-GB" sz="2600"/>
              <a:t>Agreement that increased coordination on standards would be beneficial </a:t>
            </a:r>
            <a:endParaRPr b="1" i="1">
              <a:solidFill>
                <a:srgbClr val="990000"/>
              </a:solidFill>
            </a:endParaRPr>
          </a:p>
        </p:txBody>
      </p:sp>
      <p:sp>
        <p:nvSpPr>
          <p:cNvPr id="102" name="Google Shape;102;p1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SIT TW Side Meeting Outcome</a:t>
            </a:r>
            <a:endParaRPr sz="4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>
            <p:ph type="title"/>
          </p:nvPr>
        </p:nvSpPr>
        <p:spPr>
          <a:xfrm>
            <a:off x="176048" y="3283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/>
              <a:t>Suggestions for</a:t>
            </a:r>
            <a:r>
              <a:rPr lang="en-GB" sz="3400"/>
              <a:t> CEOS Principal Consideration</a:t>
            </a:r>
            <a:endParaRPr sz="3400"/>
          </a:p>
        </p:txBody>
      </p:sp>
      <p:sp>
        <p:nvSpPr>
          <p:cNvPr id="108" name="Google Shape;108;p14"/>
          <p:cNvSpPr txBox="1"/>
          <p:nvPr>
            <p:ph idx="1" type="body"/>
          </p:nvPr>
        </p:nvSpPr>
        <p:spPr>
          <a:xfrm>
            <a:off x="324233" y="14061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Possible way forward for CEOS: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A first step would be to construct a registry (CEOS-wide) of who does what to see where we already have personal overlap between CEOS work and standardiser activities.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Then identify those standard areas considered relevant to CEOS and the involved agencies and people should be consulted on whether they could imagine a common CEOS approach in their field.</a:t>
            </a:r>
            <a:endParaRPr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o"/>
            </a:pPr>
            <a:r>
              <a:rPr lang="en-GB"/>
              <a:t>If so, that common approach should lead to a strategy (hopefully endorsed by a majority of interested CEOS agencies) for which then (if CEOS gets a member or observer status in the respective standards group) one individual (and a replacement?) is mandated to represent the CEOS position.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While this discussion was catalysed by LSI-VC, such an activity is much broader and any next steps: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b="1" lang="en-GB"/>
              <a:t>Needs an interested ‘cross-cutting’ group in CEOS to take this forward. – </a:t>
            </a:r>
            <a:r>
              <a:rPr b="1" lang="en-GB">
                <a:solidFill>
                  <a:srgbClr val="990000"/>
                </a:solidFill>
              </a:rPr>
              <a:t>Discussion and Decision requested.</a:t>
            </a:r>
            <a:endParaRPr b="1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/>
              <a:t>Update on CEOS Involvement in the OGC ARD Standards Working Group (for information)</a:t>
            </a:r>
            <a:endParaRPr sz="5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