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Lst>
  <p:sldSz cy="6858000" cx="12192000"/>
  <p:notesSz cx="6858000" cy="9144000"/>
  <p:embeddedFontLst>
    <p:embeddedFont>
      <p:font typeface="Tahoma"/>
      <p:regular r:id="rId9"/>
      <p:bold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1" roundtripDataSignature="AMtx7mhBcgAbrr7r3TF1Be3uL4SpamOq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customschemas.google.com/relationships/presentationmetadata" Target="metadata"/><Relationship Id="rId10" Type="http://schemas.openxmlformats.org/officeDocument/2006/relationships/font" Target="fonts/Tahoma-bold.fntdata"/><Relationship Id="rId9" Type="http://schemas.openxmlformats.org/officeDocument/2006/relationships/font" Target="fonts/Tahoma-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 name="Google Shape;5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AU"/>
              <a:t>We need to continue to attend meetings where "new space" entities are present</a:t>
            </a:r>
            <a:endParaRPr/>
          </a:p>
          <a:p>
            <a:pPr indent="-298450" lvl="0" marL="457200" rtl="0" algn="l">
              <a:lnSpc>
                <a:spcPct val="100000"/>
              </a:lnSpc>
              <a:spcBef>
                <a:spcPts val="0"/>
              </a:spcBef>
              <a:spcAft>
                <a:spcPts val="0"/>
              </a:spcAft>
              <a:buSzPts val="1100"/>
              <a:buChar char="●"/>
            </a:pPr>
            <a:r>
              <a:rPr lang="en-AU"/>
              <a:t>Building relationships with "new space" partners can help support our mission too!</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AU"/>
              <a:t>This is what interests the "new space" community</a:t>
            </a:r>
            <a:endParaRPr/>
          </a:p>
          <a:p>
            <a:pPr indent="-298450" lvl="0" marL="457200" rtl="0" algn="l">
              <a:lnSpc>
                <a:spcPct val="100000"/>
              </a:lnSpc>
              <a:spcBef>
                <a:spcPts val="0"/>
              </a:spcBef>
              <a:spcAft>
                <a:spcPts val="0"/>
              </a:spcAft>
              <a:buSzPts val="1100"/>
              <a:buChar char="●"/>
            </a:pPr>
            <a:r>
              <a:rPr lang="en-AU"/>
              <a:t>We need to be aware of their interests and move "with" them</a:t>
            </a:r>
            <a:endParaRPr/>
          </a:p>
          <a:p>
            <a:pPr indent="-298450" lvl="0" marL="457200" rtl="0" algn="l">
              <a:lnSpc>
                <a:spcPct val="100000"/>
              </a:lnSpc>
              <a:spcBef>
                <a:spcPts val="0"/>
              </a:spcBef>
              <a:spcAft>
                <a:spcPts val="0"/>
              </a:spcAft>
              <a:buSzPts val="1100"/>
              <a:buChar char="●"/>
            </a:pPr>
            <a:r>
              <a:rPr lang="en-AU"/>
              <a:t>Public/private value propositions remain distinct, but parallel – “both communities are interested in optimizing EO for societal benefit and improve decision making”</a:t>
            </a:r>
            <a:endParaRPr/>
          </a:p>
          <a:p>
            <a:pPr indent="-298450" lvl="0" marL="457200" rtl="0" algn="l">
              <a:lnSpc>
                <a:spcPct val="100000"/>
              </a:lnSpc>
              <a:spcBef>
                <a:spcPts val="0"/>
              </a:spcBef>
              <a:spcAft>
                <a:spcPts val="0"/>
              </a:spcAft>
              <a:buSzPts val="1100"/>
              <a:buChar char="●"/>
            </a:pPr>
            <a:r>
              <a:rPr lang="en-AU" sz="1800">
                <a:latin typeface="Calibri"/>
                <a:ea typeface="Calibri"/>
                <a:cs typeface="Calibri"/>
                <a:sym typeface="Calibri"/>
              </a:rPr>
              <a:t>Figure .... An example of the number of private sector companies that exist in the full value chain from data to applications. This chart was mostly public sector organizations 20 years ago, but now is mostly private sector.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AU"/>
              <a:t>We need to look for opportunities to engage with the "new space" community.</a:t>
            </a:r>
            <a:endParaRPr/>
          </a:p>
          <a:p>
            <a:pPr indent="-298450" lvl="1" marL="914400" rtl="0" algn="l">
              <a:lnSpc>
                <a:spcPct val="100000"/>
              </a:lnSpc>
              <a:spcBef>
                <a:spcPts val="0"/>
              </a:spcBef>
              <a:spcAft>
                <a:spcPts val="0"/>
              </a:spcAft>
              <a:buSzPts val="1100"/>
              <a:buChar char="○"/>
            </a:pPr>
            <a:r>
              <a:rPr lang="en-AU"/>
              <a:t>Interoperability and cal/val opportunities need more focus. Private sector capabilities are usually built on the backbone of (our) highly trusted government data. </a:t>
            </a:r>
            <a:endParaRPr/>
          </a:p>
          <a:p>
            <a:pPr indent="-298450" lvl="1" marL="914400" rtl="0" algn="l">
              <a:lnSpc>
                <a:spcPct val="100000"/>
              </a:lnSpc>
              <a:spcBef>
                <a:spcPts val="0"/>
              </a:spcBef>
              <a:spcAft>
                <a:spcPts val="0"/>
              </a:spcAft>
              <a:buSzPts val="1100"/>
              <a:buChar char="○"/>
            </a:pPr>
            <a:r>
              <a:rPr lang="en-AU"/>
              <a:t>CEOS needs to better understand this ecosystem to improve efficiencies.</a:t>
            </a:r>
            <a:endParaRPr/>
          </a:p>
          <a:p>
            <a:pPr indent="-298450" lvl="0" marL="457200" rtl="0" algn="l">
              <a:lnSpc>
                <a:spcPct val="100000"/>
              </a:lnSpc>
              <a:spcBef>
                <a:spcPts val="0"/>
              </a:spcBef>
              <a:spcAft>
                <a:spcPts val="0"/>
              </a:spcAft>
              <a:buSzPts val="1100"/>
              <a:buChar char="●"/>
            </a:pPr>
            <a:r>
              <a:rPr lang="en-AU"/>
              <a:t>We need to be cognizant of their world ... cloud computing, ML, AI</a:t>
            </a:r>
            <a:endParaRPr/>
          </a:p>
          <a:p>
            <a:pPr indent="-298450" lvl="0" marL="457200" rtl="0" algn="l">
              <a:lnSpc>
                <a:spcPct val="100000"/>
              </a:lnSpc>
              <a:spcBef>
                <a:spcPts val="0"/>
              </a:spcBef>
              <a:spcAft>
                <a:spcPts val="0"/>
              </a:spcAft>
              <a:buSzPts val="1100"/>
              <a:buChar char="●"/>
            </a:pPr>
            <a:r>
              <a:rPr lang="en-AU"/>
              <a:t>We need to embrance the opportunity among the chaos</a:t>
            </a:r>
            <a:endParaRPr/>
          </a:p>
          <a:p>
            <a:pPr indent="-298450" lvl="1" marL="914400" rtl="0" algn="l">
              <a:lnSpc>
                <a:spcPct val="100000"/>
              </a:lnSpc>
              <a:spcBef>
                <a:spcPts val="0"/>
              </a:spcBef>
              <a:spcAft>
                <a:spcPts val="0"/>
              </a:spcAft>
              <a:buSzPts val="1100"/>
              <a:buChar char="○"/>
            </a:pPr>
            <a:r>
              <a:rPr lang="en-AU"/>
              <a:t>CEOS is not the first group to address this trend – we need to work closely with partners (GEO, CGMS) and not reinvent the wheel here.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12.jpg"/><Relationship Id="rId4" Type="http://schemas.openxmlformats.org/officeDocument/2006/relationships/image" Target="../media/image5.jpg"/><Relationship Id="rId5" Type="http://schemas.openxmlformats.org/officeDocument/2006/relationships/image" Target="../media/image8.png"/><Relationship Id="rId6" Type="http://schemas.openxmlformats.org/officeDocument/2006/relationships/image" Target="../media/image6.png"/><Relationship Id="rId7"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6"/>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6"/>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6"/>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6"/>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6"/>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6"/>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6"/>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6"/>
          <p:cNvPicPr preferRelativeResize="0"/>
          <p:nvPr/>
        </p:nvPicPr>
        <p:blipFill rotWithShape="1">
          <a:blip r:embed="rId7">
            <a:alphaModFix amt="34000"/>
          </a:blip>
          <a:srcRect b="0" l="0" r="0" t="0"/>
          <a:stretch/>
        </p:blipFill>
        <p:spPr>
          <a:xfrm rot="-5400000">
            <a:off x="5792642" y="4819952"/>
            <a:ext cx="1719709" cy="2366806"/>
          </a:xfrm>
          <a:prstGeom prst="rtTriangle">
            <a:avLst/>
          </a:prstGeom>
          <a:noFill/>
          <a:ln>
            <a:noFill/>
          </a:ln>
        </p:spPr>
      </p:pic>
      <p:sp>
        <p:nvSpPr>
          <p:cNvPr id="20" name="Google Shape;20;p6"/>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Arial"/>
              <a:buNone/>
              <a:defRPr b="0" i="0" sz="8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7"/>
          <p:cNvPicPr preferRelativeResize="0"/>
          <p:nvPr/>
        </p:nvPicPr>
        <p:blipFill rotWithShape="1">
          <a:blip r:embed="rId2">
            <a:alphaModFix amt="34000"/>
          </a:blip>
          <a:srcRect b="0" l="0" r="-5833" t="0"/>
          <a:stretch/>
        </p:blipFill>
        <p:spPr>
          <a:xfrm flipH="1">
            <a:off x="9304422" y="0"/>
            <a:ext cx="2887578" cy="1037492"/>
          </a:xfrm>
          <a:prstGeom prst="rect">
            <a:avLst/>
          </a:prstGeom>
          <a:noFill/>
          <a:ln>
            <a:noFill/>
          </a:ln>
        </p:spPr>
      </p:pic>
      <p:pic>
        <p:nvPicPr>
          <p:cNvPr id="24" name="Google Shape;24;p7"/>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AU" sz="1400" u="none" cap="none" strike="noStrike">
                <a:solidFill>
                  <a:schemeClr val="accent1"/>
                </a:solidFill>
                <a:latin typeface="Arial"/>
                <a:ea typeface="Arial"/>
                <a:cs typeface="Arial"/>
                <a:sym typeface="Arial"/>
              </a:rPr>
              <a:t>Slide </a:t>
            </a:r>
            <a:fld id="{00000000-1234-1234-1234-123412341234}" type="slidenum">
              <a:rPr b="1" i="0" lang="en-AU"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28" name="Google Shape;28;p7"/>
          <p:cNvSpPr txBox="1"/>
          <p:nvPr/>
        </p:nvSpPr>
        <p:spPr>
          <a:xfrm>
            <a:off x="-24372" y="6562800"/>
            <a:ext cx="6448800" cy="116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AU" sz="1400" u="none" cap="none" strike="noStrike">
                <a:solidFill>
                  <a:schemeClr val="accent1"/>
                </a:solidFill>
                <a:latin typeface="Arial"/>
                <a:ea typeface="Arial"/>
                <a:cs typeface="Arial"/>
                <a:sym typeface="Arial"/>
              </a:rPr>
              <a:t>2022 CEOS Plenary	Biarritz, France	Nov. 29 – Dec. 1</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sp>
        <p:nvSpPr>
          <p:cNvPr id="29" name="Google Shape;29;p7"/>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 name="Google Shape;30;p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8"/>
          <p:cNvPicPr preferRelativeResize="0"/>
          <p:nvPr/>
        </p:nvPicPr>
        <p:blipFill rotWithShape="1">
          <a:blip r:embed="rId2">
            <a:alphaModFix amt="34000"/>
          </a:blip>
          <a:srcRect b="0" l="0" r="-5833" t="0"/>
          <a:stretch/>
        </p:blipFill>
        <p:spPr>
          <a:xfrm flipH="1">
            <a:off x="9304422" y="0"/>
            <a:ext cx="2887578" cy="1037492"/>
          </a:xfrm>
          <a:prstGeom prst="rect">
            <a:avLst/>
          </a:prstGeom>
          <a:noFill/>
          <a:ln>
            <a:noFill/>
          </a:ln>
        </p:spPr>
      </p:pic>
      <p:pic>
        <p:nvPicPr>
          <p:cNvPr id="34" name="Google Shape;34;p8"/>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8"/>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8" name="Google Shape;38;p8"/>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 name="Google Shape;39;p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AU" sz="1400" u="none" cap="none" strike="noStrike">
                <a:solidFill>
                  <a:schemeClr val="accent1"/>
                </a:solidFill>
                <a:latin typeface="Arial"/>
                <a:ea typeface="Arial"/>
                <a:cs typeface="Arial"/>
                <a:sym typeface="Arial"/>
              </a:rPr>
              <a:t>Slide </a:t>
            </a:r>
            <a:fld id="{00000000-1234-1234-1234-123412341234}" type="slidenum">
              <a:rPr b="1" i="0" lang="en-AU"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40" name="Google Shape;40;p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1" name="Google Shape;41;p8"/>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AU" sz="1400" u="none" cap="none" strike="noStrike">
                <a:solidFill>
                  <a:schemeClr val="accent1"/>
                </a:solidFill>
                <a:latin typeface="Arial"/>
                <a:ea typeface="Arial"/>
                <a:cs typeface="Arial"/>
                <a:sym typeface="Arial"/>
              </a:rPr>
              <a:t>2022 CEOS Plenary	Biarritz, France	Nov. 29 – Dec. 1</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42" name="Shape 42"/>
        <p:cNvGrpSpPr/>
        <p:nvPr/>
      </p:nvGrpSpPr>
      <p:grpSpPr>
        <a:xfrm>
          <a:off x="0" y="0"/>
          <a:ext cx="0" cy="0"/>
          <a:chOff x="0" y="0"/>
          <a:chExt cx="0" cy="0"/>
        </a:xfrm>
      </p:grpSpPr>
      <p:sp>
        <p:nvSpPr>
          <p:cNvPr id="43" name="Google Shape;43;p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9"/>
          <p:cNvPicPr preferRelativeResize="0"/>
          <p:nvPr/>
        </p:nvPicPr>
        <p:blipFill rotWithShape="1">
          <a:blip r:embed="rId2">
            <a:alphaModFix amt="34000"/>
          </a:blip>
          <a:srcRect b="0" l="0" r="-5833" t="0"/>
          <a:stretch/>
        </p:blipFill>
        <p:spPr>
          <a:xfrm flipH="1">
            <a:off x="9304422" y="0"/>
            <a:ext cx="2887578" cy="1037492"/>
          </a:xfrm>
          <a:prstGeom prst="rect">
            <a:avLst/>
          </a:prstGeom>
          <a:noFill/>
          <a:ln>
            <a:noFill/>
          </a:ln>
        </p:spPr>
      </p:pic>
      <p:pic>
        <p:nvPicPr>
          <p:cNvPr id="45" name="Google Shape;45;p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9"/>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Noto Sans"/>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Noto Sans"/>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Courier New"/>
              <a:buChar char="o"/>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9" name="Google Shape;49;p9"/>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50" name="Google Shape;50;p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AU" sz="1400" u="none" cap="none" strike="noStrike">
                <a:solidFill>
                  <a:schemeClr val="accent1"/>
                </a:solidFill>
                <a:latin typeface="Arial"/>
                <a:ea typeface="Arial"/>
                <a:cs typeface="Arial"/>
                <a:sym typeface="Arial"/>
              </a:rPr>
              <a:t>Slide </a:t>
            </a:r>
            <a:fld id="{00000000-1234-1234-1234-123412341234}" type="slidenum">
              <a:rPr b="1" i="0" lang="en-AU"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51" name="Google Shape;51;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2" name="Google Shape;52;p9"/>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AU" sz="1400" u="none" cap="none" strike="noStrike">
                <a:solidFill>
                  <a:schemeClr val="accent1"/>
                </a:solidFill>
                <a:latin typeface="Arial"/>
                <a:ea typeface="Arial"/>
                <a:cs typeface="Arial"/>
                <a:sym typeface="Arial"/>
              </a:rPr>
              <a:t>2022 CEOS Plenary	Biarritz, France	Nov. 29 – Dec. 1</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9.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5"/>
          <p:cNvPicPr preferRelativeResize="0"/>
          <p:nvPr/>
        </p:nvPicPr>
        <p:blipFill rotWithShape="1">
          <a:blip r:embed="rId1">
            <a:alphaModFix amt="34000"/>
          </a:blip>
          <a:srcRect b="0" l="0" r="-5833" t="0"/>
          <a:stretch/>
        </p:blipFill>
        <p:spPr>
          <a:xfrm flipH="1">
            <a:off x="9304422" y="0"/>
            <a:ext cx="2887578" cy="1037492"/>
          </a:xfrm>
          <a:prstGeom prst="rect">
            <a:avLst/>
          </a:prstGeom>
          <a:noFill/>
          <a:ln>
            <a:noFill/>
          </a:ln>
        </p:spPr>
      </p:pic>
      <p:pic>
        <p:nvPicPr>
          <p:cNvPr id="8" name="Google Shape;8;p5"/>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
          <p:cNvSpPr txBox="1"/>
          <p:nvPr/>
        </p:nvSpPr>
        <p:spPr>
          <a:xfrm>
            <a:off x="486840" y="642780"/>
            <a:ext cx="9658646" cy="64213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8000"/>
              <a:buFont typeface="Arial"/>
              <a:buNone/>
            </a:pPr>
            <a:r>
              <a:rPr b="1" i="0" lang="en-AU" sz="4400" u="none" cap="none" strike="noStrike">
                <a:solidFill>
                  <a:schemeClr val="lt1"/>
                </a:solidFill>
                <a:latin typeface="Tahoma"/>
                <a:ea typeface="Tahoma"/>
                <a:cs typeface="Tahoma"/>
                <a:sym typeface="Tahoma"/>
              </a:rPr>
              <a:t>SEO Perspectives on New Space</a:t>
            </a:r>
            <a:br>
              <a:rPr b="1" i="0" lang="en-AU" sz="4400" u="none" cap="none" strike="noStrike">
                <a:solidFill>
                  <a:schemeClr val="lt1"/>
                </a:solidFill>
                <a:latin typeface="Tahoma"/>
                <a:ea typeface="Tahoma"/>
                <a:cs typeface="Tahoma"/>
                <a:sym typeface="Tahoma"/>
              </a:rPr>
            </a:br>
            <a:endParaRPr b="1" i="0" sz="4400" u="none" cap="none" strike="noStrike">
              <a:solidFill>
                <a:schemeClr val="lt1"/>
              </a:solidFill>
              <a:latin typeface="Tahoma"/>
              <a:ea typeface="Tahoma"/>
              <a:cs typeface="Tahoma"/>
              <a:sym typeface="Tahoma"/>
            </a:endParaRPr>
          </a:p>
        </p:txBody>
      </p:sp>
      <p:sp>
        <p:nvSpPr>
          <p:cNvPr id="58" name="Google Shape;58;p1"/>
          <p:cNvSpPr txBox="1"/>
          <p:nvPr/>
        </p:nvSpPr>
        <p:spPr>
          <a:xfrm>
            <a:off x="486840" y="1981387"/>
            <a:ext cx="5996256" cy="142683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0" i="0" lang="en-AU" sz="3600" u="none" cap="none" strike="noStrike">
                <a:solidFill>
                  <a:schemeClr val="lt1"/>
                </a:solidFill>
                <a:latin typeface="Tahoma"/>
                <a:ea typeface="Tahoma"/>
                <a:cs typeface="Tahoma"/>
                <a:sym typeface="Tahoma"/>
              </a:rPr>
              <a:t>Brian Killough, NASA, SEO</a:t>
            </a:r>
            <a:endParaRPr/>
          </a:p>
          <a:p>
            <a:pPr indent="0" lvl="0" marL="0" marR="0" rtl="0" algn="l">
              <a:lnSpc>
                <a:spcPct val="90000"/>
              </a:lnSpc>
              <a:spcBef>
                <a:spcPts val="600"/>
              </a:spcBef>
              <a:spcAft>
                <a:spcPts val="0"/>
              </a:spcAft>
              <a:buClr>
                <a:srgbClr val="000000"/>
              </a:buClr>
              <a:buSzPts val="3600"/>
              <a:buFont typeface="Arial"/>
              <a:buNone/>
            </a:pPr>
            <a:r>
              <a:rPr b="0" i="0" lang="en-AU" sz="3600" u="none" cap="none" strike="noStrike">
                <a:solidFill>
                  <a:schemeClr val="lt1"/>
                </a:solidFill>
                <a:latin typeface="Tahoma"/>
                <a:ea typeface="Tahoma"/>
                <a:cs typeface="Tahoma"/>
                <a:sym typeface="Tahoma"/>
              </a:rPr>
              <a:t>David Borges, NASA, SEO</a:t>
            </a:r>
            <a:br>
              <a:rPr b="0" i="0" lang="en-AU" sz="3600" u="none" cap="none" strike="noStrike">
                <a:solidFill>
                  <a:schemeClr val="lt1"/>
                </a:solidFill>
                <a:latin typeface="Tahoma"/>
                <a:ea typeface="Tahoma"/>
                <a:cs typeface="Tahoma"/>
                <a:sym typeface="Tahoma"/>
              </a:rPr>
            </a:br>
            <a:endParaRPr b="0" i="0" sz="3600" u="none" cap="none" strike="noStrike">
              <a:solidFill>
                <a:schemeClr val="lt1"/>
              </a:solidFill>
              <a:latin typeface="Tahoma"/>
              <a:ea typeface="Tahoma"/>
              <a:cs typeface="Tahoma"/>
              <a:sym typeface="Tahoma"/>
            </a:endParaRPr>
          </a:p>
        </p:txBody>
      </p:sp>
      <p:sp>
        <p:nvSpPr>
          <p:cNvPr id="59" name="Google Shape;59;p1"/>
          <p:cNvSpPr/>
          <p:nvPr/>
        </p:nvSpPr>
        <p:spPr>
          <a:xfrm>
            <a:off x="8852229" y="4970105"/>
            <a:ext cx="3126984" cy="1887895"/>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None/>
            </a:pPr>
            <a:r>
              <a:t/>
            </a:r>
            <a:endParaRPr b="1" i="0" sz="2200" u="none" cap="none" strike="noStrike">
              <a:solidFill>
                <a:schemeClr val="accent1"/>
              </a:solidFill>
              <a:latin typeface="Tahoma"/>
              <a:ea typeface="Tahoma"/>
              <a:cs typeface="Tahoma"/>
              <a:sym typeface="Tahoma"/>
            </a:endParaRPr>
          </a:p>
          <a:p>
            <a:pPr indent="0" lvl="0" marL="0" marR="0" rtl="0" algn="r">
              <a:lnSpc>
                <a:spcPct val="100000"/>
              </a:lnSpc>
              <a:spcBef>
                <a:spcPts val="0"/>
              </a:spcBef>
              <a:spcAft>
                <a:spcPts val="0"/>
              </a:spcAft>
              <a:buNone/>
            </a:pPr>
            <a:r>
              <a:rPr b="1" i="0" lang="en-AU" sz="2200" u="none" cap="none" strike="noStrike">
                <a:solidFill>
                  <a:schemeClr val="accent1"/>
                </a:solidFill>
                <a:latin typeface="Tahoma"/>
                <a:ea typeface="Tahoma"/>
                <a:cs typeface="Tahoma"/>
                <a:sym typeface="Tahoma"/>
              </a:rPr>
              <a:t>Agenda Item 2.2</a:t>
            </a:r>
            <a:endParaRPr b="1" i="0" sz="2200" u="none" cap="none" strike="noStrike">
              <a:solidFill>
                <a:schemeClr val="accent1"/>
              </a:solidFill>
              <a:latin typeface="Tahoma"/>
              <a:ea typeface="Tahoma"/>
              <a:cs typeface="Tahoma"/>
              <a:sym typeface="Tahoma"/>
            </a:endParaRPr>
          </a:p>
          <a:p>
            <a:pPr indent="0" lvl="0" marL="0" marR="0" rtl="0" algn="r">
              <a:lnSpc>
                <a:spcPct val="100000"/>
              </a:lnSpc>
              <a:spcBef>
                <a:spcPts val="0"/>
              </a:spcBef>
              <a:spcAft>
                <a:spcPts val="0"/>
              </a:spcAft>
              <a:buNone/>
            </a:pPr>
            <a:r>
              <a:rPr b="1" i="0" lang="en-AU" sz="2200" u="none" cap="none" strike="noStrike">
                <a:solidFill>
                  <a:schemeClr val="accent1"/>
                </a:solidFill>
                <a:latin typeface="Tahoma"/>
                <a:ea typeface="Tahoma"/>
                <a:cs typeface="Tahoma"/>
                <a:sym typeface="Tahoma"/>
              </a:rPr>
              <a:t>2022 CEOS Plenary</a:t>
            </a:r>
            <a:endParaRPr b="1" i="0" sz="2200" u="none" cap="none" strike="noStrike">
              <a:solidFill>
                <a:schemeClr val="accent1"/>
              </a:solidFill>
              <a:latin typeface="Tahoma"/>
              <a:ea typeface="Tahoma"/>
              <a:cs typeface="Tahoma"/>
              <a:sym typeface="Tahoma"/>
            </a:endParaRPr>
          </a:p>
          <a:p>
            <a:pPr indent="0" lvl="0" marL="0" marR="0" rtl="0" algn="r">
              <a:lnSpc>
                <a:spcPct val="100000"/>
              </a:lnSpc>
              <a:spcBef>
                <a:spcPts val="0"/>
              </a:spcBef>
              <a:spcAft>
                <a:spcPts val="0"/>
              </a:spcAft>
              <a:buNone/>
            </a:pPr>
            <a:r>
              <a:rPr b="1" i="0" lang="en-AU" sz="2200" u="none" cap="none" strike="noStrike">
                <a:solidFill>
                  <a:schemeClr val="accent1"/>
                </a:solidFill>
                <a:latin typeface="Tahoma"/>
                <a:ea typeface="Tahoma"/>
                <a:cs typeface="Tahoma"/>
                <a:sym typeface="Tahoma"/>
              </a:rPr>
              <a:t>Biarritz, France</a:t>
            </a:r>
            <a:endParaRPr b="1" i="0" sz="2200" u="none" cap="none" strike="noStrike">
              <a:solidFill>
                <a:schemeClr val="accent1"/>
              </a:solidFill>
              <a:latin typeface="Tahoma"/>
              <a:ea typeface="Tahoma"/>
              <a:cs typeface="Tahoma"/>
              <a:sym typeface="Tahoma"/>
            </a:endParaRPr>
          </a:p>
          <a:p>
            <a:pPr indent="0" lvl="0" marL="0" marR="0" rtl="0" algn="r">
              <a:lnSpc>
                <a:spcPct val="100000"/>
              </a:lnSpc>
              <a:spcBef>
                <a:spcPts val="0"/>
              </a:spcBef>
              <a:spcAft>
                <a:spcPts val="0"/>
              </a:spcAft>
              <a:buNone/>
            </a:pPr>
            <a:r>
              <a:rPr b="1" i="0" lang="en-AU" sz="2200" u="none" cap="none" strike="noStrike">
                <a:solidFill>
                  <a:schemeClr val="accent1"/>
                </a:solidFill>
                <a:latin typeface="Tahoma"/>
                <a:ea typeface="Tahoma"/>
                <a:cs typeface="Tahoma"/>
                <a:sym typeface="Tahoma"/>
              </a:rPr>
              <a:t>Nov 29-Dec 1, 2022</a:t>
            </a:r>
            <a:endParaRPr b="1" i="0" sz="2200" u="none" cap="none" strike="noStrike">
              <a:solidFill>
                <a:schemeClr val="accent1"/>
              </a:solidFill>
              <a:latin typeface="Tahoma"/>
              <a:ea typeface="Tahoma"/>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2"/>
          <p:cNvSpPr txBox="1"/>
          <p:nvPr>
            <p:ph idx="1" type="body"/>
          </p:nvPr>
        </p:nvSpPr>
        <p:spPr>
          <a:xfrm>
            <a:off x="259175" y="1115291"/>
            <a:ext cx="7139152" cy="4551931"/>
          </a:xfrm>
          <a:prstGeom prst="rect">
            <a:avLst/>
          </a:prstGeom>
          <a:noFill/>
          <a:ln>
            <a:noFill/>
          </a:ln>
        </p:spPr>
        <p:txBody>
          <a:bodyPr anchorCtr="0" anchor="t" bIns="45700" lIns="91425" spcFirstLastPara="1" rIns="91425" wrap="square" tIns="45700">
            <a:noAutofit/>
          </a:bodyPr>
          <a:lstStyle/>
          <a:p>
            <a:pPr indent="0" lvl="0" marL="50800" rtl="0" algn="l">
              <a:lnSpc>
                <a:spcPct val="90000"/>
              </a:lnSpc>
              <a:spcBef>
                <a:spcPts val="1000"/>
              </a:spcBef>
              <a:spcAft>
                <a:spcPts val="0"/>
              </a:spcAft>
              <a:buSzPts val="2800"/>
              <a:buNone/>
            </a:pPr>
            <a:r>
              <a:rPr lang="en-AU"/>
              <a:t>SatSummit 2022 – Washington, DC, USA</a:t>
            </a:r>
            <a:endParaRPr/>
          </a:p>
          <a:p>
            <a:pPr indent="-381000" lvl="1" marL="914400" rtl="0" algn="l">
              <a:lnSpc>
                <a:spcPct val="90000"/>
              </a:lnSpc>
              <a:spcBef>
                <a:spcPts val="500"/>
              </a:spcBef>
              <a:spcAft>
                <a:spcPts val="0"/>
              </a:spcAft>
              <a:buSzPts val="2400"/>
              <a:buFont typeface="Noto Sans Symbols"/>
              <a:buChar char="▪"/>
            </a:pPr>
            <a:r>
              <a:rPr lang="en-AU"/>
              <a:t>Gathering of satellite industry and global development leaders ... the next generation</a:t>
            </a:r>
            <a:endParaRPr/>
          </a:p>
          <a:p>
            <a:pPr indent="-381000" lvl="1" marL="914400" rtl="0" algn="l">
              <a:lnSpc>
                <a:spcPct val="90000"/>
              </a:lnSpc>
              <a:spcBef>
                <a:spcPts val="500"/>
              </a:spcBef>
              <a:spcAft>
                <a:spcPts val="0"/>
              </a:spcAft>
              <a:buSzPts val="2400"/>
              <a:buFont typeface="Noto Sans Symbols"/>
              <a:buChar char="▪"/>
            </a:pPr>
            <a:r>
              <a:rPr lang="en-AU"/>
              <a:t>High interest in </a:t>
            </a:r>
            <a:r>
              <a:rPr b="1" lang="en-AU"/>
              <a:t>new, </a:t>
            </a:r>
            <a:r>
              <a:rPr b="1" lang="en-AU">
                <a:solidFill>
                  <a:schemeClr val="dk1"/>
                </a:solidFill>
              </a:rPr>
              <a:t>interoperable measurements</a:t>
            </a:r>
            <a:r>
              <a:rPr b="1" lang="en-AU"/>
              <a:t> </a:t>
            </a:r>
            <a:r>
              <a:rPr lang="en-AU"/>
              <a:t>... radar, hyperspectral, high-resolution optical, drones, Internet of Things (IoT)</a:t>
            </a:r>
            <a:endParaRPr/>
          </a:p>
          <a:p>
            <a:pPr indent="0" lvl="1" marL="533400" rtl="0" algn="l">
              <a:lnSpc>
                <a:spcPct val="90000"/>
              </a:lnSpc>
              <a:spcBef>
                <a:spcPts val="500"/>
              </a:spcBef>
              <a:spcAft>
                <a:spcPts val="0"/>
              </a:spcAft>
              <a:buSzPts val="2400"/>
              <a:buNone/>
            </a:pPr>
            <a:r>
              <a:t/>
            </a:r>
            <a:endParaRPr/>
          </a:p>
          <a:p>
            <a:pPr indent="0" lvl="0" marL="50800" rtl="0" algn="l">
              <a:lnSpc>
                <a:spcPct val="90000"/>
              </a:lnSpc>
              <a:spcBef>
                <a:spcPts val="1000"/>
              </a:spcBef>
              <a:spcAft>
                <a:spcPts val="0"/>
              </a:spcAft>
              <a:buSzPts val="2800"/>
              <a:buNone/>
            </a:pPr>
            <a:r>
              <a:rPr lang="en-AU"/>
              <a:t>Pecora 2022 – Denver, Colorado, USA</a:t>
            </a:r>
            <a:endParaRPr/>
          </a:p>
          <a:p>
            <a:pPr indent="-381000" lvl="1" marL="914400" rtl="0" algn="l">
              <a:lnSpc>
                <a:spcPct val="90000"/>
              </a:lnSpc>
              <a:spcBef>
                <a:spcPts val="500"/>
              </a:spcBef>
              <a:spcAft>
                <a:spcPts val="0"/>
              </a:spcAft>
              <a:buSzPts val="2400"/>
              <a:buFont typeface="Noto Sans Symbols"/>
              <a:buChar char="▪"/>
            </a:pPr>
            <a:r>
              <a:rPr lang="en-AU"/>
              <a:t>Attended by many data providers and users</a:t>
            </a:r>
            <a:endParaRPr/>
          </a:p>
          <a:p>
            <a:pPr indent="-381000" lvl="1" marL="914400" rtl="0" algn="l">
              <a:lnSpc>
                <a:spcPct val="90000"/>
              </a:lnSpc>
              <a:spcBef>
                <a:spcPts val="500"/>
              </a:spcBef>
              <a:spcAft>
                <a:spcPts val="0"/>
              </a:spcAft>
              <a:buSzPts val="2400"/>
              <a:buFont typeface="Noto Sans Symbols"/>
              <a:buChar char="▪"/>
            </a:pPr>
            <a:r>
              <a:rPr lang="en-AU"/>
              <a:t>Mix of workshops and presentations</a:t>
            </a:r>
            <a:endParaRPr/>
          </a:p>
          <a:p>
            <a:pPr indent="-381000" lvl="1" marL="914400" rtl="0" algn="l">
              <a:lnSpc>
                <a:spcPct val="90000"/>
              </a:lnSpc>
              <a:spcBef>
                <a:spcPts val="500"/>
              </a:spcBef>
              <a:spcAft>
                <a:spcPts val="0"/>
              </a:spcAft>
              <a:buSzPts val="2400"/>
              <a:buFont typeface="Noto Sans Symbols"/>
              <a:buChar char="▪"/>
            </a:pPr>
            <a:r>
              <a:rPr lang="en-AU"/>
              <a:t>High CEOS participation</a:t>
            </a:r>
            <a:endParaRPr/>
          </a:p>
          <a:p>
            <a:pPr indent="-381000" lvl="1" marL="914400" rtl="0" algn="l">
              <a:lnSpc>
                <a:spcPct val="90000"/>
              </a:lnSpc>
              <a:spcBef>
                <a:spcPts val="500"/>
              </a:spcBef>
              <a:spcAft>
                <a:spcPts val="0"/>
              </a:spcAft>
              <a:buSzPts val="2400"/>
              <a:buFont typeface="Noto Sans Symbols"/>
              <a:buChar char="▪"/>
            </a:pPr>
            <a:r>
              <a:rPr lang="en-AU"/>
              <a:t>Common topics: ARD, STAC, ODC, SDGs</a:t>
            </a:r>
            <a:endParaRPr/>
          </a:p>
        </p:txBody>
      </p:sp>
      <p:sp>
        <p:nvSpPr>
          <p:cNvPr id="65" name="Google Shape;65;p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b="1" lang="en-AU">
                <a:latin typeface="Tahoma"/>
                <a:ea typeface="Tahoma"/>
                <a:cs typeface="Tahoma"/>
                <a:sym typeface="Tahoma"/>
              </a:rPr>
              <a:t>Recent Meetings</a:t>
            </a:r>
            <a:endParaRPr/>
          </a:p>
        </p:txBody>
      </p:sp>
      <p:pic>
        <p:nvPicPr>
          <p:cNvPr id="66" name="Google Shape;66;p2"/>
          <p:cNvPicPr preferRelativeResize="0"/>
          <p:nvPr/>
        </p:nvPicPr>
        <p:blipFill rotWithShape="1">
          <a:blip r:embed="rId3">
            <a:alphaModFix/>
          </a:blip>
          <a:srcRect b="0" l="0" r="0" t="0"/>
          <a:stretch/>
        </p:blipFill>
        <p:spPr>
          <a:xfrm>
            <a:off x="7558252" y="1675929"/>
            <a:ext cx="4391220" cy="1517175"/>
          </a:xfrm>
          <a:prstGeom prst="rect">
            <a:avLst/>
          </a:prstGeom>
          <a:noFill/>
          <a:ln>
            <a:noFill/>
          </a:ln>
        </p:spPr>
      </p:pic>
      <p:pic>
        <p:nvPicPr>
          <p:cNvPr id="67" name="Google Shape;67;p2"/>
          <p:cNvPicPr preferRelativeResize="0"/>
          <p:nvPr/>
        </p:nvPicPr>
        <p:blipFill rotWithShape="1">
          <a:blip r:embed="rId4">
            <a:alphaModFix/>
          </a:blip>
          <a:srcRect b="0" l="0" r="0" t="0"/>
          <a:stretch/>
        </p:blipFill>
        <p:spPr>
          <a:xfrm>
            <a:off x="7558252" y="4211340"/>
            <a:ext cx="4457700" cy="1663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3"/>
          <p:cNvSpPr txBox="1"/>
          <p:nvPr>
            <p:ph idx="1" type="body"/>
          </p:nvPr>
        </p:nvSpPr>
        <p:spPr>
          <a:xfrm>
            <a:off x="348302" y="1205242"/>
            <a:ext cx="9003518" cy="4662871"/>
          </a:xfrm>
          <a:prstGeom prst="rect">
            <a:avLst/>
          </a:prstGeom>
          <a:noFill/>
          <a:ln>
            <a:noFill/>
          </a:ln>
        </p:spPr>
        <p:txBody>
          <a:bodyPr anchorCtr="0" anchor="t" bIns="45700" lIns="91425" spcFirstLastPara="1" rIns="91425" wrap="square" tIns="45700">
            <a:noAutofit/>
          </a:bodyPr>
          <a:lstStyle/>
          <a:p>
            <a:pPr indent="-393700" lvl="0" marL="457200" rtl="0" algn="l">
              <a:lnSpc>
                <a:spcPct val="90000"/>
              </a:lnSpc>
              <a:spcBef>
                <a:spcPts val="1000"/>
              </a:spcBef>
              <a:spcAft>
                <a:spcPts val="0"/>
              </a:spcAft>
              <a:buSzPts val="2600"/>
              <a:buFont typeface="Noto Sans Symbols"/>
              <a:buChar char="▪"/>
            </a:pPr>
            <a:r>
              <a:rPr lang="en-AU" sz="2000"/>
              <a:t>Many new “</a:t>
            </a:r>
            <a:r>
              <a:rPr b="1" lang="en-AU" sz="2000"/>
              <a:t>start-ups</a:t>
            </a:r>
            <a:r>
              <a:rPr lang="en-AU" sz="2000"/>
              <a:t>” are entering the satellite data community ... they are willing to collaborate with CEOS</a:t>
            </a:r>
            <a:endParaRPr sz="2600"/>
          </a:p>
          <a:p>
            <a:pPr indent="-393700" lvl="0" marL="457200" rtl="0" algn="l">
              <a:lnSpc>
                <a:spcPct val="90000"/>
              </a:lnSpc>
              <a:spcBef>
                <a:spcPts val="1000"/>
              </a:spcBef>
              <a:spcAft>
                <a:spcPts val="0"/>
              </a:spcAft>
              <a:buSzPts val="2600"/>
              <a:buFont typeface="Noto Sans Symbols"/>
              <a:buChar char="▪"/>
            </a:pPr>
            <a:r>
              <a:rPr lang="en-AU" sz="2000">
                <a:solidFill>
                  <a:schemeClr val="dk1"/>
                </a:solidFill>
              </a:rPr>
              <a:t>Public/Private sector </a:t>
            </a:r>
            <a:r>
              <a:rPr b="1" lang="en-AU" sz="2000">
                <a:solidFill>
                  <a:schemeClr val="dk1"/>
                </a:solidFill>
              </a:rPr>
              <a:t>EO value propositions </a:t>
            </a:r>
            <a:r>
              <a:rPr lang="en-AU" sz="2000">
                <a:solidFill>
                  <a:schemeClr val="dk1"/>
                </a:solidFill>
              </a:rPr>
              <a:t>remain distinct, but parallel … synergistic opportunities are increasing and can be mutually beneficial</a:t>
            </a:r>
            <a:endParaRPr sz="2600"/>
          </a:p>
          <a:p>
            <a:pPr indent="-393700" lvl="0" marL="457200" rtl="0" algn="l">
              <a:lnSpc>
                <a:spcPct val="90000"/>
              </a:lnSpc>
              <a:spcBef>
                <a:spcPts val="1000"/>
              </a:spcBef>
              <a:spcAft>
                <a:spcPts val="0"/>
              </a:spcAft>
              <a:buSzPts val="2600"/>
              <a:buFont typeface="Noto Sans Symbols"/>
              <a:buChar char="▪"/>
            </a:pPr>
            <a:r>
              <a:rPr b="1" lang="en-AU" sz="2000">
                <a:solidFill>
                  <a:schemeClr val="dk1"/>
                </a:solidFill>
              </a:rPr>
              <a:t>User licenses </a:t>
            </a:r>
            <a:r>
              <a:rPr lang="en-AU" sz="2000">
                <a:solidFill>
                  <a:schemeClr val="dk1"/>
                </a:solidFill>
              </a:rPr>
              <a:t>remain a complex landscape … we must help each other navigate </a:t>
            </a:r>
            <a:endParaRPr sz="2600"/>
          </a:p>
          <a:p>
            <a:pPr indent="-393700" lvl="0" marL="457200" rtl="0" algn="l">
              <a:lnSpc>
                <a:spcPct val="90000"/>
              </a:lnSpc>
              <a:spcBef>
                <a:spcPts val="1000"/>
              </a:spcBef>
              <a:spcAft>
                <a:spcPts val="0"/>
              </a:spcAft>
              <a:buSzPts val="2600"/>
              <a:buFont typeface="Noto Sans Symbols"/>
              <a:buChar char="▪"/>
            </a:pPr>
            <a:r>
              <a:rPr b="1" lang="en-AU" sz="2000"/>
              <a:t>Analysis-Ready Data </a:t>
            </a:r>
            <a:r>
              <a:rPr lang="en-AU" sz="2000"/>
              <a:t>(ARD) ... if we don’t lead, they will</a:t>
            </a:r>
            <a:endParaRPr sz="2600"/>
          </a:p>
          <a:p>
            <a:pPr indent="-393700" lvl="0" marL="457200" rtl="0" algn="l">
              <a:lnSpc>
                <a:spcPct val="90000"/>
              </a:lnSpc>
              <a:spcBef>
                <a:spcPts val="1000"/>
              </a:spcBef>
              <a:spcAft>
                <a:spcPts val="0"/>
              </a:spcAft>
              <a:buSzPts val="2600"/>
              <a:buFont typeface="Noto Sans Symbols"/>
              <a:buChar char="▪"/>
            </a:pPr>
            <a:r>
              <a:rPr b="1" lang="en-AU" sz="2000"/>
              <a:t>Cloud Computing </a:t>
            </a:r>
            <a:r>
              <a:rPr lang="en-AU" sz="2000"/>
              <a:t>... they are NOT downloading data</a:t>
            </a:r>
            <a:endParaRPr sz="2600"/>
          </a:p>
          <a:p>
            <a:pPr indent="-393700" lvl="0" marL="457200" rtl="0" algn="l">
              <a:lnSpc>
                <a:spcPct val="90000"/>
              </a:lnSpc>
              <a:spcBef>
                <a:spcPts val="1000"/>
              </a:spcBef>
              <a:spcAft>
                <a:spcPts val="0"/>
              </a:spcAft>
              <a:buSzPts val="2600"/>
              <a:buFont typeface="Noto Sans Symbols"/>
              <a:buChar char="▪"/>
            </a:pPr>
            <a:r>
              <a:rPr b="1" lang="en-AU" sz="2000"/>
              <a:t>Open Science </a:t>
            </a:r>
            <a:r>
              <a:rPr lang="en-AU" sz="2000"/>
              <a:t>... the community is willing to share</a:t>
            </a:r>
            <a:endParaRPr sz="2600"/>
          </a:p>
          <a:p>
            <a:pPr indent="-393700" lvl="0" marL="457200" rtl="0" algn="l">
              <a:lnSpc>
                <a:spcPct val="90000"/>
              </a:lnSpc>
              <a:spcBef>
                <a:spcPts val="1000"/>
              </a:spcBef>
              <a:spcAft>
                <a:spcPts val="0"/>
              </a:spcAft>
              <a:buSzPts val="2600"/>
              <a:buFont typeface="Noto Sans Symbols"/>
              <a:buChar char="▪"/>
            </a:pPr>
            <a:r>
              <a:rPr b="1" lang="en-AU" sz="2000"/>
              <a:t>Jupyter Notebooks </a:t>
            </a:r>
            <a:r>
              <a:rPr lang="en-AU" sz="2000"/>
              <a:t>.. this is the most common platform for use</a:t>
            </a:r>
            <a:endParaRPr sz="2600"/>
          </a:p>
          <a:p>
            <a:pPr indent="-393700" lvl="0" marL="457200" rtl="0" algn="l">
              <a:lnSpc>
                <a:spcPct val="90000"/>
              </a:lnSpc>
              <a:spcBef>
                <a:spcPts val="1000"/>
              </a:spcBef>
              <a:spcAft>
                <a:spcPts val="0"/>
              </a:spcAft>
              <a:buSzPts val="2600"/>
              <a:buFont typeface="Noto Sans Symbols"/>
              <a:buChar char="▪"/>
            </a:pPr>
            <a:r>
              <a:rPr b="1" lang="en-AU" sz="2000"/>
              <a:t>ESG</a:t>
            </a:r>
            <a:r>
              <a:rPr lang="en-AU" sz="2000"/>
              <a:t>s are just as popular in the commercial community as </a:t>
            </a:r>
            <a:r>
              <a:rPr b="1" lang="en-AU" sz="2000"/>
              <a:t>SDG</a:t>
            </a:r>
            <a:r>
              <a:rPr lang="en-AU" sz="2000"/>
              <a:t>s are in the government community</a:t>
            </a:r>
            <a:endParaRPr sz="2600"/>
          </a:p>
        </p:txBody>
      </p:sp>
      <p:sp>
        <p:nvSpPr>
          <p:cNvPr id="73" name="Google Shape;73;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b="1" lang="en-AU">
                <a:latin typeface="Tahoma"/>
                <a:ea typeface="Tahoma"/>
                <a:cs typeface="Tahoma"/>
                <a:sym typeface="Tahoma"/>
              </a:rPr>
              <a:t>Common "New Space" Themes</a:t>
            </a:r>
            <a:endParaRPr/>
          </a:p>
        </p:txBody>
      </p:sp>
      <p:pic>
        <p:nvPicPr>
          <p:cNvPr descr="Calendar&#10;&#10;Description automatically generated" id="74" name="Google Shape;74;p3"/>
          <p:cNvPicPr preferRelativeResize="0"/>
          <p:nvPr/>
        </p:nvPicPr>
        <p:blipFill rotWithShape="1">
          <a:blip r:embed="rId3">
            <a:alphaModFix/>
          </a:blip>
          <a:srcRect b="0" l="0" r="0" t="0"/>
          <a:stretch/>
        </p:blipFill>
        <p:spPr>
          <a:xfrm>
            <a:off x="9494102" y="1205242"/>
            <a:ext cx="2226843" cy="4732041"/>
          </a:xfrm>
          <a:prstGeom prst="rect">
            <a:avLst/>
          </a:prstGeom>
          <a:noFill/>
          <a:ln>
            <a:noFill/>
          </a:ln>
          <a:effectLst>
            <a:outerShdw blurRad="50800" rotWithShape="0" algn="tl" dir="2700000" dist="38100">
              <a:srgbClr val="000000">
                <a:alpha val="40000"/>
              </a:srgbClr>
            </a:outerShdw>
          </a:effectLst>
        </p:spPr>
      </p:pic>
      <p:sp>
        <p:nvSpPr>
          <p:cNvPr id="75" name="Google Shape;75;p3"/>
          <p:cNvSpPr txBox="1"/>
          <p:nvPr/>
        </p:nvSpPr>
        <p:spPr>
          <a:xfrm>
            <a:off x="9494102" y="6060626"/>
            <a:ext cx="2424545"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AU" sz="1050" u="none" cap="none" strike="noStrike">
                <a:solidFill>
                  <a:schemeClr val="dk1"/>
                </a:solidFill>
                <a:latin typeface="Arial"/>
                <a:ea typeface="Arial"/>
                <a:cs typeface="Arial"/>
                <a:sym typeface="Arial"/>
              </a:rPr>
              <a:t>Credit: Aravind, Terrawatch Space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b="1" lang="en-AU">
                <a:latin typeface="Tahoma"/>
                <a:ea typeface="Tahoma"/>
                <a:cs typeface="Tahoma"/>
                <a:sym typeface="Tahoma"/>
              </a:rPr>
              <a:t>Closing Thoughts</a:t>
            </a:r>
            <a:endParaRPr/>
          </a:p>
        </p:txBody>
      </p:sp>
      <p:sp>
        <p:nvSpPr>
          <p:cNvPr id="81" name="Google Shape;81;p4"/>
          <p:cNvSpPr txBox="1"/>
          <p:nvPr/>
        </p:nvSpPr>
        <p:spPr>
          <a:xfrm>
            <a:off x="176048" y="1380866"/>
            <a:ext cx="8289079" cy="4895243"/>
          </a:xfrm>
          <a:prstGeom prst="rect">
            <a:avLst/>
          </a:prstGeom>
          <a:noFill/>
          <a:ln>
            <a:noFill/>
          </a:ln>
        </p:spPr>
        <p:txBody>
          <a:bodyPr anchorCtr="0" anchor="t" bIns="45700" lIns="91425" spcFirstLastPara="1" rIns="91425" wrap="square" tIns="45700">
            <a:noAutofit/>
          </a:bodyPr>
          <a:lstStyle/>
          <a:p>
            <a:pPr indent="-457200" lvl="1" marL="622295" marR="0" rtl="0" algn="l">
              <a:lnSpc>
                <a:spcPct val="100000"/>
              </a:lnSpc>
              <a:spcBef>
                <a:spcPts val="0"/>
              </a:spcBef>
              <a:spcAft>
                <a:spcPts val="0"/>
              </a:spcAft>
              <a:buClr>
                <a:schemeClr val="dk1"/>
              </a:buClr>
              <a:buSzPts val="3520"/>
              <a:buFont typeface="Noto Sans Symbols"/>
              <a:buChar char="▪"/>
            </a:pPr>
            <a:r>
              <a:rPr b="0" i="0" lang="en-AU" sz="2933" u="none" cap="none" strike="noStrike">
                <a:solidFill>
                  <a:schemeClr val="dk1"/>
                </a:solidFill>
                <a:latin typeface="Calibri"/>
                <a:ea typeface="Calibri"/>
                <a:cs typeface="Calibri"/>
                <a:sym typeface="Calibri"/>
              </a:rPr>
              <a:t>We need to learn more about how our data relates to the data from "new space" missions.</a:t>
            </a:r>
            <a:br>
              <a:rPr b="0" i="0" lang="en-AU" sz="2933" u="none" cap="none" strike="noStrike">
                <a:solidFill>
                  <a:schemeClr val="dk1"/>
                </a:solidFill>
                <a:latin typeface="Calibri"/>
                <a:ea typeface="Calibri"/>
                <a:cs typeface="Calibri"/>
                <a:sym typeface="Calibri"/>
              </a:rPr>
            </a:br>
            <a:r>
              <a:rPr b="0" i="0" lang="en-AU" sz="2933" u="none" cap="none" strike="noStrike">
                <a:solidFill>
                  <a:schemeClr val="dk1"/>
                </a:solidFill>
                <a:latin typeface="Calibri"/>
                <a:ea typeface="Calibri"/>
                <a:cs typeface="Calibri"/>
                <a:sym typeface="Calibri"/>
              </a:rPr>
              <a:t>“</a:t>
            </a:r>
            <a:r>
              <a:rPr b="0" i="1" lang="en-AU" sz="2933" u="none" cap="none" strike="noStrike">
                <a:solidFill>
                  <a:srgbClr val="0070C0"/>
                </a:solidFill>
                <a:latin typeface="Calibri"/>
                <a:ea typeface="Calibri"/>
                <a:cs typeface="Calibri"/>
                <a:sym typeface="Calibri"/>
              </a:rPr>
              <a:t>We need to confirm what we see from space</a:t>
            </a:r>
            <a:r>
              <a:rPr b="0" i="0" lang="en-AU" sz="2933" u="none" cap="none" strike="noStrike">
                <a:solidFill>
                  <a:schemeClr val="dk1"/>
                </a:solidFill>
                <a:latin typeface="Calibri"/>
                <a:ea typeface="Calibri"/>
                <a:cs typeface="Calibri"/>
                <a:sym typeface="Calibri"/>
              </a:rPr>
              <a:t>” </a:t>
            </a:r>
            <a:r>
              <a:rPr b="0" i="0" lang="en-AU" sz="2667" u="none" cap="none" strike="noStrike">
                <a:solidFill>
                  <a:schemeClr val="dk1"/>
                </a:solidFill>
                <a:latin typeface="Calibri"/>
                <a:ea typeface="Calibri"/>
                <a:cs typeface="Calibri"/>
                <a:sym typeface="Calibri"/>
              </a:rPr>
              <a:t>Hamed Alemohammad, Radiant Earth</a:t>
            </a:r>
            <a:endParaRPr b="0" i="0" sz="2933" u="none" cap="none" strike="noStrike">
              <a:solidFill>
                <a:schemeClr val="dk1"/>
              </a:solidFill>
              <a:latin typeface="Calibri"/>
              <a:ea typeface="Calibri"/>
              <a:cs typeface="Calibri"/>
              <a:sym typeface="Calibri"/>
            </a:endParaRPr>
          </a:p>
          <a:p>
            <a:pPr indent="-457200" lvl="1" marL="622295" marR="0" rtl="0" algn="l">
              <a:lnSpc>
                <a:spcPct val="100000"/>
              </a:lnSpc>
              <a:spcBef>
                <a:spcPts val="1200"/>
              </a:spcBef>
              <a:spcAft>
                <a:spcPts val="0"/>
              </a:spcAft>
              <a:buClr>
                <a:schemeClr val="dk1"/>
              </a:buClr>
              <a:buSzPts val="3520"/>
              <a:buFont typeface="Noto Sans Symbols"/>
              <a:buChar char="▪"/>
            </a:pPr>
            <a:r>
              <a:rPr b="0" i="0" lang="en-AU" sz="2933" u="none" cap="none" strike="noStrike">
                <a:solidFill>
                  <a:schemeClr val="dk1"/>
                </a:solidFill>
                <a:latin typeface="Calibri"/>
                <a:ea typeface="Calibri"/>
                <a:cs typeface="Calibri"/>
                <a:sym typeface="Calibri"/>
              </a:rPr>
              <a:t>We need to be part of the ML and AI movement. </a:t>
            </a:r>
            <a:br>
              <a:rPr b="0" i="0" lang="en-AU" sz="2933" u="none" cap="none" strike="noStrike">
                <a:solidFill>
                  <a:schemeClr val="dk1"/>
                </a:solidFill>
                <a:latin typeface="Calibri"/>
                <a:ea typeface="Calibri"/>
                <a:cs typeface="Calibri"/>
                <a:sym typeface="Calibri"/>
              </a:rPr>
            </a:br>
            <a:r>
              <a:rPr b="0" i="0" lang="en-AU" sz="2933" u="none" cap="none" strike="noStrike">
                <a:solidFill>
                  <a:schemeClr val="dk1"/>
                </a:solidFill>
                <a:latin typeface="Calibri"/>
                <a:ea typeface="Calibri"/>
                <a:cs typeface="Calibri"/>
                <a:sym typeface="Calibri"/>
              </a:rPr>
              <a:t>“</a:t>
            </a:r>
            <a:r>
              <a:rPr b="0" i="1" lang="en-AU" sz="2933" u="none" cap="none" strike="noStrike">
                <a:solidFill>
                  <a:srgbClr val="0070C0"/>
                </a:solidFill>
                <a:latin typeface="Calibri"/>
                <a:ea typeface="Calibri"/>
                <a:cs typeface="Calibri"/>
                <a:sym typeface="Calibri"/>
              </a:rPr>
              <a:t>The future is forecasting</a:t>
            </a:r>
            <a:r>
              <a:rPr b="0" i="0" lang="en-AU" sz="2933" u="none" cap="none" strike="noStrike">
                <a:solidFill>
                  <a:schemeClr val="dk1"/>
                </a:solidFill>
                <a:latin typeface="Calibri"/>
                <a:ea typeface="Calibri"/>
                <a:cs typeface="Calibri"/>
                <a:sym typeface="Calibri"/>
              </a:rPr>
              <a:t>” </a:t>
            </a:r>
            <a:r>
              <a:rPr b="0" i="0" lang="en-AU" sz="2667" u="none" cap="none" strike="noStrike">
                <a:solidFill>
                  <a:schemeClr val="dk1"/>
                </a:solidFill>
                <a:latin typeface="Calibri"/>
                <a:ea typeface="Calibri"/>
                <a:cs typeface="Calibri"/>
                <a:sym typeface="Calibri"/>
              </a:rPr>
              <a:t>Joe Morrison, Umbra</a:t>
            </a:r>
            <a:endParaRPr b="0" i="0" sz="2933" u="none" cap="none" strike="noStrike">
              <a:solidFill>
                <a:schemeClr val="dk1"/>
              </a:solidFill>
              <a:latin typeface="Calibri"/>
              <a:ea typeface="Calibri"/>
              <a:cs typeface="Calibri"/>
              <a:sym typeface="Calibri"/>
            </a:endParaRPr>
          </a:p>
          <a:p>
            <a:pPr indent="-457200" lvl="1" marL="622295" marR="0" rtl="0" algn="l">
              <a:lnSpc>
                <a:spcPct val="100000"/>
              </a:lnSpc>
              <a:spcBef>
                <a:spcPts val="1200"/>
              </a:spcBef>
              <a:spcAft>
                <a:spcPts val="0"/>
              </a:spcAft>
              <a:buClr>
                <a:schemeClr val="dk1"/>
              </a:buClr>
              <a:buSzPts val="3520"/>
              <a:buFont typeface="Noto Sans Symbols"/>
              <a:buChar char="▪"/>
            </a:pPr>
            <a:r>
              <a:rPr b="0" i="0" lang="en-AU" sz="2933" u="none" cap="none" strike="noStrike">
                <a:solidFill>
                  <a:schemeClr val="dk1"/>
                </a:solidFill>
                <a:latin typeface="Calibri"/>
                <a:ea typeface="Calibri"/>
                <a:cs typeface="Calibri"/>
                <a:sym typeface="Calibri"/>
              </a:rPr>
              <a:t>We have a flood of new data coming from "new space" and our own missions.</a:t>
            </a:r>
            <a:br>
              <a:rPr b="0" i="0" lang="en-AU" sz="2933" u="none" cap="none" strike="noStrike">
                <a:solidFill>
                  <a:schemeClr val="dk1"/>
                </a:solidFill>
                <a:latin typeface="Calibri"/>
                <a:ea typeface="Calibri"/>
                <a:cs typeface="Calibri"/>
                <a:sym typeface="Calibri"/>
              </a:rPr>
            </a:br>
            <a:r>
              <a:rPr b="0" i="0" lang="en-AU" sz="2933" u="none" cap="none" strike="noStrike">
                <a:solidFill>
                  <a:schemeClr val="dk1"/>
                </a:solidFill>
                <a:latin typeface="Calibri"/>
                <a:ea typeface="Calibri"/>
                <a:cs typeface="Calibri"/>
                <a:sym typeface="Calibri"/>
              </a:rPr>
              <a:t>“</a:t>
            </a:r>
            <a:r>
              <a:rPr b="0" i="1" lang="en-AU" sz="2933" u="none" cap="none" strike="noStrike">
                <a:solidFill>
                  <a:srgbClr val="0070C0"/>
                </a:solidFill>
                <a:latin typeface="Calibri"/>
                <a:ea typeface="Calibri"/>
                <a:cs typeface="Calibri"/>
                <a:sym typeface="Calibri"/>
              </a:rPr>
              <a:t>In the midst of chaos, there is also opportunity</a:t>
            </a:r>
            <a:r>
              <a:rPr b="0" i="0" lang="en-AU" sz="2933" u="none" cap="none" strike="noStrike">
                <a:solidFill>
                  <a:schemeClr val="dk1"/>
                </a:solidFill>
                <a:latin typeface="Calibri"/>
                <a:ea typeface="Calibri"/>
                <a:cs typeface="Calibri"/>
                <a:sym typeface="Calibri"/>
              </a:rPr>
              <a:t>” </a:t>
            </a:r>
            <a:br>
              <a:rPr b="0" i="0" lang="en-AU" sz="2933" u="none" cap="none" strike="noStrike">
                <a:solidFill>
                  <a:schemeClr val="dk1"/>
                </a:solidFill>
                <a:latin typeface="Calibri"/>
                <a:ea typeface="Calibri"/>
                <a:cs typeface="Calibri"/>
                <a:sym typeface="Calibri"/>
              </a:rPr>
            </a:br>
            <a:r>
              <a:rPr b="0" i="0" lang="en-AU" sz="2667" u="none" cap="none" strike="noStrike">
                <a:solidFill>
                  <a:schemeClr val="dk1"/>
                </a:solidFill>
                <a:latin typeface="Calibri"/>
                <a:ea typeface="Calibri"/>
                <a:cs typeface="Calibri"/>
                <a:sym typeface="Calibri"/>
              </a:rPr>
              <a:t>Sun Tzu, Chinese Military Strategist</a:t>
            </a:r>
            <a:endParaRPr b="0" i="0" sz="2933" u="none" cap="none" strike="noStrike">
              <a:solidFill>
                <a:schemeClr val="dk1"/>
              </a:solidFill>
              <a:latin typeface="Calibri"/>
              <a:ea typeface="Calibri"/>
              <a:cs typeface="Calibri"/>
              <a:sym typeface="Calibri"/>
            </a:endParaRPr>
          </a:p>
        </p:txBody>
      </p:sp>
      <p:pic>
        <p:nvPicPr>
          <p:cNvPr id="82" name="Google Shape;82;p4"/>
          <p:cNvPicPr preferRelativeResize="0"/>
          <p:nvPr/>
        </p:nvPicPr>
        <p:blipFill rotWithShape="1">
          <a:blip r:embed="rId3">
            <a:alphaModFix/>
          </a:blip>
          <a:srcRect b="0" l="0" r="0" t="0"/>
          <a:stretch/>
        </p:blipFill>
        <p:spPr>
          <a:xfrm>
            <a:off x="9424216" y="3699164"/>
            <a:ext cx="2594941" cy="2709004"/>
          </a:xfrm>
          <a:prstGeom prst="rect">
            <a:avLst/>
          </a:prstGeom>
          <a:noFill/>
          <a:ln>
            <a:noFill/>
          </a:ln>
        </p:spPr>
      </p:pic>
      <p:sp>
        <p:nvSpPr>
          <p:cNvPr id="83" name="Google Shape;83;p4"/>
          <p:cNvSpPr txBox="1"/>
          <p:nvPr/>
        </p:nvSpPr>
        <p:spPr>
          <a:xfrm>
            <a:off x="9424216" y="6069614"/>
            <a:ext cx="199766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AU" sz="1600" u="none" cap="none" strike="noStrike">
                <a:solidFill>
                  <a:schemeClr val="lt1"/>
                </a:solidFill>
                <a:latin typeface="Arial"/>
                <a:ea typeface="Arial"/>
                <a:cs typeface="Arial"/>
                <a:sym typeface="Arial"/>
              </a:rPr>
              <a:t>Credit: James Clear</a:t>
            </a:r>
            <a:endParaRPr/>
          </a:p>
        </p:txBody>
      </p:sp>
      <p:pic>
        <p:nvPicPr>
          <p:cNvPr descr="Predicting Employment Through Machine Learning" id="84" name="Google Shape;84;p4"/>
          <p:cNvPicPr preferRelativeResize="0"/>
          <p:nvPr/>
        </p:nvPicPr>
        <p:blipFill rotWithShape="1">
          <a:blip r:embed="rId4">
            <a:alphaModFix/>
          </a:blip>
          <a:srcRect b="0" l="0" r="0" t="0"/>
          <a:stretch/>
        </p:blipFill>
        <p:spPr>
          <a:xfrm>
            <a:off x="8617527" y="1357853"/>
            <a:ext cx="3398425" cy="2121970"/>
          </a:xfrm>
          <a:prstGeom prst="rect">
            <a:avLst/>
          </a:prstGeom>
          <a:noFill/>
          <a:ln>
            <a:noFill/>
          </a:ln>
        </p:spPr>
      </p:pic>
      <p:sp>
        <p:nvSpPr>
          <p:cNvPr id="85" name="Google Shape;85;p4"/>
          <p:cNvSpPr txBox="1"/>
          <p:nvPr/>
        </p:nvSpPr>
        <p:spPr>
          <a:xfrm>
            <a:off x="8717131" y="3158836"/>
            <a:ext cx="141417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AU" sz="1600" u="none" cap="none" strike="noStrike">
                <a:solidFill>
                  <a:schemeClr val="lt1"/>
                </a:solidFill>
                <a:latin typeface="Arial"/>
                <a:ea typeface="Arial"/>
                <a:cs typeface="Arial"/>
                <a:sym typeface="Arial"/>
              </a:rPr>
              <a:t>Credit: NACE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Borges, David E. (LARC-E303)</dc:creator>
</cp:coreProperties>
</file>