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EB Garamond"/>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hVGAkPsszTHbuKFmYOCHPmFaVS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EBGaramond-bold.fntdata"/><Relationship Id="rId23" Type="http://schemas.openxmlformats.org/officeDocument/2006/relationships/font" Target="fonts/EBGaramon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EBGaramond-boldItalic.fntdata"/><Relationship Id="rId25" Type="http://schemas.openxmlformats.org/officeDocument/2006/relationships/font" Target="fonts/EBGaramond-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73ea8a119c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g173ea8a119c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8c3824a5b2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18c3824a5b2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9fa1003eb5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9fa1003eb5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g19fa1003eb5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8c3824a5b2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g18c3824a5b2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8c3824a5b2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18c3824a5b2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8c3824a5b2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g18c3824a5b2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8c3824a5b2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g18c3824a5b2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73ea8a119c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173ea8a119c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73ea8a119c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173ea8a119c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73ea8a119c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g173ea8a119c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8c3824a5b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g18c3824a5b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8c3824a5b2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g18c3824a5b2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8c3824b032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8c3824b032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g18c3824b032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8c3824a5b2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g18c3824a5b2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8c3824a5b2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g18c3824a5b2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73ea8a119c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173ea8a119c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jpg"/><Relationship Id="rId4" Type="http://schemas.openxmlformats.org/officeDocument/2006/relationships/image" Target="../media/image2.jpg"/><Relationship Id="rId5" Type="http://schemas.openxmlformats.org/officeDocument/2006/relationships/image" Target="../media/image1.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id="16" name="Google Shape;16;p15"/>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7" name="Google Shape;17;p15"/>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8" name="Google Shape;18;p15"/>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9" name="Google Shape;19;p15"/>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 name="Google Shape;20;p15"/>
          <p:cNvSpPr/>
          <p:nvPr/>
        </p:nvSpPr>
        <p:spPr>
          <a:xfrm flipH="1">
            <a:off x="-4784" y="-14542"/>
            <a:ext cx="12199163"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1" name="Google Shape;21;p15"/>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22" name="Google Shape;22;p15"/>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23" name="Google Shape;23;p15"/>
          <p:cNvPicPr preferRelativeResize="0"/>
          <p:nvPr/>
        </p:nvPicPr>
        <p:blipFill rotWithShape="1">
          <a:blip r:embed="rId6">
            <a:alphaModFix amt="34000"/>
          </a:blip>
          <a:srcRect b="670" l="54016" r="11355" t="36081"/>
          <a:stretch/>
        </p:blipFill>
        <p:spPr>
          <a:xfrm rot="-5400000">
            <a:off x="5792642" y="4819952"/>
            <a:ext cx="1719709" cy="2366806"/>
          </a:xfrm>
          <a:prstGeom prst="rtTriangle">
            <a:avLst/>
          </a:prstGeom>
          <a:noFill/>
          <a:ln>
            <a:noFill/>
          </a:ln>
        </p:spPr>
      </p:pic>
      <p:sp>
        <p:nvSpPr>
          <p:cNvPr id="24" name="Google Shape;24;p15"/>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7" name="Google Shape;27;p1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8" name="Google Shape;28;p1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9" name="Google Shape;29;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0" name="Google Shape;30;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1" name="Google Shape;31;p1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32" name="Google Shape;32;p1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CEOS Plenary, 30 Nov - 1 Dec 2022</a:t>
            </a:r>
            <a:endParaRPr b="0" i="0" sz="1400" u="none" cap="none" strike="noStrike">
              <a:solidFill>
                <a:srgbClr val="000000"/>
              </a:solidFill>
              <a:latin typeface="Arial"/>
              <a:ea typeface="Arial"/>
              <a:cs typeface="Arial"/>
              <a:sym typeface="Arial"/>
            </a:endParaRPr>
          </a:p>
        </p:txBody>
      </p:sp>
      <p:sp>
        <p:nvSpPr>
          <p:cNvPr id="33" name="Google Shape;33;p16"/>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 name="Google Shape;34;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35" name="Shape 35"/>
        <p:cNvGrpSpPr/>
        <p:nvPr/>
      </p:nvGrpSpPr>
      <p:grpSpPr>
        <a:xfrm>
          <a:off x="0" y="0"/>
          <a:ext cx="0" cy="0"/>
          <a:chOff x="0" y="0"/>
          <a:chExt cx="0" cy="0"/>
        </a:xfrm>
      </p:grpSpPr>
      <p:sp>
        <p:nvSpPr>
          <p:cNvPr id="36" name="Google Shape;36;g16f2322609c_0_975"/>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marR="0" rtl="0" algn="ctr">
              <a:lnSpc>
                <a:spcPct val="90000"/>
              </a:lnSpc>
              <a:spcBef>
                <a:spcPts val="0"/>
              </a:spcBef>
              <a:spcAft>
                <a:spcPts val="0"/>
              </a:spcAft>
              <a:buClr>
                <a:schemeClr val="dk1"/>
              </a:buClr>
              <a:buSzPts val="6000"/>
              <a:buFont typeface="Calibri"/>
              <a:buChar char="●"/>
              <a:defRPr b="0" i="0" sz="6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 name="Google Shape;37;g16f2322609c_0_975"/>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rgbClr val="000000"/>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rgbClr val="000000"/>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rgbClr val="000000"/>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rgbClr val="000000"/>
                </a:solidFill>
                <a:latin typeface="Arial"/>
                <a:ea typeface="Arial"/>
                <a:cs typeface="Arial"/>
                <a:sym typeface="Arial"/>
              </a:defRPr>
            </a:lvl9pPr>
          </a:lstStyle>
          <a:p/>
        </p:txBody>
      </p:sp>
      <p:sp>
        <p:nvSpPr>
          <p:cNvPr id="38" name="Google Shape;38;g16f2322609c_0_97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g16f2322609c_0_97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g16f2322609c_0_97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2">
  <p:cSld name="CLEAR2">
    <p:spTree>
      <p:nvGrpSpPr>
        <p:cNvPr id="41" name="Shape 41"/>
        <p:cNvGrpSpPr/>
        <p:nvPr/>
      </p:nvGrpSpPr>
      <p:grpSpPr>
        <a:xfrm>
          <a:off x="0" y="0"/>
          <a:ext cx="0" cy="0"/>
          <a:chOff x="0" y="0"/>
          <a:chExt cx="0" cy="0"/>
        </a:xfrm>
      </p:grpSpPr>
      <p:sp>
        <p:nvSpPr>
          <p:cNvPr id="42" name="Google Shape;42;g16f2322609c_0_981"/>
          <p:cNvSpPr txBox="1"/>
          <p:nvPr>
            <p:ph type="title"/>
          </p:nvPr>
        </p:nvSpPr>
        <p:spPr>
          <a:xfrm>
            <a:off x="216425" y="156382"/>
            <a:ext cx="10108800" cy="563700"/>
          </a:xfrm>
          <a:prstGeom prst="rect">
            <a:avLst/>
          </a:prstGeom>
          <a:noFill/>
          <a:ln>
            <a:noFill/>
          </a:ln>
        </p:spPr>
        <p:txBody>
          <a:bodyPr anchorCtr="0" anchor="ctr" bIns="45700" lIns="0" spcFirstLastPara="1" rIns="0" wrap="square" tIns="45700">
            <a:norm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 name="Google Shape;43;g16f2322609c_0_981"/>
          <p:cNvSpPr txBox="1"/>
          <p:nvPr>
            <p:ph idx="1" type="body"/>
          </p:nvPr>
        </p:nvSpPr>
        <p:spPr>
          <a:xfrm>
            <a:off x="218263" y="882193"/>
            <a:ext cx="11732700" cy="532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9000"/>
              </a:lnSpc>
              <a:spcBef>
                <a:spcPts val="359"/>
              </a:spcBef>
              <a:spcAft>
                <a:spcPts val="0"/>
              </a:spcAft>
              <a:buClr>
                <a:srgbClr val="000000"/>
              </a:buClr>
              <a:buSzPts val="1400"/>
              <a:buFont typeface="Arial"/>
              <a:buNone/>
              <a:defRPr b="0" i="0" sz="1795" u="none" cap="none" strike="noStrike">
                <a:solidFill>
                  <a:srgbClr val="000000"/>
                </a:solidFill>
                <a:latin typeface="Arial"/>
                <a:ea typeface="Arial"/>
                <a:cs typeface="Arial"/>
                <a:sym typeface="Arial"/>
              </a:defRPr>
            </a:lvl1pPr>
            <a:lvl2pPr indent="-228600" lvl="1" marL="914400" marR="0" rtl="0" algn="l">
              <a:lnSpc>
                <a:spcPct val="119000"/>
              </a:lnSpc>
              <a:spcBef>
                <a:spcPts val="359"/>
              </a:spcBef>
              <a:spcAft>
                <a:spcPts val="0"/>
              </a:spcAft>
              <a:buClr>
                <a:srgbClr val="000000"/>
              </a:buClr>
              <a:buSzPts val="1400"/>
              <a:buFont typeface="Arial"/>
              <a:buNone/>
              <a:defRPr b="0" i="0" sz="1795" u="none" cap="none" strike="noStrike">
                <a:solidFill>
                  <a:srgbClr val="000000"/>
                </a:solidFill>
                <a:latin typeface="Arial"/>
                <a:ea typeface="Arial"/>
                <a:cs typeface="Arial"/>
                <a:sym typeface="Arial"/>
              </a:defRPr>
            </a:lvl2pPr>
            <a:lvl3pPr indent="-228600" lvl="2" marL="1371600" marR="0" rtl="0" algn="l">
              <a:lnSpc>
                <a:spcPct val="119000"/>
              </a:lnSpc>
              <a:spcBef>
                <a:spcPts val="359"/>
              </a:spcBef>
              <a:spcAft>
                <a:spcPts val="0"/>
              </a:spcAft>
              <a:buClr>
                <a:srgbClr val="000000"/>
              </a:buClr>
              <a:buSzPts val="1400"/>
              <a:buFont typeface="Arial"/>
              <a:buNone/>
              <a:defRPr b="0" i="0" sz="1795" u="none" cap="none" strike="noStrike">
                <a:solidFill>
                  <a:srgbClr val="000000"/>
                </a:solidFill>
                <a:latin typeface="Arial"/>
                <a:ea typeface="Arial"/>
                <a:cs typeface="Arial"/>
                <a:sym typeface="Arial"/>
              </a:defRPr>
            </a:lvl3pPr>
            <a:lvl4pPr indent="-228600" lvl="3" marL="1828800" marR="0" rtl="0" algn="l">
              <a:lnSpc>
                <a:spcPct val="119000"/>
              </a:lnSpc>
              <a:spcBef>
                <a:spcPts val="359"/>
              </a:spcBef>
              <a:spcAft>
                <a:spcPts val="0"/>
              </a:spcAft>
              <a:buClr>
                <a:srgbClr val="000000"/>
              </a:buClr>
              <a:buSzPts val="1400"/>
              <a:buFont typeface="Arial"/>
              <a:buNone/>
              <a:defRPr b="0" i="0" sz="1795" u="none" cap="none" strike="noStrike">
                <a:solidFill>
                  <a:srgbClr val="000000"/>
                </a:solidFill>
                <a:latin typeface="Arial"/>
                <a:ea typeface="Arial"/>
                <a:cs typeface="Arial"/>
                <a:sym typeface="Arial"/>
              </a:defRPr>
            </a:lvl4pPr>
            <a:lvl5pPr indent="-228600" lvl="4" marL="2286000" marR="0" rtl="0" algn="l">
              <a:lnSpc>
                <a:spcPct val="119000"/>
              </a:lnSpc>
              <a:spcBef>
                <a:spcPts val="359"/>
              </a:spcBef>
              <a:spcAft>
                <a:spcPts val="0"/>
              </a:spcAft>
              <a:buClr>
                <a:srgbClr val="000000"/>
              </a:buClr>
              <a:buSzPts val="1400"/>
              <a:buFont typeface="Arial"/>
              <a:buNone/>
              <a:defRPr b="0" i="0" sz="1795" u="none" cap="none" strike="noStrike">
                <a:solidFill>
                  <a:srgbClr val="000000"/>
                </a:solidFill>
                <a:latin typeface="Arial"/>
                <a:ea typeface="Arial"/>
                <a:cs typeface="Arial"/>
                <a:sym typeface="Arial"/>
              </a:defRPr>
            </a:lvl5pPr>
            <a:lvl6pPr indent="-342900" lvl="5" marL="2743200" marR="0" rtl="0" algn="l">
              <a:lnSpc>
                <a:spcPct val="119000"/>
              </a:lnSpc>
              <a:spcBef>
                <a:spcPts val="36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119000"/>
              </a:lnSpc>
              <a:spcBef>
                <a:spcPts val="36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119000"/>
              </a:lnSpc>
              <a:spcBef>
                <a:spcPts val="36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119000"/>
              </a:lnSpc>
              <a:spcBef>
                <a:spcPts val="36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9pPr>
          </a:lstStyle>
          <a:p/>
        </p:txBody>
      </p:sp>
      <p:cxnSp>
        <p:nvCxnSpPr>
          <p:cNvPr id="44" name="Google Shape;44;g16f2322609c_0_981"/>
          <p:cNvCxnSpPr/>
          <p:nvPr/>
        </p:nvCxnSpPr>
        <p:spPr>
          <a:xfrm>
            <a:off x="220831" y="6422971"/>
            <a:ext cx="11703900"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5" name="Shape 45"/>
        <p:cNvGrpSpPr/>
        <p:nvPr/>
      </p:nvGrpSpPr>
      <p:grpSpPr>
        <a:xfrm>
          <a:off x="0" y="0"/>
          <a:ext cx="0" cy="0"/>
          <a:chOff x="0" y="0"/>
          <a:chExt cx="0" cy="0"/>
        </a:xfrm>
      </p:grpSpPr>
      <p:sp>
        <p:nvSpPr>
          <p:cNvPr id="46" name="Google Shape;46;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7" name="Google Shape;47;p1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8" name="Google Shape;48;p1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9" name="Google Shape;49;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0" name="Google Shape;50;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1" name="Google Shape;51;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52" name="Google Shape;52;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18"/>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CEOS Plenary, 1-4  November 2021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4" name="Shape 54"/>
        <p:cNvGrpSpPr/>
        <p:nvPr/>
      </p:nvGrpSpPr>
      <p:grpSpPr>
        <a:xfrm>
          <a:off x="0" y="0"/>
          <a:ext cx="0" cy="0"/>
          <a:chOff x="0" y="0"/>
          <a:chExt cx="0" cy="0"/>
        </a:xfrm>
      </p:grpSpPr>
      <p:sp>
        <p:nvSpPr>
          <p:cNvPr id="55" name="Google Shape;55;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6" name="Google Shape;56;p1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7" name="Google Shape;57;p1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8" name="Google Shape;58;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9" name="Google Shape;59;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0" name="Google Shape;60;p17"/>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 name="Google Shape;61;p17"/>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 name="Google Shape;62;p1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3" name="Google Shape;63;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17"/>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CEOS Plenary, 1-4  November 2021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5" name="Shape 65"/>
        <p:cNvGrpSpPr/>
        <p:nvPr/>
      </p:nvGrpSpPr>
      <p:grpSpPr>
        <a:xfrm>
          <a:off x="0" y="0"/>
          <a:ext cx="0" cy="0"/>
          <a:chOff x="0" y="0"/>
          <a:chExt cx="0" cy="0"/>
        </a:xfrm>
      </p:grpSpPr>
      <p:sp>
        <p:nvSpPr>
          <p:cNvPr id="66" name="Google Shape;66;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67" name="Google Shape;67;p1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68" name="Google Shape;68;p1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69" name="Google Shape;69;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70" name="Google Shape;70;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71" name="Google Shape;71;p19"/>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 name="Google Shape;72;p19"/>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73" name="Google Shape;73;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74" name="Google Shape;74;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9"/>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CEOS Plenary, 1-4  November 2021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1" name="Google Shape;11;p14"/>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12" name="Google Shape;12;p14"/>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3" name="Google Shape;13;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4" name="Google Shape;14;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6000"/>
              <a:t>SIT Chair ‘New Space’ Synthesis Report</a:t>
            </a:r>
            <a:endParaRPr sz="5200">
              <a:solidFill>
                <a:schemeClr val="accent2"/>
              </a:solidFill>
            </a:endParaRPr>
          </a:p>
        </p:txBody>
      </p:sp>
      <p:sp>
        <p:nvSpPr>
          <p:cNvPr id="81" name="Google Shape;81;p1"/>
          <p:cNvSpPr/>
          <p:nvPr/>
        </p:nvSpPr>
        <p:spPr>
          <a:xfrm>
            <a:off x="7359057" y="3844120"/>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1800"/>
              <a:buFont typeface="Arial"/>
              <a:buNone/>
            </a:pPr>
            <a:r>
              <a:rPr b="1" i="0" lang="en-GB" sz="1600" u="none" cap="none" strike="noStrike">
                <a:solidFill>
                  <a:schemeClr val="accent1"/>
                </a:solidFill>
                <a:latin typeface="Arial"/>
                <a:ea typeface="Arial"/>
                <a:cs typeface="Arial"/>
                <a:sym typeface="Arial"/>
              </a:rPr>
              <a:t>Ivan Petiteville</a:t>
            </a:r>
            <a:br>
              <a:rPr b="1" i="0" lang="en-GB" sz="1600" u="none" cap="none" strike="noStrike">
                <a:solidFill>
                  <a:schemeClr val="accent1"/>
                </a:solidFill>
                <a:latin typeface="Arial"/>
                <a:ea typeface="Arial"/>
                <a:cs typeface="Arial"/>
                <a:sym typeface="Arial"/>
              </a:rPr>
            </a:br>
            <a:r>
              <a:rPr b="1" i="0" lang="en-GB" sz="1600" u="none" cap="none" strike="noStrike">
                <a:solidFill>
                  <a:schemeClr val="accent1"/>
                </a:solidFill>
                <a:latin typeface="Arial"/>
                <a:ea typeface="Arial"/>
                <a:cs typeface="Arial"/>
                <a:sym typeface="Arial"/>
              </a:rPr>
              <a:t>SIT Chair Team Coordinator</a:t>
            </a:r>
            <a:endParaRPr b="0" i="0" sz="16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Agenda Item 2.1</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2022 CEOS Plenary, Biarritz</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29 Nov - 1 Dec 2022</a:t>
            </a: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173ea8a119c_0_42"/>
          <p:cNvSpPr txBox="1"/>
          <p:nvPr/>
        </p:nvSpPr>
        <p:spPr>
          <a:xfrm>
            <a:off x="94020" y="103248"/>
            <a:ext cx="8668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GB" sz="3200">
                <a:solidFill>
                  <a:schemeClr val="lt1"/>
                </a:solidFill>
              </a:rPr>
              <a:t>2.3: </a:t>
            </a:r>
            <a:r>
              <a:rPr lang="en-GB" sz="3200">
                <a:solidFill>
                  <a:schemeClr val="lt1"/>
                </a:solidFill>
              </a:rPr>
              <a:t>Proposal for a ‘New Space’ Task Team</a:t>
            </a:r>
            <a:endParaRPr sz="3200">
              <a:solidFill>
                <a:schemeClr val="lt1"/>
              </a:solidFill>
            </a:endParaRPr>
          </a:p>
        </p:txBody>
      </p:sp>
      <p:sp>
        <p:nvSpPr>
          <p:cNvPr id="143" name="Google Shape;143;g173ea8a119c_0_42"/>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44" name="Google Shape;144;g173ea8a119c_0_42"/>
          <p:cNvSpPr txBox="1"/>
          <p:nvPr/>
        </p:nvSpPr>
        <p:spPr>
          <a:xfrm>
            <a:off x="343050" y="1133800"/>
            <a:ext cx="11749500" cy="55104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50000"/>
              </a:lnSpc>
              <a:spcBef>
                <a:spcPts val="0"/>
              </a:spcBef>
              <a:spcAft>
                <a:spcPts val="0"/>
              </a:spcAft>
              <a:buClr>
                <a:schemeClr val="dk1"/>
              </a:buClr>
              <a:buSzPts val="1600"/>
              <a:buChar char="❖"/>
            </a:pPr>
            <a:r>
              <a:rPr b="1" i="1" lang="en-GB" sz="1600" u="sng">
                <a:solidFill>
                  <a:schemeClr val="dk1"/>
                </a:solidFill>
              </a:rPr>
              <a:t>Purpose:</a:t>
            </a:r>
            <a:r>
              <a:rPr b="1" i="1" lang="en-GB" sz="1600">
                <a:solidFill>
                  <a:schemeClr val="dk1"/>
                </a:solidFill>
              </a:rPr>
              <a:t> The New Space Task Team will explore collaboration opportunities in relation to New Space that bring mutual benefit to all parties, including the identification of concrete initiatives that will drive the agenda forwards.</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u="sng">
                <a:solidFill>
                  <a:schemeClr val="dk1"/>
                </a:solidFill>
              </a:rPr>
              <a:t>Membership</a:t>
            </a:r>
            <a:r>
              <a:rPr b="1" i="1" lang="en-GB" sz="1600" u="sng">
                <a:solidFill>
                  <a:schemeClr val="dk1"/>
                </a:solidFill>
              </a:rPr>
              <a:t>:</a:t>
            </a:r>
            <a:r>
              <a:rPr b="1" i="1" lang="en-GB" sz="1600">
                <a:solidFill>
                  <a:schemeClr val="dk1"/>
                </a:solidFill>
              </a:rPr>
              <a:t> The </a:t>
            </a:r>
            <a:r>
              <a:rPr b="1" i="1" lang="en-GB" sz="1600">
                <a:solidFill>
                  <a:srgbClr val="4A86E8"/>
                </a:solidFill>
              </a:rPr>
              <a:t>New</a:t>
            </a:r>
            <a:r>
              <a:rPr b="1" i="1" lang="en-GB" sz="1600">
                <a:solidFill>
                  <a:srgbClr val="4A86E8"/>
                </a:solidFill>
              </a:rPr>
              <a:t> Space Task Team will be led by the CEOS SIT Chair </a:t>
            </a:r>
            <a:r>
              <a:rPr b="1" i="1" lang="en-GB" sz="1600">
                <a:solidFill>
                  <a:schemeClr val="dk1"/>
                </a:solidFill>
              </a:rPr>
              <a:t>who provides strategic guidance on the direction, progress, and status of implementation activities in relation to the established priorities, commitments, and partnerships of the CEOS organization. </a:t>
            </a:r>
            <a:endParaRPr b="1" i="1" sz="1600">
              <a:solidFill>
                <a:schemeClr val="dk1"/>
              </a:solidFill>
            </a:endParaRPr>
          </a:p>
          <a:p>
            <a:pPr indent="-330200" lvl="1" marL="914400" marR="0" rtl="0" algn="l">
              <a:lnSpc>
                <a:spcPct val="150000"/>
              </a:lnSpc>
              <a:spcBef>
                <a:spcPts val="0"/>
              </a:spcBef>
              <a:spcAft>
                <a:spcPts val="0"/>
              </a:spcAft>
              <a:buClr>
                <a:srgbClr val="4A86E8"/>
              </a:buClr>
              <a:buSzPts val="1600"/>
              <a:buChar char="○"/>
            </a:pPr>
            <a:r>
              <a:rPr b="1" i="1" lang="en-GB" sz="1600">
                <a:solidFill>
                  <a:srgbClr val="4A86E8"/>
                </a:solidFill>
              </a:rPr>
              <a:t>Membership o</a:t>
            </a:r>
            <a:r>
              <a:rPr b="1" i="1" lang="en-GB" sz="1600">
                <a:solidFill>
                  <a:srgbClr val="4A86E8"/>
                </a:solidFill>
              </a:rPr>
              <a:t>pen to all CEOS Agencies and Leads of CEOS entities (WGs, VCs, AHTs).</a:t>
            </a:r>
            <a:endParaRPr b="1" i="1" sz="1600">
              <a:solidFill>
                <a:srgbClr val="4A86E8"/>
              </a:solidFill>
            </a:endParaRPr>
          </a:p>
          <a:p>
            <a:pPr indent="0" lvl="0" marL="457200" marR="0" rtl="0" algn="l">
              <a:lnSpc>
                <a:spcPct val="150000"/>
              </a:lnSpc>
              <a:spcBef>
                <a:spcPts val="0"/>
              </a:spcBef>
              <a:spcAft>
                <a:spcPts val="0"/>
              </a:spcAft>
              <a:buNone/>
            </a:pPr>
            <a:r>
              <a:t/>
            </a:r>
            <a:endParaRPr b="1" i="1" sz="1600">
              <a:solidFill>
                <a:schemeClr val="dk1"/>
              </a:solidFill>
            </a:endParaRPr>
          </a:p>
          <a:p>
            <a:pPr indent="-214312" lvl="0" marL="214312" marR="0" rtl="0" algn="l">
              <a:lnSpc>
                <a:spcPct val="150000"/>
              </a:lnSpc>
              <a:spcBef>
                <a:spcPts val="0"/>
              </a:spcBef>
              <a:spcAft>
                <a:spcPts val="0"/>
              </a:spcAft>
              <a:buClr>
                <a:srgbClr val="4A86E8"/>
              </a:buClr>
              <a:buSzPts val="1600"/>
              <a:buChar char="❖"/>
            </a:pPr>
            <a:r>
              <a:rPr b="1" i="1" lang="en-GB" sz="1600">
                <a:solidFill>
                  <a:srgbClr val="4A86E8"/>
                </a:solidFill>
              </a:rPr>
              <a:t>New Space Task Team initially established for a period of one year, until the 2023 CEOS Plenary</a:t>
            </a:r>
            <a:r>
              <a:rPr b="1" i="1" lang="en-GB" sz="1600">
                <a:solidFill>
                  <a:srgbClr val="4A86E8"/>
                </a:solidFill>
              </a:rPr>
              <a:t>.</a:t>
            </a:r>
            <a:endParaRPr b="1" i="1" sz="1600">
              <a:solidFill>
                <a:srgbClr val="4A86E8"/>
              </a:solidFill>
            </a:endParaRPr>
          </a:p>
          <a:p>
            <a:pPr indent="0" lvl="0" marL="0" marR="0" rtl="0" algn="l">
              <a:lnSpc>
                <a:spcPct val="150000"/>
              </a:lnSpc>
              <a:spcBef>
                <a:spcPts val="0"/>
              </a:spcBef>
              <a:spcAft>
                <a:spcPts val="0"/>
              </a:spcAft>
              <a:buNone/>
            </a:pPr>
            <a:r>
              <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u="sng">
                <a:solidFill>
                  <a:schemeClr val="dk1"/>
                </a:solidFill>
              </a:rPr>
              <a:t>Objectives:</a:t>
            </a:r>
            <a:endParaRPr b="1" i="1" sz="1600" u="sng">
              <a:solidFill>
                <a:schemeClr val="dk1"/>
              </a:solidFill>
            </a:endParaRPr>
          </a:p>
          <a:p>
            <a:pPr indent="-330200" lvl="0" marL="914400" marR="0" rtl="0" algn="l">
              <a:lnSpc>
                <a:spcPct val="150000"/>
              </a:lnSpc>
              <a:spcBef>
                <a:spcPts val="0"/>
              </a:spcBef>
              <a:spcAft>
                <a:spcPts val="0"/>
              </a:spcAft>
              <a:buClr>
                <a:schemeClr val="dk1"/>
              </a:buClr>
              <a:buSzPts val="1600"/>
              <a:buAutoNum type="arabicPeriod"/>
            </a:pPr>
            <a:r>
              <a:rPr b="1" i="1" lang="en-GB" sz="1600">
                <a:solidFill>
                  <a:schemeClr val="dk1"/>
                </a:solidFill>
              </a:rPr>
              <a:t>Sharing experience between CEOS Space Agencies</a:t>
            </a:r>
            <a:endParaRPr b="1" i="1" sz="1600">
              <a:solidFill>
                <a:schemeClr val="dk1"/>
              </a:solidFill>
            </a:endParaRPr>
          </a:p>
          <a:p>
            <a:pPr indent="-330200" lvl="0" marL="914400" marR="0" rtl="0" algn="l">
              <a:lnSpc>
                <a:spcPct val="150000"/>
              </a:lnSpc>
              <a:spcBef>
                <a:spcPts val="0"/>
              </a:spcBef>
              <a:spcAft>
                <a:spcPts val="0"/>
              </a:spcAft>
              <a:buClr>
                <a:schemeClr val="dk1"/>
              </a:buClr>
              <a:buSzPts val="1600"/>
              <a:buAutoNum type="arabicPeriod"/>
            </a:pPr>
            <a:r>
              <a:rPr b="1" i="1" lang="en-GB" sz="1600">
                <a:solidFill>
                  <a:schemeClr val="dk1"/>
                </a:solidFill>
              </a:rPr>
              <a:t>Define and propose actions within the CEOS framework that aim to enhance the outcomes of CEOS entities (WGs, VCs, AHTs) </a:t>
            </a:r>
            <a:r>
              <a:rPr b="1" i="1" lang="en-GB" sz="1600">
                <a:solidFill>
                  <a:schemeClr val="dk1"/>
                </a:solidFill>
              </a:rPr>
              <a:t>enabling new opportunities with New Space companies.</a:t>
            </a:r>
            <a:endParaRPr b="1" i="1" sz="1600">
              <a:solidFill>
                <a:schemeClr val="dk1"/>
              </a:solidFill>
            </a:endParaRPr>
          </a:p>
          <a:p>
            <a:pPr indent="0" lvl="0" marL="0" marR="0" rtl="0" algn="ctr">
              <a:lnSpc>
                <a:spcPct val="150000"/>
              </a:lnSpc>
              <a:spcBef>
                <a:spcPts val="0"/>
              </a:spcBef>
              <a:spcAft>
                <a:spcPts val="0"/>
              </a:spcAft>
              <a:buNone/>
            </a:pPr>
            <a:r>
              <a:rPr b="1" i="1" lang="en-GB" sz="1600" u="sng">
                <a:solidFill>
                  <a:schemeClr val="dk1"/>
                </a:solidFill>
              </a:rPr>
              <a:t>Presented for Endorsement</a:t>
            </a:r>
            <a:endParaRPr b="1" i="1" sz="1600" u="sng">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8" name="Shape 148"/>
        <p:cNvGrpSpPr/>
        <p:nvPr/>
      </p:nvGrpSpPr>
      <p:grpSpPr>
        <a:xfrm>
          <a:off x="0" y="0"/>
          <a:ext cx="0" cy="0"/>
          <a:chOff x="0" y="0"/>
          <a:chExt cx="0" cy="0"/>
        </a:xfrm>
      </p:grpSpPr>
      <p:sp>
        <p:nvSpPr>
          <p:cNvPr id="149" name="Google Shape;149;g18c3824a5b2_0_37"/>
          <p:cNvSpPr txBox="1"/>
          <p:nvPr/>
        </p:nvSpPr>
        <p:spPr>
          <a:xfrm>
            <a:off x="94020" y="103248"/>
            <a:ext cx="8668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GB" sz="3200">
                <a:solidFill>
                  <a:schemeClr val="lt1"/>
                </a:solidFill>
              </a:rPr>
              <a:t>2.3: ‘New Space’ Task Team - Purpose</a:t>
            </a:r>
            <a:endParaRPr sz="3200">
              <a:solidFill>
                <a:schemeClr val="lt1"/>
              </a:solidFill>
            </a:endParaRPr>
          </a:p>
        </p:txBody>
      </p:sp>
      <p:sp>
        <p:nvSpPr>
          <p:cNvPr id="150" name="Google Shape;150;g18c3824a5b2_0_37"/>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51" name="Google Shape;151;g18c3824a5b2_0_37"/>
          <p:cNvSpPr txBox="1"/>
          <p:nvPr/>
        </p:nvSpPr>
        <p:spPr>
          <a:xfrm>
            <a:off x="343050" y="1133800"/>
            <a:ext cx="11749500" cy="51411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50000"/>
              </a:lnSpc>
              <a:spcBef>
                <a:spcPts val="0"/>
              </a:spcBef>
              <a:spcAft>
                <a:spcPts val="0"/>
              </a:spcAft>
              <a:buClr>
                <a:schemeClr val="dk1"/>
              </a:buClr>
              <a:buSzPts val="1600"/>
              <a:buFont typeface="Noto Sans"/>
              <a:buChar char="❖"/>
            </a:pPr>
            <a:r>
              <a:rPr b="1" i="1" lang="en-GB" sz="1600">
                <a:solidFill>
                  <a:schemeClr val="dk1"/>
                </a:solidFill>
              </a:rPr>
              <a:t>Significant interest across CEOS agencies with respect to how best to engage with the “New Space” companies</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Font typeface="Noto Sans"/>
              <a:buChar char="○"/>
            </a:pPr>
            <a:r>
              <a:rPr b="1" i="1" lang="en-GB" sz="1600">
                <a:solidFill>
                  <a:schemeClr val="dk1"/>
                </a:solidFill>
              </a:rPr>
              <a:t>Important potential for added value to the public upstream and downstream sectors for the benefit of users</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Font typeface="Noto Sans"/>
              <a:buChar char="❖"/>
            </a:pPr>
            <a:r>
              <a:rPr b="1" i="1" lang="en-GB" sz="1600">
                <a:solidFill>
                  <a:schemeClr val="dk1"/>
                </a:solidFill>
              </a:rPr>
              <a:t>Some countries represented in CEOS are facilitating innovative and rapidly-expanding industry</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Font typeface="Noto Sans"/>
              <a:buChar char="○"/>
            </a:pPr>
            <a:r>
              <a:rPr b="1" i="1" lang="en-GB" sz="1600">
                <a:solidFill>
                  <a:schemeClr val="dk1"/>
                </a:solidFill>
              </a:rPr>
              <a:t>Sharing experience acquired can be beneficial to the other CEOS members. </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Font typeface="Noto Sans"/>
              <a:buChar char="❖"/>
            </a:pPr>
            <a:r>
              <a:rPr b="1" i="1" lang="en-GB" sz="1600">
                <a:solidFill>
                  <a:schemeClr val="dk1"/>
                </a:solidFill>
              </a:rPr>
              <a:t>Awareness and strong desire in CEOS to explore ideas for CEOS - commercial sector ideas</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Font typeface="Noto Sans"/>
              <a:buChar char="○"/>
            </a:pPr>
            <a:r>
              <a:rPr b="1" i="1" lang="en-GB" sz="1600">
                <a:solidFill>
                  <a:schemeClr val="dk1"/>
                </a:solidFill>
              </a:rPr>
              <a:t>Ensure CEOS remains true to its mission statement - coordination of civil space-based Earth observations</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Font typeface="Noto Sans"/>
              <a:buChar char="❖"/>
            </a:pPr>
            <a:r>
              <a:rPr b="1" i="1" lang="en-GB" sz="1600">
                <a:solidFill>
                  <a:schemeClr val="dk1"/>
                </a:solidFill>
              </a:rPr>
              <a:t>The topic of New Space introduced in CEOS by the 2022-2023 CEOS </a:t>
            </a:r>
            <a:r>
              <a:rPr b="1" i="1" lang="en-GB" sz="1600">
                <a:solidFill>
                  <a:schemeClr val="dk1"/>
                </a:solidFill>
              </a:rPr>
              <a:t>SIT </a:t>
            </a:r>
            <a:r>
              <a:rPr b="1" i="1" lang="en-GB" sz="1600">
                <a:solidFill>
                  <a:schemeClr val="dk1"/>
                </a:solidFill>
              </a:rPr>
              <a:t>Chair</a:t>
            </a:r>
            <a:r>
              <a:rPr b="1" i="1" lang="en-GB" sz="1600">
                <a:solidFill>
                  <a:schemeClr val="dk1"/>
                </a:solidFill>
              </a:rPr>
              <a:t> as strategic priority</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Font typeface="Noto Sans"/>
              <a:buChar char="❖"/>
            </a:pPr>
            <a:r>
              <a:rPr b="1" i="1" lang="en-GB" sz="1600">
                <a:solidFill>
                  <a:schemeClr val="dk1"/>
                </a:solidFill>
              </a:rPr>
              <a:t>New Space Task Team will explore collaboration opportunities that bring mutual benefit to all parties</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Font typeface="Noto Sans"/>
              <a:buChar char="○"/>
            </a:pPr>
            <a:r>
              <a:rPr b="1" i="1" lang="en-GB" sz="1600">
                <a:solidFill>
                  <a:schemeClr val="dk1"/>
                </a:solidFill>
              </a:rPr>
              <a:t>Identification of concrete initiatives that will drive the agenda forwards</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19fa1003eb5_2_0"/>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214312" lvl="0" marL="214312" marR="0" rtl="0" algn="l">
              <a:lnSpc>
                <a:spcPct val="150000"/>
              </a:lnSpc>
              <a:spcBef>
                <a:spcPts val="0"/>
              </a:spcBef>
              <a:spcAft>
                <a:spcPts val="0"/>
              </a:spcAft>
              <a:buClr>
                <a:schemeClr val="dk1"/>
              </a:buClr>
              <a:buSzPts val="1600"/>
              <a:buFont typeface="Arial"/>
              <a:buChar char="❖"/>
            </a:pPr>
            <a:r>
              <a:rPr b="1" i="1" lang="en-GB" sz="1600" u="sng"/>
              <a:t>Context</a:t>
            </a:r>
            <a:r>
              <a:rPr b="1" i="1" lang="en-GB" sz="1600"/>
              <a:t>: Significant interest across CEOS agencies on how best to engage with the “New Space” companies that may bring an important added value to the public upstream and downstream sectors, whose ultimate beneficiaries are the users.  </a:t>
            </a:r>
            <a:endParaRPr b="1" i="1" sz="1600"/>
          </a:p>
          <a:p>
            <a:pPr indent="0" lvl="0" marL="457200" marR="0" rtl="0" algn="l">
              <a:lnSpc>
                <a:spcPct val="150000"/>
              </a:lnSpc>
              <a:spcBef>
                <a:spcPts val="0"/>
              </a:spcBef>
              <a:spcAft>
                <a:spcPts val="0"/>
              </a:spcAft>
              <a:buNone/>
            </a:pPr>
            <a:r>
              <a:t/>
            </a:r>
            <a:endParaRPr b="1" i="1" sz="1600"/>
          </a:p>
          <a:p>
            <a:pPr indent="-214312" lvl="0" marL="214312" marR="0" rtl="0" algn="l">
              <a:lnSpc>
                <a:spcPct val="150000"/>
              </a:lnSpc>
              <a:spcBef>
                <a:spcPts val="0"/>
              </a:spcBef>
              <a:spcAft>
                <a:spcPts val="0"/>
              </a:spcAft>
              <a:buClr>
                <a:schemeClr val="dk1"/>
              </a:buClr>
              <a:buSzPts val="1600"/>
              <a:buFont typeface="Arial"/>
              <a:buChar char="❖"/>
            </a:pPr>
            <a:r>
              <a:rPr b="1" i="1" lang="en-GB" sz="1600"/>
              <a:t>Several individual countries represented in CEOS are exploring avenues for facilitating this innovative and rapidly-expanding industry (the New Space sector) and for fostering partnerships with those next-generation non-governmental companies,  either on the procurement of satellites (upstream) or on the exploitation of EO data (downstream).  </a:t>
            </a:r>
            <a:endParaRPr b="1" i="1" sz="1600"/>
          </a:p>
          <a:p>
            <a:pPr indent="0" lvl="0" marL="457200" marR="0" rtl="0" algn="l">
              <a:lnSpc>
                <a:spcPct val="150000"/>
              </a:lnSpc>
              <a:spcBef>
                <a:spcPts val="0"/>
              </a:spcBef>
              <a:spcAft>
                <a:spcPts val="0"/>
              </a:spcAft>
              <a:buNone/>
            </a:pPr>
            <a:r>
              <a:t/>
            </a:r>
            <a:endParaRPr b="1" i="1" sz="1600"/>
          </a:p>
          <a:p>
            <a:pPr indent="0" lvl="0" marL="0" marR="0" rtl="0" algn="l">
              <a:lnSpc>
                <a:spcPct val="150000"/>
              </a:lnSpc>
              <a:spcBef>
                <a:spcPts val="0"/>
              </a:spcBef>
              <a:spcAft>
                <a:spcPts val="0"/>
              </a:spcAft>
              <a:buNone/>
            </a:pPr>
            <a:r>
              <a:rPr b="1" i="1" lang="en-GB" sz="1600">
                <a:solidFill>
                  <a:srgbClr val="4A86E8"/>
                </a:solidFill>
              </a:rPr>
              <a:t>→ Sharing experience acquired at country-level by the national space agency can be beneficial to the other CEOS members.</a:t>
            </a:r>
            <a:r>
              <a:rPr lang="en-GB" sz="1200">
                <a:solidFill>
                  <a:srgbClr val="4A86E8"/>
                </a:solidFill>
                <a:latin typeface="EB Garamond"/>
                <a:ea typeface="EB Garamond"/>
                <a:cs typeface="EB Garamond"/>
                <a:sym typeface="EB Garamond"/>
              </a:rPr>
              <a:t> </a:t>
            </a:r>
            <a:endParaRPr sz="1200">
              <a:solidFill>
                <a:srgbClr val="4A86E8"/>
              </a:solidFill>
              <a:latin typeface="EB Garamond"/>
              <a:ea typeface="EB Garamond"/>
              <a:cs typeface="EB Garamond"/>
              <a:sym typeface="EB Garamond"/>
            </a:endParaRPr>
          </a:p>
          <a:p>
            <a:pPr indent="0" lvl="0" marL="0" marR="0" rtl="0" algn="l">
              <a:lnSpc>
                <a:spcPct val="150000"/>
              </a:lnSpc>
              <a:spcBef>
                <a:spcPts val="0"/>
              </a:spcBef>
              <a:spcAft>
                <a:spcPts val="0"/>
              </a:spcAft>
              <a:buNone/>
            </a:pPr>
            <a:r>
              <a:rPr lang="en-GB" sz="1200">
                <a:solidFill>
                  <a:srgbClr val="4A86E8"/>
                </a:solidFill>
                <a:latin typeface="EB Garamond"/>
                <a:ea typeface="EB Garamond"/>
                <a:cs typeface="EB Garamond"/>
                <a:sym typeface="EB Garamond"/>
              </a:rPr>
              <a:t>→  </a:t>
            </a:r>
            <a:r>
              <a:rPr b="1" i="1" lang="en-GB" sz="1600">
                <a:solidFill>
                  <a:srgbClr val="4A86E8"/>
                </a:solidFill>
              </a:rPr>
              <a:t>Define and propose actions within the CEOS framework that can benefit to all  New Space companies</a:t>
            </a:r>
            <a:endParaRPr b="1" i="1" sz="1600">
              <a:solidFill>
                <a:srgbClr val="4A86E8"/>
              </a:solidFill>
            </a:endParaRPr>
          </a:p>
          <a:p>
            <a:pPr indent="0" lvl="0" marL="0" marR="0" rtl="0" algn="l">
              <a:lnSpc>
                <a:spcPct val="150000"/>
              </a:lnSpc>
              <a:spcBef>
                <a:spcPts val="0"/>
              </a:spcBef>
              <a:spcAft>
                <a:spcPts val="0"/>
              </a:spcAft>
              <a:buNone/>
            </a:pPr>
            <a:r>
              <a:t/>
            </a:r>
            <a:endParaRPr sz="1200">
              <a:latin typeface="EB Garamond"/>
              <a:ea typeface="EB Garamond"/>
              <a:cs typeface="EB Garamond"/>
              <a:sym typeface="EB Garamond"/>
            </a:endParaRPr>
          </a:p>
          <a:p>
            <a:pPr indent="-188912" lvl="0" marL="214312" marR="0" rtl="0" algn="l">
              <a:lnSpc>
                <a:spcPct val="150000"/>
              </a:lnSpc>
              <a:spcBef>
                <a:spcPts val="0"/>
              </a:spcBef>
              <a:spcAft>
                <a:spcPts val="0"/>
              </a:spcAft>
              <a:buClr>
                <a:srgbClr val="000000"/>
              </a:buClr>
              <a:buSzPts val="1200"/>
              <a:buFont typeface="EB Garamond"/>
              <a:buChar char="❖"/>
            </a:pPr>
            <a:r>
              <a:t/>
            </a:r>
            <a:endParaRPr sz="1200">
              <a:latin typeface="EB Garamond"/>
              <a:ea typeface="EB Garamond"/>
              <a:cs typeface="EB Garamond"/>
              <a:sym typeface="EB Garamond"/>
            </a:endParaRPr>
          </a:p>
          <a:p>
            <a:pPr indent="0" lvl="0" marL="0" rtl="0" algn="l">
              <a:spcBef>
                <a:spcPts val="1000"/>
              </a:spcBef>
              <a:spcAft>
                <a:spcPts val="0"/>
              </a:spcAft>
              <a:buNone/>
            </a:pPr>
            <a:r>
              <a:t/>
            </a:r>
            <a:endParaRPr/>
          </a:p>
        </p:txBody>
      </p:sp>
      <p:sp>
        <p:nvSpPr>
          <p:cNvPr id="158" name="Google Shape;158;g19fa1003eb5_2_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3200"/>
              <a:t>2.3: ‘New Space’ Task Team - Purpose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18c3824a5b2_0_50"/>
          <p:cNvSpPr txBox="1"/>
          <p:nvPr/>
        </p:nvSpPr>
        <p:spPr>
          <a:xfrm>
            <a:off x="343050" y="1438600"/>
            <a:ext cx="11749500" cy="5141100"/>
          </a:xfrm>
          <a:prstGeom prst="rect">
            <a:avLst/>
          </a:prstGeom>
          <a:noFill/>
          <a:ln>
            <a:noFill/>
          </a:ln>
        </p:spPr>
        <p:txBody>
          <a:bodyPr anchorCtr="0" anchor="t" bIns="45700" lIns="91425" spcFirstLastPara="1" rIns="91425" wrap="square" tIns="45700">
            <a:spAutoFit/>
          </a:bodyPr>
          <a:lstStyle/>
          <a:p>
            <a:pPr indent="-330200" lvl="0" marL="457200" marR="0" rtl="0" algn="l">
              <a:lnSpc>
                <a:spcPct val="150000"/>
              </a:lnSpc>
              <a:spcBef>
                <a:spcPts val="0"/>
              </a:spcBef>
              <a:spcAft>
                <a:spcPts val="0"/>
              </a:spcAft>
              <a:buClr>
                <a:srgbClr val="4A86E8"/>
              </a:buClr>
              <a:buSzPts val="1600"/>
              <a:buAutoNum type="arabicPeriod"/>
            </a:pPr>
            <a:r>
              <a:rPr b="1" i="1" lang="en-GB" sz="1600">
                <a:solidFill>
                  <a:srgbClr val="4A86E8"/>
                </a:solidFill>
              </a:rPr>
              <a:t>Sharing experience between CEOS Space Agencies</a:t>
            </a:r>
            <a:endParaRPr b="1" i="1" sz="1600">
              <a:solidFill>
                <a:srgbClr val="4A86E8"/>
              </a:solidFill>
            </a:endParaRPr>
          </a:p>
          <a:p>
            <a:pPr indent="-214312" lvl="0" marL="671512" marR="0" rtl="0" algn="l">
              <a:lnSpc>
                <a:spcPct val="150000"/>
              </a:lnSpc>
              <a:spcBef>
                <a:spcPts val="0"/>
              </a:spcBef>
              <a:spcAft>
                <a:spcPts val="0"/>
              </a:spcAft>
              <a:buClr>
                <a:schemeClr val="dk1"/>
              </a:buClr>
              <a:buSzPts val="1600"/>
              <a:buFont typeface="Noto Sans"/>
              <a:buChar char="❖"/>
            </a:pPr>
            <a:r>
              <a:rPr b="1" i="1" lang="en-GB" sz="1600">
                <a:solidFill>
                  <a:schemeClr val="dk1"/>
                </a:solidFill>
              </a:rPr>
              <a:t>Organize dedicated sessions at each CEOS meeting attended by CEOS Principals (SIT Plenary, SIT Technical Workshop, and CEOS Plenary)</a:t>
            </a:r>
            <a:endParaRPr b="1" i="1" sz="1600">
              <a:solidFill>
                <a:schemeClr val="dk1"/>
              </a:solidFill>
            </a:endParaRPr>
          </a:p>
          <a:p>
            <a:pPr indent="0" lvl="0" marL="914400" marR="0" rtl="0" algn="l">
              <a:lnSpc>
                <a:spcPct val="150000"/>
              </a:lnSpc>
              <a:spcBef>
                <a:spcPts val="0"/>
              </a:spcBef>
              <a:spcAft>
                <a:spcPts val="0"/>
              </a:spcAft>
              <a:buNone/>
            </a:pPr>
            <a:r>
              <a:t/>
            </a:r>
            <a:endParaRPr b="1" i="1" sz="1600">
              <a:solidFill>
                <a:schemeClr val="dk1"/>
              </a:solidFill>
            </a:endParaRPr>
          </a:p>
          <a:p>
            <a:pPr indent="-330200" lvl="0" marL="457200" marR="0" rtl="0" algn="l">
              <a:lnSpc>
                <a:spcPct val="150000"/>
              </a:lnSpc>
              <a:spcBef>
                <a:spcPts val="0"/>
              </a:spcBef>
              <a:spcAft>
                <a:spcPts val="0"/>
              </a:spcAft>
              <a:buClr>
                <a:srgbClr val="4A86E8"/>
              </a:buClr>
              <a:buSzPts val="1600"/>
              <a:buAutoNum type="arabicPeriod"/>
            </a:pPr>
            <a:r>
              <a:rPr b="1" i="1" lang="en-GB" sz="1600">
                <a:solidFill>
                  <a:srgbClr val="4A86E8"/>
                </a:solidFill>
              </a:rPr>
              <a:t>Define and propose actions within the CEOS framework that aim to enhance the outcomes of CEOS entities (WGs, VCs, AHTs) that can benefit to New Space companies</a:t>
            </a:r>
            <a:endParaRPr b="1" i="1" sz="1600">
              <a:solidFill>
                <a:srgbClr val="4A86E8"/>
              </a:solidFill>
            </a:endParaRPr>
          </a:p>
          <a:p>
            <a:pPr indent="-214312" lvl="0" marL="671512" marR="0" rtl="0" algn="l">
              <a:lnSpc>
                <a:spcPct val="150000"/>
              </a:lnSpc>
              <a:spcBef>
                <a:spcPts val="0"/>
              </a:spcBef>
              <a:spcAft>
                <a:spcPts val="0"/>
              </a:spcAft>
              <a:buClr>
                <a:srgbClr val="FF0000"/>
              </a:buClr>
              <a:buSzPts val="1600"/>
              <a:buFont typeface="Noto Sans"/>
              <a:buChar char="❖"/>
            </a:pPr>
            <a:r>
              <a:rPr b="1" i="1" lang="en-GB" sz="1600">
                <a:solidFill>
                  <a:srgbClr val="FF0000"/>
                </a:solidFill>
              </a:rPr>
              <a:t>Commence with an assessment of the areas and issues that are common among CEOS agencies and that are predicted to impact public EO programmes in future</a:t>
            </a:r>
            <a:endParaRPr b="1" i="1" sz="1600">
              <a:solidFill>
                <a:srgbClr val="FF0000"/>
              </a:solidFill>
            </a:endParaRPr>
          </a:p>
          <a:p>
            <a:pPr indent="-330200" lvl="1" marL="1371600" marR="0" rtl="0" algn="l">
              <a:lnSpc>
                <a:spcPct val="150000"/>
              </a:lnSpc>
              <a:spcBef>
                <a:spcPts val="0"/>
              </a:spcBef>
              <a:spcAft>
                <a:spcPts val="0"/>
              </a:spcAft>
              <a:buClr>
                <a:schemeClr val="dk1"/>
              </a:buClr>
              <a:buSzPts val="1600"/>
              <a:buFont typeface="Noto Sans"/>
              <a:buChar char="○"/>
            </a:pPr>
            <a:r>
              <a:rPr b="1" i="1" lang="en-GB" sz="1600">
                <a:solidFill>
                  <a:schemeClr val="dk1"/>
                </a:solidFill>
              </a:rPr>
              <a:t>e.g. ground and space architectures; data interoperability; major datasets in support of CEOS priorities; calibration and validation.</a:t>
            </a:r>
            <a:endParaRPr b="1" i="1" sz="1600">
              <a:solidFill>
                <a:schemeClr val="dk1"/>
              </a:solidFill>
            </a:endParaRPr>
          </a:p>
          <a:p>
            <a:pPr indent="-214312" lvl="0" marL="671512" marR="0" rtl="0" algn="l">
              <a:lnSpc>
                <a:spcPct val="150000"/>
              </a:lnSpc>
              <a:spcBef>
                <a:spcPts val="0"/>
              </a:spcBef>
              <a:spcAft>
                <a:spcPts val="0"/>
              </a:spcAft>
              <a:buClr>
                <a:srgbClr val="FF0000"/>
              </a:buClr>
              <a:buSzPts val="1600"/>
              <a:buFont typeface="Noto Sans"/>
              <a:buChar char="❖"/>
            </a:pPr>
            <a:r>
              <a:rPr b="1" i="1" lang="en-GB" sz="1600">
                <a:solidFill>
                  <a:srgbClr val="FF0000"/>
                </a:solidFill>
              </a:rPr>
              <a:t>Issue a White Paper with Findings &amp; Recommendations </a:t>
            </a:r>
            <a:endParaRPr b="1" i="1" sz="1600">
              <a:solidFill>
                <a:srgbClr val="FF0000"/>
              </a:solidFill>
            </a:endParaRPr>
          </a:p>
          <a:p>
            <a:pPr indent="-214312" lvl="0" marL="671512" marR="0" rtl="0" algn="l">
              <a:lnSpc>
                <a:spcPct val="150000"/>
              </a:lnSpc>
              <a:spcBef>
                <a:spcPts val="0"/>
              </a:spcBef>
              <a:spcAft>
                <a:spcPts val="0"/>
              </a:spcAft>
              <a:buClr>
                <a:srgbClr val="980000"/>
              </a:buClr>
              <a:buSzPts val="1600"/>
              <a:buFont typeface="Noto Sans"/>
              <a:buChar char="❖"/>
            </a:pPr>
            <a:r>
              <a:rPr b="1" i="1" lang="en-GB" sz="1600">
                <a:solidFill>
                  <a:srgbClr val="FF0000"/>
                </a:solidFill>
              </a:rPr>
              <a:t>Develop a series of objectives and activities that will guide CEOS in fostering the combined use of public and private EO New Space capabilities, both upstream and downstream</a:t>
            </a:r>
            <a:r>
              <a:rPr b="1" i="1" lang="en-GB" sz="1600">
                <a:solidFill>
                  <a:srgbClr val="980000"/>
                </a:solidFill>
              </a:rPr>
              <a:t>.  </a:t>
            </a:r>
            <a:endParaRPr b="1" i="1" sz="1600">
              <a:solidFill>
                <a:srgbClr val="980000"/>
              </a:solidFill>
            </a:endParaRPr>
          </a:p>
          <a:p>
            <a:pPr indent="0" lvl="0" marL="0" marR="0" rtl="0" algn="l">
              <a:lnSpc>
                <a:spcPct val="150000"/>
              </a:lnSpc>
              <a:spcBef>
                <a:spcPts val="0"/>
              </a:spcBef>
              <a:spcAft>
                <a:spcPts val="0"/>
              </a:spcAft>
              <a:buNone/>
            </a:pPr>
            <a:r>
              <a:t/>
            </a:r>
            <a:endParaRPr b="1" i="1" sz="1600">
              <a:solidFill>
                <a:schemeClr val="dk1"/>
              </a:solidFill>
            </a:endParaRPr>
          </a:p>
        </p:txBody>
      </p:sp>
      <p:sp>
        <p:nvSpPr>
          <p:cNvPr id="164" name="Google Shape;164;g18c3824a5b2_0_50"/>
          <p:cNvSpPr txBox="1"/>
          <p:nvPr/>
        </p:nvSpPr>
        <p:spPr>
          <a:xfrm>
            <a:off x="94020" y="103248"/>
            <a:ext cx="8668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GB" sz="3200">
                <a:solidFill>
                  <a:schemeClr val="lt1"/>
                </a:solidFill>
              </a:rPr>
              <a:t>2.3: ‘New Space’ Task Team - Objectives</a:t>
            </a:r>
            <a:endParaRPr sz="3200">
              <a:solidFill>
                <a:schemeClr val="lt1"/>
              </a:solidFill>
            </a:endParaRPr>
          </a:p>
        </p:txBody>
      </p:sp>
      <p:sp>
        <p:nvSpPr>
          <p:cNvPr id="165" name="Google Shape;165;g18c3824a5b2_0_50"/>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18c3824a5b2_0_44"/>
          <p:cNvSpPr txBox="1"/>
          <p:nvPr/>
        </p:nvSpPr>
        <p:spPr>
          <a:xfrm>
            <a:off x="343050" y="1294675"/>
            <a:ext cx="11749500" cy="32940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50000"/>
              </a:lnSpc>
              <a:spcBef>
                <a:spcPts val="0"/>
              </a:spcBef>
              <a:spcAft>
                <a:spcPts val="0"/>
              </a:spcAft>
              <a:buClr>
                <a:srgbClr val="4A86E8"/>
              </a:buClr>
              <a:buSzPts val="1600"/>
              <a:buChar char="❖"/>
            </a:pPr>
            <a:r>
              <a:rPr b="1" i="1" lang="en-GB" sz="1600">
                <a:solidFill>
                  <a:srgbClr val="4A86E8"/>
                </a:solidFill>
              </a:rPr>
              <a:t>Led by the CEOS SIT Chair</a:t>
            </a:r>
            <a:endParaRPr b="1" i="1" sz="1600">
              <a:solidFill>
                <a:srgbClr val="4A86E8"/>
              </a:solidFill>
            </a:endParaRPr>
          </a:p>
          <a:p>
            <a:pPr indent="-330200" lvl="1" marL="914400" marR="0" rtl="0" algn="l">
              <a:lnSpc>
                <a:spcPct val="150000"/>
              </a:lnSpc>
              <a:spcBef>
                <a:spcPts val="0"/>
              </a:spcBef>
              <a:spcAft>
                <a:spcPts val="0"/>
              </a:spcAft>
              <a:buClr>
                <a:schemeClr val="dk1"/>
              </a:buClr>
              <a:buSzPts val="1600"/>
              <a:buChar char="○"/>
            </a:pPr>
            <a:r>
              <a:rPr b="1" i="1" lang="en-GB" sz="1600">
                <a:solidFill>
                  <a:schemeClr val="dk1"/>
                </a:solidFill>
              </a:rPr>
              <a:t>strategic guidance on the direction, progress, and status of implementation activities in relation to the established priorities, commitments, and partnerships of the CEOS organization</a:t>
            </a:r>
            <a:endParaRPr b="1" i="1" sz="1600">
              <a:solidFill>
                <a:schemeClr val="dk1"/>
              </a:solidFill>
            </a:endParaRPr>
          </a:p>
          <a:p>
            <a:pPr indent="0" lvl="0" marL="457200" marR="0" rtl="0" algn="l">
              <a:lnSpc>
                <a:spcPct val="150000"/>
              </a:lnSpc>
              <a:spcBef>
                <a:spcPts val="0"/>
              </a:spcBef>
              <a:spcAft>
                <a:spcPts val="0"/>
              </a:spcAft>
              <a:buNone/>
            </a:pPr>
            <a:r>
              <a:t/>
            </a:r>
            <a:endParaRPr b="1" i="1" sz="1600">
              <a:solidFill>
                <a:schemeClr val="dk1"/>
              </a:solidFill>
            </a:endParaRPr>
          </a:p>
          <a:p>
            <a:pPr indent="-330200" lvl="0" marL="457200" marR="0" rtl="0" algn="l">
              <a:lnSpc>
                <a:spcPct val="150000"/>
              </a:lnSpc>
              <a:spcBef>
                <a:spcPts val="0"/>
              </a:spcBef>
              <a:spcAft>
                <a:spcPts val="0"/>
              </a:spcAft>
              <a:buClr>
                <a:srgbClr val="4A86E8"/>
              </a:buClr>
              <a:buSzPts val="1600"/>
              <a:buChar char="❖"/>
            </a:pPr>
            <a:r>
              <a:rPr b="1" i="1" lang="en-GB" sz="1600">
                <a:solidFill>
                  <a:srgbClr val="4A86E8"/>
                </a:solidFill>
              </a:rPr>
              <a:t>Open to all CEOS Agencies </a:t>
            </a:r>
            <a:r>
              <a:rPr b="1" i="1" lang="en-GB" sz="1600">
                <a:solidFill>
                  <a:srgbClr val="4A86E8"/>
                </a:solidFill>
              </a:rPr>
              <a:t>and Leads of CEOS entities (WGs, VCs, AHTs).</a:t>
            </a:r>
            <a:endParaRPr b="1" i="1" sz="1600">
              <a:solidFill>
                <a:srgbClr val="4A86E8"/>
              </a:solidFill>
            </a:endParaRPr>
          </a:p>
          <a:p>
            <a:pPr indent="0" lvl="0" marL="457200" marR="0" rtl="0" algn="l">
              <a:lnSpc>
                <a:spcPct val="150000"/>
              </a:lnSpc>
              <a:spcBef>
                <a:spcPts val="0"/>
              </a:spcBef>
              <a:spcAft>
                <a:spcPts val="0"/>
              </a:spcAft>
              <a:buNone/>
            </a:pPr>
            <a:r>
              <a:t/>
            </a:r>
            <a:endParaRPr b="1" i="1" sz="1600">
              <a:solidFill>
                <a:schemeClr val="dk1"/>
              </a:solidFill>
            </a:endParaRPr>
          </a:p>
          <a:p>
            <a:pPr indent="-214312" lvl="0" marL="214312" marR="0" rtl="0" algn="l">
              <a:lnSpc>
                <a:spcPct val="150000"/>
              </a:lnSpc>
              <a:spcBef>
                <a:spcPts val="0"/>
              </a:spcBef>
              <a:spcAft>
                <a:spcPts val="0"/>
              </a:spcAft>
              <a:buClr>
                <a:srgbClr val="4A86E8"/>
              </a:buClr>
              <a:buSzPts val="1600"/>
              <a:buChar char="❖"/>
            </a:pPr>
            <a:r>
              <a:rPr b="1" i="1" lang="en-GB" sz="1600">
                <a:solidFill>
                  <a:srgbClr val="4A86E8"/>
                </a:solidFill>
              </a:rPr>
              <a:t>CEOS WGs, VCs and AHTs will play a key role in the definition and implementation of activities</a:t>
            </a:r>
            <a:endParaRPr b="1" i="1" sz="1600">
              <a:solidFill>
                <a:srgbClr val="4A86E8"/>
              </a:solidFill>
            </a:endParaRPr>
          </a:p>
          <a:p>
            <a:pPr indent="-330200" lvl="1" marL="914400" marR="0" rtl="0" algn="l">
              <a:lnSpc>
                <a:spcPct val="150000"/>
              </a:lnSpc>
              <a:spcBef>
                <a:spcPts val="0"/>
              </a:spcBef>
              <a:spcAft>
                <a:spcPts val="0"/>
              </a:spcAft>
              <a:buClr>
                <a:schemeClr val="dk1"/>
              </a:buClr>
              <a:buSzPts val="1600"/>
              <a:buChar char="○"/>
            </a:pPr>
            <a:r>
              <a:rPr b="1" i="1" lang="en-GB" sz="1600">
                <a:solidFill>
                  <a:schemeClr val="dk1"/>
                </a:solidFill>
              </a:rPr>
              <a:t>Seeking to provide more accurate and tailored information, and to propose innovative targeted services to users</a:t>
            </a:r>
            <a:endParaRPr b="1" i="1" sz="1600">
              <a:solidFill>
                <a:schemeClr val="dk1"/>
              </a:solidFill>
            </a:endParaRPr>
          </a:p>
        </p:txBody>
      </p:sp>
      <p:sp>
        <p:nvSpPr>
          <p:cNvPr id="171" name="Google Shape;171;g18c3824a5b2_0_44"/>
          <p:cNvSpPr txBox="1"/>
          <p:nvPr/>
        </p:nvSpPr>
        <p:spPr>
          <a:xfrm>
            <a:off x="94020" y="103248"/>
            <a:ext cx="8668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GB" sz="3200">
                <a:solidFill>
                  <a:schemeClr val="lt1"/>
                </a:solidFill>
              </a:rPr>
              <a:t>2.3: ‘New Space’ Task Team - Organisation</a:t>
            </a:r>
            <a:endParaRPr sz="3200">
              <a:solidFill>
                <a:schemeClr val="lt1"/>
              </a:solidFill>
            </a:endParaRPr>
          </a:p>
        </p:txBody>
      </p:sp>
      <p:sp>
        <p:nvSpPr>
          <p:cNvPr id="172" name="Google Shape;172;g18c3824a5b2_0_44"/>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18c3824a5b2_0_56"/>
          <p:cNvSpPr txBox="1"/>
          <p:nvPr/>
        </p:nvSpPr>
        <p:spPr>
          <a:xfrm>
            <a:off x="94020" y="103248"/>
            <a:ext cx="8668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GB" sz="3200">
                <a:solidFill>
                  <a:schemeClr val="lt1"/>
                </a:solidFill>
              </a:rPr>
              <a:t>2.3: ‘New Space’ Task Team - </a:t>
            </a:r>
            <a:r>
              <a:rPr lang="en-GB" sz="3200">
                <a:solidFill>
                  <a:schemeClr val="lt1"/>
                </a:solidFill>
              </a:rPr>
              <a:t>Planning, Implementation, and Reporting</a:t>
            </a:r>
            <a:endParaRPr sz="3200">
              <a:solidFill>
                <a:schemeClr val="lt1"/>
              </a:solidFill>
            </a:endParaRPr>
          </a:p>
        </p:txBody>
      </p:sp>
      <p:sp>
        <p:nvSpPr>
          <p:cNvPr id="178" name="Google Shape;178;g18c3824a5b2_0_56"/>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79" name="Google Shape;179;g18c3824a5b2_0_56"/>
          <p:cNvSpPr txBox="1"/>
          <p:nvPr/>
        </p:nvSpPr>
        <p:spPr>
          <a:xfrm>
            <a:off x="343050" y="1438600"/>
            <a:ext cx="11749500" cy="29244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50000"/>
              </a:lnSpc>
              <a:spcBef>
                <a:spcPts val="0"/>
              </a:spcBef>
              <a:spcAft>
                <a:spcPts val="0"/>
              </a:spcAft>
              <a:buClr>
                <a:schemeClr val="dk1"/>
              </a:buClr>
              <a:buSzPts val="1600"/>
              <a:buFont typeface="Noto Sans"/>
              <a:buChar char="❖"/>
            </a:pPr>
            <a:r>
              <a:rPr b="1" i="1" lang="en-GB" sz="1600">
                <a:solidFill>
                  <a:schemeClr val="dk1"/>
                </a:solidFill>
              </a:rPr>
              <a:t>Task Team will be the principal interface for the definition of CEOS initiatives in New Space</a:t>
            </a:r>
            <a:endParaRPr b="1" i="1" sz="1600">
              <a:solidFill>
                <a:schemeClr val="dk1"/>
              </a:solidFill>
            </a:endParaRPr>
          </a:p>
          <a:p>
            <a:pPr indent="0" lvl="0" marL="457200" marR="0" rtl="0" algn="l">
              <a:lnSpc>
                <a:spcPct val="150000"/>
              </a:lnSpc>
              <a:spcBef>
                <a:spcPts val="0"/>
              </a:spcBef>
              <a:spcAft>
                <a:spcPts val="0"/>
              </a:spcAft>
              <a:buNone/>
            </a:pPr>
            <a:r>
              <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Font typeface="Noto Sans"/>
              <a:buChar char="❖"/>
            </a:pPr>
            <a:r>
              <a:rPr b="1" i="1" lang="en-GB" sz="1600">
                <a:solidFill>
                  <a:schemeClr val="dk1"/>
                </a:solidFill>
              </a:rPr>
              <a:t>Report at every CEOS Secretariat teleconference, at </a:t>
            </a:r>
            <a:r>
              <a:rPr b="1" i="1" lang="en-GB" sz="1600">
                <a:solidFill>
                  <a:schemeClr val="dk1"/>
                </a:solidFill>
              </a:rPr>
              <a:t>CEOS Plenary, SIT meeting and the SIT Technical Workshop, including on matters requiring discussion or decision by CEOS Principals and ensure that there is Principal support for all new initiatives</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3" name="Shape 183"/>
        <p:cNvGrpSpPr/>
        <p:nvPr/>
      </p:nvGrpSpPr>
      <p:grpSpPr>
        <a:xfrm>
          <a:off x="0" y="0"/>
          <a:ext cx="0" cy="0"/>
          <a:chOff x="0" y="0"/>
          <a:chExt cx="0" cy="0"/>
        </a:xfrm>
      </p:grpSpPr>
      <p:sp>
        <p:nvSpPr>
          <p:cNvPr id="184" name="Google Shape;184;g18c3824a5b2_0_63"/>
          <p:cNvSpPr txBox="1"/>
          <p:nvPr/>
        </p:nvSpPr>
        <p:spPr>
          <a:xfrm>
            <a:off x="94020" y="103248"/>
            <a:ext cx="8668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GB" sz="3200">
                <a:solidFill>
                  <a:schemeClr val="lt1"/>
                </a:solidFill>
              </a:rPr>
              <a:t>2.3: ‘New Space’ Task Team - Discussion and Endorsement</a:t>
            </a:r>
            <a:endParaRPr sz="3200">
              <a:solidFill>
                <a:schemeClr val="lt1"/>
              </a:solidFill>
            </a:endParaRPr>
          </a:p>
        </p:txBody>
      </p:sp>
      <p:sp>
        <p:nvSpPr>
          <p:cNvPr id="185" name="Google Shape;185;g18c3824a5b2_0_63"/>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86" name="Google Shape;186;g18c3824a5b2_0_63"/>
          <p:cNvSpPr txBox="1"/>
          <p:nvPr/>
        </p:nvSpPr>
        <p:spPr>
          <a:xfrm>
            <a:off x="343050" y="1438600"/>
            <a:ext cx="11749500" cy="18162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50000"/>
              </a:lnSpc>
              <a:spcBef>
                <a:spcPts val="0"/>
              </a:spcBef>
              <a:spcAft>
                <a:spcPts val="0"/>
              </a:spcAft>
              <a:buClr>
                <a:schemeClr val="dk1"/>
              </a:buClr>
              <a:buSzPts val="1600"/>
              <a:buFont typeface="Noto Sans"/>
              <a:buChar char="❖"/>
            </a:pPr>
            <a:r>
              <a:rPr b="1" i="1" lang="en-GB" sz="1600">
                <a:solidFill>
                  <a:schemeClr val="dk1"/>
                </a:solidFill>
              </a:rPr>
              <a:t>Comments and discussion on Task Team Terms of Reference</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Font typeface="Noto Sans"/>
              <a:buChar char="❖"/>
            </a:pPr>
            <a:r>
              <a:rPr b="1" i="1" lang="en-GB" sz="1600">
                <a:solidFill>
                  <a:schemeClr val="dk1"/>
                </a:solidFill>
              </a:rPr>
              <a:t>Call for Endorsement</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Font typeface="Noto Sans"/>
              <a:buChar char="❖"/>
            </a:pPr>
            <a:r>
              <a:rPr b="1" i="1" lang="en-GB" sz="1600">
                <a:solidFill>
                  <a:schemeClr val="dk1"/>
                </a:solidFill>
              </a:rPr>
              <a:t>Next steps towards SIT-38 - Actions?</a:t>
            </a:r>
            <a:endParaRPr b="1" i="1" sz="16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173ea8a119c_0_21"/>
          <p:cNvSpPr txBox="1"/>
          <p:nvPr/>
        </p:nvSpPr>
        <p:spPr>
          <a:xfrm>
            <a:off x="94020" y="103248"/>
            <a:ext cx="8668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GB" sz="3200">
                <a:solidFill>
                  <a:schemeClr val="lt1"/>
                </a:solidFill>
              </a:rPr>
              <a:t>2.4: Analysis Ready Data &amp; CEOS Standards Organisation Engagement</a:t>
            </a:r>
            <a:endParaRPr sz="3200">
              <a:solidFill>
                <a:schemeClr val="lt1"/>
              </a:solidFill>
            </a:endParaRPr>
          </a:p>
        </p:txBody>
      </p:sp>
      <p:sp>
        <p:nvSpPr>
          <p:cNvPr id="192" name="Google Shape;192;g173ea8a119c_0_21"/>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93" name="Google Shape;193;g173ea8a119c_0_21"/>
          <p:cNvSpPr txBox="1"/>
          <p:nvPr/>
        </p:nvSpPr>
        <p:spPr>
          <a:xfrm>
            <a:off x="343050" y="1438600"/>
            <a:ext cx="11749500" cy="7080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50000"/>
              </a:lnSpc>
              <a:spcBef>
                <a:spcPts val="0"/>
              </a:spcBef>
              <a:spcAft>
                <a:spcPts val="0"/>
              </a:spcAft>
              <a:buClr>
                <a:schemeClr val="dk1"/>
              </a:buClr>
              <a:buSzPts val="1600"/>
              <a:buFont typeface="Noto Sans"/>
              <a:buChar char="❖"/>
            </a:pPr>
            <a:r>
              <a:rPr b="1" i="1" lang="en-GB" sz="1600">
                <a:solidFill>
                  <a:schemeClr val="dk1"/>
                </a:solidFill>
              </a:rPr>
              <a:t>LSI-VC / ARD Oversight Group (</a:t>
            </a:r>
            <a:r>
              <a:rPr b="1" i="1" lang="en-GB" sz="1600">
                <a:solidFill>
                  <a:schemeClr val="dk1"/>
                </a:solidFill>
              </a:rPr>
              <a:t>20 min)</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73ea8a119c_0_35"/>
          <p:cNvSpPr txBox="1"/>
          <p:nvPr/>
        </p:nvSpPr>
        <p:spPr>
          <a:xfrm>
            <a:off x="94020" y="103248"/>
            <a:ext cx="8668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GB" sz="3200">
                <a:solidFill>
                  <a:schemeClr val="lt1"/>
                </a:solidFill>
              </a:rPr>
              <a:t>2.5: CEOS Interoperability Framework</a:t>
            </a:r>
            <a:endParaRPr sz="3200">
              <a:solidFill>
                <a:schemeClr val="lt1"/>
              </a:solidFill>
            </a:endParaRPr>
          </a:p>
        </p:txBody>
      </p:sp>
      <p:sp>
        <p:nvSpPr>
          <p:cNvPr id="199" name="Google Shape;199;g173ea8a119c_0_35"/>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00" name="Google Shape;200;g173ea8a119c_0_35"/>
          <p:cNvSpPr txBox="1"/>
          <p:nvPr/>
        </p:nvSpPr>
        <p:spPr>
          <a:xfrm>
            <a:off x="343050" y="1438600"/>
            <a:ext cx="11749500" cy="7080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50000"/>
              </a:lnSpc>
              <a:spcBef>
                <a:spcPts val="0"/>
              </a:spcBef>
              <a:spcAft>
                <a:spcPts val="0"/>
              </a:spcAft>
              <a:buClr>
                <a:schemeClr val="dk1"/>
              </a:buClr>
              <a:buSzPts val="1600"/>
              <a:buFont typeface="Noto Sans"/>
              <a:buChar char="❖"/>
            </a:pPr>
            <a:r>
              <a:rPr b="1" i="1" lang="en-GB" sz="1600">
                <a:solidFill>
                  <a:schemeClr val="dk1"/>
                </a:solidFill>
              </a:rPr>
              <a:t>LSI-VC (20 min)</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7"/>
          <p:cNvSpPr txBox="1"/>
          <p:nvPr/>
        </p:nvSpPr>
        <p:spPr>
          <a:xfrm>
            <a:off x="94020" y="103248"/>
            <a:ext cx="8668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lang="en-GB" sz="3200">
                <a:solidFill>
                  <a:schemeClr val="lt1"/>
                </a:solidFill>
              </a:rPr>
              <a:t>Session 4: New Space and Related Topics</a:t>
            </a:r>
            <a:endParaRPr b="0" i="0" sz="5400" u="none" cap="none" strike="noStrike">
              <a:solidFill>
                <a:schemeClr val="lt1"/>
              </a:solidFill>
              <a:latin typeface="Arial"/>
              <a:ea typeface="Arial"/>
              <a:cs typeface="Arial"/>
              <a:sym typeface="Arial"/>
            </a:endParaRPr>
          </a:p>
        </p:txBody>
      </p:sp>
      <p:sp>
        <p:nvSpPr>
          <p:cNvPr id="87" name="Google Shape;87;p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88" name="Google Shape;88;p7"/>
          <p:cNvSpPr txBox="1"/>
          <p:nvPr/>
        </p:nvSpPr>
        <p:spPr>
          <a:xfrm>
            <a:off x="343050" y="1438600"/>
            <a:ext cx="11749500" cy="40329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50000"/>
              </a:lnSpc>
              <a:spcBef>
                <a:spcPts val="0"/>
              </a:spcBef>
              <a:spcAft>
                <a:spcPts val="0"/>
              </a:spcAft>
              <a:buClr>
                <a:schemeClr val="dk1"/>
              </a:buClr>
              <a:buSzPts val="1600"/>
              <a:buFont typeface="Noto Sans"/>
              <a:buChar char="❖"/>
            </a:pPr>
            <a:r>
              <a:rPr b="1" i="1" lang="en-GB" sz="1600">
                <a:solidFill>
                  <a:schemeClr val="dk1"/>
                </a:solidFill>
              </a:rPr>
              <a:t>2.1 [20 min]: </a:t>
            </a:r>
            <a:r>
              <a:rPr b="1" i="1" lang="en-GB" sz="1600">
                <a:solidFill>
                  <a:srgbClr val="FF0000"/>
                </a:solidFill>
              </a:rPr>
              <a:t>Key findings and outcomes from SIT-37 and SIT Technical Workshop 2022</a:t>
            </a:r>
            <a:endParaRPr b="1" i="1" sz="1600">
              <a:solidFill>
                <a:srgbClr val="FF0000"/>
              </a:solidFill>
            </a:endParaRPr>
          </a:p>
          <a:p>
            <a:pPr indent="0" lvl="0" marL="0" marR="0" rtl="0" algn="l">
              <a:lnSpc>
                <a:spcPct val="150000"/>
              </a:lnSpc>
              <a:spcBef>
                <a:spcPts val="0"/>
              </a:spcBef>
              <a:spcAft>
                <a:spcPts val="0"/>
              </a:spcAft>
              <a:buNone/>
            </a:pPr>
            <a:r>
              <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Font typeface="Noto Sans"/>
              <a:buChar char="❖"/>
            </a:pPr>
            <a:r>
              <a:rPr b="1" i="1" lang="en-GB" sz="1600">
                <a:solidFill>
                  <a:schemeClr val="dk1"/>
                </a:solidFill>
              </a:rPr>
              <a:t>2.2 [10 min]: </a:t>
            </a:r>
            <a:r>
              <a:rPr b="1" i="1" lang="en-GB" sz="1600">
                <a:solidFill>
                  <a:srgbClr val="FF0000"/>
                </a:solidFill>
              </a:rPr>
              <a:t>SEO Report on the SatSummit 2022 Conference</a:t>
            </a:r>
            <a:r>
              <a:rPr b="1" i="1" lang="en-GB" sz="1600">
                <a:solidFill>
                  <a:schemeClr val="dk1"/>
                </a:solidFill>
              </a:rPr>
              <a:t> (Brian Killough, SEO/NASA)</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a:solidFill>
                  <a:schemeClr val="dk1"/>
                </a:solidFill>
              </a:rPr>
              <a:t>2.3 [20 min]: </a:t>
            </a:r>
            <a:r>
              <a:rPr b="1" i="1" lang="en-GB" sz="1600">
                <a:solidFill>
                  <a:srgbClr val="FF0000"/>
                </a:solidFill>
              </a:rPr>
              <a:t>Proposal for a ‘New Space’ Task Team</a:t>
            </a:r>
            <a:endParaRPr b="1" i="1" sz="1600">
              <a:solidFill>
                <a:srgbClr val="FF0000"/>
              </a:solidFill>
            </a:endParaRPr>
          </a:p>
          <a:p>
            <a:pPr indent="-330200" lvl="1" marL="914400" rtl="0" algn="l">
              <a:lnSpc>
                <a:spcPct val="150000"/>
              </a:lnSpc>
              <a:spcBef>
                <a:spcPts val="0"/>
              </a:spcBef>
              <a:spcAft>
                <a:spcPts val="0"/>
              </a:spcAft>
              <a:buClr>
                <a:srgbClr val="1155CC"/>
              </a:buClr>
              <a:buSzPts val="1600"/>
              <a:buChar char="○"/>
            </a:pPr>
            <a:r>
              <a:rPr b="1" i="1" lang="en-GB" sz="1600">
                <a:solidFill>
                  <a:srgbClr val="1155CC"/>
                </a:solidFill>
              </a:rPr>
              <a:t>Decision: Terms of Reference for a CEOS ‘New Space’ Task Team (For Endorsement)</a:t>
            </a:r>
            <a:endParaRPr b="1" i="1" sz="1600">
              <a:solidFill>
                <a:srgbClr val="1155CC"/>
              </a:solidFill>
            </a:endParaRPr>
          </a:p>
          <a:p>
            <a:pPr indent="0" lvl="0" marL="0" marR="0" rtl="0" algn="l">
              <a:lnSpc>
                <a:spcPct val="150000"/>
              </a:lnSpc>
              <a:spcBef>
                <a:spcPts val="0"/>
              </a:spcBef>
              <a:spcAft>
                <a:spcPts val="0"/>
              </a:spcAft>
              <a:buNone/>
            </a:pPr>
            <a:r>
              <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a:solidFill>
                  <a:schemeClr val="dk1"/>
                </a:solidFill>
              </a:rPr>
              <a:t>2.4 [20 min]: </a:t>
            </a:r>
            <a:r>
              <a:rPr b="1" i="1" lang="en-GB" sz="1600">
                <a:solidFill>
                  <a:srgbClr val="FF0000"/>
                </a:solidFill>
              </a:rPr>
              <a:t>Analysis Ready Data &amp; CEOS Standards Organisation Engagement</a:t>
            </a:r>
            <a:r>
              <a:rPr b="1" i="1" lang="en-GB" sz="1600">
                <a:solidFill>
                  <a:schemeClr val="dk1"/>
                </a:solidFill>
              </a:rPr>
              <a:t> (LSI-VC, CEOS-ARD Oversight Group)</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a:solidFill>
                  <a:schemeClr val="dk1"/>
                </a:solidFill>
              </a:rPr>
              <a:t>2.5 [20 min]: </a:t>
            </a:r>
            <a:r>
              <a:rPr b="1" i="1" lang="en-GB" sz="1600">
                <a:solidFill>
                  <a:srgbClr val="FF0000"/>
                </a:solidFill>
              </a:rPr>
              <a:t>CEOS Interoperability Framework</a:t>
            </a:r>
            <a:r>
              <a:rPr b="1" i="1" lang="en-GB" sz="1600">
                <a:solidFill>
                  <a:schemeClr val="dk1"/>
                </a:solidFill>
              </a:rPr>
              <a:t> (LSI-VC)</a:t>
            </a:r>
            <a:endParaRPr b="1" i="1" sz="16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2" name="Shape 92"/>
        <p:cNvGrpSpPr/>
        <p:nvPr/>
      </p:nvGrpSpPr>
      <p:grpSpPr>
        <a:xfrm>
          <a:off x="0" y="0"/>
          <a:ext cx="0" cy="0"/>
          <a:chOff x="0" y="0"/>
          <a:chExt cx="0" cy="0"/>
        </a:xfrm>
      </p:grpSpPr>
      <p:sp>
        <p:nvSpPr>
          <p:cNvPr id="93" name="Google Shape;93;g173ea8a119c_0_8"/>
          <p:cNvSpPr txBox="1"/>
          <p:nvPr/>
        </p:nvSpPr>
        <p:spPr>
          <a:xfrm>
            <a:off x="94020" y="103248"/>
            <a:ext cx="8668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GB" sz="3200">
                <a:solidFill>
                  <a:schemeClr val="lt1"/>
                </a:solidFill>
              </a:rPr>
              <a:t>2.1: Findings from SIT-37 and SIT TW 2022</a:t>
            </a:r>
            <a:endParaRPr sz="3200">
              <a:solidFill>
                <a:schemeClr val="lt1"/>
              </a:solidFill>
            </a:endParaRPr>
          </a:p>
        </p:txBody>
      </p:sp>
      <p:sp>
        <p:nvSpPr>
          <p:cNvPr id="94" name="Google Shape;94;g173ea8a119c_0_8"/>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95" name="Google Shape;95;g173ea8a119c_0_8"/>
          <p:cNvSpPr txBox="1"/>
          <p:nvPr/>
        </p:nvSpPr>
        <p:spPr>
          <a:xfrm>
            <a:off x="343050" y="1438600"/>
            <a:ext cx="11749500" cy="36633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50000"/>
              </a:lnSpc>
              <a:spcBef>
                <a:spcPts val="0"/>
              </a:spcBef>
              <a:spcAft>
                <a:spcPts val="0"/>
              </a:spcAft>
              <a:buClr>
                <a:schemeClr val="dk1"/>
              </a:buClr>
              <a:buSzPts val="1600"/>
              <a:buFont typeface="Noto Sans"/>
              <a:buChar char="❖"/>
            </a:pPr>
            <a:r>
              <a:rPr b="1" i="1" lang="en-GB" sz="1600">
                <a:solidFill>
                  <a:schemeClr val="dk1"/>
                </a:solidFill>
              </a:rPr>
              <a:t>20 min TBA</a:t>
            </a:r>
            <a:endParaRPr b="1" i="1" sz="1600">
              <a:solidFill>
                <a:schemeClr val="dk1"/>
              </a:solidFill>
            </a:endParaRPr>
          </a:p>
          <a:p>
            <a:pPr indent="0" lvl="0" marL="457200" marR="0" rtl="0" algn="l">
              <a:lnSpc>
                <a:spcPct val="150000"/>
              </a:lnSpc>
              <a:spcBef>
                <a:spcPts val="0"/>
              </a:spcBef>
              <a:spcAft>
                <a:spcPts val="0"/>
              </a:spcAft>
              <a:buNone/>
            </a:pPr>
            <a:r>
              <a:t/>
            </a:r>
            <a:endParaRPr b="1" i="1" sz="800">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a:solidFill>
                  <a:schemeClr val="dk1"/>
                </a:solidFill>
              </a:rPr>
              <a:t>SIT-37 Approach to New Space</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i="1" lang="en-GB" sz="1600">
                <a:solidFill>
                  <a:schemeClr val="dk1"/>
                </a:solidFill>
              </a:rPr>
              <a:t>Outcomes</a:t>
            </a:r>
            <a:endParaRPr i="1" sz="1600">
              <a:solidFill>
                <a:schemeClr val="dk1"/>
              </a:solidFill>
            </a:endParaRPr>
          </a:p>
          <a:p>
            <a:pPr indent="0" lvl="0" marL="914400" marR="0" rtl="0" algn="l">
              <a:lnSpc>
                <a:spcPct val="150000"/>
              </a:lnSpc>
              <a:spcBef>
                <a:spcPts val="0"/>
              </a:spcBef>
              <a:spcAft>
                <a:spcPts val="0"/>
              </a:spcAft>
              <a:buNone/>
            </a:pPr>
            <a:r>
              <a:t/>
            </a:r>
            <a:endParaRPr i="1" sz="800">
              <a:solidFill>
                <a:schemeClr val="dk1"/>
              </a:solidFill>
            </a:endParaRPr>
          </a:p>
          <a:p>
            <a:pPr indent="-281599" lvl="0" marL="269999" marR="0" rtl="0" algn="l">
              <a:lnSpc>
                <a:spcPct val="150000"/>
              </a:lnSpc>
              <a:spcBef>
                <a:spcPts val="0"/>
              </a:spcBef>
              <a:spcAft>
                <a:spcPts val="0"/>
              </a:spcAft>
              <a:buClr>
                <a:schemeClr val="dk1"/>
              </a:buClr>
              <a:buSzPts val="1600"/>
              <a:buChar char="❖"/>
            </a:pPr>
            <a:r>
              <a:rPr b="1" i="1" lang="en-GB" sz="1600">
                <a:solidFill>
                  <a:schemeClr val="dk1"/>
                </a:solidFill>
              </a:rPr>
              <a:t>SIT TW 2022 Approach</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i="1" lang="en-GB" sz="1600">
                <a:solidFill>
                  <a:schemeClr val="dk1"/>
                </a:solidFill>
              </a:rPr>
              <a:t>Outcomes</a:t>
            </a:r>
            <a:endParaRPr i="1" sz="1600">
              <a:solidFill>
                <a:schemeClr val="dk1"/>
              </a:solidFill>
            </a:endParaRPr>
          </a:p>
          <a:p>
            <a:pPr indent="0" lvl="0" marL="914400" marR="0" rtl="0" algn="l">
              <a:lnSpc>
                <a:spcPct val="150000"/>
              </a:lnSpc>
              <a:spcBef>
                <a:spcPts val="0"/>
              </a:spcBef>
              <a:spcAft>
                <a:spcPts val="0"/>
              </a:spcAft>
              <a:buNone/>
            </a:pPr>
            <a:r>
              <a:t/>
            </a:r>
            <a:endParaRPr i="1" sz="800">
              <a:solidFill>
                <a:schemeClr val="dk1"/>
              </a:solidFill>
            </a:endParaRPr>
          </a:p>
          <a:p>
            <a:pPr indent="-214312" lvl="0" marL="214312" marR="0" rtl="0" algn="l">
              <a:lnSpc>
                <a:spcPct val="150000"/>
              </a:lnSpc>
              <a:spcBef>
                <a:spcPts val="0"/>
              </a:spcBef>
              <a:spcAft>
                <a:spcPts val="0"/>
              </a:spcAft>
              <a:buClr>
                <a:srgbClr val="1155CC"/>
              </a:buClr>
              <a:buSzPts val="1600"/>
              <a:buChar char="❖"/>
            </a:pPr>
            <a:r>
              <a:rPr b="1" i="1" lang="en-GB" sz="1600">
                <a:solidFill>
                  <a:srgbClr val="1155CC"/>
                </a:solidFill>
              </a:rPr>
              <a:t>Actions: New Space Task Team ToR</a:t>
            </a:r>
            <a:endParaRPr b="1" i="1" sz="1600">
              <a:solidFill>
                <a:srgbClr val="1155CC"/>
              </a:solidFill>
            </a:endParaRPr>
          </a:p>
          <a:p>
            <a:pPr indent="0" lvl="0" marL="457200" marR="0" rtl="0" algn="l">
              <a:lnSpc>
                <a:spcPct val="150000"/>
              </a:lnSpc>
              <a:spcBef>
                <a:spcPts val="0"/>
              </a:spcBef>
              <a:spcAft>
                <a:spcPts val="0"/>
              </a:spcAft>
              <a:buNone/>
            </a:pPr>
            <a:r>
              <a:t/>
            </a:r>
            <a:endParaRPr b="1" i="1" sz="800">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a:solidFill>
                  <a:schemeClr val="dk1"/>
                </a:solidFill>
              </a:rPr>
              <a:t>SIT-38 Approach</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18c3824a5b2_0_0"/>
          <p:cNvSpPr txBox="1"/>
          <p:nvPr/>
        </p:nvSpPr>
        <p:spPr>
          <a:xfrm>
            <a:off x="94020" y="103248"/>
            <a:ext cx="8668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GB" sz="3200">
                <a:solidFill>
                  <a:schemeClr val="lt1"/>
                </a:solidFill>
              </a:rPr>
              <a:t>SIT-37 and New Space Outcomes</a:t>
            </a:r>
            <a:endParaRPr sz="3200">
              <a:solidFill>
                <a:schemeClr val="lt1"/>
              </a:solidFill>
            </a:endParaRPr>
          </a:p>
        </p:txBody>
      </p:sp>
      <p:sp>
        <p:nvSpPr>
          <p:cNvPr id="101" name="Google Shape;101;g18c3824a5b2_0_0"/>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02" name="Google Shape;102;g18c3824a5b2_0_0"/>
          <p:cNvSpPr txBox="1"/>
          <p:nvPr/>
        </p:nvSpPr>
        <p:spPr>
          <a:xfrm>
            <a:off x="343050" y="1438600"/>
            <a:ext cx="11749500" cy="53256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1" lang="en-GB" sz="1600">
                <a:solidFill>
                  <a:schemeClr val="dk1"/>
                </a:solidFill>
              </a:rPr>
              <a:t>S</a:t>
            </a:r>
            <a:r>
              <a:rPr b="1" i="1" lang="en-GB" sz="1600" u="sng">
                <a:solidFill>
                  <a:schemeClr val="dk1"/>
                </a:solidFill>
              </a:rPr>
              <a:t>IT-37 Approach </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a:solidFill>
                  <a:schemeClr val="dk1"/>
                </a:solidFill>
              </a:rPr>
              <a:t>Scene Setting: changing composition of the EO space, governmental and commercial roles up and down the value chain</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a:solidFill>
                  <a:schemeClr val="dk1"/>
                </a:solidFill>
              </a:rPr>
              <a:t>SIT Chair led an initial discussion on New Space and Future CEOS, including presentation of case studies from CNES, COM, and NOAA on their experience. </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u="sng">
                <a:solidFill>
                  <a:schemeClr val="dk1"/>
                </a:solidFill>
              </a:rPr>
              <a:t>Some shared findings &amp; suggestions:</a:t>
            </a:r>
            <a:endParaRPr b="1" i="1" sz="1600" u="sng">
              <a:solidFill>
                <a:schemeClr val="dk1"/>
              </a:solidFill>
            </a:endParaRPr>
          </a:p>
          <a:p>
            <a:pPr indent="-330200" lvl="1" marL="914400" marR="0" rtl="0" algn="l">
              <a:lnSpc>
                <a:spcPct val="150000"/>
              </a:lnSpc>
              <a:spcBef>
                <a:spcPts val="0"/>
              </a:spcBef>
              <a:spcAft>
                <a:spcPts val="0"/>
              </a:spcAft>
              <a:buClr>
                <a:schemeClr val="dk1"/>
              </a:buClr>
              <a:buSzPts val="1600"/>
              <a:buChar char="○"/>
            </a:pPr>
            <a:r>
              <a:rPr b="1" i="1" lang="en-GB" sz="1600">
                <a:solidFill>
                  <a:schemeClr val="dk1"/>
                </a:solidFill>
              </a:rPr>
              <a:t>Public-Private Partnerships: a familiar mechanism for collaboration with the private sector</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b="1" i="1" lang="en-GB" sz="1600">
                <a:solidFill>
                  <a:schemeClr val="dk1"/>
                </a:solidFill>
              </a:rPr>
              <a:t>CEOS ‘standardisation’ efforts are very beneficial for downstream industries </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b="1" i="1" lang="en-GB" sz="1600">
                <a:solidFill>
                  <a:schemeClr val="dk1"/>
                </a:solidFill>
              </a:rPr>
              <a:t>Move to smallsat constellations → Improve agility and resilience of the space architecture, and cost reduction</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b="1" i="1" lang="en-GB" sz="1600">
                <a:solidFill>
                  <a:schemeClr val="dk1"/>
                </a:solidFill>
              </a:rPr>
              <a:t>Commercial data provides for an enhancement of public operational missions → complementarity</a:t>
            </a:r>
            <a:endParaRPr b="1" i="1" sz="1600">
              <a:solidFill>
                <a:schemeClr val="dk1"/>
              </a:solidFill>
            </a:endParaRPr>
          </a:p>
          <a:p>
            <a:pPr indent="0" lvl="0" marL="0" marR="0" rtl="0" algn="l">
              <a:lnSpc>
                <a:spcPct val="150000"/>
              </a:lnSpc>
              <a:spcBef>
                <a:spcPts val="0"/>
              </a:spcBef>
              <a:spcAft>
                <a:spcPts val="0"/>
              </a:spcAft>
              <a:buNone/>
            </a:pPr>
            <a:r>
              <a:t/>
            </a:r>
            <a:endParaRPr b="1" i="1" sz="800">
              <a:solidFill>
                <a:schemeClr val="dk1"/>
              </a:solidFill>
            </a:endParaRPr>
          </a:p>
          <a:p>
            <a:pPr indent="0" lvl="0" marL="0" marR="0" rtl="0" algn="l">
              <a:lnSpc>
                <a:spcPct val="150000"/>
              </a:lnSpc>
              <a:spcBef>
                <a:spcPts val="0"/>
              </a:spcBef>
              <a:spcAft>
                <a:spcPts val="0"/>
              </a:spcAft>
              <a:buNone/>
            </a:pPr>
            <a:r>
              <a:rPr b="1" i="1" lang="en-GB" sz="1600" u="sng">
                <a:solidFill>
                  <a:schemeClr val="dk1"/>
                </a:solidFill>
              </a:rPr>
              <a:t>Outcomes</a:t>
            </a:r>
            <a:endParaRPr b="1" i="1" sz="1600" u="sng">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a:solidFill>
                  <a:schemeClr val="dk1"/>
                </a:solidFill>
              </a:rPr>
              <a:t>ACTION: </a:t>
            </a:r>
            <a:r>
              <a:rPr b="1" i="1" lang="en-GB" sz="1600">
                <a:solidFill>
                  <a:schemeClr val="dk1"/>
                </a:solidFill>
              </a:rPr>
              <a:t>CEOS Agencies are invited to provide suggestions to the SIT Chair Team on topics to explore at the SIT Technical Workshop and Plenary to further develop the ‘New Space and Future CEOS’ theme.</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18c3824a5b2_0_6"/>
          <p:cNvSpPr txBox="1"/>
          <p:nvPr/>
        </p:nvSpPr>
        <p:spPr>
          <a:xfrm>
            <a:off x="94020" y="103248"/>
            <a:ext cx="8668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GB" sz="3200">
                <a:solidFill>
                  <a:schemeClr val="lt1"/>
                </a:solidFill>
              </a:rPr>
              <a:t>SIT TW</a:t>
            </a:r>
            <a:r>
              <a:rPr lang="en-GB" sz="3200">
                <a:solidFill>
                  <a:schemeClr val="lt1"/>
                </a:solidFill>
              </a:rPr>
              <a:t> and New Space - Outcomes</a:t>
            </a:r>
            <a:endParaRPr sz="3200">
              <a:solidFill>
                <a:schemeClr val="lt1"/>
              </a:solidFill>
            </a:endParaRPr>
          </a:p>
        </p:txBody>
      </p:sp>
      <p:sp>
        <p:nvSpPr>
          <p:cNvPr id="108" name="Google Shape;108;g18c3824a5b2_0_6"/>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09" name="Google Shape;109;g18c3824a5b2_0_6"/>
          <p:cNvSpPr txBox="1"/>
          <p:nvPr/>
        </p:nvSpPr>
        <p:spPr>
          <a:xfrm>
            <a:off x="343050" y="1210000"/>
            <a:ext cx="11749500" cy="55104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1" lang="en-GB" sz="1600" u="sng">
                <a:solidFill>
                  <a:schemeClr val="dk1"/>
                </a:solidFill>
              </a:rPr>
              <a:t>SIT Technical Workshop </a:t>
            </a:r>
            <a:r>
              <a:rPr b="1" i="1" lang="en-GB" sz="1600" u="sng">
                <a:solidFill>
                  <a:schemeClr val="dk1"/>
                </a:solidFill>
              </a:rPr>
              <a:t>Approach</a:t>
            </a:r>
            <a:endParaRPr b="1" i="1" sz="1600" u="sng">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a:solidFill>
                  <a:schemeClr val="dk1"/>
                </a:solidFill>
              </a:rPr>
              <a:t>Build on discussion from SIT-37</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a:solidFill>
                  <a:schemeClr val="dk1"/>
                </a:solidFill>
              </a:rPr>
              <a:t>C</a:t>
            </a:r>
            <a:r>
              <a:rPr b="1" i="1" lang="en-GB" sz="1600">
                <a:solidFill>
                  <a:schemeClr val="dk1"/>
                </a:solidFill>
              </a:rPr>
              <a:t>ase studies from Agencies (USGS, ESA, GISTDA, NASA, CSA), and further examples presented (ARD, WGCV). </a:t>
            </a:r>
            <a:endParaRPr b="1" i="1" sz="1600">
              <a:solidFill>
                <a:schemeClr val="dk1"/>
              </a:solidFill>
            </a:endParaRPr>
          </a:p>
          <a:p>
            <a:pPr indent="-330200" lvl="0" marL="457200" rtl="0" algn="l">
              <a:lnSpc>
                <a:spcPct val="150000"/>
              </a:lnSpc>
              <a:spcBef>
                <a:spcPts val="0"/>
              </a:spcBef>
              <a:spcAft>
                <a:spcPts val="0"/>
              </a:spcAft>
              <a:buClr>
                <a:schemeClr val="dk1"/>
              </a:buClr>
              <a:buSzPts val="1600"/>
              <a:buChar char="❖"/>
            </a:pPr>
            <a:r>
              <a:rPr b="1" i="1" lang="en-GB" sz="1600" u="sng">
                <a:solidFill>
                  <a:schemeClr val="dk1"/>
                </a:solidFill>
              </a:rPr>
              <a:t>Some shared findings &amp; suggestions:</a:t>
            </a:r>
            <a:endParaRPr b="1" i="1" sz="1600" u="sng">
              <a:solidFill>
                <a:schemeClr val="dk1"/>
              </a:solidFill>
            </a:endParaRPr>
          </a:p>
          <a:p>
            <a:pPr indent="-330200" lvl="1" marL="914400" marR="0" rtl="0" algn="l">
              <a:lnSpc>
                <a:spcPct val="150000"/>
              </a:lnSpc>
              <a:spcBef>
                <a:spcPts val="0"/>
              </a:spcBef>
              <a:spcAft>
                <a:spcPts val="0"/>
              </a:spcAft>
              <a:buClr>
                <a:schemeClr val="dk1"/>
              </a:buClr>
              <a:buSzPts val="1600"/>
              <a:buChar char="○"/>
            </a:pPr>
            <a:r>
              <a:rPr b="1" i="1" lang="en-GB" sz="1600">
                <a:solidFill>
                  <a:schemeClr val="dk1"/>
                </a:solidFill>
              </a:rPr>
              <a:t>EO is only a small fraction of commercial space market; most purchases come from the governments in large transactions. Public-Private Partnerships (PPPs) are one of the most likely ways to underpin market sustainability</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b="1" i="1" lang="en-GB" sz="1600">
                <a:solidFill>
                  <a:schemeClr val="dk1"/>
                </a:solidFill>
              </a:rPr>
              <a:t>Copernicus is the big enabler of EO New Space in Europe</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b="1" i="1" lang="en-GB" sz="1600">
                <a:solidFill>
                  <a:schemeClr val="dk1"/>
                </a:solidFill>
              </a:rPr>
              <a:t>Direct dialogue between private and public sectors, and with users is needed to develop the way forward for partnerships</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b="1" i="1" lang="en-GB" sz="1600">
                <a:solidFill>
                  <a:schemeClr val="dk1"/>
                </a:solidFill>
              </a:rPr>
              <a:t>Proposal for a New Space Task team that would explore the principle of shared value between public and private commercial space services in delivering public benefit</a:t>
            </a:r>
            <a:endParaRPr b="1" sz="1600">
              <a:solidFill>
                <a:schemeClr val="dk1"/>
              </a:solidFill>
            </a:endParaRPr>
          </a:p>
          <a:p>
            <a:pPr indent="0" lvl="0" marL="0" marR="0" rtl="0" algn="l">
              <a:lnSpc>
                <a:spcPct val="150000"/>
              </a:lnSpc>
              <a:spcBef>
                <a:spcPts val="0"/>
              </a:spcBef>
              <a:spcAft>
                <a:spcPts val="0"/>
              </a:spcAft>
              <a:buNone/>
            </a:pPr>
            <a:r>
              <a:rPr b="1" i="1" lang="en-GB" sz="1600" u="sng">
                <a:solidFill>
                  <a:schemeClr val="dk1"/>
                </a:solidFill>
              </a:rPr>
              <a:t>Outcomes</a:t>
            </a:r>
            <a:endParaRPr b="1" i="1" sz="1600" u="sng">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a:solidFill>
                  <a:schemeClr val="dk1"/>
                </a:solidFill>
              </a:rPr>
              <a:t>ACTION:  ToRs for a New Space Task Team to be developed and presented to Plenary for endorsement</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4" name="Shape 114"/>
        <p:cNvGrpSpPr/>
        <p:nvPr/>
      </p:nvGrpSpPr>
      <p:grpSpPr>
        <a:xfrm>
          <a:off x="0" y="0"/>
          <a:ext cx="0" cy="0"/>
          <a:chOff x="0" y="0"/>
          <a:chExt cx="0" cy="0"/>
        </a:xfrm>
      </p:grpSpPr>
      <p:sp>
        <p:nvSpPr>
          <p:cNvPr id="115" name="Google Shape;115;g18c3824b032_0_4"/>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1400"/>
              <a:t>USGS: </a:t>
            </a:r>
            <a:endParaRPr sz="1400"/>
          </a:p>
          <a:p>
            <a:pPr indent="-317500" lvl="0" marL="457200" rtl="0" algn="l">
              <a:spcBef>
                <a:spcPts val="1000"/>
              </a:spcBef>
              <a:spcAft>
                <a:spcPts val="0"/>
              </a:spcAft>
              <a:buSzPts val="1400"/>
              <a:buChar char="❖"/>
            </a:pPr>
            <a:r>
              <a:rPr lang="en-GB" sz="1400"/>
              <a:t>R</a:t>
            </a:r>
            <a:r>
              <a:rPr lang="en-GB" sz="1400"/>
              <a:t>ole of Venture Capital remains important but it is unclear what kinds of returns will be realised, and what impact these ventures will have on the future of the EO space, and how many will survive.</a:t>
            </a:r>
            <a:endParaRPr sz="1400"/>
          </a:p>
          <a:p>
            <a:pPr indent="-317500" lvl="0" marL="457200" rtl="0" algn="l">
              <a:spcBef>
                <a:spcPts val="0"/>
              </a:spcBef>
              <a:spcAft>
                <a:spcPts val="0"/>
              </a:spcAft>
              <a:buSzPts val="1400"/>
              <a:buChar char="❖"/>
            </a:pPr>
            <a:r>
              <a:rPr lang="en-GB" sz="1400"/>
              <a:t>It remains unclear how well these companies will perform without government contracts underpinning them. Need to avoid reliance on single companies, as any failure can impact both data continuity and impact government programs.</a:t>
            </a:r>
            <a:endParaRPr sz="1400"/>
          </a:p>
          <a:p>
            <a:pPr indent="-317500" lvl="0" marL="457200" rtl="0" algn="l">
              <a:spcBef>
                <a:spcPts val="0"/>
              </a:spcBef>
              <a:spcAft>
                <a:spcPts val="0"/>
              </a:spcAft>
              <a:buSzPts val="1400"/>
              <a:buChar char="❖"/>
            </a:pPr>
            <a:r>
              <a:rPr b="1" lang="en-GB" sz="1400"/>
              <a:t>Direct dialogue between the private and public sector, with users is needed to develop the way forward for partnerships.</a:t>
            </a:r>
            <a:endParaRPr b="1" sz="1400"/>
          </a:p>
          <a:p>
            <a:pPr indent="-317500" lvl="0" marL="457200" rtl="0" algn="l">
              <a:spcBef>
                <a:spcPts val="0"/>
              </a:spcBef>
              <a:spcAft>
                <a:spcPts val="0"/>
              </a:spcAft>
              <a:buSzPts val="1400"/>
              <a:buChar char="❖"/>
            </a:pPr>
            <a:r>
              <a:t/>
            </a:r>
            <a:endParaRPr sz="1400"/>
          </a:p>
          <a:p>
            <a:pPr indent="-317500" lvl="0" marL="457200" rtl="0" algn="l">
              <a:spcBef>
                <a:spcPts val="0"/>
              </a:spcBef>
              <a:spcAft>
                <a:spcPts val="0"/>
              </a:spcAft>
              <a:buSzPts val="1400"/>
              <a:buChar char="❖"/>
            </a:pPr>
            <a:r>
              <a:rPr b="1" lang="en-GB" sz="1400"/>
              <a:t>Task team could would explore the principle of shared value between public and private commercial space services in delivering public benefit.</a:t>
            </a:r>
            <a:endParaRPr b="1" sz="1400"/>
          </a:p>
          <a:p>
            <a:pPr indent="-317500" lvl="0" marL="457200" rtl="0" algn="l">
              <a:spcBef>
                <a:spcPts val="0"/>
              </a:spcBef>
              <a:spcAft>
                <a:spcPts val="0"/>
              </a:spcAft>
              <a:buSzPts val="1400"/>
              <a:buChar char="❖"/>
            </a:pPr>
            <a:r>
              <a:t/>
            </a:r>
            <a:endParaRPr sz="1400"/>
          </a:p>
          <a:p>
            <a:pPr indent="0" lvl="0" marL="0" rtl="0" algn="l">
              <a:spcBef>
                <a:spcPts val="1000"/>
              </a:spcBef>
              <a:spcAft>
                <a:spcPts val="0"/>
              </a:spcAft>
              <a:buNone/>
            </a:pPr>
            <a:r>
              <a:rPr lang="en-GB" sz="1400"/>
              <a:t>ESA: </a:t>
            </a:r>
            <a:endParaRPr sz="1400"/>
          </a:p>
          <a:p>
            <a:pPr indent="-317500" lvl="0" marL="457200" rtl="0" algn="l">
              <a:spcBef>
                <a:spcPts val="1000"/>
              </a:spcBef>
              <a:spcAft>
                <a:spcPts val="0"/>
              </a:spcAft>
              <a:buSzPts val="1400"/>
              <a:buChar char="❖"/>
            </a:pPr>
            <a:r>
              <a:rPr b="1" lang="en-GB" sz="1400"/>
              <a:t>EO is only a small fraction of the commercial space market, with most purchases coming from the government in large transactions. Public-Private Partnerships are one of the most likely ways to underpin market sustainability.</a:t>
            </a:r>
            <a:endParaRPr b="1" sz="1400"/>
          </a:p>
          <a:p>
            <a:pPr indent="-317500" lvl="0" marL="457200" rtl="0" algn="l">
              <a:spcBef>
                <a:spcPts val="0"/>
              </a:spcBef>
              <a:spcAft>
                <a:spcPts val="0"/>
              </a:spcAft>
              <a:buSzPts val="1400"/>
              <a:buChar char="❖"/>
            </a:pPr>
            <a:r>
              <a:rPr lang="en-GB" sz="1400"/>
              <a:t>Copernicus serves as an enabler for New Space, providing a stable and long-lasting environment for European business and investors, underpinned by the Sentinels, which provide the basis for new services and business activity. </a:t>
            </a:r>
            <a:r>
              <a:rPr b="1" lang="en-GB" sz="1400"/>
              <a:t>Copernicus is the big enabler of EO New Space in Europe</a:t>
            </a:r>
            <a:r>
              <a:rPr lang="en-GB" sz="1400"/>
              <a:t>.</a:t>
            </a:r>
            <a:endParaRPr sz="1400"/>
          </a:p>
          <a:p>
            <a:pPr indent="-317500" lvl="0" marL="457200" rtl="0" algn="l">
              <a:spcBef>
                <a:spcPts val="0"/>
              </a:spcBef>
              <a:spcAft>
                <a:spcPts val="0"/>
              </a:spcAft>
              <a:buSzPts val="1400"/>
              <a:buChar char="❖"/>
            </a:pPr>
            <a:r>
              <a:t/>
            </a:r>
            <a:endParaRPr sz="1400"/>
          </a:p>
        </p:txBody>
      </p:sp>
      <p:sp>
        <p:nvSpPr>
          <p:cNvPr id="116" name="Google Shape;116;g18c3824b032_0_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0" name="Shape 120"/>
        <p:cNvGrpSpPr/>
        <p:nvPr/>
      </p:nvGrpSpPr>
      <p:grpSpPr>
        <a:xfrm>
          <a:off x="0" y="0"/>
          <a:ext cx="0" cy="0"/>
          <a:chOff x="0" y="0"/>
          <a:chExt cx="0" cy="0"/>
        </a:xfrm>
      </p:grpSpPr>
      <p:sp>
        <p:nvSpPr>
          <p:cNvPr id="121" name="Google Shape;121;g18c3824a5b2_0_12"/>
          <p:cNvSpPr txBox="1"/>
          <p:nvPr/>
        </p:nvSpPr>
        <p:spPr>
          <a:xfrm>
            <a:off x="94020" y="103248"/>
            <a:ext cx="8668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GB" sz="3200">
                <a:solidFill>
                  <a:schemeClr val="lt1"/>
                </a:solidFill>
              </a:rPr>
              <a:t>New Space Task Team ToR - Proposal Outline</a:t>
            </a:r>
            <a:endParaRPr sz="3200">
              <a:solidFill>
                <a:schemeClr val="lt1"/>
              </a:solidFill>
            </a:endParaRPr>
          </a:p>
        </p:txBody>
      </p:sp>
      <p:sp>
        <p:nvSpPr>
          <p:cNvPr id="122" name="Google Shape;122;g18c3824a5b2_0_12"/>
          <p:cNvSpPr txBox="1"/>
          <p:nvPr/>
        </p:nvSpPr>
        <p:spPr>
          <a:xfrm>
            <a:off x="343050" y="1133800"/>
            <a:ext cx="11749500" cy="47715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50000"/>
              </a:lnSpc>
              <a:spcBef>
                <a:spcPts val="0"/>
              </a:spcBef>
              <a:spcAft>
                <a:spcPts val="0"/>
              </a:spcAft>
              <a:buClr>
                <a:schemeClr val="dk1"/>
              </a:buClr>
              <a:buSzPts val="1600"/>
              <a:buChar char="❖"/>
            </a:pPr>
            <a:r>
              <a:rPr b="1" i="1" lang="en-GB" sz="1600" u="sng">
                <a:solidFill>
                  <a:schemeClr val="dk1"/>
                </a:solidFill>
              </a:rPr>
              <a:t>Purpose:</a:t>
            </a:r>
            <a:r>
              <a:rPr b="1" i="1" lang="en-GB" sz="1600">
                <a:solidFill>
                  <a:schemeClr val="dk1"/>
                </a:solidFill>
              </a:rPr>
              <a:t> The New Space Task Team will explore collaboration opportunities in New Space that bring mutual benefit to all parties, including the identification of concrete initiatives that will drive the agenda forwards.</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u="sng">
                <a:solidFill>
                  <a:schemeClr val="dk1"/>
                </a:solidFill>
              </a:rPr>
              <a:t>Leadership:</a:t>
            </a:r>
            <a:r>
              <a:rPr b="1" i="1" lang="en-GB" sz="1600">
                <a:solidFill>
                  <a:schemeClr val="dk1"/>
                </a:solidFill>
              </a:rPr>
              <a:t> The New Space Task Team will be led by the CEOS SIT Chair who provides strategic guidance on the direction, progress, and status of implementation activities in relation to the established priorities, commitments, and partnerships of the CEOS organization.</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a:solidFill>
                  <a:schemeClr val="dk1"/>
                </a:solidFill>
              </a:rPr>
              <a:t>Broad contribution base: Open to any CEOS Agencies and CEOS entities (WGs, VCs, AHTs).</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u="sng">
                <a:solidFill>
                  <a:schemeClr val="dk1"/>
                </a:solidFill>
              </a:rPr>
              <a:t>Objectives:</a:t>
            </a:r>
            <a:endParaRPr b="1" i="1" sz="1600" u="sng">
              <a:solidFill>
                <a:schemeClr val="dk1"/>
              </a:solidFill>
            </a:endParaRPr>
          </a:p>
          <a:p>
            <a:pPr indent="-330200" lvl="0" marL="914400" marR="0" rtl="0" algn="l">
              <a:lnSpc>
                <a:spcPct val="150000"/>
              </a:lnSpc>
              <a:spcBef>
                <a:spcPts val="0"/>
              </a:spcBef>
              <a:spcAft>
                <a:spcPts val="0"/>
              </a:spcAft>
              <a:buClr>
                <a:schemeClr val="dk1"/>
              </a:buClr>
              <a:buSzPts val="1600"/>
              <a:buAutoNum type="arabicPeriod"/>
            </a:pPr>
            <a:r>
              <a:rPr b="1" i="1" lang="en-GB" sz="1600">
                <a:solidFill>
                  <a:schemeClr val="dk1"/>
                </a:solidFill>
              </a:rPr>
              <a:t>Sharing experience between CEOS Space Agencies</a:t>
            </a:r>
            <a:endParaRPr b="1" i="1" sz="1600">
              <a:solidFill>
                <a:schemeClr val="dk1"/>
              </a:solidFill>
            </a:endParaRPr>
          </a:p>
          <a:p>
            <a:pPr indent="-330200" lvl="0" marL="914400" marR="0" rtl="0" algn="l">
              <a:lnSpc>
                <a:spcPct val="150000"/>
              </a:lnSpc>
              <a:spcBef>
                <a:spcPts val="0"/>
              </a:spcBef>
              <a:spcAft>
                <a:spcPts val="0"/>
              </a:spcAft>
              <a:buClr>
                <a:schemeClr val="dk1"/>
              </a:buClr>
              <a:buSzPts val="1600"/>
              <a:buAutoNum type="arabicPeriod"/>
            </a:pPr>
            <a:r>
              <a:rPr b="1" i="1" lang="en-GB" sz="1600">
                <a:solidFill>
                  <a:schemeClr val="dk1"/>
                </a:solidFill>
              </a:rPr>
              <a:t>Define and implement actions within the CEOS framework that aim to enhance the outcomes of CEOS entities (WGs, VCs, AHTs) enabling new opportunities with New Space companies</a:t>
            </a:r>
            <a:endParaRPr b="1" i="1" sz="1600">
              <a:solidFill>
                <a:schemeClr val="dk1"/>
              </a:solidFill>
            </a:endParaRPr>
          </a:p>
          <a:p>
            <a:pPr indent="0" lvl="0" marL="0" marR="0" rtl="0" algn="ctr">
              <a:lnSpc>
                <a:spcPct val="150000"/>
              </a:lnSpc>
              <a:spcBef>
                <a:spcPts val="0"/>
              </a:spcBef>
              <a:spcAft>
                <a:spcPts val="0"/>
              </a:spcAft>
              <a:buNone/>
            </a:pPr>
            <a:r>
              <a:rPr b="1" i="1" lang="en-GB" sz="1600" u="sng">
                <a:solidFill>
                  <a:schemeClr val="dk1"/>
                </a:solidFill>
              </a:rPr>
              <a:t>Proposal to be further discussed for endorsement under item 2.3</a:t>
            </a:r>
            <a:endParaRPr b="1" i="1" sz="1600" u="sng">
              <a:solidFill>
                <a:schemeClr val="dk1"/>
              </a:solidFill>
            </a:endParaRPr>
          </a:p>
        </p:txBody>
      </p:sp>
      <p:sp>
        <p:nvSpPr>
          <p:cNvPr id="123" name="Google Shape;123;g18c3824a5b2_0_12"/>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18c3824a5b2_0_18"/>
          <p:cNvSpPr txBox="1"/>
          <p:nvPr/>
        </p:nvSpPr>
        <p:spPr>
          <a:xfrm>
            <a:off x="94020" y="103248"/>
            <a:ext cx="8668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GB" sz="3200">
                <a:solidFill>
                  <a:schemeClr val="lt1"/>
                </a:solidFill>
              </a:rPr>
              <a:t>SIT-38 and </a:t>
            </a:r>
            <a:r>
              <a:rPr lang="en-GB" sz="3200">
                <a:solidFill>
                  <a:schemeClr val="lt1"/>
                </a:solidFill>
              </a:rPr>
              <a:t>New Space - Plans</a:t>
            </a:r>
            <a:endParaRPr sz="3200">
              <a:solidFill>
                <a:schemeClr val="lt1"/>
              </a:solidFill>
            </a:endParaRPr>
          </a:p>
        </p:txBody>
      </p:sp>
      <p:sp>
        <p:nvSpPr>
          <p:cNvPr id="129" name="Google Shape;129;g18c3824a5b2_0_18"/>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30" name="Google Shape;130;g18c3824a5b2_0_18"/>
          <p:cNvSpPr txBox="1"/>
          <p:nvPr/>
        </p:nvSpPr>
        <p:spPr>
          <a:xfrm>
            <a:off x="343050" y="1438600"/>
            <a:ext cx="11749500" cy="4587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1" lang="en-GB" sz="1600" u="sng">
                <a:solidFill>
                  <a:schemeClr val="dk1"/>
                </a:solidFill>
              </a:rPr>
              <a:t>Topics and Approach</a:t>
            </a:r>
            <a:endParaRPr b="1" i="1" sz="1600" u="sng">
              <a:solidFill>
                <a:schemeClr val="dk1"/>
              </a:solidFill>
            </a:endParaRPr>
          </a:p>
          <a:p>
            <a:pPr indent="-214312" lvl="0" marL="214312" marR="0" rtl="0" algn="l">
              <a:lnSpc>
                <a:spcPct val="150000"/>
              </a:lnSpc>
              <a:spcBef>
                <a:spcPts val="0"/>
              </a:spcBef>
              <a:spcAft>
                <a:spcPts val="0"/>
              </a:spcAft>
              <a:buClr>
                <a:srgbClr val="4A86E8"/>
              </a:buClr>
              <a:buSzPts val="1600"/>
              <a:buChar char="❖"/>
            </a:pPr>
            <a:r>
              <a:rPr b="1" i="1" lang="en-GB" sz="1600">
                <a:solidFill>
                  <a:srgbClr val="4A86E8"/>
                </a:solidFill>
              </a:rPr>
              <a:t>After CEOS plenary, call to CEOS Agencies for participation in Task Team </a:t>
            </a:r>
            <a:endParaRPr b="1" i="1" sz="1600">
              <a:solidFill>
                <a:srgbClr val="4A86E8"/>
              </a:solidFill>
            </a:endParaRPr>
          </a:p>
          <a:p>
            <a:pPr indent="0" lvl="0" marL="0" marR="0" rtl="0" algn="l">
              <a:lnSpc>
                <a:spcPct val="150000"/>
              </a:lnSpc>
              <a:spcBef>
                <a:spcPts val="0"/>
              </a:spcBef>
              <a:spcAft>
                <a:spcPts val="0"/>
              </a:spcAft>
              <a:buNone/>
            </a:pPr>
            <a:r>
              <a:t/>
            </a:r>
            <a:endParaRPr b="1" i="1" sz="800">
              <a:solidFill>
                <a:schemeClr val="dk1"/>
              </a:solidFill>
            </a:endParaRPr>
          </a:p>
          <a:p>
            <a:pPr indent="0" lvl="0" marL="0" marR="0" rtl="0" algn="l">
              <a:lnSpc>
                <a:spcPct val="150000"/>
              </a:lnSpc>
              <a:spcBef>
                <a:spcPts val="0"/>
              </a:spcBef>
              <a:spcAft>
                <a:spcPts val="0"/>
              </a:spcAft>
              <a:buNone/>
            </a:pPr>
            <a:r>
              <a:t/>
            </a:r>
            <a:endParaRPr b="1" i="1" sz="800">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a:solidFill>
                  <a:srgbClr val="4A86E8"/>
                </a:solidFill>
              </a:rPr>
              <a:t>Survey all CEOS entities and Task Team members to collect ideas of activities</a:t>
            </a:r>
            <a:r>
              <a:rPr b="1" i="1" lang="en-GB" sz="1600">
                <a:solidFill>
                  <a:schemeClr val="dk1"/>
                </a:solidFill>
              </a:rPr>
              <a:t> to be undertaken within CEOS framework and that can benefit all New Space companies such as ARD, Cal/val in support to smallsats, Maturity index, SDGs, IMEO, GST, etc..   </a:t>
            </a:r>
            <a:endParaRPr b="1" i="1" sz="1600">
              <a:solidFill>
                <a:schemeClr val="dk1"/>
              </a:solidFill>
            </a:endParaRPr>
          </a:p>
          <a:p>
            <a:pPr indent="0" lvl="0" marL="0" marR="0" rtl="0" algn="l">
              <a:lnSpc>
                <a:spcPct val="150000"/>
              </a:lnSpc>
              <a:spcBef>
                <a:spcPts val="0"/>
              </a:spcBef>
              <a:spcAft>
                <a:spcPts val="0"/>
              </a:spcAft>
              <a:buNone/>
            </a:pPr>
            <a:r>
              <a:t/>
            </a:r>
            <a:endParaRPr b="1" i="1" sz="800">
              <a:solidFill>
                <a:schemeClr val="dk1"/>
              </a:solidFill>
            </a:endParaRPr>
          </a:p>
          <a:p>
            <a:pPr indent="457200" lvl="0" marL="457200" marR="0" rtl="0" algn="l">
              <a:lnSpc>
                <a:spcPct val="150000"/>
              </a:lnSpc>
              <a:spcBef>
                <a:spcPts val="0"/>
              </a:spcBef>
              <a:spcAft>
                <a:spcPts val="0"/>
              </a:spcAft>
              <a:buNone/>
            </a:pPr>
            <a:r>
              <a:rPr b="1" i="1" lang="en-GB" sz="1600">
                <a:solidFill>
                  <a:schemeClr val="dk1"/>
                </a:solidFill>
              </a:rPr>
              <a:t>→ Presentation of proposed activities at SIT-38.</a:t>
            </a:r>
            <a:endParaRPr b="1" i="1" sz="1600">
              <a:solidFill>
                <a:schemeClr val="dk1"/>
              </a:solidFill>
            </a:endParaRPr>
          </a:p>
          <a:p>
            <a:pPr indent="0" lvl="0" marL="0" marR="0" rtl="0" algn="l">
              <a:lnSpc>
                <a:spcPct val="150000"/>
              </a:lnSpc>
              <a:spcBef>
                <a:spcPts val="0"/>
              </a:spcBef>
              <a:spcAft>
                <a:spcPts val="0"/>
              </a:spcAft>
              <a:buNone/>
            </a:pPr>
            <a:r>
              <a:t/>
            </a:r>
            <a:endParaRPr b="1" i="1" sz="800">
              <a:solidFill>
                <a:schemeClr val="dk1"/>
              </a:solidFill>
            </a:endParaRPr>
          </a:p>
          <a:p>
            <a:pPr indent="0" lvl="0" marL="0" marR="0" rtl="0" algn="l">
              <a:lnSpc>
                <a:spcPct val="150000"/>
              </a:lnSpc>
              <a:spcBef>
                <a:spcPts val="0"/>
              </a:spcBef>
              <a:spcAft>
                <a:spcPts val="0"/>
              </a:spcAft>
              <a:buNone/>
            </a:pPr>
            <a:r>
              <a:t/>
            </a:r>
            <a:endParaRPr b="1" i="1" sz="800">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a:solidFill>
                  <a:schemeClr val="dk1"/>
                </a:solidFill>
              </a:rPr>
              <a:t>At SIT-38, </a:t>
            </a:r>
            <a:r>
              <a:rPr b="1" i="1" lang="en-GB" sz="1600">
                <a:solidFill>
                  <a:srgbClr val="4A86E8"/>
                </a:solidFill>
              </a:rPr>
              <a:t>c</a:t>
            </a:r>
            <a:r>
              <a:rPr b="1" i="1" lang="en-GB" sz="1600">
                <a:solidFill>
                  <a:srgbClr val="4A86E8"/>
                </a:solidFill>
              </a:rPr>
              <a:t>ontinue agency sharing of experience</a:t>
            </a:r>
            <a:r>
              <a:rPr b="1" i="1" lang="en-GB" sz="1600">
                <a:solidFill>
                  <a:schemeClr val="dk1"/>
                </a:solidFill>
              </a:rPr>
              <a:t> from SIT-37 and TW, but shift the focus to defining actions</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a:p>
            <a:pPr indent="0" lvl="0" marL="0" marR="0" rtl="0" algn="l">
              <a:lnSpc>
                <a:spcPct val="150000"/>
              </a:lnSpc>
              <a:spcBef>
                <a:spcPts val="0"/>
              </a:spcBef>
              <a:spcAft>
                <a:spcPts val="0"/>
              </a:spcAft>
              <a:buNone/>
            </a:pPr>
            <a:r>
              <a:rPr b="1" i="1" lang="en-GB" sz="1600" u="sng">
                <a:solidFill>
                  <a:schemeClr val="dk1"/>
                </a:solidFill>
              </a:rPr>
              <a:t>Desired Outcomes</a:t>
            </a:r>
            <a:endParaRPr b="1" i="1" sz="1600" u="sng">
              <a:solidFill>
                <a:schemeClr val="dk1"/>
              </a:solidFill>
            </a:endParaRPr>
          </a:p>
          <a:p>
            <a:pPr indent="-214312" lvl="0" marL="214312" marR="0" rtl="0" algn="l">
              <a:lnSpc>
                <a:spcPct val="150000"/>
              </a:lnSpc>
              <a:spcBef>
                <a:spcPts val="0"/>
              </a:spcBef>
              <a:spcAft>
                <a:spcPts val="0"/>
              </a:spcAft>
              <a:buClr>
                <a:srgbClr val="FF0000"/>
              </a:buClr>
              <a:buSzPts val="1600"/>
              <a:buChar char="❖"/>
            </a:pPr>
            <a:r>
              <a:rPr b="1" i="1" lang="en-GB" sz="1600">
                <a:solidFill>
                  <a:srgbClr val="FF0000"/>
                </a:solidFill>
              </a:rPr>
              <a:t>Discussion and potential </a:t>
            </a:r>
            <a:r>
              <a:rPr b="1" i="1" lang="en-GB" sz="1600">
                <a:solidFill>
                  <a:srgbClr val="FF0000"/>
                </a:solidFill>
              </a:rPr>
              <a:t>resources</a:t>
            </a:r>
            <a:r>
              <a:rPr b="1" i="1" lang="en-GB" sz="1600">
                <a:solidFill>
                  <a:srgbClr val="FF0000"/>
                </a:solidFill>
              </a:rPr>
              <a:t> for </a:t>
            </a:r>
            <a:r>
              <a:rPr b="1" i="1" lang="en-GB" sz="1600">
                <a:solidFill>
                  <a:srgbClr val="FF0000"/>
                </a:solidFill>
              </a:rPr>
              <a:t>agreed </a:t>
            </a:r>
            <a:r>
              <a:rPr b="1" i="1" lang="en-GB" sz="1600">
                <a:solidFill>
                  <a:srgbClr val="FF0000"/>
                </a:solidFill>
              </a:rPr>
              <a:t>CEOS actions around support to New Space companies</a:t>
            </a:r>
            <a:endParaRPr b="1" i="1" sz="16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73ea8a119c_0_15"/>
          <p:cNvSpPr txBox="1"/>
          <p:nvPr/>
        </p:nvSpPr>
        <p:spPr>
          <a:xfrm>
            <a:off x="94026" y="103250"/>
            <a:ext cx="9881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lang="en-GB" sz="3200">
                <a:solidFill>
                  <a:schemeClr val="lt1"/>
                </a:solidFill>
              </a:rPr>
              <a:t>2.2: </a:t>
            </a:r>
            <a:r>
              <a:rPr lang="en-GB" sz="3200">
                <a:solidFill>
                  <a:schemeClr val="lt1"/>
                </a:solidFill>
              </a:rPr>
              <a:t>SEO Report on the SatSummit 2022 Conference </a:t>
            </a:r>
            <a:endParaRPr sz="3200">
              <a:solidFill>
                <a:schemeClr val="lt1"/>
              </a:solidFill>
            </a:endParaRPr>
          </a:p>
        </p:txBody>
      </p:sp>
      <p:sp>
        <p:nvSpPr>
          <p:cNvPr id="136" name="Google Shape;136;g173ea8a119c_0_15"/>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37" name="Google Shape;137;g173ea8a119c_0_15"/>
          <p:cNvSpPr txBox="1"/>
          <p:nvPr/>
        </p:nvSpPr>
        <p:spPr>
          <a:xfrm>
            <a:off x="343050" y="1438600"/>
            <a:ext cx="11749500" cy="7080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50000"/>
              </a:lnSpc>
              <a:spcBef>
                <a:spcPts val="0"/>
              </a:spcBef>
              <a:spcAft>
                <a:spcPts val="0"/>
              </a:spcAft>
              <a:buClr>
                <a:schemeClr val="dk1"/>
              </a:buClr>
              <a:buSzPts val="1600"/>
              <a:buFont typeface="Noto Sans"/>
              <a:buChar char="❖"/>
            </a:pPr>
            <a:r>
              <a:rPr b="1" i="1" lang="en-GB" sz="1600">
                <a:solidFill>
                  <a:schemeClr val="dk1"/>
                </a:solidFill>
              </a:rPr>
              <a:t>Report</a:t>
            </a:r>
            <a:r>
              <a:rPr b="1" i="1" lang="en-GB" sz="1600">
                <a:solidFill>
                  <a:schemeClr val="dk1"/>
                </a:solidFill>
              </a:rPr>
              <a:t> from Brian/SEO (10 mins)</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2021-10-07T09:33:41Z</dcterms:created>
  <dc:creator>Elizabeth Marion Rose</dc:creator>
</cp:coreProperties>
</file>