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0" roundtripDataSignature="AMtx7mj3wu5wx+4qkmNi8mQ8Y/a1eu9Lw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customschemas.google.com/relationships/presentationmetadata" Target="meta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4" name="Google Shape;6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1" name="Google Shape;7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9" name="Google Shape;7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6" name="Google Shape;86;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 name="Google Shape;98;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8.jpg"/><Relationship Id="rId4" Type="http://schemas.openxmlformats.org/officeDocument/2006/relationships/image" Target="../media/image5.jpg"/><Relationship Id="rId5" Type="http://schemas.openxmlformats.org/officeDocument/2006/relationships/image" Target="../media/image3.png"/><Relationship Id="rId6"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1" name="Shape 11"/>
        <p:cNvGrpSpPr/>
        <p:nvPr/>
      </p:nvGrpSpPr>
      <p:grpSpPr>
        <a:xfrm>
          <a:off x="0" y="0"/>
          <a:ext cx="0" cy="0"/>
          <a:chOff x="0" y="0"/>
          <a:chExt cx="0" cy="0"/>
        </a:xfrm>
      </p:grpSpPr>
      <p:pic>
        <p:nvPicPr>
          <p:cNvPr id="12" name="Google Shape;12;p7"/>
          <p:cNvPicPr preferRelativeResize="0"/>
          <p:nvPr/>
        </p:nvPicPr>
        <p:blipFill rotWithShape="1">
          <a:blip r:embed="rId2">
            <a:alphaModFix/>
          </a:blip>
          <a:srcRect b="0" l="0" r="0" t="0"/>
          <a:stretch/>
        </p:blipFill>
        <p:spPr>
          <a:xfrm>
            <a:off x="3301750" y="2265730"/>
            <a:ext cx="8288157" cy="2756714"/>
          </a:xfrm>
          <a:prstGeom prst="rect">
            <a:avLst/>
          </a:prstGeom>
          <a:noFill/>
          <a:ln>
            <a:noFill/>
          </a:ln>
        </p:spPr>
      </p:pic>
      <p:pic>
        <p:nvPicPr>
          <p:cNvPr id="13" name="Google Shape;13;p7"/>
          <p:cNvPicPr preferRelativeResize="0"/>
          <p:nvPr/>
        </p:nvPicPr>
        <p:blipFill rotWithShape="1">
          <a:blip r:embed="rId3">
            <a:alphaModFix/>
          </a:blip>
          <a:srcRect b="-113" l="0" r="0" t="0"/>
          <a:stretch/>
        </p:blipFill>
        <p:spPr>
          <a:xfrm flipH="1" rot="10800000">
            <a:off x="2824280" y="4824248"/>
            <a:ext cx="5391556" cy="2038097"/>
          </a:xfrm>
          <a:prstGeom prst="rect">
            <a:avLst/>
          </a:prstGeom>
          <a:noFill/>
          <a:ln>
            <a:noFill/>
          </a:ln>
        </p:spPr>
      </p:pic>
      <p:pic>
        <p:nvPicPr>
          <p:cNvPr descr="A picture containing nature&#10;&#10;Description automatically generated" id="14" name="Google Shape;14;p7"/>
          <p:cNvPicPr preferRelativeResize="0"/>
          <p:nvPr/>
        </p:nvPicPr>
        <p:blipFill rotWithShape="1">
          <a:blip r:embed="rId4">
            <a:alphaModFix/>
          </a:blip>
          <a:srcRect b="0" l="0" r="0" t="0"/>
          <a:stretch/>
        </p:blipFill>
        <p:spPr>
          <a:xfrm>
            <a:off x="8477344" y="-1"/>
            <a:ext cx="3714656" cy="2686815"/>
          </a:xfrm>
          <a:prstGeom prst="rect">
            <a:avLst/>
          </a:prstGeom>
          <a:noFill/>
          <a:ln>
            <a:noFill/>
          </a:ln>
        </p:spPr>
      </p:pic>
      <p:sp>
        <p:nvSpPr>
          <p:cNvPr id="15" name="Google Shape;15;p7"/>
          <p:cNvSpPr/>
          <p:nvPr/>
        </p:nvSpPr>
        <p:spPr>
          <a:xfrm flipH="1">
            <a:off x="5456394" y="1968439"/>
            <a:ext cx="6751471" cy="4901119"/>
          </a:xfrm>
          <a:custGeom>
            <a:rect b="b" l="l" r="r" t="t"/>
            <a:pathLst>
              <a:path extrusionOk="0" h="4901119" w="6751471">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6" name="Google Shape;16;p7"/>
          <p:cNvSpPr/>
          <p:nvPr/>
        </p:nvSpPr>
        <p:spPr>
          <a:xfrm flipH="1">
            <a:off x="-4784" y="-14542"/>
            <a:ext cx="12199164" cy="6874921"/>
          </a:xfrm>
          <a:custGeom>
            <a:rect b="b" l="l" r="r" t="t"/>
            <a:pathLst>
              <a:path extrusionOk="0" h="6836301" w="1476191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rotWithShape="0" algn="t"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17" name="Google Shape;17;p7"/>
          <p:cNvPicPr preferRelativeResize="0"/>
          <p:nvPr/>
        </p:nvPicPr>
        <p:blipFill rotWithShape="1">
          <a:blip r:embed="rId5">
            <a:alphaModFix/>
          </a:blip>
          <a:srcRect b="0" l="0" r="0" t="0"/>
          <a:stretch/>
        </p:blipFill>
        <p:spPr>
          <a:xfrm>
            <a:off x="138431" y="5311498"/>
            <a:ext cx="2738896" cy="1508514"/>
          </a:xfrm>
          <a:prstGeom prst="rect">
            <a:avLst/>
          </a:prstGeom>
          <a:noFill/>
          <a:ln>
            <a:noFill/>
          </a:ln>
          <a:effectLst>
            <a:outerShdw blurRad="50800" rotWithShape="0" algn="tl" dir="2700000" dist="38100">
              <a:srgbClr val="000000">
                <a:alpha val="40000"/>
              </a:srgbClr>
            </a:outerShdw>
          </a:effectLst>
        </p:spPr>
      </p:pic>
      <p:pic>
        <p:nvPicPr>
          <p:cNvPr id="18" name="Google Shape;18;p7"/>
          <p:cNvPicPr preferRelativeResize="0"/>
          <p:nvPr/>
        </p:nvPicPr>
        <p:blipFill rotWithShape="1">
          <a:blip r:embed="rId6">
            <a:alphaModFix amt="34000"/>
          </a:blip>
          <a:srcRect b="-8773" l="32582" r="8554" t="2399"/>
          <a:stretch/>
        </p:blipFill>
        <p:spPr>
          <a:xfrm rot="5400000">
            <a:off x="5734286" y="-1016167"/>
            <a:ext cx="5455273" cy="7480884"/>
          </a:xfrm>
          <a:prstGeom prst="rtTriangle">
            <a:avLst/>
          </a:prstGeom>
          <a:noFill/>
          <a:ln>
            <a:noFill/>
          </a:ln>
        </p:spPr>
      </p:pic>
      <p:pic>
        <p:nvPicPr>
          <p:cNvPr id="19" name="Google Shape;19;p7"/>
          <p:cNvPicPr preferRelativeResize="0"/>
          <p:nvPr/>
        </p:nvPicPr>
        <p:blipFill rotWithShape="1">
          <a:blip r:embed="rId6">
            <a:alphaModFix amt="34000"/>
          </a:blip>
          <a:srcRect b="671" l="54016" r="11355" t="36081"/>
          <a:stretch/>
        </p:blipFill>
        <p:spPr>
          <a:xfrm rot="-5400000">
            <a:off x="5792642" y="4819952"/>
            <a:ext cx="1719709" cy="2366806"/>
          </a:xfrm>
          <a:prstGeom prst="rtTriangle">
            <a:avLst/>
          </a:prstGeom>
          <a:noFill/>
          <a:ln>
            <a:noFill/>
          </a:ln>
        </p:spPr>
      </p:pic>
      <p:sp>
        <p:nvSpPr>
          <p:cNvPr id="20" name="Google Shape;20;p7"/>
          <p:cNvSpPr txBox="1"/>
          <p:nvPr>
            <p:ph type="title"/>
          </p:nvPr>
        </p:nvSpPr>
        <p:spPr>
          <a:xfrm>
            <a:off x="176047" y="175938"/>
            <a:ext cx="6157185" cy="397264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8000"/>
              <a:buFont typeface="Arial"/>
              <a:buNone/>
              <a:defRPr b="0" i="0" sz="80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1" name="Shape 21"/>
        <p:cNvGrpSpPr/>
        <p:nvPr/>
      </p:nvGrpSpPr>
      <p:grpSpPr>
        <a:xfrm>
          <a:off x="0" y="0"/>
          <a:ext cx="0" cy="0"/>
          <a:chOff x="0" y="0"/>
          <a:chExt cx="0" cy="0"/>
        </a:xfrm>
      </p:grpSpPr>
      <p:sp>
        <p:nvSpPr>
          <p:cNvPr id="22" name="Google Shape;22;p8"/>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23" name="Google Shape;23;p8"/>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24" name="Google Shape;24;p8"/>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25" name="Google Shape;25;p8"/>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26" name="Google Shape;26;p8"/>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27" name="Google Shape;27;p8"/>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GB" sz="1400" u="none" cap="none" strike="noStrike">
                <a:solidFill>
                  <a:schemeClr val="accent1"/>
                </a:solidFill>
                <a:latin typeface="Arial"/>
                <a:ea typeface="Arial"/>
                <a:cs typeface="Arial"/>
                <a:sym typeface="Arial"/>
              </a:rPr>
              <a:t>Slide </a:t>
            </a:r>
            <a:fld id="{00000000-1234-1234-1234-123412341234}" type="slidenum">
              <a:rPr b="1" i="0" lang="en-GB"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28" name="Google Shape;28;p8"/>
          <p:cNvSpPr txBox="1"/>
          <p:nvPr/>
        </p:nvSpPr>
        <p:spPr>
          <a:xfrm>
            <a:off x="-24384" y="6562799"/>
            <a:ext cx="6120384" cy="30773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r>
              <a:rPr b="1" i="0" lang="en-GB" sz="1400" u="none" cap="none" strike="noStrike">
                <a:solidFill>
                  <a:schemeClr val="accent1"/>
                </a:solidFill>
                <a:latin typeface="Arial"/>
                <a:ea typeface="Arial"/>
                <a:cs typeface="Arial"/>
                <a:sym typeface="Arial"/>
              </a:rPr>
              <a:t>2022 CEOS Plenary	Biarritz, France	Nov. 29 – Dec. 1</a:t>
            </a:r>
            <a:endParaRPr/>
          </a:p>
        </p:txBody>
      </p:sp>
      <p:sp>
        <p:nvSpPr>
          <p:cNvPr id="29" name="Google Shape;29;p8"/>
          <p:cNvSpPr txBox="1"/>
          <p:nvPr>
            <p:ph idx="1" type="body"/>
          </p:nvPr>
        </p:nvSpPr>
        <p:spPr>
          <a:xfrm>
            <a:off x="324233" y="1558533"/>
            <a:ext cx="11495400" cy="4662871"/>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0" name="Google Shape;30;p8"/>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1" name="Shape 31"/>
        <p:cNvGrpSpPr/>
        <p:nvPr/>
      </p:nvGrpSpPr>
      <p:grpSpPr>
        <a:xfrm>
          <a:off x="0" y="0"/>
          <a:ext cx="0" cy="0"/>
          <a:chOff x="0" y="0"/>
          <a:chExt cx="0" cy="0"/>
        </a:xfrm>
      </p:grpSpPr>
      <p:sp>
        <p:nvSpPr>
          <p:cNvPr id="32" name="Google Shape;32;p9"/>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33" name="Google Shape;33;p9"/>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34" name="Google Shape;34;p9"/>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35" name="Google Shape;35;p9"/>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36" name="Google Shape;36;p9"/>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37" name="Google Shape;37;p9"/>
          <p:cNvSpPr txBox="1"/>
          <p:nvPr>
            <p:ph idx="1" type="body"/>
          </p:nvPr>
        </p:nvSpPr>
        <p:spPr>
          <a:xfrm>
            <a:off x="386632"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8" name="Google Shape;38;p9"/>
          <p:cNvSpPr txBox="1"/>
          <p:nvPr>
            <p:ph idx="2" type="body"/>
          </p:nvPr>
        </p:nvSpPr>
        <p:spPr>
          <a:xfrm>
            <a:off x="6296361"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9" name="Google Shape;39;p9"/>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GB" sz="1400" u="none" cap="none" strike="noStrike">
                <a:solidFill>
                  <a:schemeClr val="accent1"/>
                </a:solidFill>
                <a:latin typeface="Arial"/>
                <a:ea typeface="Arial"/>
                <a:cs typeface="Arial"/>
                <a:sym typeface="Arial"/>
              </a:rPr>
              <a:t>Slide </a:t>
            </a:r>
            <a:fld id="{00000000-1234-1234-1234-123412341234}" type="slidenum">
              <a:rPr b="1" i="0" lang="en-GB"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40" name="Google Shape;40;p9"/>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1" name="Google Shape;41;p9"/>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accent1"/>
                </a:solidFill>
                <a:latin typeface="Arial"/>
                <a:ea typeface="Arial"/>
                <a:cs typeface="Arial"/>
                <a:sym typeface="Arial"/>
              </a:rPr>
              <a:t>SIT-TW, 13-15 September 2022</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2" name="Shape 42"/>
        <p:cNvGrpSpPr/>
        <p:nvPr/>
      </p:nvGrpSpPr>
      <p:grpSpPr>
        <a:xfrm>
          <a:off x="0" y="0"/>
          <a:ext cx="0" cy="0"/>
          <a:chOff x="0" y="0"/>
          <a:chExt cx="0" cy="0"/>
        </a:xfrm>
      </p:grpSpPr>
      <p:sp>
        <p:nvSpPr>
          <p:cNvPr id="43" name="Google Shape;43;p10"/>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44" name="Google Shape;44;p10"/>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45" name="Google Shape;45;p10"/>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46" name="Google Shape;46;p10"/>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47" name="Google Shape;47;p10"/>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48" name="Google Shape;48;p10"/>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GB" sz="1400" u="none" cap="none" strike="noStrike">
                <a:solidFill>
                  <a:schemeClr val="accent1"/>
                </a:solidFill>
                <a:latin typeface="Arial"/>
                <a:ea typeface="Arial"/>
                <a:cs typeface="Arial"/>
                <a:sym typeface="Arial"/>
              </a:rPr>
              <a:t>Slide </a:t>
            </a:r>
            <a:fld id="{00000000-1234-1234-1234-123412341234}" type="slidenum">
              <a:rPr b="1" i="0" lang="en-GB"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49" name="Google Shape;49;p10"/>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0" name="Google Shape;50;p10"/>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accent1"/>
                </a:solidFill>
                <a:latin typeface="Arial"/>
                <a:ea typeface="Arial"/>
                <a:cs typeface="Arial"/>
                <a:sym typeface="Arial"/>
              </a:rPr>
              <a:t>SIT-TW, 13-15 September 2022</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51" name="Shape 51"/>
        <p:cNvGrpSpPr/>
        <p:nvPr/>
      </p:nvGrpSpPr>
      <p:grpSpPr>
        <a:xfrm>
          <a:off x="0" y="0"/>
          <a:ext cx="0" cy="0"/>
          <a:chOff x="0" y="0"/>
          <a:chExt cx="0" cy="0"/>
        </a:xfrm>
      </p:grpSpPr>
      <p:sp>
        <p:nvSpPr>
          <p:cNvPr id="52" name="Google Shape;52;p11"/>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53" name="Google Shape;53;p11"/>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54" name="Google Shape;54;p11"/>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55" name="Google Shape;55;p11"/>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56" name="Google Shape;56;p11"/>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57" name="Google Shape;57;p11"/>
          <p:cNvSpPr txBox="1"/>
          <p:nvPr>
            <p:ph idx="1" type="body"/>
          </p:nvPr>
        </p:nvSpPr>
        <p:spPr>
          <a:xfrm>
            <a:off x="5180012" y="1373852"/>
            <a:ext cx="6172200" cy="469440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chemeClr val="dk1"/>
              </a:buClr>
              <a:buSzPts val="3200"/>
              <a:buFont typeface="Noto Sans"/>
              <a:buChar char="❖"/>
              <a:defRPr b="0" i="0" sz="3200" u="none" cap="none" strike="noStrike">
                <a:solidFill>
                  <a:schemeClr val="dk1"/>
                </a:solidFill>
                <a:latin typeface="Arial"/>
                <a:ea typeface="Arial"/>
                <a:cs typeface="Arial"/>
                <a:sym typeface="Arial"/>
              </a:defRPr>
            </a:lvl1pPr>
            <a:lvl2pPr indent="-406400" lvl="1" marL="914400" marR="0" rtl="0" algn="l">
              <a:lnSpc>
                <a:spcPct val="90000"/>
              </a:lnSpc>
              <a:spcBef>
                <a:spcPts val="5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2pPr>
            <a:lvl3pPr indent="-381000" lvl="2" marL="1371600" marR="0" rtl="0" algn="l">
              <a:lnSpc>
                <a:spcPct val="90000"/>
              </a:lnSpc>
              <a:spcBef>
                <a:spcPts val="500"/>
              </a:spcBef>
              <a:spcAft>
                <a:spcPts val="0"/>
              </a:spcAft>
              <a:buClr>
                <a:schemeClr val="dk1"/>
              </a:buClr>
              <a:buSzPts val="2400"/>
              <a:buFont typeface="Courier New"/>
              <a:buChar char="o"/>
              <a:defRPr b="0" i="0" sz="2400" u="none" cap="none" strike="noStrike">
                <a:solidFill>
                  <a:schemeClr val="dk1"/>
                </a:solidFill>
                <a:latin typeface="Arial"/>
                <a:ea typeface="Arial"/>
                <a:cs typeface="Arial"/>
                <a:sym typeface="Arial"/>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8" name="Google Shape;58;p11"/>
          <p:cNvSpPr txBox="1"/>
          <p:nvPr>
            <p:ph idx="2" type="body"/>
          </p:nvPr>
        </p:nvSpPr>
        <p:spPr>
          <a:xfrm>
            <a:off x="839788" y="1373852"/>
            <a:ext cx="3932237" cy="463055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59" name="Google Shape;59;p11"/>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GB" sz="1400" u="none" cap="none" strike="noStrike">
                <a:solidFill>
                  <a:schemeClr val="accent1"/>
                </a:solidFill>
                <a:latin typeface="Arial"/>
                <a:ea typeface="Arial"/>
                <a:cs typeface="Arial"/>
                <a:sym typeface="Arial"/>
              </a:rPr>
              <a:t>Slide </a:t>
            </a:r>
            <a:fld id="{00000000-1234-1234-1234-123412341234}" type="slidenum">
              <a:rPr b="1" i="0" lang="en-GB"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60" name="Google Shape;60;p11"/>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1" name="Google Shape;61;p11"/>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accent1"/>
                </a:solidFill>
                <a:latin typeface="Arial"/>
                <a:ea typeface="Arial"/>
                <a:cs typeface="Arial"/>
                <a:sym typeface="Arial"/>
              </a:rPr>
              <a:t>SIT-TW, 13-15 September 2022</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7" name="Google Shape;7;p6"/>
          <p:cNvPicPr preferRelativeResize="0"/>
          <p:nvPr/>
        </p:nvPicPr>
        <p:blipFill rotWithShape="1">
          <a:blip r:embed="rId1">
            <a:alphaModFix amt="34000"/>
          </a:blip>
          <a:srcRect b="35419" l="51339" r="-2839" t="39269"/>
          <a:stretch/>
        </p:blipFill>
        <p:spPr>
          <a:xfrm flipH="1">
            <a:off x="9304422" y="0"/>
            <a:ext cx="2887578" cy="1037492"/>
          </a:xfrm>
          <a:prstGeom prst="rect">
            <a:avLst/>
          </a:prstGeom>
          <a:noFill/>
          <a:ln>
            <a:noFill/>
          </a:ln>
        </p:spPr>
      </p:pic>
      <p:pic>
        <p:nvPicPr>
          <p:cNvPr id="8" name="Google Shape;8;p6"/>
          <p:cNvPicPr preferRelativeResize="0"/>
          <p:nvPr/>
        </p:nvPicPr>
        <p:blipFill rotWithShape="1">
          <a:blip r:embed="rId2">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9" name="Google Shape;9;p6"/>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10" name="Google Shape;10;p6"/>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ceos.org/meetings/36th-ceos-plenary"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
          <p:cNvSpPr txBox="1"/>
          <p:nvPr>
            <p:ph type="title"/>
          </p:nvPr>
        </p:nvSpPr>
        <p:spPr>
          <a:xfrm>
            <a:off x="176046" y="175938"/>
            <a:ext cx="10200701" cy="397264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8000"/>
              <a:buFont typeface="Arial"/>
              <a:buNone/>
            </a:pPr>
            <a:r>
              <a:rPr lang="en-GB" sz="4000"/>
              <a:t>White Paper:</a:t>
            </a:r>
            <a:r>
              <a:rPr i="1" lang="en-GB" sz="4000"/>
              <a:t> “</a:t>
            </a:r>
            <a:r>
              <a:rPr i="1" lang="en-GB" sz="3600"/>
              <a:t>Monitoring Surface PM2.5: </a:t>
            </a:r>
            <a:br>
              <a:rPr i="1" lang="en-GB" sz="3600"/>
            </a:br>
            <a:r>
              <a:rPr i="1" lang="en-GB" sz="3600"/>
              <a:t>An International Constellation Approach to Enhancing the Role of Satellite Observations” </a:t>
            </a:r>
            <a:br>
              <a:rPr i="1" lang="en-GB" sz="3600"/>
            </a:br>
            <a:br>
              <a:rPr i="1" lang="en-GB" sz="3600"/>
            </a:br>
            <a:endParaRPr i="1" sz="4000"/>
          </a:p>
        </p:txBody>
      </p:sp>
      <p:sp>
        <p:nvSpPr>
          <p:cNvPr id="67" name="Google Shape;67;p1"/>
          <p:cNvSpPr/>
          <p:nvPr/>
        </p:nvSpPr>
        <p:spPr>
          <a:xfrm>
            <a:off x="7222284" y="4091318"/>
            <a:ext cx="4832943" cy="2605318"/>
          </a:xfrm>
          <a:prstGeom prst="rect">
            <a:avLst/>
          </a:prstGeom>
          <a:noFill/>
          <a:ln>
            <a:noFill/>
          </a:ln>
        </p:spPr>
        <p:txBody>
          <a:bodyPr anchorCtr="0" anchor="t" bIns="0" lIns="0" spcFirstLastPara="1" rIns="0" wrap="square" tIns="0">
            <a:noAutofit/>
          </a:bodyPr>
          <a:lstStyle/>
          <a:p>
            <a:pPr indent="0" lvl="0" marL="0" marR="0" rtl="0" algn="r">
              <a:lnSpc>
                <a:spcPct val="150000"/>
              </a:lnSpc>
              <a:spcBef>
                <a:spcPts val="0"/>
              </a:spcBef>
              <a:spcAft>
                <a:spcPts val="0"/>
              </a:spcAft>
              <a:buClr>
                <a:srgbClr val="000000"/>
              </a:buClr>
              <a:buSzPts val="2200"/>
              <a:buFont typeface="Arial"/>
              <a:buNone/>
            </a:pPr>
            <a:r>
              <a:rPr b="1" i="0" lang="en-GB" sz="2400" u="none" cap="none" strike="noStrike">
                <a:solidFill>
                  <a:schemeClr val="accent1"/>
                </a:solidFill>
                <a:latin typeface="Arial"/>
                <a:ea typeface="Arial"/>
                <a:cs typeface="Arial"/>
                <a:sym typeface="Arial"/>
              </a:rPr>
              <a:t> </a:t>
            </a:r>
            <a:endParaRPr b="0" i="0" sz="2400" u="none" cap="none" strike="noStrike">
              <a:solidFill>
                <a:srgbClr val="000000"/>
              </a:solidFill>
              <a:latin typeface="Arial"/>
              <a:ea typeface="Arial"/>
              <a:cs typeface="Arial"/>
              <a:sym typeface="Arial"/>
            </a:endParaRPr>
          </a:p>
          <a:p>
            <a:pPr indent="0" lvl="0" marL="0" marR="0" rtl="0" algn="r">
              <a:lnSpc>
                <a:spcPct val="150000"/>
              </a:lnSpc>
              <a:spcBef>
                <a:spcPts val="0"/>
              </a:spcBef>
              <a:spcAft>
                <a:spcPts val="0"/>
              </a:spcAft>
              <a:buClr>
                <a:srgbClr val="000000"/>
              </a:buClr>
              <a:buSzPts val="2200"/>
              <a:buFont typeface="Arial"/>
              <a:buNone/>
            </a:pPr>
            <a:r>
              <a:rPr b="1" i="0" lang="en-GB" sz="2400" u="none" cap="none" strike="noStrike">
                <a:solidFill>
                  <a:schemeClr val="accent1"/>
                </a:solidFill>
                <a:latin typeface="Arial"/>
                <a:ea typeface="Arial"/>
                <a:cs typeface="Arial"/>
                <a:sym typeface="Arial"/>
              </a:rPr>
              <a:t>Agenda Item # 1.</a:t>
            </a:r>
            <a:r>
              <a:rPr b="1" lang="en-GB" sz="2400">
                <a:solidFill>
                  <a:schemeClr val="accent1"/>
                </a:solidFill>
              </a:rPr>
              <a:t>20</a:t>
            </a:r>
            <a:endParaRPr b="0" i="0" sz="2400" u="none" cap="none" strike="noStrike">
              <a:solidFill>
                <a:srgbClr val="000000"/>
              </a:solidFill>
              <a:latin typeface="Arial"/>
              <a:ea typeface="Arial"/>
              <a:cs typeface="Arial"/>
              <a:sym typeface="Arial"/>
            </a:endParaRPr>
          </a:p>
          <a:p>
            <a:pPr indent="0" lvl="0" marL="0" marR="0" rtl="0" algn="r">
              <a:lnSpc>
                <a:spcPct val="150000"/>
              </a:lnSpc>
              <a:spcBef>
                <a:spcPts val="0"/>
              </a:spcBef>
              <a:spcAft>
                <a:spcPts val="0"/>
              </a:spcAft>
              <a:buClr>
                <a:srgbClr val="000000"/>
              </a:buClr>
              <a:buSzPts val="2400"/>
              <a:buFont typeface="Arial"/>
              <a:buNone/>
            </a:pPr>
            <a:r>
              <a:rPr b="1" i="0" lang="en-GB" sz="2400" u="none" cap="none" strike="noStrike">
                <a:solidFill>
                  <a:schemeClr val="accent1"/>
                </a:solidFill>
                <a:latin typeface="Arial"/>
                <a:ea typeface="Arial"/>
                <a:cs typeface="Arial"/>
                <a:sym typeface="Arial"/>
              </a:rPr>
              <a:t>2022 CEOS Plenary</a:t>
            </a:r>
            <a:endParaRPr b="1" i="0" sz="2400" u="none" cap="none" strike="noStrike">
              <a:solidFill>
                <a:schemeClr val="accent1"/>
              </a:solidFill>
              <a:latin typeface="Arial"/>
              <a:ea typeface="Arial"/>
              <a:cs typeface="Arial"/>
              <a:sym typeface="Arial"/>
            </a:endParaRPr>
          </a:p>
          <a:p>
            <a:pPr indent="0" lvl="0" marL="0" marR="0" rtl="0" algn="r">
              <a:lnSpc>
                <a:spcPct val="150000"/>
              </a:lnSpc>
              <a:spcBef>
                <a:spcPts val="0"/>
              </a:spcBef>
              <a:spcAft>
                <a:spcPts val="0"/>
              </a:spcAft>
              <a:buClr>
                <a:srgbClr val="000000"/>
              </a:buClr>
              <a:buSzPts val="2400"/>
              <a:buFont typeface="Arial"/>
              <a:buNone/>
            </a:pPr>
            <a:r>
              <a:rPr b="1" i="0" lang="en-GB" sz="2400" u="none" cap="none" strike="noStrike">
                <a:solidFill>
                  <a:schemeClr val="accent1"/>
                </a:solidFill>
                <a:latin typeface="Arial"/>
                <a:ea typeface="Arial"/>
                <a:cs typeface="Arial"/>
                <a:sym typeface="Arial"/>
              </a:rPr>
              <a:t>Biarritz, France</a:t>
            </a:r>
            <a:endParaRPr/>
          </a:p>
          <a:p>
            <a:pPr indent="0" lvl="0" marL="0" marR="0" rtl="0" algn="r">
              <a:lnSpc>
                <a:spcPct val="150000"/>
              </a:lnSpc>
              <a:spcBef>
                <a:spcPts val="0"/>
              </a:spcBef>
              <a:spcAft>
                <a:spcPts val="0"/>
              </a:spcAft>
              <a:buClr>
                <a:srgbClr val="000000"/>
              </a:buClr>
              <a:buSzPts val="2400"/>
              <a:buFont typeface="Arial"/>
              <a:buNone/>
            </a:pPr>
            <a:r>
              <a:rPr b="1" i="0" lang="en-GB" sz="2400" u="none" cap="none" strike="noStrike">
                <a:solidFill>
                  <a:schemeClr val="accent1"/>
                </a:solidFill>
                <a:latin typeface="Arial"/>
                <a:ea typeface="Arial"/>
                <a:cs typeface="Arial"/>
                <a:sym typeface="Arial"/>
              </a:rPr>
              <a:t>Nov. 29 – Dec. 1</a:t>
            </a:r>
            <a:endParaRPr b="1" i="0" sz="2400" u="none" cap="none" strike="noStrike">
              <a:solidFill>
                <a:schemeClr val="accent1"/>
              </a:solidFill>
              <a:latin typeface="Arial"/>
              <a:ea typeface="Arial"/>
              <a:cs typeface="Arial"/>
              <a:sym typeface="Arial"/>
            </a:endParaRPr>
          </a:p>
        </p:txBody>
      </p:sp>
      <p:sp>
        <p:nvSpPr>
          <p:cNvPr id="68" name="Google Shape;68;p1"/>
          <p:cNvSpPr txBox="1"/>
          <p:nvPr/>
        </p:nvSpPr>
        <p:spPr>
          <a:xfrm>
            <a:off x="176046" y="2004905"/>
            <a:ext cx="8004114" cy="120032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GB" sz="2400" u="none" cap="none" strike="noStrike">
                <a:solidFill>
                  <a:schemeClr val="lt1"/>
                </a:solidFill>
                <a:latin typeface="Arial"/>
                <a:ea typeface="Arial"/>
                <a:cs typeface="Arial"/>
                <a:sym typeface="Arial"/>
              </a:rPr>
              <a:t>Atmospheric Composition Virtual Constellation (AC-VC)</a:t>
            </a:r>
            <a:br>
              <a:rPr b="0" i="0" lang="en-GB" sz="2400" u="none" cap="none" strike="noStrike">
                <a:solidFill>
                  <a:schemeClr val="lt1"/>
                </a:solidFill>
                <a:latin typeface="Arial"/>
                <a:ea typeface="Arial"/>
                <a:cs typeface="Arial"/>
                <a:sym typeface="Arial"/>
              </a:rPr>
            </a:br>
            <a:r>
              <a:rPr b="0" i="0" lang="en-GB" sz="2400" u="none" cap="none" strike="noStrike">
                <a:solidFill>
                  <a:schemeClr val="lt1"/>
                </a:solidFill>
                <a:latin typeface="Arial"/>
                <a:ea typeface="Arial"/>
                <a:cs typeface="Arial"/>
                <a:sym typeface="Arial"/>
              </a:rPr>
              <a:t>B. Veihelmann, ESA, AC-VC Co-Chair</a:t>
            </a:r>
            <a:br>
              <a:rPr b="0" i="0" lang="en-GB" sz="2400" u="none" cap="none" strike="noStrike">
                <a:solidFill>
                  <a:schemeClr val="lt1"/>
                </a:solidFill>
                <a:latin typeface="Arial"/>
                <a:ea typeface="Arial"/>
                <a:cs typeface="Arial"/>
                <a:sym typeface="Arial"/>
              </a:rPr>
            </a:br>
            <a:r>
              <a:rPr b="0" i="0" lang="en-GB" sz="2400" u="none" cap="none" strike="noStrike">
                <a:solidFill>
                  <a:schemeClr val="lt1"/>
                </a:solidFill>
                <a:latin typeface="Arial"/>
                <a:ea typeface="Arial"/>
                <a:cs typeface="Arial"/>
                <a:sym typeface="Arial"/>
              </a:rPr>
              <a:t>S. Kondragunta, NOAA, AC-VC Topical Lead AQ Aerosol</a:t>
            </a:r>
            <a:endParaRPr b="0" i="0" sz="2400" u="none" cap="none" strike="noStrik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2"/>
          <p:cNvSpPr txBox="1"/>
          <p:nvPr>
            <p:ph idx="1" type="body"/>
          </p:nvPr>
        </p:nvSpPr>
        <p:spPr>
          <a:xfrm>
            <a:off x="324233" y="2148840"/>
            <a:ext cx="5089015" cy="3843964"/>
          </a:xfrm>
          <a:prstGeom prst="rect">
            <a:avLst/>
          </a:prstGeom>
          <a:noFill/>
          <a:ln>
            <a:noFill/>
          </a:ln>
        </p:spPr>
        <p:txBody>
          <a:bodyPr anchorCtr="0" anchor="t" bIns="45700" lIns="91425" spcFirstLastPara="1" rIns="91425" wrap="square" tIns="45700">
            <a:noAutofit/>
          </a:bodyPr>
          <a:lstStyle/>
          <a:p>
            <a:pPr indent="-285750" lvl="0" marL="285750" rtl="0" algn="l">
              <a:lnSpc>
                <a:spcPct val="150000"/>
              </a:lnSpc>
              <a:spcBef>
                <a:spcPts val="0"/>
              </a:spcBef>
              <a:spcAft>
                <a:spcPts val="0"/>
              </a:spcAft>
              <a:buSzPts val="1800"/>
              <a:buChar char="❖"/>
            </a:pPr>
            <a:r>
              <a:rPr lang="en-GB" sz="1800"/>
              <a:t>Room for improvement</a:t>
            </a:r>
            <a:endParaRPr/>
          </a:p>
          <a:p>
            <a:pPr indent="-285750" lvl="1" marL="742950" rtl="0" algn="l">
              <a:lnSpc>
                <a:spcPct val="150000"/>
              </a:lnSpc>
              <a:spcBef>
                <a:spcPts val="0"/>
              </a:spcBef>
              <a:spcAft>
                <a:spcPts val="0"/>
              </a:spcAft>
              <a:buSzPts val="1800"/>
              <a:buChar char="▪"/>
            </a:pPr>
            <a:r>
              <a:rPr lang="en-GB" sz="1600"/>
              <a:t>Products</a:t>
            </a:r>
            <a:endParaRPr/>
          </a:p>
          <a:p>
            <a:pPr indent="-285750" lvl="1" marL="742950" rtl="0" algn="l">
              <a:lnSpc>
                <a:spcPct val="150000"/>
              </a:lnSpc>
              <a:spcBef>
                <a:spcPts val="0"/>
              </a:spcBef>
              <a:spcAft>
                <a:spcPts val="0"/>
              </a:spcAft>
              <a:buSzPts val="1800"/>
              <a:buChar char="▪"/>
            </a:pPr>
            <a:r>
              <a:rPr lang="en-GB" sz="1600"/>
              <a:t>Methods</a:t>
            </a:r>
            <a:endParaRPr/>
          </a:p>
          <a:p>
            <a:pPr indent="-285750" lvl="1" marL="742950" rtl="0" algn="l">
              <a:lnSpc>
                <a:spcPct val="150000"/>
              </a:lnSpc>
              <a:spcBef>
                <a:spcPts val="0"/>
              </a:spcBef>
              <a:spcAft>
                <a:spcPts val="0"/>
              </a:spcAft>
              <a:buSzPts val="1800"/>
              <a:buChar char="▪"/>
            </a:pPr>
            <a:r>
              <a:rPr lang="en-GB" sz="1600"/>
              <a:t>Validation</a:t>
            </a:r>
            <a:endParaRPr/>
          </a:p>
          <a:p>
            <a:pPr indent="-285750" lvl="0" marL="285750" rtl="0" algn="l">
              <a:lnSpc>
                <a:spcPct val="150000"/>
              </a:lnSpc>
              <a:spcBef>
                <a:spcPts val="0"/>
              </a:spcBef>
              <a:spcAft>
                <a:spcPts val="0"/>
              </a:spcAft>
              <a:buSzPts val="1800"/>
              <a:buChar char="❖"/>
            </a:pPr>
            <a:r>
              <a:rPr lang="en-GB" sz="1800"/>
              <a:t>Collaborative constellation approach</a:t>
            </a:r>
            <a:endParaRPr/>
          </a:p>
          <a:p>
            <a:pPr indent="-285750" lvl="0" marL="285750" rtl="0" algn="l">
              <a:lnSpc>
                <a:spcPct val="150000"/>
              </a:lnSpc>
              <a:spcBef>
                <a:spcPts val="0"/>
              </a:spcBef>
              <a:spcAft>
                <a:spcPts val="0"/>
              </a:spcAft>
              <a:buSzPts val="1800"/>
              <a:buChar char="❖"/>
            </a:pPr>
            <a:r>
              <a:rPr lang="en-GB" sz="1800"/>
              <a:t>Whitepaper with actionable recommendations</a:t>
            </a:r>
            <a:endParaRPr/>
          </a:p>
          <a:p>
            <a:pPr indent="-50800" lvl="0" marL="228600" rtl="0" algn="l">
              <a:lnSpc>
                <a:spcPct val="90000"/>
              </a:lnSpc>
              <a:spcBef>
                <a:spcPts val="0"/>
              </a:spcBef>
              <a:spcAft>
                <a:spcPts val="0"/>
              </a:spcAft>
              <a:buClr>
                <a:schemeClr val="dk1"/>
              </a:buClr>
              <a:buSzPts val="2800"/>
              <a:buFont typeface="Noto Sans"/>
              <a:buNone/>
            </a:pPr>
            <a:r>
              <a:t/>
            </a:r>
            <a:endParaRPr/>
          </a:p>
        </p:txBody>
      </p:sp>
      <p:sp>
        <p:nvSpPr>
          <p:cNvPr id="74" name="Google Shape;74;p2"/>
          <p:cNvSpPr txBox="1"/>
          <p:nvPr>
            <p:ph type="title"/>
          </p:nvPr>
        </p:nvSpPr>
        <p:spPr>
          <a:xfrm>
            <a:off x="167039" y="108373"/>
            <a:ext cx="9571546" cy="86458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GB"/>
              <a:t>Purpose</a:t>
            </a:r>
            <a:endParaRPr/>
          </a:p>
        </p:txBody>
      </p:sp>
      <p:pic>
        <p:nvPicPr>
          <p:cNvPr id="75" name="Google Shape;75;p2"/>
          <p:cNvPicPr preferRelativeResize="0"/>
          <p:nvPr/>
        </p:nvPicPr>
        <p:blipFill rotWithShape="1">
          <a:blip r:embed="rId3">
            <a:alphaModFix/>
          </a:blip>
          <a:srcRect b="0" l="0" r="0" t="0"/>
          <a:stretch/>
        </p:blipFill>
        <p:spPr>
          <a:xfrm>
            <a:off x="4584795" y="2012018"/>
            <a:ext cx="7607205" cy="4279053"/>
          </a:xfrm>
          <a:prstGeom prst="rect">
            <a:avLst/>
          </a:prstGeom>
          <a:noFill/>
          <a:ln>
            <a:noFill/>
          </a:ln>
        </p:spPr>
      </p:pic>
      <p:sp>
        <p:nvSpPr>
          <p:cNvPr id="76" name="Google Shape;76;p2"/>
          <p:cNvSpPr txBox="1"/>
          <p:nvPr/>
        </p:nvSpPr>
        <p:spPr>
          <a:xfrm>
            <a:off x="324233" y="1316937"/>
            <a:ext cx="11291695" cy="1124511"/>
          </a:xfrm>
          <a:prstGeom prst="rect">
            <a:avLst/>
          </a:prstGeom>
          <a:noFill/>
          <a:ln>
            <a:noFill/>
          </a:ln>
        </p:spPr>
        <p:txBody>
          <a:bodyPr anchorCtr="0" anchor="t" bIns="45700" lIns="91425" spcFirstLastPara="1" rIns="91425" wrap="square" tIns="45700">
            <a:noAutofit/>
          </a:bodyPr>
          <a:lstStyle/>
          <a:p>
            <a:pPr indent="-285750" lvl="0" marL="285750" marR="0" rtl="0" algn="l">
              <a:lnSpc>
                <a:spcPct val="150000"/>
              </a:lnSpc>
              <a:spcBef>
                <a:spcPts val="0"/>
              </a:spcBef>
              <a:spcAft>
                <a:spcPts val="0"/>
              </a:spcAft>
              <a:buClr>
                <a:schemeClr val="dk1"/>
              </a:buClr>
              <a:buSzPts val="1800"/>
              <a:buFont typeface="Noto Sans"/>
              <a:buChar char="❖"/>
            </a:pPr>
            <a:r>
              <a:rPr b="0" i="0" lang="en-GB" sz="1800" u="none" cap="none" strike="noStrike">
                <a:solidFill>
                  <a:schemeClr val="dk1"/>
                </a:solidFill>
                <a:latin typeface="Arial"/>
                <a:ea typeface="Arial"/>
                <a:cs typeface="Arial"/>
                <a:sym typeface="Arial"/>
              </a:rPr>
              <a:t>Objective: </a:t>
            </a:r>
            <a:r>
              <a:rPr b="1" i="0" lang="en-GB" sz="1800" u="none" cap="none" strike="noStrike">
                <a:solidFill>
                  <a:schemeClr val="dk1"/>
                </a:solidFill>
                <a:latin typeface="Arial"/>
                <a:ea typeface="Arial"/>
                <a:cs typeface="Arial"/>
                <a:sym typeface="Arial"/>
              </a:rPr>
              <a:t>Strengthen the role of satellite missions with aerosol observation capabilities in monitoring particulate pollution of air </a:t>
            </a:r>
            <a:endParaRPr/>
          </a:p>
          <a:p>
            <a:pPr indent="-50800" lvl="0" marL="228600" marR="0" rtl="0" algn="l">
              <a:lnSpc>
                <a:spcPct val="90000"/>
              </a:lnSpc>
              <a:spcBef>
                <a:spcPts val="0"/>
              </a:spcBef>
              <a:spcAft>
                <a:spcPts val="0"/>
              </a:spcAft>
              <a:buClr>
                <a:schemeClr val="dk1"/>
              </a:buClr>
              <a:buSzPts val="2800"/>
              <a:buFont typeface="Noto Sans"/>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2"/>
          <p:cNvSpPr txBox="1"/>
          <p:nvPr>
            <p:ph idx="1" type="body"/>
          </p:nvPr>
        </p:nvSpPr>
        <p:spPr>
          <a:xfrm>
            <a:off x="324233" y="1326775"/>
            <a:ext cx="11495400" cy="4849804"/>
          </a:xfrm>
          <a:prstGeom prst="rect">
            <a:avLst/>
          </a:prstGeom>
          <a:noFill/>
          <a:ln>
            <a:noFill/>
          </a:ln>
        </p:spPr>
        <p:txBody>
          <a:bodyPr anchorCtr="0" anchor="t" bIns="45700" lIns="91425" spcFirstLastPara="1" rIns="91425" wrap="square" tIns="45700">
            <a:noAutofit/>
          </a:bodyPr>
          <a:lstStyle/>
          <a:p>
            <a:pPr indent="-279400" lvl="0" marL="285750" rtl="0" algn="l">
              <a:lnSpc>
                <a:spcPct val="150000"/>
              </a:lnSpc>
              <a:spcBef>
                <a:spcPts val="0"/>
              </a:spcBef>
              <a:spcAft>
                <a:spcPts val="0"/>
              </a:spcAft>
              <a:buSzPts val="1700"/>
              <a:buChar char="❖"/>
            </a:pPr>
            <a:r>
              <a:rPr lang="en-GB" sz="1700"/>
              <a:t>Title: “</a:t>
            </a:r>
            <a:r>
              <a:rPr i="1" lang="en-GB" sz="1700"/>
              <a:t>Monitoring Surface PM2.5: An International Constellation Approach to Enhancing the Role of Satellite Observations</a:t>
            </a:r>
            <a:r>
              <a:rPr lang="en-GB" sz="1700"/>
              <a:t>”</a:t>
            </a:r>
            <a:endParaRPr sz="2700"/>
          </a:p>
          <a:p>
            <a:pPr indent="-279400" lvl="0" marL="285750" rtl="0" algn="l">
              <a:lnSpc>
                <a:spcPct val="150000"/>
              </a:lnSpc>
              <a:spcBef>
                <a:spcPts val="0"/>
              </a:spcBef>
              <a:spcAft>
                <a:spcPts val="0"/>
              </a:spcAft>
              <a:buSzPts val="1700"/>
              <a:buChar char="❖"/>
            </a:pPr>
            <a:r>
              <a:rPr lang="en-GB" sz="1700"/>
              <a:t>Authors: 46 from academia and space agencies, led by S. Kondragunta (NOAA) and B. Veihelmann (ESA)</a:t>
            </a:r>
            <a:endParaRPr sz="2700"/>
          </a:p>
          <a:p>
            <a:pPr indent="-279400" lvl="0" marL="285750" rtl="0" algn="l">
              <a:lnSpc>
                <a:spcPct val="150000"/>
              </a:lnSpc>
              <a:spcBef>
                <a:spcPts val="0"/>
              </a:spcBef>
              <a:spcAft>
                <a:spcPts val="0"/>
              </a:spcAft>
              <a:buSzPts val="1700"/>
              <a:buChar char="❖"/>
            </a:pPr>
            <a:r>
              <a:rPr lang="en-GB" sz="1700"/>
              <a:t>Executive Summary (1/2 page)</a:t>
            </a:r>
            <a:endParaRPr sz="2700"/>
          </a:p>
          <a:p>
            <a:pPr indent="-279400" lvl="0" marL="285750" rtl="0" algn="l">
              <a:lnSpc>
                <a:spcPct val="150000"/>
              </a:lnSpc>
              <a:spcBef>
                <a:spcPts val="0"/>
              </a:spcBef>
              <a:spcAft>
                <a:spcPts val="0"/>
              </a:spcAft>
              <a:buSzPts val="1700"/>
              <a:buChar char="❖"/>
            </a:pPr>
            <a:r>
              <a:rPr lang="en-GB" sz="1700"/>
              <a:t>Recommendations (1 page)</a:t>
            </a:r>
            <a:endParaRPr sz="2700"/>
          </a:p>
          <a:p>
            <a:pPr indent="-279400" lvl="0" marL="285750" rtl="0" algn="l">
              <a:lnSpc>
                <a:spcPct val="150000"/>
              </a:lnSpc>
              <a:spcBef>
                <a:spcPts val="0"/>
              </a:spcBef>
              <a:spcAft>
                <a:spcPts val="0"/>
              </a:spcAft>
              <a:buSzPts val="1700"/>
              <a:buChar char="❖"/>
            </a:pPr>
            <a:r>
              <a:rPr lang="en-GB" sz="1700"/>
              <a:t>Discussion: status, needs, best practices (42 pages)</a:t>
            </a:r>
            <a:endParaRPr sz="2700"/>
          </a:p>
          <a:p>
            <a:pPr indent="-279400" lvl="1" marL="742950" rtl="0" algn="l">
              <a:lnSpc>
                <a:spcPct val="150000"/>
              </a:lnSpc>
              <a:spcBef>
                <a:spcPts val="0"/>
              </a:spcBef>
              <a:spcAft>
                <a:spcPts val="0"/>
              </a:spcAft>
              <a:buSzPts val="1700"/>
              <a:buChar char="▪"/>
            </a:pPr>
            <a:r>
              <a:rPr lang="en-GB" sz="1300"/>
              <a:t>Satellite sensors that bring PM information</a:t>
            </a:r>
            <a:endParaRPr sz="2300"/>
          </a:p>
          <a:p>
            <a:pPr indent="-279400" lvl="1" marL="742950" rtl="0" algn="l">
              <a:lnSpc>
                <a:spcPct val="150000"/>
              </a:lnSpc>
              <a:spcBef>
                <a:spcPts val="0"/>
              </a:spcBef>
              <a:spcAft>
                <a:spcPts val="0"/>
              </a:spcAft>
              <a:buSzPts val="1700"/>
              <a:buChar char="▪"/>
            </a:pPr>
            <a:r>
              <a:rPr lang="en-GB" sz="1300"/>
              <a:t>Satellite products and consistency </a:t>
            </a:r>
            <a:endParaRPr sz="2300"/>
          </a:p>
          <a:p>
            <a:pPr indent="-279400" lvl="1" marL="742950" rtl="0" algn="l">
              <a:lnSpc>
                <a:spcPct val="150000"/>
              </a:lnSpc>
              <a:spcBef>
                <a:spcPts val="0"/>
              </a:spcBef>
              <a:spcAft>
                <a:spcPts val="0"/>
              </a:spcAft>
              <a:buSzPts val="1700"/>
              <a:buChar char="▪"/>
            </a:pPr>
            <a:r>
              <a:rPr lang="en-GB" sz="1300"/>
              <a:t>Approaches to constrain particulate pollution levels</a:t>
            </a:r>
            <a:endParaRPr sz="2300"/>
          </a:p>
          <a:p>
            <a:pPr indent="-279400" lvl="1" marL="742950" rtl="0" algn="l">
              <a:lnSpc>
                <a:spcPct val="150000"/>
              </a:lnSpc>
              <a:spcBef>
                <a:spcPts val="0"/>
              </a:spcBef>
              <a:spcAft>
                <a:spcPts val="0"/>
              </a:spcAft>
              <a:buSzPts val="1700"/>
              <a:buChar char="▪"/>
            </a:pPr>
            <a:r>
              <a:rPr lang="en-GB" sz="1300"/>
              <a:t>Validation</a:t>
            </a:r>
            <a:endParaRPr sz="2300"/>
          </a:p>
          <a:p>
            <a:pPr indent="-279400" lvl="1" marL="742950" rtl="0" algn="l">
              <a:lnSpc>
                <a:spcPct val="150000"/>
              </a:lnSpc>
              <a:spcBef>
                <a:spcPts val="0"/>
              </a:spcBef>
              <a:spcAft>
                <a:spcPts val="0"/>
              </a:spcAft>
              <a:buSzPts val="1700"/>
              <a:buChar char="▪"/>
            </a:pPr>
            <a:r>
              <a:rPr lang="en-GB" sz="1300"/>
              <a:t>Outlook</a:t>
            </a:r>
            <a:endParaRPr sz="2300"/>
          </a:p>
          <a:p>
            <a:pPr indent="-279400" lvl="0" marL="285750" rtl="0" algn="l">
              <a:lnSpc>
                <a:spcPct val="150000"/>
              </a:lnSpc>
              <a:spcBef>
                <a:spcPts val="0"/>
              </a:spcBef>
              <a:spcAft>
                <a:spcPts val="0"/>
              </a:spcAft>
              <a:buSzPts val="1700"/>
              <a:buChar char="❖"/>
            </a:pPr>
            <a:r>
              <a:rPr lang="en-GB" sz="1700"/>
              <a:t>References</a:t>
            </a:r>
            <a:endParaRPr sz="2700"/>
          </a:p>
          <a:p>
            <a:pPr indent="-279400" lvl="0" marL="285750" rtl="0" algn="l">
              <a:lnSpc>
                <a:spcPct val="150000"/>
              </a:lnSpc>
              <a:spcBef>
                <a:spcPts val="0"/>
              </a:spcBef>
              <a:spcAft>
                <a:spcPts val="0"/>
              </a:spcAft>
              <a:buSzPts val="1700"/>
              <a:buChar char="❖"/>
            </a:pPr>
            <a:r>
              <a:rPr lang="en-GB" sz="1700"/>
              <a:t>Appendices</a:t>
            </a:r>
            <a:endParaRPr sz="2700"/>
          </a:p>
          <a:p>
            <a:pPr indent="-50800" lvl="0" marL="228600" rtl="0" algn="l">
              <a:lnSpc>
                <a:spcPct val="90000"/>
              </a:lnSpc>
              <a:spcBef>
                <a:spcPts val="0"/>
              </a:spcBef>
              <a:spcAft>
                <a:spcPts val="0"/>
              </a:spcAft>
              <a:buClr>
                <a:schemeClr val="dk1"/>
              </a:buClr>
              <a:buSzPts val="2800"/>
              <a:buFont typeface="Noto Sans"/>
              <a:buNone/>
            </a:pPr>
            <a:r>
              <a:t/>
            </a:r>
            <a:endParaRPr sz="2700"/>
          </a:p>
        </p:txBody>
      </p:sp>
      <p:sp>
        <p:nvSpPr>
          <p:cNvPr id="82" name="Google Shape;82;p12"/>
          <p:cNvSpPr txBox="1"/>
          <p:nvPr>
            <p:ph type="title"/>
          </p:nvPr>
        </p:nvSpPr>
        <p:spPr>
          <a:xfrm>
            <a:off x="167039" y="108373"/>
            <a:ext cx="9571546" cy="86458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GB"/>
              <a:t>Content / Structure</a:t>
            </a:r>
            <a:endParaRPr/>
          </a:p>
        </p:txBody>
      </p:sp>
      <p:sp>
        <p:nvSpPr>
          <p:cNvPr id="83" name="Google Shape;83;p12"/>
          <p:cNvSpPr txBox="1"/>
          <p:nvPr/>
        </p:nvSpPr>
        <p:spPr>
          <a:xfrm>
            <a:off x="6517340" y="2937164"/>
            <a:ext cx="5350427" cy="2492990"/>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0" lang="en-GB" sz="1200" u="none" cap="none" strike="noStrike">
                <a:solidFill>
                  <a:srgbClr val="000000"/>
                </a:solidFill>
                <a:latin typeface="Calibri"/>
                <a:ea typeface="Calibri"/>
                <a:cs typeface="Calibri"/>
                <a:sym typeface="Calibri"/>
              </a:rPr>
              <a:t>Contributing Authors: </a:t>
            </a:r>
            <a:r>
              <a:rPr b="0" i="0" lang="en-GB" sz="1200" u="none" cap="none" strike="noStrike">
                <a:solidFill>
                  <a:srgbClr val="000000"/>
                </a:solidFill>
                <a:latin typeface="Calibri"/>
                <a:ea typeface="Calibri"/>
                <a:cs typeface="Calibri"/>
                <a:sym typeface="Calibri"/>
              </a:rPr>
              <a:t>: R. Chatfield (NASA), M. Chin (NASA), S. Christopher (Uni Alabama Huntsville), A. Clements (EPA), A. Da Silva (NASA), R. Delgado (Uni Maryland), P. Dickerson (EPA), D. Diner (JPL/Caltech), O. Dubovik (LOA), B. Fougnie (EUMETSAT), S. Garrigues (ECMWF), D. Giles (NASA), M. Goldberg (NOAA), P. Gupta (NASA/USRA), M. Hashimoto (JAXA), B. Henderson (EPA), B. Holben (NASA), A. Huff (IM Systems Group), R. Kahn (NASA), J. Kim (Yonsei Uni), K.E. Knowland (NASA/Morgan State Uni), S. Koplitz (EPA), I. Laszlo (NOAA), B. Lefer (NASA), R. Levy (NASA), H. Liu (IM Systems Group), Y. Liu (Emory Uni), D. Loyola (DLR), A. Lyapustin (NASA), R. Martin (Washington Uni), M. Mishra (ISRO), R. Muva (ISRO), V. Natraj (NASA/JPL), M. Newchurch (Uni Alabama Huntsville), B. Pierce (Uni Wisconsin – Madison), J. Price (NOAA), P. Saide (Uni California Los Angeles), J. Szykman (EPA), T. Tanaka (JMA), O. Torres (NASA), A. van Donkelaar (Dalhousie Uni), J. Wang (Uni Iowa), J. Welton (NASA), H. Zhang (IM Systems Group)</a:t>
            </a:r>
            <a:endParaRPr b="0" i="0" sz="5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idx="1" type="body"/>
          </p:nvPr>
        </p:nvSpPr>
        <p:spPr>
          <a:xfrm>
            <a:off x="324233" y="1200029"/>
            <a:ext cx="11546342" cy="5246701"/>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1600"/>
              <a:buFont typeface="Arial"/>
              <a:buAutoNum type="arabicPeriod"/>
            </a:pPr>
            <a:r>
              <a:rPr lang="en-GB" sz="1600"/>
              <a:t>Exploit NRT information from meteorological imagers</a:t>
            </a:r>
            <a:endParaRPr/>
          </a:p>
          <a:p>
            <a:pPr indent="-342900" lvl="0" marL="342900" rtl="0" algn="l">
              <a:lnSpc>
                <a:spcPct val="100000"/>
              </a:lnSpc>
              <a:spcBef>
                <a:spcPts val="600"/>
              </a:spcBef>
              <a:spcAft>
                <a:spcPts val="0"/>
              </a:spcAft>
              <a:buSzPts val="1600"/>
              <a:buFont typeface="Arial"/>
              <a:buAutoNum type="arabicPeriod"/>
            </a:pPr>
            <a:r>
              <a:rPr lang="en-GB" sz="1600"/>
              <a:t>Exploit vertical information from spectrometers</a:t>
            </a:r>
            <a:endParaRPr/>
          </a:p>
          <a:p>
            <a:pPr indent="-342900" lvl="0" marL="342900" rtl="0" algn="l">
              <a:lnSpc>
                <a:spcPct val="100000"/>
              </a:lnSpc>
              <a:spcBef>
                <a:spcPts val="600"/>
              </a:spcBef>
              <a:spcAft>
                <a:spcPts val="0"/>
              </a:spcAft>
              <a:buSzPts val="1600"/>
              <a:buFont typeface="Arial"/>
              <a:buAutoNum type="arabicPeriod"/>
            </a:pPr>
            <a:r>
              <a:rPr lang="en-GB" sz="1600"/>
              <a:t>Exploit information from multi-angle polarimetric imagers</a:t>
            </a:r>
            <a:endParaRPr/>
          </a:p>
          <a:p>
            <a:pPr indent="-342900" lvl="0" marL="342900" rtl="0" algn="l">
              <a:lnSpc>
                <a:spcPct val="100000"/>
              </a:lnSpc>
              <a:spcBef>
                <a:spcPts val="600"/>
              </a:spcBef>
              <a:spcAft>
                <a:spcPts val="0"/>
              </a:spcAft>
              <a:buSzPts val="1600"/>
              <a:buFont typeface="Arial"/>
              <a:buAutoNum type="arabicPeriod"/>
            </a:pPr>
            <a:r>
              <a:rPr lang="en-GB" sz="1600"/>
              <a:t>Enhance consistency of aerosol products (🡪 AEROSAT)</a:t>
            </a:r>
            <a:endParaRPr/>
          </a:p>
          <a:p>
            <a:pPr indent="-342900" lvl="0" marL="342900" rtl="0" algn="l">
              <a:lnSpc>
                <a:spcPct val="100000"/>
              </a:lnSpc>
              <a:spcBef>
                <a:spcPts val="600"/>
              </a:spcBef>
              <a:spcAft>
                <a:spcPts val="0"/>
              </a:spcAft>
              <a:buSzPts val="1600"/>
              <a:buFont typeface="Arial"/>
              <a:buAutoNum type="arabicPeriod"/>
            </a:pPr>
            <a:r>
              <a:rPr lang="en-GB" sz="1600"/>
              <a:t>Develop synergistic aerosol retrievals from multiple sensors</a:t>
            </a:r>
            <a:endParaRPr/>
          </a:p>
          <a:p>
            <a:pPr indent="-342900" lvl="0" marL="342900" rtl="0" algn="l">
              <a:lnSpc>
                <a:spcPct val="100000"/>
              </a:lnSpc>
              <a:spcBef>
                <a:spcPts val="600"/>
              </a:spcBef>
              <a:spcAft>
                <a:spcPts val="0"/>
              </a:spcAft>
              <a:buSzPts val="1600"/>
              <a:buFont typeface="Arial"/>
              <a:buAutoNum type="arabicPeriod"/>
            </a:pPr>
            <a:r>
              <a:rPr lang="en-GB" sz="1600"/>
              <a:t>Enhance radiometric consistency of space-borne sensors (🡪 WGCV/GSICS)</a:t>
            </a:r>
            <a:endParaRPr/>
          </a:p>
          <a:p>
            <a:pPr indent="-342900" lvl="0" marL="342900" rtl="0" algn="l">
              <a:lnSpc>
                <a:spcPct val="100000"/>
              </a:lnSpc>
              <a:spcBef>
                <a:spcPts val="600"/>
              </a:spcBef>
              <a:spcAft>
                <a:spcPts val="0"/>
              </a:spcAft>
              <a:buSzPts val="1600"/>
              <a:buFont typeface="Arial"/>
              <a:buAutoNum type="arabicPeriod"/>
            </a:pPr>
            <a:r>
              <a:rPr lang="en-GB" sz="1600"/>
              <a:t>Identify satellite data product requirements and observational needs</a:t>
            </a:r>
            <a:endParaRPr sz="1600"/>
          </a:p>
          <a:p>
            <a:pPr indent="-342900" lvl="0" marL="342900" rtl="0" algn="l">
              <a:lnSpc>
                <a:spcPct val="100000"/>
              </a:lnSpc>
              <a:spcBef>
                <a:spcPts val="600"/>
              </a:spcBef>
              <a:spcAft>
                <a:spcPts val="0"/>
              </a:spcAft>
              <a:buSzPts val="1600"/>
              <a:buFont typeface="Arial"/>
              <a:buAutoNum type="arabicPeriod"/>
            </a:pPr>
            <a:r>
              <a:rPr lang="en-GB" sz="1600"/>
              <a:t>Develop statistical PM estimation tools including machine learning</a:t>
            </a:r>
            <a:endParaRPr/>
          </a:p>
          <a:p>
            <a:pPr indent="-342900" lvl="0" marL="342900" rtl="0" algn="l">
              <a:lnSpc>
                <a:spcPct val="100000"/>
              </a:lnSpc>
              <a:spcBef>
                <a:spcPts val="600"/>
              </a:spcBef>
              <a:spcAft>
                <a:spcPts val="0"/>
              </a:spcAft>
              <a:buSzPts val="1600"/>
              <a:buFont typeface="Arial"/>
              <a:buAutoNum type="arabicPeriod"/>
            </a:pPr>
            <a:r>
              <a:rPr lang="en-GB" sz="1600"/>
              <a:t>Improve consistency of AOD and PM trends in models and observations  </a:t>
            </a:r>
            <a:endParaRPr/>
          </a:p>
          <a:p>
            <a:pPr indent="-342900" lvl="0" marL="342900" rtl="0" algn="l">
              <a:lnSpc>
                <a:spcPct val="100000"/>
              </a:lnSpc>
              <a:spcBef>
                <a:spcPts val="600"/>
              </a:spcBef>
              <a:spcAft>
                <a:spcPts val="0"/>
              </a:spcAft>
              <a:buSzPts val="1600"/>
              <a:buFont typeface="Arial"/>
              <a:buAutoNum type="arabicPeriod"/>
            </a:pPr>
            <a:r>
              <a:rPr lang="en-GB" sz="1600"/>
              <a:t>Improve aerosol models in Level-2 assimilation schemes (🡪 AEROCOM)</a:t>
            </a:r>
            <a:endParaRPr sz="1600"/>
          </a:p>
          <a:p>
            <a:pPr indent="-342900" lvl="0" marL="342900" rtl="0" algn="l">
              <a:lnSpc>
                <a:spcPct val="100000"/>
              </a:lnSpc>
              <a:spcBef>
                <a:spcPts val="600"/>
              </a:spcBef>
              <a:spcAft>
                <a:spcPts val="0"/>
              </a:spcAft>
              <a:buSzPts val="1600"/>
              <a:buFont typeface="Arial"/>
              <a:buAutoNum type="arabicPeriod"/>
            </a:pPr>
            <a:r>
              <a:rPr lang="en-GB" sz="1600"/>
              <a:t>Improve consistency of aerosol representation in models and satellite products</a:t>
            </a:r>
            <a:endParaRPr/>
          </a:p>
          <a:p>
            <a:pPr indent="-342900" lvl="0" marL="342900" rtl="0" algn="l">
              <a:lnSpc>
                <a:spcPct val="100000"/>
              </a:lnSpc>
              <a:spcBef>
                <a:spcPts val="600"/>
              </a:spcBef>
              <a:spcAft>
                <a:spcPts val="0"/>
              </a:spcAft>
              <a:buSzPts val="1600"/>
              <a:buFont typeface="Arial"/>
              <a:buAutoNum type="arabicPeriod"/>
            </a:pPr>
            <a:r>
              <a:rPr lang="en-GB" sz="1600"/>
              <a:t>Improve uncertainty estimates in satellite aerosol products</a:t>
            </a:r>
            <a:endParaRPr/>
          </a:p>
          <a:p>
            <a:pPr indent="-342900" lvl="0" marL="342900" rtl="0" algn="l">
              <a:lnSpc>
                <a:spcPct val="100000"/>
              </a:lnSpc>
              <a:spcBef>
                <a:spcPts val="600"/>
              </a:spcBef>
              <a:spcAft>
                <a:spcPts val="0"/>
              </a:spcAft>
              <a:buSzPts val="1600"/>
              <a:buFont typeface="Arial"/>
              <a:buAutoNum type="arabicPeriod"/>
            </a:pPr>
            <a:r>
              <a:rPr lang="en-GB" sz="1600"/>
              <a:t>Develop schemes for assimilation of Level-1 satellite data</a:t>
            </a:r>
            <a:endParaRPr/>
          </a:p>
          <a:p>
            <a:pPr indent="-342900" lvl="0" marL="342900" rtl="0" algn="l">
              <a:lnSpc>
                <a:spcPct val="100000"/>
              </a:lnSpc>
              <a:spcBef>
                <a:spcPts val="600"/>
              </a:spcBef>
              <a:spcAft>
                <a:spcPts val="0"/>
              </a:spcAft>
              <a:buSzPts val="1600"/>
              <a:buFont typeface="Arial"/>
              <a:buAutoNum type="arabicPeriod"/>
            </a:pPr>
            <a:r>
              <a:rPr lang="en-GB" sz="1600"/>
              <a:t>Collect comprehensive reference sets to link PM and satellite observables</a:t>
            </a:r>
            <a:endParaRPr/>
          </a:p>
          <a:p>
            <a:pPr indent="-342900" lvl="0" marL="342900" rtl="0" algn="l">
              <a:lnSpc>
                <a:spcPct val="100000"/>
              </a:lnSpc>
              <a:spcBef>
                <a:spcPts val="600"/>
              </a:spcBef>
              <a:spcAft>
                <a:spcPts val="0"/>
              </a:spcAft>
              <a:buSzPts val="1600"/>
              <a:buFont typeface="Arial"/>
              <a:buAutoNum type="arabicPeriod"/>
            </a:pPr>
            <a:r>
              <a:rPr lang="en-GB" sz="1600"/>
              <a:t>Validate satellite-informed PM products (🡪 WGCV)</a:t>
            </a:r>
            <a:endParaRPr sz="1600"/>
          </a:p>
          <a:p>
            <a:pPr indent="-342900" lvl="0" marL="342900" rtl="0" algn="l">
              <a:lnSpc>
                <a:spcPct val="100000"/>
              </a:lnSpc>
              <a:spcBef>
                <a:spcPts val="600"/>
              </a:spcBef>
              <a:spcAft>
                <a:spcPts val="600"/>
              </a:spcAft>
              <a:buSzPts val="1600"/>
              <a:buFont typeface="Arial"/>
              <a:buAutoNum type="arabicPeriod"/>
            </a:pPr>
            <a:r>
              <a:rPr lang="en-GB" sz="1600"/>
              <a:t>Facilitate validation data access</a:t>
            </a:r>
            <a:endParaRPr/>
          </a:p>
        </p:txBody>
      </p:sp>
      <p:sp>
        <p:nvSpPr>
          <p:cNvPr id="89" name="Google Shape;89;p13"/>
          <p:cNvSpPr txBox="1"/>
          <p:nvPr>
            <p:ph type="title"/>
          </p:nvPr>
        </p:nvSpPr>
        <p:spPr>
          <a:xfrm>
            <a:off x="167039" y="108373"/>
            <a:ext cx="9571546" cy="86458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GB"/>
              <a:t>Recommendations</a:t>
            </a:r>
            <a:endParaRPr/>
          </a:p>
        </p:txBody>
      </p:sp>
      <p:sp>
        <p:nvSpPr>
          <p:cNvPr id="90" name="Google Shape;90;p13"/>
          <p:cNvSpPr txBox="1"/>
          <p:nvPr/>
        </p:nvSpPr>
        <p:spPr>
          <a:xfrm>
            <a:off x="9298467" y="1977851"/>
            <a:ext cx="157927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GB" sz="1400" u="none" cap="none" strike="noStrike">
                <a:solidFill>
                  <a:srgbClr val="00B0F0"/>
                </a:solidFill>
                <a:latin typeface="Arial"/>
                <a:ea typeface="Arial"/>
                <a:cs typeface="Arial"/>
                <a:sym typeface="Arial"/>
              </a:rPr>
              <a:t>Satellite Products</a:t>
            </a:r>
            <a:endParaRPr b="0" i="0" sz="1400" u="none" cap="none" strike="noStrike">
              <a:solidFill>
                <a:srgbClr val="00B0F0"/>
              </a:solidFill>
              <a:latin typeface="Arial"/>
              <a:ea typeface="Arial"/>
              <a:cs typeface="Arial"/>
              <a:sym typeface="Arial"/>
            </a:endParaRPr>
          </a:p>
        </p:txBody>
      </p:sp>
      <p:sp>
        <p:nvSpPr>
          <p:cNvPr id="91" name="Google Shape;91;p13"/>
          <p:cNvSpPr txBox="1"/>
          <p:nvPr/>
        </p:nvSpPr>
        <p:spPr>
          <a:xfrm>
            <a:off x="9298467" y="4309361"/>
            <a:ext cx="870751"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GB" sz="1400" u="none" cap="none" strike="noStrike">
                <a:solidFill>
                  <a:srgbClr val="00B0F0"/>
                </a:solidFill>
                <a:latin typeface="Arial"/>
                <a:ea typeface="Arial"/>
                <a:cs typeface="Arial"/>
                <a:sym typeface="Arial"/>
              </a:rPr>
              <a:t>Methods</a:t>
            </a:r>
            <a:endParaRPr b="0" i="0" sz="1400" u="none" cap="none" strike="noStrike">
              <a:solidFill>
                <a:srgbClr val="00B0F0"/>
              </a:solidFill>
              <a:latin typeface="Arial"/>
              <a:ea typeface="Arial"/>
              <a:cs typeface="Arial"/>
              <a:sym typeface="Arial"/>
            </a:endParaRPr>
          </a:p>
        </p:txBody>
      </p:sp>
      <p:sp>
        <p:nvSpPr>
          <p:cNvPr id="92" name="Google Shape;92;p13"/>
          <p:cNvSpPr txBox="1"/>
          <p:nvPr/>
        </p:nvSpPr>
        <p:spPr>
          <a:xfrm>
            <a:off x="9298467" y="5718945"/>
            <a:ext cx="971741"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GB" sz="1400" u="none" cap="none" strike="noStrike">
                <a:solidFill>
                  <a:srgbClr val="00B0F0"/>
                </a:solidFill>
                <a:latin typeface="Arial"/>
                <a:ea typeface="Arial"/>
                <a:cs typeface="Arial"/>
                <a:sym typeface="Arial"/>
              </a:rPr>
              <a:t>Validation</a:t>
            </a:r>
            <a:endParaRPr b="0" i="0" sz="1400" u="none" cap="none" strike="noStrike">
              <a:solidFill>
                <a:srgbClr val="00B0F0"/>
              </a:solidFill>
              <a:latin typeface="Arial"/>
              <a:ea typeface="Arial"/>
              <a:cs typeface="Arial"/>
              <a:sym typeface="Arial"/>
            </a:endParaRPr>
          </a:p>
        </p:txBody>
      </p:sp>
      <p:sp>
        <p:nvSpPr>
          <p:cNvPr id="93" name="Google Shape;93;p13"/>
          <p:cNvSpPr/>
          <p:nvPr/>
        </p:nvSpPr>
        <p:spPr>
          <a:xfrm>
            <a:off x="8339328" y="1200029"/>
            <a:ext cx="731520" cy="2268270"/>
          </a:xfrm>
          <a:prstGeom prst="rightBrace">
            <a:avLst>
              <a:gd fmla="val 8333" name="adj1"/>
              <a:gd fmla="val 50000" name="adj2"/>
            </a:avLst>
          </a:prstGeom>
          <a:noFill/>
          <a:ln cap="flat" cmpd="sng" w="38100">
            <a:solidFill>
              <a:srgbClr val="00B0F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94" name="Google Shape;94;p13"/>
          <p:cNvSpPr/>
          <p:nvPr/>
        </p:nvSpPr>
        <p:spPr>
          <a:xfrm>
            <a:off x="8339328" y="3576933"/>
            <a:ext cx="731520" cy="1756742"/>
          </a:xfrm>
          <a:prstGeom prst="rightBrace">
            <a:avLst>
              <a:gd fmla="val 8333" name="adj1"/>
              <a:gd fmla="val 50000" name="adj2"/>
            </a:avLst>
          </a:prstGeom>
          <a:noFill/>
          <a:ln cap="flat" cmpd="sng" w="38100">
            <a:solidFill>
              <a:srgbClr val="00B0F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95" name="Google Shape;95;p13"/>
          <p:cNvSpPr/>
          <p:nvPr/>
        </p:nvSpPr>
        <p:spPr>
          <a:xfrm>
            <a:off x="8339328" y="5442309"/>
            <a:ext cx="731520" cy="841950"/>
          </a:xfrm>
          <a:prstGeom prst="rightBrace">
            <a:avLst>
              <a:gd fmla="val 8333" name="adj1"/>
              <a:gd fmla="val 50000" name="adj2"/>
            </a:avLst>
          </a:prstGeom>
          <a:noFill/>
          <a:ln cap="flat" cmpd="sng" w="38100">
            <a:solidFill>
              <a:srgbClr val="00B0F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4"/>
          <p:cNvSpPr txBox="1"/>
          <p:nvPr>
            <p:ph idx="1" type="body"/>
          </p:nvPr>
        </p:nvSpPr>
        <p:spPr>
          <a:xfrm>
            <a:off x="324233" y="1053000"/>
            <a:ext cx="11495400" cy="4693373"/>
          </a:xfrm>
          <a:prstGeom prst="rect">
            <a:avLst/>
          </a:prstGeom>
          <a:noFill/>
          <a:ln>
            <a:noFill/>
          </a:ln>
        </p:spPr>
        <p:txBody>
          <a:bodyPr anchorCtr="0" anchor="t" bIns="45700" lIns="91425" spcFirstLastPara="1" rIns="91425" wrap="square" tIns="45700">
            <a:noAutofit/>
          </a:bodyPr>
          <a:lstStyle/>
          <a:p>
            <a:pPr indent="-285750" lvl="0" marL="285750" rtl="0" algn="l">
              <a:lnSpc>
                <a:spcPct val="150000"/>
              </a:lnSpc>
              <a:spcBef>
                <a:spcPts val="0"/>
              </a:spcBef>
              <a:spcAft>
                <a:spcPts val="0"/>
              </a:spcAft>
              <a:buSzPts val="1800"/>
              <a:buChar char="❖"/>
            </a:pPr>
            <a:r>
              <a:rPr lang="en-GB" sz="1800"/>
              <a:t>Draft presented at SIT-TW 2022 and Joint AEROSAT &amp; AEROCOM Workshop Oct 2022 </a:t>
            </a:r>
            <a:endParaRPr/>
          </a:p>
          <a:p>
            <a:pPr indent="-285750" lvl="0" marL="285750" rtl="0" algn="l">
              <a:lnSpc>
                <a:spcPct val="150000"/>
              </a:lnSpc>
              <a:spcBef>
                <a:spcPts val="0"/>
              </a:spcBef>
              <a:spcAft>
                <a:spcPts val="0"/>
              </a:spcAft>
              <a:buSzPts val="1800"/>
              <a:buChar char="❖"/>
            </a:pPr>
            <a:r>
              <a:rPr lang="en-GB" sz="1800"/>
              <a:t>Version 1.0 Available on </a:t>
            </a:r>
            <a:r>
              <a:rPr lang="en-GB" sz="1800" u="sng">
                <a:solidFill>
                  <a:schemeClr val="hlink"/>
                </a:solidFill>
                <a:hlinkClick r:id="rId3"/>
              </a:rPr>
              <a:t>https://ceos.org/meetings/36th-ceos-plenary</a:t>
            </a:r>
            <a:endParaRPr sz="1800"/>
          </a:p>
          <a:p>
            <a:pPr indent="-285750" lvl="0" marL="285750" rtl="0" algn="l">
              <a:lnSpc>
                <a:spcPct val="150000"/>
              </a:lnSpc>
              <a:spcBef>
                <a:spcPts val="0"/>
              </a:spcBef>
              <a:spcAft>
                <a:spcPts val="0"/>
              </a:spcAft>
              <a:buSzPts val="1800"/>
              <a:buChar char="❖"/>
            </a:pPr>
            <a:r>
              <a:rPr lang="en-GB" sz="1800"/>
              <a:t>Your feedback?</a:t>
            </a:r>
            <a:endParaRPr/>
          </a:p>
          <a:p>
            <a:pPr indent="-285750" lvl="0" marL="285750" rtl="0" algn="l">
              <a:lnSpc>
                <a:spcPct val="150000"/>
              </a:lnSpc>
              <a:spcBef>
                <a:spcPts val="0"/>
              </a:spcBef>
              <a:spcAft>
                <a:spcPts val="0"/>
              </a:spcAft>
              <a:buSzPts val="1800"/>
              <a:buChar char="❖"/>
            </a:pPr>
            <a:r>
              <a:rPr b="1" lang="en-GB" sz="1800"/>
              <a:t>We are reaching out for endorsement!</a:t>
            </a:r>
            <a:endParaRPr/>
          </a:p>
          <a:p>
            <a:pPr indent="-171450" lvl="0" marL="285750" rtl="0" algn="l">
              <a:lnSpc>
                <a:spcPct val="150000"/>
              </a:lnSpc>
              <a:spcBef>
                <a:spcPts val="0"/>
              </a:spcBef>
              <a:spcAft>
                <a:spcPts val="0"/>
              </a:spcAft>
              <a:buSzPts val="1800"/>
              <a:buNone/>
            </a:pPr>
            <a:r>
              <a:t/>
            </a:r>
            <a:endParaRPr sz="1800"/>
          </a:p>
          <a:p>
            <a:pPr indent="-285750" lvl="0" marL="285750" rtl="0" algn="l">
              <a:lnSpc>
                <a:spcPct val="150000"/>
              </a:lnSpc>
              <a:spcBef>
                <a:spcPts val="0"/>
              </a:spcBef>
              <a:spcAft>
                <a:spcPts val="0"/>
              </a:spcAft>
              <a:buSzPts val="1800"/>
              <a:buChar char="❖"/>
            </a:pPr>
            <a:r>
              <a:rPr lang="en-GB" sz="1800"/>
              <a:t>Trigger and coordinate activities</a:t>
            </a:r>
            <a:endParaRPr/>
          </a:p>
          <a:p>
            <a:pPr indent="-285750" lvl="1" marL="742950" rtl="0" algn="l">
              <a:lnSpc>
                <a:spcPct val="150000"/>
              </a:lnSpc>
              <a:spcBef>
                <a:spcPts val="0"/>
              </a:spcBef>
              <a:spcAft>
                <a:spcPts val="0"/>
              </a:spcAft>
              <a:buSzPts val="1800"/>
              <a:buChar char="▪"/>
            </a:pPr>
            <a:r>
              <a:rPr lang="en-GB" sz="1400"/>
              <a:t>By satellite remote sensing community</a:t>
            </a:r>
            <a:endParaRPr/>
          </a:p>
          <a:p>
            <a:pPr indent="-285750" lvl="1" marL="742950" rtl="0" algn="l">
              <a:lnSpc>
                <a:spcPct val="150000"/>
              </a:lnSpc>
              <a:spcBef>
                <a:spcPts val="0"/>
              </a:spcBef>
              <a:spcAft>
                <a:spcPts val="0"/>
              </a:spcAft>
              <a:buSzPts val="1800"/>
              <a:buChar char="▪"/>
            </a:pPr>
            <a:r>
              <a:rPr lang="en-GB" sz="1400"/>
              <a:t>By air quality modelling community</a:t>
            </a:r>
            <a:endParaRPr/>
          </a:p>
          <a:p>
            <a:pPr indent="-285750" lvl="1" marL="742950" rtl="0" algn="l">
              <a:lnSpc>
                <a:spcPct val="150000"/>
              </a:lnSpc>
              <a:spcBef>
                <a:spcPts val="0"/>
              </a:spcBef>
              <a:spcAft>
                <a:spcPts val="0"/>
              </a:spcAft>
              <a:buSzPts val="1800"/>
              <a:buChar char="▪"/>
            </a:pPr>
            <a:r>
              <a:rPr lang="en-GB" sz="1400"/>
              <a:t>Joint efforts addressing cross-cutting issues </a:t>
            </a:r>
            <a:endParaRPr/>
          </a:p>
          <a:p>
            <a:pPr indent="-285750" lvl="1" marL="742950" rtl="0" algn="l">
              <a:lnSpc>
                <a:spcPct val="150000"/>
              </a:lnSpc>
              <a:spcBef>
                <a:spcPts val="0"/>
              </a:spcBef>
              <a:spcAft>
                <a:spcPts val="0"/>
              </a:spcAft>
              <a:buSzPts val="1800"/>
              <a:buChar char="▪"/>
            </a:pPr>
            <a:r>
              <a:rPr lang="en-GB" sz="1400"/>
              <a:t>To build and enhance </a:t>
            </a:r>
            <a:r>
              <a:rPr b="1" lang="en-GB" sz="1400"/>
              <a:t>Satellite-informed PM</a:t>
            </a:r>
            <a:r>
              <a:rPr b="1" baseline="-25000" lang="en-GB" sz="1400"/>
              <a:t>2.5</a:t>
            </a:r>
            <a:r>
              <a:rPr b="1" lang="en-GB" sz="1400"/>
              <a:t> products</a:t>
            </a:r>
            <a:endParaRPr/>
          </a:p>
          <a:p>
            <a:pPr indent="-285750" lvl="0" marL="285750" rtl="0" algn="l">
              <a:lnSpc>
                <a:spcPct val="150000"/>
              </a:lnSpc>
              <a:spcBef>
                <a:spcPts val="0"/>
              </a:spcBef>
              <a:spcAft>
                <a:spcPts val="0"/>
              </a:spcAft>
              <a:buSzPts val="1800"/>
              <a:buChar char="❖"/>
            </a:pPr>
            <a:r>
              <a:rPr lang="en-GB" sz="1800"/>
              <a:t>Build use cases</a:t>
            </a:r>
            <a:endParaRPr/>
          </a:p>
          <a:p>
            <a:pPr indent="-285750" lvl="1" marL="742950" rtl="0" algn="l">
              <a:lnSpc>
                <a:spcPct val="150000"/>
              </a:lnSpc>
              <a:spcBef>
                <a:spcPts val="0"/>
              </a:spcBef>
              <a:spcAft>
                <a:spcPts val="0"/>
              </a:spcAft>
              <a:buSzPts val="1800"/>
              <a:buChar char="▪"/>
            </a:pPr>
            <a:r>
              <a:rPr lang="en-GB" sz="1400"/>
              <a:t>Satellite-informed PM</a:t>
            </a:r>
            <a:r>
              <a:rPr baseline="-25000" lang="en-GB" sz="1400"/>
              <a:t>2.5</a:t>
            </a:r>
            <a:r>
              <a:rPr lang="en-GB" sz="1400"/>
              <a:t> products are emerging: operational air quality services (such as CAMS and EPA), scientific community </a:t>
            </a:r>
            <a:endParaRPr sz="1400"/>
          </a:p>
          <a:p>
            <a:pPr indent="-285750" lvl="1" marL="742950" rtl="0" algn="l">
              <a:lnSpc>
                <a:spcPct val="150000"/>
              </a:lnSpc>
              <a:spcBef>
                <a:spcPts val="0"/>
              </a:spcBef>
              <a:spcAft>
                <a:spcPts val="0"/>
              </a:spcAft>
              <a:buSzPts val="1800"/>
              <a:buChar char="▪"/>
            </a:pPr>
            <a:r>
              <a:rPr lang="en-GB" sz="1400"/>
              <a:t>Demonstrate added value to users (environmental agencies, local authorities, citizens)</a:t>
            </a:r>
            <a:endParaRPr sz="1400"/>
          </a:p>
          <a:p>
            <a:pPr indent="-50800" lvl="0" marL="228600" rtl="0" algn="l">
              <a:lnSpc>
                <a:spcPct val="90000"/>
              </a:lnSpc>
              <a:spcBef>
                <a:spcPts val="0"/>
              </a:spcBef>
              <a:spcAft>
                <a:spcPts val="0"/>
              </a:spcAft>
              <a:buClr>
                <a:schemeClr val="dk1"/>
              </a:buClr>
              <a:buSzPts val="2800"/>
              <a:buFont typeface="Noto Sans"/>
              <a:buNone/>
            </a:pPr>
            <a:r>
              <a:t/>
            </a:r>
            <a:endParaRPr sz="1600"/>
          </a:p>
        </p:txBody>
      </p:sp>
      <p:sp>
        <p:nvSpPr>
          <p:cNvPr id="101" name="Google Shape;101;p14"/>
          <p:cNvSpPr txBox="1"/>
          <p:nvPr>
            <p:ph type="title"/>
          </p:nvPr>
        </p:nvSpPr>
        <p:spPr>
          <a:xfrm>
            <a:off x="167039" y="108373"/>
            <a:ext cx="9571546" cy="86458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GB"/>
              <a:t>Evolution and Way Forward</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Riza Singh</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76fa30-1907-4356-8241-62ea5e1c0256_Enabled">
    <vt:lpwstr>true</vt:lpwstr>
  </property>
  <property fmtid="{D5CDD505-2E9C-101B-9397-08002B2CF9AE}" pid="3" name="MSIP_Label_3976fa30-1907-4356-8241-62ea5e1c0256_SetDate">
    <vt:lpwstr>2022-08-05T13:59:03Z</vt:lpwstr>
  </property>
  <property fmtid="{D5CDD505-2E9C-101B-9397-08002B2CF9AE}" pid="4" name="MSIP_Label_3976fa30-1907-4356-8241-62ea5e1c0256_Method">
    <vt:lpwstr>Standard</vt:lpwstr>
  </property>
  <property fmtid="{D5CDD505-2E9C-101B-9397-08002B2CF9AE}" pid="5" name="MSIP_Label_3976fa30-1907-4356-8241-62ea5e1c0256_Name">
    <vt:lpwstr>ESA UNCLASSIFIED – For ESA Official Use Only</vt:lpwstr>
  </property>
  <property fmtid="{D5CDD505-2E9C-101B-9397-08002B2CF9AE}" pid="6" name="MSIP_Label_3976fa30-1907-4356-8241-62ea5e1c0256_SiteId">
    <vt:lpwstr>9a5cacd0-2bef-4dd7-ac5c-7ebe1f54f495</vt:lpwstr>
  </property>
  <property fmtid="{D5CDD505-2E9C-101B-9397-08002B2CF9AE}" pid="7" name="MSIP_Label_3976fa30-1907-4356-8241-62ea5e1c0256_ActionId">
    <vt:lpwstr>5882f1be-8767-450d-be93-c416fc0531a7</vt:lpwstr>
  </property>
  <property fmtid="{D5CDD505-2E9C-101B-9397-08002B2CF9AE}" pid="8" name="MSIP_Label_3976fa30-1907-4356-8241-62ea5e1c0256_ContentBits">
    <vt:lpwstr>0</vt:lpwstr>
  </property>
</Properties>
</file>