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Montserrat"/>
      <p:regular r:id="rId25"/>
      <p:bold r:id="rId26"/>
      <p:italic r:id="rId27"/>
      <p:boldItalic r:id="rId28"/>
    </p:embeddedFont>
    <p:embeddedFont>
      <p:font typeface="Tahoma"/>
      <p:regular r:id="rId29"/>
      <p:bold r:id="rId30"/>
    </p:embeddedFont>
    <p:embeddedFont>
      <p:font typeface="Arial Black"/>
      <p:regular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g2xFQJePZ4V5GxCcjsrAoq10w8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Tahoma-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rialBlack-regular.fntdata"/><Relationship Id="rId30" Type="http://schemas.openxmlformats.org/officeDocument/2006/relationships/font" Target="fonts/Tahoma-bold.fntdata"/><Relationship Id="rId11" Type="http://schemas.openxmlformats.org/officeDocument/2006/relationships/slide" Target="slides/slide7.xml"/><Relationship Id="rId33" Type="http://schemas.openxmlformats.org/officeDocument/2006/relationships/font" Target="fonts/CenturyGothic-bold.fntdata"/><Relationship Id="rId10" Type="http://schemas.openxmlformats.org/officeDocument/2006/relationships/slide" Target="slides/slide6.xml"/><Relationship Id="rId32" Type="http://schemas.openxmlformats.org/officeDocument/2006/relationships/font" Target="fonts/CenturyGothic-regular.fntdata"/><Relationship Id="rId13" Type="http://schemas.openxmlformats.org/officeDocument/2006/relationships/slide" Target="slides/slide9.xml"/><Relationship Id="rId35" Type="http://schemas.openxmlformats.org/officeDocument/2006/relationships/font" Target="fonts/CenturyGothic-boldItalic.fntdata"/><Relationship Id="rId12" Type="http://schemas.openxmlformats.org/officeDocument/2006/relationships/slide" Target="slides/slide8.xml"/><Relationship Id="rId34" Type="http://schemas.openxmlformats.org/officeDocument/2006/relationships/font" Target="fonts/CenturyGothic-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80990" lvl="0" marL="380990"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Operational results :</a:t>
            </a:r>
            <a:endParaRPr/>
          </a:p>
          <a:p>
            <a:pPr indent="-380990" lvl="1" marL="990575"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on Lebanon : </a:t>
            </a:r>
            <a:r>
              <a:rPr lang="en-US" sz="1867">
                <a:solidFill>
                  <a:schemeClr val="dk2"/>
                </a:solidFill>
                <a:latin typeface="Calibri"/>
                <a:ea typeface="Calibri"/>
                <a:cs typeface="Calibri"/>
                <a:sym typeface="Calibri"/>
              </a:rPr>
              <a:t>monitoring of reconstruction regularly provided to </a:t>
            </a:r>
            <a:r>
              <a:rPr b="1" lang="en-US" sz="1867">
                <a:solidFill>
                  <a:schemeClr val="dk2"/>
                </a:solidFill>
                <a:latin typeface="Calibri"/>
                <a:ea typeface="Calibri"/>
                <a:cs typeface="Calibri"/>
                <a:sym typeface="Calibri"/>
              </a:rPr>
              <a:t>Reform, Recovery and Reconstruction Framework (3RF) </a:t>
            </a:r>
            <a:r>
              <a:rPr b="0" lang="en-US" sz="1867">
                <a:solidFill>
                  <a:schemeClr val="dk2"/>
                </a:solidFill>
                <a:latin typeface="Calibri"/>
                <a:ea typeface="Calibri"/>
                <a:cs typeface="Calibri"/>
                <a:sym typeface="Calibri"/>
              </a:rPr>
              <a:t>(every 3 months during 1 year)</a:t>
            </a:r>
            <a:endParaRPr/>
          </a:p>
          <a:p>
            <a:pPr indent="-380990" lvl="1" marL="990575"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On Eta-Iota: </a:t>
            </a:r>
            <a:r>
              <a:rPr b="0" lang="en-US" sz="1867">
                <a:solidFill>
                  <a:schemeClr val="dk2"/>
                </a:solidFill>
                <a:latin typeface="Calibri"/>
                <a:ea typeface="Calibri"/>
                <a:cs typeface="Calibri"/>
                <a:sym typeface="Calibri"/>
              </a:rPr>
              <a:t>strong new partnership with CEPREDENAC; interferomtric techniques demonstrated in user context; value of integrated solution put forward.</a:t>
            </a:r>
            <a:endParaRPr/>
          </a:p>
          <a:p>
            <a:pPr indent="-380990" lvl="1" marL="990575"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on Haiti : f</a:t>
            </a:r>
            <a:r>
              <a:rPr lang="en-US" sz="1867">
                <a:solidFill>
                  <a:schemeClr val="dk2"/>
                </a:solidFill>
                <a:latin typeface="Calibri"/>
                <a:ea typeface="Calibri"/>
                <a:cs typeface="Calibri"/>
                <a:sym typeface="Calibri"/>
              </a:rPr>
              <a:t>irst products delivered in a relative rush mode that </a:t>
            </a:r>
            <a:r>
              <a:rPr b="1" lang="en-US" sz="1867">
                <a:solidFill>
                  <a:schemeClr val="dk2"/>
                </a:solidFill>
                <a:latin typeface="Calibri"/>
                <a:ea typeface="Calibri"/>
                <a:cs typeface="Calibri"/>
                <a:sym typeface="Calibri"/>
              </a:rPr>
              <a:t>directly inform the PDNA with quantitative data (environmental and agricultural damage)</a:t>
            </a:r>
            <a:endParaRPr/>
          </a:p>
          <a:p>
            <a:pPr indent="-380990" lvl="0" marL="380990"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Various </a:t>
            </a:r>
            <a:r>
              <a:rPr lang="en-US" sz="1867">
                <a:solidFill>
                  <a:schemeClr val="dk2"/>
                </a:solidFill>
                <a:latin typeface="Calibri"/>
                <a:ea typeface="Calibri"/>
                <a:cs typeface="Calibri"/>
                <a:sym typeface="Calibri"/>
              </a:rPr>
              <a:t>products generated and diverse types of satellite made available</a:t>
            </a:r>
            <a:endParaRPr/>
          </a:p>
          <a:p>
            <a:pPr indent="-262435" lvl="0" marL="380990" rtl="0" algn="l">
              <a:spcBef>
                <a:spcPts val="0"/>
              </a:spcBef>
              <a:spcAft>
                <a:spcPts val="0"/>
              </a:spcAft>
              <a:buClr>
                <a:schemeClr val="dk1"/>
              </a:buClr>
              <a:buSzPts val="1867"/>
              <a:buFont typeface="Noto Sans Symbols"/>
              <a:buNone/>
            </a:pPr>
            <a:r>
              <a:t/>
            </a:r>
            <a:endParaRPr sz="1867">
              <a:solidFill>
                <a:schemeClr val="dk2"/>
              </a:solidFill>
              <a:latin typeface="Calibri"/>
              <a:ea typeface="Calibri"/>
              <a:cs typeface="Calibri"/>
              <a:sym typeface="Calibri"/>
            </a:endParaRPr>
          </a:p>
          <a:p>
            <a:pPr indent="-380990" lvl="0" marL="380990" rtl="0" algn="l">
              <a:spcBef>
                <a:spcPts val="0"/>
              </a:spcBef>
              <a:spcAft>
                <a:spcPts val="0"/>
              </a:spcAft>
              <a:buClr>
                <a:schemeClr val="dk2"/>
              </a:buClr>
              <a:buSzPts val="1867"/>
              <a:buFont typeface="Noto Sans Symbols"/>
              <a:buChar char="▪"/>
            </a:pPr>
            <a:r>
              <a:rPr lang="en-US" sz="1867">
                <a:solidFill>
                  <a:schemeClr val="dk2"/>
                </a:solidFill>
                <a:latin typeface="Calibri"/>
                <a:ea typeface="Calibri"/>
                <a:cs typeface="Calibri"/>
                <a:sym typeface="Calibri"/>
              </a:rPr>
              <a:t>Excellent </a:t>
            </a:r>
            <a:r>
              <a:rPr b="1" lang="en-US" sz="1867">
                <a:solidFill>
                  <a:schemeClr val="dk2"/>
                </a:solidFill>
                <a:latin typeface="Calibri"/>
                <a:ea typeface="Calibri"/>
                <a:cs typeface="Calibri"/>
                <a:sym typeface="Calibri"/>
              </a:rPr>
              <a:t>collaboration</a:t>
            </a:r>
            <a:r>
              <a:rPr lang="en-US" sz="1867">
                <a:solidFill>
                  <a:schemeClr val="dk2"/>
                </a:solidFill>
                <a:latin typeface="Calibri"/>
                <a:ea typeface="Calibri"/>
                <a:cs typeface="Calibri"/>
                <a:sym typeface="Calibri"/>
              </a:rPr>
              <a:t> between the </a:t>
            </a:r>
            <a:r>
              <a:rPr b="1" lang="en-US" sz="1867">
                <a:solidFill>
                  <a:schemeClr val="dk2"/>
                </a:solidFill>
                <a:latin typeface="Calibri"/>
                <a:ea typeface="Calibri"/>
                <a:cs typeface="Calibri"/>
                <a:sym typeface="Calibri"/>
              </a:rPr>
              <a:t>stakeholders</a:t>
            </a:r>
            <a:r>
              <a:rPr lang="en-US" sz="1867">
                <a:solidFill>
                  <a:schemeClr val="dk2"/>
                </a:solidFill>
                <a:latin typeface="Calibri"/>
                <a:ea typeface="Calibri"/>
                <a:cs typeface="Calibri"/>
                <a:sym typeface="Calibri"/>
              </a:rPr>
              <a:t> and the </a:t>
            </a:r>
            <a:r>
              <a:rPr b="1" lang="en-US" sz="1867">
                <a:solidFill>
                  <a:schemeClr val="dk2"/>
                </a:solidFill>
                <a:latin typeface="Calibri"/>
                <a:ea typeface="Calibri"/>
                <a:cs typeface="Calibri"/>
                <a:sym typeface="Calibri"/>
              </a:rPr>
              <a:t>RO team</a:t>
            </a:r>
            <a:r>
              <a:rPr lang="en-US" sz="1867">
                <a:solidFill>
                  <a:schemeClr val="dk2"/>
                </a:solidFill>
                <a:latin typeface="Calibri"/>
                <a:ea typeface="Calibri"/>
                <a:cs typeface="Calibri"/>
                <a:sym typeface="Calibri"/>
              </a:rPr>
              <a:t>; RO team responsive to the emergence of new needs. Products welcomed by the recovery community to help reconstruction and better prepare to future events</a:t>
            </a:r>
            <a:endParaRPr/>
          </a:p>
          <a:p>
            <a:pPr indent="-262435" lvl="0" marL="380990" rtl="0" algn="l">
              <a:spcBef>
                <a:spcPts val="0"/>
              </a:spcBef>
              <a:spcAft>
                <a:spcPts val="0"/>
              </a:spcAft>
              <a:buClr>
                <a:schemeClr val="dk1"/>
              </a:buClr>
              <a:buSzPts val="1867"/>
              <a:buFont typeface="Noto Sans Symbols"/>
              <a:buNone/>
            </a:pPr>
            <a:r>
              <a:t/>
            </a:r>
            <a:endParaRPr sz="1867">
              <a:solidFill>
                <a:schemeClr val="dk2"/>
              </a:solidFill>
              <a:latin typeface="Calibri"/>
              <a:ea typeface="Calibri"/>
              <a:cs typeface="Calibri"/>
              <a:sym typeface="Calibri"/>
            </a:endParaRPr>
          </a:p>
          <a:p>
            <a:pPr indent="-380990" lvl="0" marL="380990" rtl="0" algn="l">
              <a:spcBef>
                <a:spcPts val="0"/>
              </a:spcBef>
              <a:spcAft>
                <a:spcPts val="0"/>
              </a:spcAft>
              <a:buClr>
                <a:schemeClr val="dk2"/>
              </a:buClr>
              <a:buSzPts val="1867"/>
              <a:buFont typeface="Noto Sans Symbols"/>
              <a:buChar char="▪"/>
            </a:pPr>
            <a:r>
              <a:rPr lang="en-US" sz="1867">
                <a:solidFill>
                  <a:schemeClr val="dk2"/>
                </a:solidFill>
                <a:latin typeface="Calibri"/>
                <a:ea typeface="Calibri"/>
                <a:cs typeface="Calibri"/>
                <a:sym typeface="Calibri"/>
              </a:rPr>
              <a:t>2 more activation expected between now and late 2023; final report to CEOS Plenary and global stakeholder community in late 2023</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b="1" sz="2133">
              <a:solidFill>
                <a:srgbClr val="002060"/>
              </a:solidFill>
              <a:latin typeface="Calibri"/>
              <a:ea typeface="Calibri"/>
              <a:cs typeface="Calibri"/>
              <a:sym typeface="Calibri"/>
            </a:endParaRPr>
          </a:p>
          <a:p>
            <a:pPr indent="0" lvl="0" marL="0" rtl="0" algn="l">
              <a:spcBef>
                <a:spcPts val="0"/>
              </a:spcBef>
              <a:spcAft>
                <a:spcPts val="0"/>
              </a:spcAft>
              <a:buNone/>
            </a:pPr>
            <a:r>
              <a:rPr b="1" lang="en-US" sz="2133">
                <a:solidFill>
                  <a:srgbClr val="002060"/>
                </a:solidFill>
                <a:latin typeface="Calibri"/>
                <a:ea typeface="Calibri"/>
                <a:cs typeface="Calibri"/>
                <a:sym typeface="Calibri"/>
              </a:rPr>
              <a:t>HAITI EQ : </a:t>
            </a:r>
            <a:endParaRPr/>
          </a:p>
          <a:p>
            <a:pPr indent="0" lvl="0" marL="0" rtl="0" algn="l">
              <a:spcBef>
                <a:spcPts val="0"/>
              </a:spcBef>
              <a:spcAft>
                <a:spcPts val="0"/>
              </a:spcAft>
              <a:buNone/>
            </a:pPr>
            <a:r>
              <a:rPr b="1" lang="en-US" sz="2133">
                <a:solidFill>
                  <a:srgbClr val="002060"/>
                </a:solidFill>
                <a:latin typeface="Calibri"/>
                <a:ea typeface="Calibri"/>
                <a:cs typeface="Calibri"/>
                <a:sym typeface="Calibri"/>
              </a:rPr>
              <a:t>1</a:t>
            </a:r>
            <a:r>
              <a:rPr b="1" baseline="30000" lang="en-US" sz="2133">
                <a:solidFill>
                  <a:srgbClr val="002060"/>
                </a:solidFill>
                <a:latin typeface="Calibri"/>
                <a:ea typeface="Calibri"/>
                <a:cs typeface="Calibri"/>
                <a:sym typeface="Calibri"/>
              </a:rPr>
              <a:t>st</a:t>
            </a:r>
            <a:r>
              <a:rPr b="1" lang="en-US" sz="2133">
                <a:solidFill>
                  <a:srgbClr val="002060"/>
                </a:solidFill>
                <a:latin typeface="Calibri"/>
                <a:ea typeface="Calibri"/>
                <a:cs typeface="Calibri"/>
                <a:sym typeface="Calibri"/>
              </a:rPr>
              <a:t> high-profile example of RO satellite data supplying critical sector data for PDNA – agriculture and environment</a:t>
            </a:r>
            <a:endParaRPr/>
          </a:p>
          <a:p>
            <a:pPr indent="0" lvl="0" marL="0" rtl="0" algn="l">
              <a:spcBef>
                <a:spcPts val="0"/>
              </a:spcBef>
              <a:spcAft>
                <a:spcPts val="0"/>
              </a:spcAft>
              <a:buNone/>
            </a:pPr>
            <a:r>
              <a:t/>
            </a:r>
            <a:endParaRPr b="1" sz="2133">
              <a:solidFill>
                <a:srgbClr val="002060"/>
              </a:solidFill>
              <a:latin typeface="Calibri"/>
              <a:ea typeface="Calibri"/>
              <a:cs typeface="Calibri"/>
              <a:sym typeface="Calibri"/>
            </a:endParaRPr>
          </a:p>
          <a:p>
            <a:pPr indent="0" lvl="0" marL="0" rtl="0" algn="l">
              <a:spcBef>
                <a:spcPts val="0"/>
              </a:spcBef>
              <a:spcAft>
                <a:spcPts val="0"/>
              </a:spcAft>
              <a:buNone/>
            </a:pPr>
            <a:r>
              <a:rPr b="1" lang="en-US" sz="2133">
                <a:solidFill>
                  <a:srgbClr val="002060"/>
                </a:solidFill>
                <a:latin typeface="Calibri"/>
                <a:ea typeface="Calibri"/>
                <a:cs typeface="Calibri"/>
                <a:sym typeface="Calibri"/>
              </a:rPr>
              <a:t>3</a:t>
            </a:r>
            <a:r>
              <a:rPr b="1" baseline="30000" lang="en-US" sz="2133">
                <a:solidFill>
                  <a:srgbClr val="002060"/>
                </a:solidFill>
                <a:latin typeface="Calibri"/>
                <a:ea typeface="Calibri"/>
                <a:cs typeface="Calibri"/>
                <a:sym typeface="Calibri"/>
              </a:rPr>
              <a:t>rd</a:t>
            </a:r>
            <a:r>
              <a:rPr b="1" lang="en-US" sz="2133">
                <a:solidFill>
                  <a:srgbClr val="002060"/>
                </a:solidFill>
                <a:latin typeface="Calibri"/>
                <a:ea typeface="Calibri"/>
                <a:cs typeface="Calibri"/>
                <a:sym typeface="Calibri"/>
              </a:rPr>
              <a:t> RO activation: September 6</a:t>
            </a:r>
            <a:r>
              <a:rPr b="1" baseline="30000" lang="en-US" sz="2133">
                <a:solidFill>
                  <a:srgbClr val="002060"/>
                </a:solidFill>
                <a:latin typeface="Calibri"/>
                <a:ea typeface="Calibri"/>
                <a:cs typeface="Calibri"/>
                <a:sym typeface="Calibri"/>
              </a:rPr>
              <a:t>th</a:t>
            </a:r>
            <a:r>
              <a:rPr b="1" lang="en-US" sz="2133">
                <a:solidFill>
                  <a:srgbClr val="002060"/>
                </a:solidFill>
                <a:latin typeface="Calibri"/>
                <a:ea typeface="Calibri"/>
                <a:cs typeface="Calibri"/>
                <a:sym typeface="Calibri"/>
              </a:rPr>
              <a:t>, at request of EU on behalf of tripartite team, in support of PDNA and emerging Recovery Framework</a:t>
            </a:r>
            <a:endParaRPr/>
          </a:p>
          <a:p>
            <a:pPr indent="0" lvl="0" marL="0" rtl="0" algn="l">
              <a:spcBef>
                <a:spcPts val="0"/>
              </a:spcBef>
              <a:spcAft>
                <a:spcPts val="0"/>
              </a:spcAft>
              <a:buNone/>
            </a:pPr>
            <a:r>
              <a:t/>
            </a:r>
            <a:endParaRPr sz="2133">
              <a:solidFill>
                <a:srgbClr val="002060"/>
              </a:solidFill>
              <a:latin typeface="Calibri"/>
              <a:ea typeface="Calibri"/>
              <a:cs typeface="Calibri"/>
              <a:sym typeface="Calibri"/>
            </a:endParaRPr>
          </a:p>
          <a:p>
            <a:pPr indent="0" lvl="0" marL="0" rtl="0" algn="l">
              <a:spcBef>
                <a:spcPts val="0"/>
              </a:spcBef>
              <a:spcAft>
                <a:spcPts val="0"/>
              </a:spcAft>
              <a:buNone/>
            </a:pPr>
            <a:r>
              <a:rPr lang="en-US" sz="1867">
                <a:solidFill>
                  <a:srgbClr val="17365D"/>
                </a:solidFill>
                <a:latin typeface="Calibri"/>
                <a:ea typeface="Calibri"/>
                <a:cs typeface="Calibri"/>
                <a:sym typeface="Calibri"/>
              </a:rPr>
              <a:t>Support Haiti Recovery from EQ and Grace through EO-derived products:</a:t>
            </a:r>
            <a:endParaRPr sz="2400">
              <a:solidFill>
                <a:srgbClr val="000000"/>
              </a:solidFill>
              <a:latin typeface="Calibri"/>
              <a:ea typeface="Calibri"/>
              <a:cs typeface="Calibri"/>
              <a:sym typeface="Calibri"/>
            </a:endParaRPr>
          </a:p>
          <a:p>
            <a:pPr indent="-241294" lvl="2" marL="723882" rtl="0" algn="l">
              <a:spcBef>
                <a:spcPts val="0"/>
              </a:spcBef>
              <a:spcAft>
                <a:spcPts val="0"/>
              </a:spcAft>
              <a:buClr>
                <a:srgbClr val="17365D"/>
              </a:buClr>
              <a:buSzPts val="1867"/>
              <a:buFont typeface="Calibri"/>
              <a:buChar char="-"/>
            </a:pPr>
            <a:r>
              <a:rPr lang="en-US" sz="1867">
                <a:solidFill>
                  <a:srgbClr val="17365D"/>
                </a:solidFill>
                <a:latin typeface="Calibri"/>
                <a:ea typeface="Calibri"/>
                <a:cs typeface="Calibri"/>
                <a:sym typeface="Calibri"/>
              </a:rPr>
              <a:t>to augment and validate </a:t>
            </a:r>
            <a:r>
              <a:rPr b="1" lang="en-US" sz="1867">
                <a:solidFill>
                  <a:srgbClr val="17365D"/>
                </a:solidFill>
                <a:latin typeface="Calibri"/>
                <a:ea typeface="Calibri"/>
                <a:cs typeface="Calibri"/>
                <a:sym typeface="Calibri"/>
              </a:rPr>
              <a:t>PDNA</a:t>
            </a:r>
            <a:r>
              <a:rPr lang="en-US" sz="1867">
                <a:solidFill>
                  <a:srgbClr val="17365D"/>
                </a:solidFill>
                <a:latin typeface="Calibri"/>
                <a:ea typeface="Calibri"/>
                <a:cs typeface="Calibri"/>
                <a:sym typeface="Calibri"/>
              </a:rPr>
              <a:t> analysis (by end of September 2021) =&gt; PHASE 1</a:t>
            </a:r>
            <a:endParaRPr sz="2400">
              <a:solidFill>
                <a:srgbClr val="000000"/>
              </a:solidFill>
              <a:latin typeface="Calibri"/>
              <a:ea typeface="Calibri"/>
              <a:cs typeface="Calibri"/>
              <a:sym typeface="Calibri"/>
            </a:endParaRPr>
          </a:p>
          <a:p>
            <a:pPr indent="-241294" lvl="2" marL="723882" rtl="0" algn="l">
              <a:spcBef>
                <a:spcPts val="0"/>
              </a:spcBef>
              <a:spcAft>
                <a:spcPts val="0"/>
              </a:spcAft>
              <a:buClr>
                <a:srgbClr val="17365D"/>
              </a:buClr>
              <a:buSzPts val="1867"/>
              <a:buFont typeface="Calibri"/>
              <a:buChar char="-"/>
            </a:pPr>
            <a:r>
              <a:rPr lang="en-US" sz="1867">
                <a:solidFill>
                  <a:srgbClr val="17365D"/>
                </a:solidFill>
                <a:latin typeface="Calibri"/>
                <a:ea typeface="Calibri"/>
                <a:cs typeface="Calibri"/>
                <a:sym typeface="Calibri"/>
              </a:rPr>
              <a:t>to support the </a:t>
            </a:r>
            <a:r>
              <a:rPr b="1" lang="en-US" sz="1867">
                <a:solidFill>
                  <a:srgbClr val="17365D"/>
                </a:solidFill>
                <a:latin typeface="Calibri"/>
                <a:ea typeface="Calibri"/>
                <a:cs typeface="Calibri"/>
                <a:sym typeface="Calibri"/>
              </a:rPr>
              <a:t>Recovery Framework </a:t>
            </a:r>
            <a:r>
              <a:rPr lang="en-US" sz="1867">
                <a:solidFill>
                  <a:srgbClr val="17365D"/>
                </a:solidFill>
                <a:latin typeface="Calibri"/>
                <a:ea typeface="Calibri"/>
                <a:cs typeface="Calibri"/>
                <a:sym typeface="Calibri"/>
              </a:rPr>
              <a:t>=&gt; PHASE 2</a:t>
            </a:r>
            <a:endParaRPr sz="2400">
              <a:solidFill>
                <a:srgbClr val="000000"/>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9" name="Google Shape;22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200"/>
              <a:buFont typeface="Calibri"/>
              <a:buNone/>
            </a:pPr>
            <a:r>
              <a:rPr b="1" lang="en-US" sz="1200">
                <a:solidFill>
                  <a:schemeClr val="dk2"/>
                </a:solidFill>
                <a:latin typeface="Calibri"/>
                <a:ea typeface="Calibri"/>
                <a:cs typeface="Calibri"/>
                <a:sym typeface="Calibri"/>
              </a:rPr>
              <a:t>on Pakistan: </a:t>
            </a:r>
            <a:r>
              <a:rPr lang="en-US" sz="1200">
                <a:solidFill>
                  <a:schemeClr val="dk2"/>
                </a:solidFill>
                <a:latin typeface="Calibri"/>
                <a:ea typeface="Calibri"/>
                <a:cs typeface="Calibri"/>
                <a:sym typeface="Calibri"/>
              </a:rPr>
              <a:t>first products delivered in rush mode; some critical areas not addressed; coordination issues with broader recovery effort; better coordination of resources could have provided more comprehensive results.</a:t>
            </a:r>
            <a:endParaRPr/>
          </a:p>
          <a:p>
            <a:pPr indent="-254000" lvl="0" marL="342900" rtl="0" algn="l">
              <a:spcBef>
                <a:spcPts val="0"/>
              </a:spcBef>
              <a:spcAft>
                <a:spcPts val="0"/>
              </a:spcAft>
              <a:buClr>
                <a:schemeClr val="dk1"/>
              </a:buClr>
              <a:buSzPts val="1400"/>
              <a:buFont typeface="Arial"/>
              <a:buNone/>
            </a:pPr>
            <a:r>
              <a:t/>
            </a:r>
            <a:endParaRPr sz="1400">
              <a:solidFill>
                <a:srgbClr val="000000"/>
              </a:solidFill>
            </a:endParaRPr>
          </a:p>
          <a:p>
            <a:pPr indent="0" lvl="0" marL="0" rtl="0" algn="l">
              <a:spcBef>
                <a:spcPts val="0"/>
              </a:spcBef>
              <a:spcAft>
                <a:spcPts val="0"/>
              </a:spcAft>
              <a:buNone/>
            </a:pPr>
            <a:r>
              <a:rPr lang="en-US" sz="1400">
                <a:solidFill>
                  <a:srgbClr val="000000"/>
                </a:solidFill>
              </a:rPr>
              <a:t>RO analysis focused on 84 districts identified as « calamity districts »</a:t>
            </a:r>
            <a:endParaRPr sz="1100">
              <a:solidFill>
                <a:srgbClr val="000000"/>
              </a:solidFill>
            </a:endParaRPr>
          </a:p>
          <a:p>
            <a:pPr indent="0" lvl="2" marL="9144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potential landslides that may have impacted orchards</a:t>
            </a:r>
            <a:endParaRPr/>
          </a:p>
          <a:p>
            <a:pPr indent="0" lvl="2" marL="9144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potential impacted Natural Park and Reserve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sz="1400">
              <a:solidFill>
                <a:schemeClr val="dk2"/>
              </a:solidFill>
              <a:latin typeface="Calibri"/>
              <a:ea typeface="Calibri"/>
              <a:cs typeface="Calibri"/>
              <a:sym typeface="Calibri"/>
            </a:endParaRPr>
          </a:p>
          <a:p>
            <a:pPr indent="0" lvl="0" marL="0" rtl="0" algn="l">
              <a:spcBef>
                <a:spcPts val="0"/>
              </a:spcBef>
              <a:spcAft>
                <a:spcPts val="0"/>
              </a:spcAft>
              <a:buNone/>
            </a:pPr>
            <a:r>
              <a:t/>
            </a:r>
            <a:endParaRPr/>
          </a:p>
        </p:txBody>
      </p:sp>
      <p:sp>
        <p:nvSpPr>
          <p:cNvPr id="253" name="Google Shape;25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3: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283" name="Google Shape;28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Lead: CONAE, NOAA</a:t>
            </a:r>
            <a:endParaRPr/>
          </a:p>
        </p:txBody>
      </p:sp>
      <p:sp>
        <p:nvSpPr>
          <p:cNvPr id="340" name="Google Shape;34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Lead: NRCan, FAO</a:t>
            </a:r>
            <a:endParaRPr/>
          </a:p>
        </p:txBody>
      </p:sp>
      <p:sp>
        <p:nvSpPr>
          <p:cNvPr id="372" name="Google Shape;37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50000"/>
              </a:lnSpc>
              <a:spcBef>
                <a:spcPts val="0"/>
              </a:spcBef>
              <a:spcAft>
                <a:spcPts val="0"/>
              </a:spcAft>
              <a:buClr>
                <a:schemeClr val="dk1"/>
              </a:buClr>
              <a:buSzPts val="1600"/>
              <a:buFont typeface="Noto Sans Symbols"/>
              <a:buChar char="❖"/>
            </a:pPr>
            <a:r>
              <a:rPr lang="en-US" sz="1600">
                <a:latin typeface="Arial"/>
                <a:ea typeface="Arial"/>
                <a:cs typeface="Arial"/>
                <a:sym typeface="Arial"/>
              </a:rPr>
              <a:t>Many solutions rely on marriage of free and open data with commercial data sets – </a:t>
            </a:r>
            <a:r>
              <a:rPr b="1" lang="en-US" sz="1600">
                <a:latin typeface="Arial"/>
                <a:ea typeface="Arial"/>
                <a:cs typeface="Arial"/>
                <a:sym typeface="Arial"/>
              </a:rPr>
              <a:t>data cost </a:t>
            </a:r>
            <a:r>
              <a:rPr lang="en-US" sz="1600">
                <a:latin typeface="Arial"/>
                <a:ea typeface="Arial"/>
                <a:cs typeface="Arial"/>
                <a:sym typeface="Arial"/>
              </a:rPr>
              <a:t>and</a:t>
            </a:r>
            <a:r>
              <a:rPr b="1" lang="en-US" sz="1600">
                <a:latin typeface="Arial"/>
                <a:ea typeface="Arial"/>
                <a:cs typeface="Arial"/>
                <a:sym typeface="Arial"/>
              </a:rPr>
              <a:t> value adding </a:t>
            </a:r>
            <a:r>
              <a:rPr lang="en-US" sz="1600">
                <a:latin typeface="Arial"/>
                <a:ea typeface="Arial"/>
                <a:cs typeface="Arial"/>
                <a:sym typeface="Arial"/>
              </a:rPr>
              <a:t>remains a hurdle for long-term solutions, especially for risk reduction (as opposed to response and -to a lesser extent, recovery)</a:t>
            </a:r>
            <a:endParaRPr/>
          </a:p>
          <a:p>
            <a:pPr indent="-342900" lvl="4" marL="342900" rtl="0" algn="l">
              <a:lnSpc>
                <a:spcPct val="150000"/>
              </a:lnSpc>
              <a:spcBef>
                <a:spcPts val="0"/>
              </a:spcBef>
              <a:spcAft>
                <a:spcPts val="0"/>
              </a:spcAft>
              <a:buClr>
                <a:srgbClr val="0070C0"/>
              </a:buClr>
              <a:buSzPts val="1600"/>
              <a:buFont typeface="Arial"/>
              <a:buChar char="•"/>
            </a:pPr>
            <a:r>
              <a:rPr lang="en-US" sz="1600">
                <a:solidFill>
                  <a:srgbClr val="0070C0"/>
                </a:solidFill>
                <a:latin typeface="Arial"/>
                <a:ea typeface="Arial"/>
                <a:cs typeface="Arial"/>
                <a:sym typeface="Arial"/>
              </a:rPr>
              <a:t>Demonstrators work with hotspots to </a:t>
            </a:r>
            <a:r>
              <a:rPr b="1" lang="en-US" sz="1600">
                <a:solidFill>
                  <a:srgbClr val="0070C0"/>
                </a:solidFill>
                <a:latin typeface="Arial"/>
                <a:ea typeface="Arial"/>
                <a:cs typeface="Arial"/>
                <a:sym typeface="Arial"/>
              </a:rPr>
              <a:t>showcase</a:t>
            </a:r>
            <a:r>
              <a:rPr lang="en-US" sz="1600">
                <a:solidFill>
                  <a:srgbClr val="0070C0"/>
                </a:solidFill>
                <a:latin typeface="Arial"/>
                <a:ea typeface="Arial"/>
                <a:cs typeface="Arial"/>
                <a:sym typeface="Arial"/>
              </a:rPr>
              <a:t> smaller scale projects that are more </a:t>
            </a:r>
            <a:r>
              <a:rPr b="1" lang="en-US" sz="1600">
                <a:solidFill>
                  <a:srgbClr val="0070C0"/>
                </a:solidFill>
                <a:latin typeface="Arial"/>
                <a:ea typeface="Arial"/>
                <a:cs typeface="Arial"/>
                <a:sym typeface="Arial"/>
              </a:rPr>
              <a:t>affordable</a:t>
            </a:r>
            <a:r>
              <a:rPr lang="en-US" sz="1600">
                <a:solidFill>
                  <a:srgbClr val="0070C0"/>
                </a:solidFill>
                <a:latin typeface="Arial"/>
                <a:ea typeface="Arial"/>
                <a:cs typeface="Arial"/>
                <a:sym typeface="Arial"/>
              </a:rPr>
              <a:t>, but in the long-term </a:t>
            </a:r>
            <a:r>
              <a:rPr b="1" lang="en-US" sz="1600">
                <a:solidFill>
                  <a:srgbClr val="0070C0"/>
                </a:solidFill>
                <a:latin typeface="Arial"/>
                <a:ea typeface="Arial"/>
                <a:cs typeface="Arial"/>
                <a:sym typeface="Arial"/>
              </a:rPr>
              <a:t>scalable</a:t>
            </a:r>
            <a:endParaRPr/>
          </a:p>
          <a:p>
            <a:pPr indent="-285750" lvl="0" marL="285750" rtl="0" algn="l">
              <a:lnSpc>
                <a:spcPct val="150000"/>
              </a:lnSpc>
              <a:spcBef>
                <a:spcPts val="0"/>
              </a:spcBef>
              <a:spcAft>
                <a:spcPts val="0"/>
              </a:spcAft>
              <a:buClr>
                <a:schemeClr val="dk1"/>
              </a:buClr>
              <a:buSzPts val="1600"/>
              <a:buFont typeface="Noto Sans Symbols"/>
              <a:buChar char="❖"/>
            </a:pPr>
            <a:r>
              <a:rPr b="1" lang="en-US" sz="1600">
                <a:latin typeface="Arial"/>
                <a:ea typeface="Arial"/>
                <a:cs typeface="Arial"/>
                <a:sym typeface="Arial"/>
              </a:rPr>
              <a:t>Awareness </a:t>
            </a:r>
            <a:r>
              <a:rPr lang="en-US" sz="1600">
                <a:latin typeface="Arial"/>
                <a:ea typeface="Arial"/>
                <a:cs typeface="Arial"/>
                <a:sym typeface="Arial"/>
              </a:rPr>
              <a:t>of benefit tied to each thematic area or disaster phase still low, especially with partners financing risk reduction</a:t>
            </a:r>
            <a:endParaRPr/>
          </a:p>
          <a:p>
            <a:pPr indent="-342900" lvl="0" marL="342900" rtl="0" algn="l">
              <a:lnSpc>
                <a:spcPct val="150000"/>
              </a:lnSpc>
              <a:spcBef>
                <a:spcPts val="0"/>
              </a:spcBef>
              <a:spcAft>
                <a:spcPts val="0"/>
              </a:spcAft>
              <a:buClr>
                <a:srgbClr val="0070C0"/>
              </a:buClr>
              <a:buSzPts val="1600"/>
              <a:buFont typeface="Arial"/>
              <a:buChar char="•"/>
            </a:pPr>
            <a:r>
              <a:rPr lang="en-US" sz="1600">
                <a:solidFill>
                  <a:srgbClr val="0070C0"/>
                </a:solidFill>
                <a:latin typeface="Arial"/>
                <a:ea typeface="Arial"/>
                <a:cs typeface="Arial"/>
                <a:sym typeface="Arial"/>
              </a:rPr>
              <a:t>Demonstrators to place more emphasis on identifying benefits from </a:t>
            </a:r>
            <a:r>
              <a:rPr b="1" lang="en-US" sz="1600">
                <a:solidFill>
                  <a:srgbClr val="0070C0"/>
                </a:solidFill>
                <a:latin typeface="Arial"/>
                <a:ea typeface="Arial"/>
                <a:cs typeface="Arial"/>
                <a:sym typeface="Arial"/>
              </a:rPr>
              <a:t>stakeholder viewpoint</a:t>
            </a:r>
            <a:endParaRPr/>
          </a:p>
          <a:p>
            <a:pPr indent="-285750" lvl="0" marL="285750" rtl="0" algn="l">
              <a:lnSpc>
                <a:spcPct val="150000"/>
              </a:lnSpc>
              <a:spcBef>
                <a:spcPts val="0"/>
              </a:spcBef>
              <a:spcAft>
                <a:spcPts val="0"/>
              </a:spcAft>
              <a:buClr>
                <a:schemeClr val="dk1"/>
              </a:buClr>
              <a:buSzPts val="1600"/>
              <a:buFont typeface="Noto Sans Symbols"/>
              <a:buChar char="❖"/>
            </a:pPr>
            <a:r>
              <a:rPr lang="en-US" sz="1600">
                <a:latin typeface="Arial"/>
                <a:ea typeface="Arial"/>
                <a:cs typeface="Arial"/>
                <a:sym typeface="Arial"/>
              </a:rPr>
              <a:t>Understanding of </a:t>
            </a:r>
            <a:r>
              <a:rPr b="1" lang="en-US" sz="1600">
                <a:latin typeface="Arial"/>
                <a:ea typeface="Arial"/>
                <a:cs typeface="Arial"/>
                <a:sym typeface="Arial"/>
              </a:rPr>
              <a:t>differences in satellite data </a:t>
            </a:r>
            <a:r>
              <a:rPr lang="en-US" sz="1600">
                <a:latin typeface="Arial"/>
                <a:ea typeface="Arial"/>
                <a:cs typeface="Arial"/>
                <a:sym typeface="Arial"/>
              </a:rPr>
              <a:t>solutions still low (e.g. free and open data vs commercial datasets)</a:t>
            </a:r>
            <a:endParaRPr/>
          </a:p>
          <a:p>
            <a:pPr indent="-285750" lvl="0" marL="285750" rtl="0" algn="l">
              <a:lnSpc>
                <a:spcPct val="150000"/>
              </a:lnSpc>
              <a:spcBef>
                <a:spcPts val="0"/>
              </a:spcBef>
              <a:spcAft>
                <a:spcPts val="0"/>
              </a:spcAft>
              <a:buClr>
                <a:srgbClr val="0070C0"/>
              </a:buClr>
              <a:buSzPts val="1600"/>
              <a:buFont typeface="Arial"/>
              <a:buChar char="•"/>
            </a:pPr>
            <a:r>
              <a:rPr lang="en-US" sz="1600">
                <a:solidFill>
                  <a:srgbClr val="0070C0"/>
                </a:solidFill>
                <a:latin typeface="Arial"/>
                <a:ea typeface="Arial"/>
                <a:cs typeface="Arial"/>
                <a:sym typeface="Arial"/>
              </a:rPr>
              <a:t>Focus on </a:t>
            </a:r>
            <a:r>
              <a:rPr b="1" lang="en-US" sz="1600">
                <a:solidFill>
                  <a:srgbClr val="0070C0"/>
                </a:solidFill>
                <a:latin typeface="Arial"/>
                <a:ea typeface="Arial"/>
                <a:cs typeface="Arial"/>
                <a:sym typeface="Arial"/>
              </a:rPr>
              <a:t>integrated solutions </a:t>
            </a:r>
            <a:r>
              <a:rPr lang="en-US" sz="1600">
                <a:solidFill>
                  <a:srgbClr val="0070C0"/>
                </a:solidFill>
                <a:latin typeface="Arial"/>
                <a:ea typeface="Arial"/>
                <a:cs typeface="Arial"/>
                <a:sym typeface="Arial"/>
              </a:rPr>
              <a:t>but bring </a:t>
            </a:r>
            <a:r>
              <a:rPr b="1" lang="en-US" sz="1600">
                <a:solidFill>
                  <a:srgbClr val="0070C0"/>
                </a:solidFill>
                <a:latin typeface="Arial"/>
                <a:ea typeface="Arial"/>
                <a:cs typeface="Arial"/>
                <a:sym typeface="Arial"/>
              </a:rPr>
              <a:t>clear cost-benefit</a:t>
            </a:r>
            <a:r>
              <a:rPr lang="en-US" sz="1600">
                <a:solidFill>
                  <a:srgbClr val="0070C0"/>
                </a:solidFill>
                <a:latin typeface="Arial"/>
                <a:ea typeface="Arial"/>
                <a:cs typeface="Arial"/>
                <a:sym typeface="Arial"/>
              </a:rPr>
              <a:t> to show how using commercial data sets augments overall benefits</a:t>
            </a:r>
            <a:endParaRPr/>
          </a:p>
          <a:p>
            <a:pPr indent="-285750" lvl="0" marL="285750" rtl="0" algn="l">
              <a:lnSpc>
                <a:spcPct val="150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In many cases organizations with mandate to manage risk </a:t>
            </a:r>
            <a:r>
              <a:rPr b="1" lang="en-US" sz="1600">
                <a:solidFill>
                  <a:schemeClr val="dk1"/>
                </a:solidFill>
                <a:latin typeface="Arial"/>
                <a:ea typeface="Arial"/>
                <a:cs typeface="Arial"/>
                <a:sym typeface="Arial"/>
              </a:rPr>
              <a:t>do not have budgets </a:t>
            </a:r>
            <a:r>
              <a:rPr lang="en-US" sz="1600">
                <a:solidFill>
                  <a:schemeClr val="dk1"/>
                </a:solidFill>
                <a:latin typeface="Arial"/>
                <a:ea typeface="Arial"/>
                <a:cs typeface="Arial"/>
                <a:sym typeface="Arial"/>
              </a:rPr>
              <a:t>to invest in EO</a:t>
            </a:r>
            <a:endParaRPr/>
          </a:p>
          <a:p>
            <a:pPr indent="-285750" lvl="0" marL="285750" rtl="0" algn="l">
              <a:lnSpc>
                <a:spcPct val="150000"/>
              </a:lnSpc>
              <a:spcBef>
                <a:spcPts val="0"/>
              </a:spcBef>
              <a:spcAft>
                <a:spcPts val="0"/>
              </a:spcAft>
              <a:buClr>
                <a:srgbClr val="0070C0"/>
              </a:buClr>
              <a:buSzPts val="1600"/>
              <a:buFont typeface="Arial"/>
              <a:buChar char="•"/>
            </a:pPr>
            <a:r>
              <a:rPr lang="en-US" sz="1600">
                <a:solidFill>
                  <a:srgbClr val="0070C0"/>
                </a:solidFill>
                <a:latin typeface="Arial"/>
                <a:ea typeface="Arial"/>
                <a:cs typeface="Arial"/>
                <a:sym typeface="Arial"/>
              </a:rPr>
              <a:t>Identify cost savings; identify </a:t>
            </a:r>
            <a:r>
              <a:rPr b="1" lang="en-US" sz="1600">
                <a:solidFill>
                  <a:srgbClr val="0070C0"/>
                </a:solidFill>
                <a:latin typeface="Arial"/>
                <a:ea typeface="Arial"/>
                <a:cs typeface="Arial"/>
                <a:sym typeface="Arial"/>
              </a:rPr>
              <a:t>cost-benefit wins</a:t>
            </a:r>
            <a:r>
              <a:rPr lang="en-US" sz="1600">
                <a:solidFill>
                  <a:srgbClr val="0070C0"/>
                </a:solidFill>
                <a:latin typeface="Arial"/>
                <a:ea typeface="Arial"/>
                <a:cs typeface="Arial"/>
                <a:sym typeface="Arial"/>
              </a:rPr>
              <a:t>; identify </a:t>
            </a:r>
            <a:r>
              <a:rPr b="1" lang="en-US" sz="1600">
                <a:solidFill>
                  <a:srgbClr val="0070C0"/>
                </a:solidFill>
                <a:latin typeface="Arial"/>
                <a:ea typeface="Arial"/>
                <a:cs typeface="Arial"/>
                <a:sym typeface="Arial"/>
              </a:rPr>
              <a:t>new stakeholders</a:t>
            </a:r>
            <a:r>
              <a:rPr lang="en-US" sz="1600">
                <a:solidFill>
                  <a:srgbClr val="0070C0"/>
                </a:solidFill>
                <a:latin typeface="Arial"/>
                <a:ea typeface="Arial"/>
                <a:cs typeface="Arial"/>
                <a:sym typeface="Arial"/>
              </a:rPr>
              <a:t> with more financing and forge partnerships</a:t>
            </a:r>
            <a:endParaRPr/>
          </a:p>
          <a:p>
            <a:pPr indent="-285750" lvl="0" marL="285750" rtl="0" algn="l">
              <a:lnSpc>
                <a:spcPct val="150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Continuous effort to be put on </a:t>
            </a:r>
            <a:r>
              <a:rPr b="1" lang="en-US" sz="1600">
                <a:solidFill>
                  <a:schemeClr val="dk1"/>
                </a:solidFill>
                <a:latin typeface="Arial"/>
                <a:ea typeface="Arial"/>
                <a:cs typeface="Arial"/>
                <a:sym typeface="Arial"/>
              </a:rPr>
              <a:t>Capacity Building </a:t>
            </a:r>
            <a:r>
              <a:rPr lang="en-US" sz="1600">
                <a:solidFill>
                  <a:schemeClr val="dk1"/>
                </a:solidFill>
                <a:latin typeface="Arial"/>
                <a:ea typeface="Arial"/>
                <a:cs typeface="Arial"/>
                <a:sym typeface="Arial"/>
              </a:rPr>
              <a:t>(technical, decision makers too) and on </a:t>
            </a:r>
            <a:r>
              <a:rPr b="1" lang="en-US" sz="1600">
                <a:solidFill>
                  <a:schemeClr val="dk1"/>
                </a:solidFill>
                <a:latin typeface="Arial"/>
                <a:ea typeface="Arial"/>
                <a:cs typeface="Arial"/>
                <a:sym typeface="Arial"/>
              </a:rPr>
              <a:t>co-construction with </a:t>
            </a:r>
            <a:endParaRPr/>
          </a:p>
          <a:p>
            <a:pPr indent="-285750" lvl="0" marL="285750" rtl="0" algn="l">
              <a:lnSpc>
                <a:spcPct val="150000"/>
              </a:lnSpc>
              <a:spcBef>
                <a:spcPts val="0"/>
              </a:spcBef>
              <a:spcAft>
                <a:spcPts val="0"/>
              </a:spcAft>
              <a:buClr>
                <a:srgbClr val="0070C0"/>
              </a:buClr>
              <a:buSzPts val="1600"/>
              <a:buFont typeface="Arial"/>
              <a:buChar char="•"/>
            </a:pPr>
            <a:r>
              <a:rPr lang="en-US" sz="1600">
                <a:solidFill>
                  <a:srgbClr val="0070C0"/>
                </a:solidFill>
                <a:latin typeface="Arial"/>
                <a:ea typeface="Arial"/>
                <a:cs typeface="Arial"/>
                <a:sym typeface="Arial"/>
              </a:rPr>
              <a:t>Maintain </a:t>
            </a:r>
            <a:r>
              <a:rPr b="1" lang="en-US" sz="1600">
                <a:solidFill>
                  <a:srgbClr val="0070C0"/>
                </a:solidFill>
                <a:latin typeface="Arial"/>
                <a:ea typeface="Arial"/>
                <a:cs typeface="Arial"/>
                <a:sym typeface="Arial"/>
              </a:rPr>
              <a:t>links WG CapD / WG Disasters</a:t>
            </a:r>
            <a:r>
              <a:rPr lang="en-US" sz="1600">
                <a:solidFill>
                  <a:srgbClr val="0070C0"/>
                </a:solidFill>
                <a:latin typeface="Arial"/>
                <a:ea typeface="Arial"/>
                <a:cs typeface="Arial"/>
                <a:sym typeface="Arial"/>
              </a:rPr>
              <a:t>, for a synergistic action ; Develop </a:t>
            </a:r>
            <a:r>
              <a:rPr b="1" lang="en-US" sz="1600">
                <a:solidFill>
                  <a:srgbClr val="0070C0"/>
                </a:solidFill>
                <a:latin typeface="Arial"/>
                <a:ea typeface="Arial"/>
                <a:cs typeface="Arial"/>
                <a:sym typeface="Arial"/>
              </a:rPr>
              <a:t>“peer awareness”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subteam has been created within the WG to address sustainability issues. It will produce a final report later this year.</a:t>
            </a:r>
            <a:endParaRPr/>
          </a:p>
          <a:p>
            <a:pPr indent="0" lvl="0" marL="0" rtl="0" algn="l">
              <a:spcBef>
                <a:spcPts val="0"/>
              </a:spcBef>
              <a:spcAft>
                <a:spcPts val="0"/>
              </a:spcAft>
              <a:buNone/>
            </a:pPr>
            <a:r>
              <a:rPr lang="en-US"/>
              <a:t>Sustainability questionnaire circulated to activity leads:</a:t>
            </a:r>
            <a:endParaRPr/>
          </a:p>
          <a:p>
            <a:pPr indent="0" lvl="0" marL="0" rtl="0" algn="l">
              <a:spcBef>
                <a:spcPts val="0"/>
              </a:spcBef>
              <a:spcAft>
                <a:spcPts val="0"/>
              </a:spcAft>
              <a:buNone/>
            </a:pPr>
            <a:r>
              <a:rPr lang="en-US" sz="1200"/>
              <a:t>Is there a global and/or regional community of practice (CoP) in this area? How is it structured?</a:t>
            </a:r>
            <a:endParaRPr sz="1200"/>
          </a:p>
          <a:p>
            <a:pPr indent="0" lvl="0" marL="0" rtl="0" algn="l">
              <a:spcBef>
                <a:spcPts val="0"/>
              </a:spcBef>
              <a:spcAft>
                <a:spcPts val="0"/>
              </a:spcAft>
              <a:buNone/>
            </a:pPr>
            <a:r>
              <a:rPr lang="en-US" sz="1200"/>
              <a:t>Is this CoP engaged in your activity? In what way?</a:t>
            </a:r>
            <a:endParaRPr sz="1200"/>
          </a:p>
          <a:p>
            <a:pPr indent="0" lvl="0" marL="0" rtl="0" algn="l">
              <a:spcBef>
                <a:spcPts val="0"/>
              </a:spcBef>
              <a:spcAft>
                <a:spcPts val="0"/>
              </a:spcAft>
              <a:buNone/>
            </a:pPr>
            <a:r>
              <a:rPr lang="en-US" sz="1200"/>
              <a:t>What is the ideal vision for sustainable use of EO in your sector, built on your Pilot/ Demonstrator experience?</a:t>
            </a:r>
            <a:endParaRPr sz="1200"/>
          </a:p>
          <a:p>
            <a:pPr indent="0" lvl="0" marL="0" rtl="0" algn="l">
              <a:spcBef>
                <a:spcPts val="0"/>
              </a:spcBef>
              <a:spcAft>
                <a:spcPts val="0"/>
              </a:spcAft>
              <a:buNone/>
            </a:pPr>
            <a:r>
              <a:rPr lang="en-US" sz="1200"/>
              <a:t>Have you estimated the types of data and annual volumes required for a sustainable ongoing use of EO to meet objectives? (at relevant geographical level: global, regional, national…) </a:t>
            </a:r>
            <a:endParaRPr sz="1200"/>
          </a:p>
          <a:p>
            <a:pPr indent="0" lvl="0" marL="0" rtl="0" algn="l">
              <a:spcBef>
                <a:spcPts val="0"/>
              </a:spcBef>
              <a:spcAft>
                <a:spcPts val="0"/>
              </a:spcAft>
              <a:buNone/>
            </a:pPr>
            <a:r>
              <a:rPr lang="en-US" sz="1200"/>
              <a:t>In a sustainable perspective, who are the key partners that would exploit EO data / derived products / derived indicators?</a:t>
            </a:r>
            <a:endParaRPr sz="1200"/>
          </a:p>
          <a:p>
            <a:pPr indent="0" lvl="0" marL="0" rtl="0" algn="l">
              <a:spcBef>
                <a:spcPts val="0"/>
              </a:spcBef>
              <a:spcAft>
                <a:spcPts val="0"/>
              </a:spcAft>
              <a:buNone/>
            </a:pPr>
            <a:r>
              <a:rPr lang="en-US" sz="1200"/>
              <a:t>What are the main barriers to sustainability? (scientific, technical, cost, human, ….)</a:t>
            </a:r>
            <a:endParaRPr sz="1200"/>
          </a:p>
          <a:p>
            <a:pPr indent="0" lvl="0" marL="0" rtl="0" algn="l">
              <a:spcBef>
                <a:spcPts val="0"/>
              </a:spcBef>
              <a:spcAft>
                <a:spcPts val="0"/>
              </a:spcAft>
              <a:buNone/>
            </a:pPr>
            <a:r>
              <a:rPr lang="en-US" sz="1200"/>
              <a:t>What are the cost drivers associated with EO data exploitation that make this challenging?</a:t>
            </a:r>
            <a:endParaRPr sz="1200"/>
          </a:p>
          <a:p>
            <a:pPr indent="0" lvl="0" marL="0" rtl="0" algn="l">
              <a:spcBef>
                <a:spcPts val="0"/>
              </a:spcBef>
              <a:spcAft>
                <a:spcPts val="0"/>
              </a:spcAft>
              <a:buNone/>
            </a:pPr>
            <a:r>
              <a:rPr lang="en-US" sz="1200"/>
              <a:t>Beyond the end user community, are there other potential donor communities that have a vested interest in the success of your activity (e.g. foundations, international financial institutions, insurance, etc)? Which ones would you consider most engaged or interested in your activity?</a:t>
            </a:r>
            <a:endParaRPr sz="1200"/>
          </a:p>
          <a:p>
            <a:pPr indent="0" lvl="0" marL="0" rtl="0" algn="l">
              <a:spcBef>
                <a:spcPts val="0"/>
              </a:spcBef>
              <a:spcAft>
                <a:spcPts val="0"/>
              </a:spcAft>
              <a:buNone/>
            </a:pPr>
            <a:r>
              <a:rPr lang="en-US" sz="1200"/>
              <a:t>Are there “stepping stones” that would facilitate longer-term achievement of sustainability goals that could be envisaged in a post-demonstrator activity?</a:t>
            </a:r>
            <a:endParaRPr sz="1200"/>
          </a:p>
          <a:p>
            <a:pPr indent="0" lvl="0" marL="0" rtl="0" algn="l">
              <a:spcBef>
                <a:spcPts val="0"/>
              </a:spcBef>
              <a:spcAft>
                <a:spcPts val="0"/>
              </a:spcAft>
              <a:buNone/>
            </a:pPr>
            <a:r>
              <a:rPr lang="en-US" sz="1200"/>
              <a:t>Do you know of successful examples of user partnerships where similar barriers have been overcome and how?</a:t>
            </a:r>
            <a:endParaRPr sz="1200"/>
          </a:p>
          <a:p>
            <a:pPr indent="0" lvl="0" marL="0" rtl="0" algn="l">
              <a:spcBef>
                <a:spcPts val="0"/>
              </a:spcBef>
              <a:spcAft>
                <a:spcPts val="0"/>
              </a:spcAft>
              <a:buNone/>
            </a:pPr>
            <a:r>
              <a:rPr lang="en-US" sz="1200"/>
              <a:t>Do you have additional comment / feedback ?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t>GEO / RiX is a </a:t>
            </a:r>
            <a:r>
              <a:rPr b="1" i="1" lang="en-US" sz="1200"/>
              <a:t>living repository </a:t>
            </a:r>
            <a:r>
              <a:rPr i="1" lang="en-US" sz="1200"/>
              <a:t>of </a:t>
            </a:r>
            <a:r>
              <a:rPr b="1" i="1" lang="en-US" sz="1200">
                <a:solidFill>
                  <a:srgbClr val="FF0000"/>
                </a:solidFill>
              </a:rPr>
              <a:t>open source</a:t>
            </a:r>
            <a:r>
              <a:rPr i="1" lang="en-US" sz="1200"/>
              <a:t> global and national </a:t>
            </a:r>
            <a:r>
              <a:rPr b="1" i="1" lang="en-US" sz="1200"/>
              <a:t>risk data</a:t>
            </a:r>
            <a:r>
              <a:rPr i="1" lang="en-US" sz="1200"/>
              <a:t>, designed to improve risk literacy and strengthen national </a:t>
            </a:r>
            <a:r>
              <a:rPr b="1" i="1" lang="en-US" sz="1200"/>
              <a:t>risk data ecosystems</a:t>
            </a:r>
            <a:endParaRPr b="1" i="1" sz="1200"/>
          </a:p>
          <a:p>
            <a:pPr indent="0" lvl="0" marL="0" rtl="0" algn="l">
              <a:spcBef>
                <a:spcPts val="0"/>
              </a:spcBef>
              <a:spcAft>
                <a:spcPts val="0"/>
              </a:spcAft>
              <a:buNone/>
            </a:pPr>
            <a:r>
              <a:t/>
            </a:r>
            <a:endParaRPr/>
          </a:p>
        </p:txBody>
      </p:sp>
      <p:sp>
        <p:nvSpPr>
          <p:cNvPr id="390" name="Google Shape;39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t>GEO / RiX is a </a:t>
            </a:r>
            <a:r>
              <a:rPr b="1" i="1" lang="en-US" sz="1200"/>
              <a:t>living repository </a:t>
            </a:r>
            <a:r>
              <a:rPr i="1" lang="en-US" sz="1200"/>
              <a:t>of </a:t>
            </a:r>
            <a:r>
              <a:rPr b="1" i="1" lang="en-US" sz="1200">
                <a:solidFill>
                  <a:srgbClr val="FF0000"/>
                </a:solidFill>
              </a:rPr>
              <a:t>open source</a:t>
            </a:r>
            <a:r>
              <a:rPr i="1" lang="en-US" sz="1200"/>
              <a:t> global and national </a:t>
            </a:r>
            <a:r>
              <a:rPr b="1" i="1" lang="en-US" sz="1200"/>
              <a:t>risk data</a:t>
            </a:r>
            <a:r>
              <a:rPr i="1" lang="en-US" sz="1200"/>
              <a:t>, designed to improve risk literacy and strengthen national </a:t>
            </a:r>
            <a:r>
              <a:rPr b="1" i="1" lang="en-US" sz="1200"/>
              <a:t>risk data ecosystems</a:t>
            </a:r>
            <a:endParaRPr b="1" i="1" sz="1200"/>
          </a:p>
          <a:p>
            <a:pPr indent="0" lvl="0" marL="0" rtl="0" algn="l">
              <a:spcBef>
                <a:spcPts val="0"/>
              </a:spcBef>
              <a:spcAft>
                <a:spcPts val="0"/>
              </a:spcAft>
              <a:buNone/>
            </a:pPr>
            <a:r>
              <a:t/>
            </a:r>
            <a:endParaRPr/>
          </a:p>
        </p:txBody>
      </p:sp>
      <p:sp>
        <p:nvSpPr>
          <p:cNvPr id="401" name="Google Shape;40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UNDRR: </a:t>
            </a:r>
            <a:r>
              <a:rPr b="0" i="0" lang="en-US" sz="1200">
                <a:solidFill>
                  <a:schemeClr val="dk1"/>
                </a:solidFill>
                <a:latin typeface="Calibri"/>
                <a:ea typeface="Calibri"/>
                <a:cs typeface="Calibri"/>
                <a:sym typeface="Calibri"/>
              </a:rPr>
              <a:t>UN Office for Disaster Risk Reduction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Pursuit: search      Strive: try</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rgbClr val="00B050"/>
                </a:solidFill>
                <a:latin typeface="Arial"/>
                <a:ea typeface="Arial"/>
                <a:cs typeface="Arial"/>
                <a:sym typeface="Arial"/>
              </a:rPr>
              <a:t>mainly Priority1 “Understanding Risk”</a:t>
            </a:r>
            <a:endParaRPr/>
          </a:p>
          <a:p>
            <a:pPr indent="0" lvl="0" marL="0" rtl="0" algn="l">
              <a:spcBef>
                <a:spcPts val="0"/>
              </a:spcBef>
              <a:spcAft>
                <a:spcPts val="0"/>
              </a:spcAft>
              <a:buNone/>
            </a:pPr>
            <a:r>
              <a:rPr lang="en-US" sz="1200">
                <a:solidFill>
                  <a:srgbClr val="00B050"/>
                </a:solidFill>
                <a:latin typeface="Arial"/>
                <a:ea typeface="Arial"/>
                <a:cs typeface="Arial"/>
                <a:sym typeface="Arial"/>
              </a:rPr>
              <a:t>more recently Priority4 “Build Back Better”</a:t>
            </a:r>
            <a:endParaRPr/>
          </a:p>
          <a:p>
            <a:pPr indent="0" lvl="0" marL="0" rtl="0" algn="l">
              <a:spcBef>
                <a:spcPts val="0"/>
              </a:spcBef>
              <a:spcAft>
                <a:spcPts val="0"/>
              </a:spcAft>
              <a:buNone/>
            </a:pPr>
            <a:r>
              <a:t/>
            </a:r>
            <a:endParaRPr sz="1200">
              <a:solidFill>
                <a:srgbClr val="00B050"/>
              </a:solidFill>
              <a:latin typeface="Arial"/>
              <a:ea typeface="Arial"/>
              <a:cs typeface="Arial"/>
              <a:sym typeface="Arial"/>
            </a:endParaRPr>
          </a:p>
          <a:p>
            <a:pPr indent="-214313" lvl="0" marL="214313" rtl="0" algn="l">
              <a:lnSpc>
                <a:spcPct val="150000"/>
              </a:lnSpc>
              <a:spcBef>
                <a:spcPts val="0"/>
              </a:spcBef>
              <a:spcAft>
                <a:spcPts val="0"/>
              </a:spcAft>
              <a:buClr>
                <a:schemeClr val="dk1"/>
              </a:buClr>
              <a:buSzPts val="2000"/>
              <a:buFont typeface="Noto Sans Symbols"/>
              <a:buChar char="❖"/>
            </a:pPr>
            <a:r>
              <a:rPr lang="en-US" sz="2000">
                <a:latin typeface="Arial"/>
                <a:ea typeface="Arial"/>
                <a:cs typeface="Arial"/>
                <a:sym typeface="Arial"/>
              </a:rPr>
              <a:t>The CEOS WGDisasters ensures the sustained coordination of disaster-related activities undertaken by the CEOS Agencies and acts as an interface between CEOS and the community of stakeholders and users involved in risk management and disaster reduction.</a:t>
            </a:r>
            <a:endParaRPr/>
          </a:p>
          <a:p>
            <a:pPr indent="-87313" lvl="0" marL="214313" rtl="0" algn="l">
              <a:lnSpc>
                <a:spcPct val="150000"/>
              </a:lnSpc>
              <a:spcBef>
                <a:spcPts val="0"/>
              </a:spcBef>
              <a:spcAft>
                <a:spcPts val="0"/>
              </a:spcAft>
              <a:buClr>
                <a:schemeClr val="dk1"/>
              </a:buClr>
              <a:buSzPts val="2000"/>
              <a:buFont typeface="Noto Sans Symbols"/>
              <a:buNone/>
            </a:pPr>
            <a:r>
              <a:t/>
            </a:r>
            <a:endParaRPr sz="2000">
              <a:latin typeface="Arial"/>
              <a:ea typeface="Arial"/>
              <a:cs typeface="Arial"/>
              <a:sym typeface="Arial"/>
            </a:endParaRPr>
          </a:p>
          <a:p>
            <a:pPr indent="-214313" lvl="0" marL="214313" rtl="0" algn="l">
              <a:lnSpc>
                <a:spcPct val="150000"/>
              </a:lnSpc>
              <a:spcBef>
                <a:spcPts val="0"/>
              </a:spcBef>
              <a:spcAft>
                <a:spcPts val="0"/>
              </a:spcAft>
              <a:buClr>
                <a:schemeClr val="dk1"/>
              </a:buClr>
              <a:buSzPts val="2000"/>
              <a:buFont typeface="Noto Sans Symbols"/>
              <a:buChar char="❖"/>
            </a:pPr>
            <a:r>
              <a:rPr b="0" lang="en-US" sz="2000">
                <a:latin typeface="Arial"/>
                <a:ea typeface="Arial"/>
                <a:cs typeface="Arial"/>
                <a:sym typeface="Arial"/>
              </a:rPr>
              <a:t>Who belongs?</a:t>
            </a:r>
            <a:endParaRPr/>
          </a:p>
          <a:p>
            <a:pPr indent="-214312" lvl="1" marL="671513" rtl="0" algn="l">
              <a:lnSpc>
                <a:spcPct val="150000"/>
              </a:lnSpc>
              <a:spcBef>
                <a:spcPts val="0"/>
              </a:spcBef>
              <a:spcAft>
                <a:spcPts val="0"/>
              </a:spcAft>
              <a:buClr>
                <a:schemeClr val="dk1"/>
              </a:buClr>
              <a:buSzPts val="2000"/>
              <a:buFont typeface="Noto Sans Symbols"/>
              <a:buChar char="❖"/>
            </a:pPr>
            <a:r>
              <a:rPr lang="en-US" sz="2000">
                <a:latin typeface="Arial"/>
                <a:ea typeface="Arial"/>
                <a:cs typeface="Arial"/>
                <a:sym typeface="Arial"/>
              </a:rPr>
              <a:t>Membership is open to all CEOS Agencies (Members and Associates).</a:t>
            </a:r>
            <a:endParaRPr/>
          </a:p>
          <a:p>
            <a:pPr indent="-214312" lvl="1" marL="671513" rtl="0" algn="l">
              <a:lnSpc>
                <a:spcPct val="150000"/>
              </a:lnSpc>
              <a:spcBef>
                <a:spcPts val="0"/>
              </a:spcBef>
              <a:spcAft>
                <a:spcPts val="0"/>
              </a:spcAft>
              <a:buClr>
                <a:schemeClr val="dk1"/>
              </a:buClr>
              <a:buSzPts val="2000"/>
              <a:buFont typeface="Noto Sans Symbols"/>
              <a:buChar char="❖"/>
            </a:pPr>
            <a:r>
              <a:rPr lang="en-US" sz="2000">
                <a:latin typeface="Arial"/>
                <a:ea typeface="Arial"/>
                <a:cs typeface="Arial"/>
                <a:sym typeface="Arial"/>
              </a:rPr>
              <a:t>Also experts from non-CEOS Agencies who have relevant expertise to contribute to the objectives of the WGDisasters.</a:t>
            </a:r>
            <a:endParaRPr sz="2000">
              <a:latin typeface="Arial"/>
              <a:ea typeface="Arial"/>
              <a:cs typeface="Arial"/>
              <a:sym typeface="Arial"/>
            </a:endParaRPr>
          </a:p>
          <a:p>
            <a:pPr indent="0" lvl="0" marL="0" rtl="0" algn="l">
              <a:spcBef>
                <a:spcPts val="0"/>
              </a:spcBef>
              <a:spcAft>
                <a:spcPts val="0"/>
              </a:spcAft>
              <a:buNone/>
            </a:pPr>
            <a:r>
              <a:t/>
            </a:r>
            <a:endParaRPr/>
          </a:p>
        </p:txBody>
      </p:sp>
      <p:sp>
        <p:nvSpPr>
          <p:cNvPr id="91" name="Google Shape;9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71958" rtl="0" algn="l">
              <a:spcBef>
                <a:spcPts val="0"/>
              </a:spcBef>
              <a:spcAft>
                <a:spcPts val="0"/>
              </a:spcAft>
              <a:buClr>
                <a:srgbClr val="FF0000"/>
              </a:buClr>
              <a:buSzPts val="1200"/>
              <a:buFont typeface="Calibri"/>
              <a:buNone/>
            </a:pPr>
            <a:r>
              <a:rPr lang="en-US">
                <a:solidFill>
                  <a:srgbClr val="FF0000"/>
                </a:solidFill>
              </a:rPr>
              <a:t>Current CEOS Presidency : Paths to Sustainability: from CEOS Strategy to practical measures</a:t>
            </a:r>
            <a:endParaRPr b="0"/>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 Geohazard Supersites and Natural Laboratory initiative (GSNL) is a voluntary international partnership aiming to improve, through an Open Science approach, geophysical scientific research and geohazard assessment in support of Disaster Risk Reduction.</a:t>
            </a:r>
            <a:endParaRPr/>
          </a:p>
          <a:p>
            <a:pPr indent="0" lvl="0" marL="0" rtl="0" algn="l">
              <a:spcBef>
                <a:spcPts val="0"/>
              </a:spcBef>
              <a:spcAft>
                <a:spcPts val="0"/>
              </a:spcAft>
              <a:buNone/>
            </a:pPr>
            <a:r>
              <a:rPr b="1" i="0" lang="en-US"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 goal of GSNL is to promote broad international scientific collaboration and open access to a variety of space- and ground-based data, focusing on geoscience fields with scientific knowledge gaps in locations that are at high risk from geohazards, like earthquakes and volcanic eruptions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GSNL is primarily meant to support: 1) scientific research that will result in a better understanding of forecasting</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geohazards and mitigating their impacts at the Supersites, and 2) development of actionable information that is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communicated to risk managers to support prevention of the potential impacts of hazardous geological events,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like volcanic eruptions, earthquakes, and landslides.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i="0" lang="en-US" sz="1200" u="none" strike="noStrike">
                <a:solidFill>
                  <a:schemeClr val="dk1"/>
                </a:solidFill>
                <a:latin typeface="Calibri"/>
                <a:ea typeface="Calibri"/>
                <a:cs typeface="Calibri"/>
                <a:sym typeface="Calibri"/>
              </a:rPr>
              <a:t>How will these decisions benefit from the outputs of this Initiative?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Responses to hazardous geological activity require accurate and reliable information on the likely future course of the hazard. Such information can only be obtained through a thorough scientific understanding of the hazardous process. GSNL aims to facilitate that scientific understanding, by providing access to data and promoting international collaboration.</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Lead: Univ Leeds, USGS</a:t>
            </a:r>
            <a:endParaRPr/>
          </a:p>
          <a:p>
            <a:pPr indent="0" lvl="0" marL="0" rtl="0" algn="l">
              <a:spcBef>
                <a:spcPts val="0"/>
              </a:spcBef>
              <a:spcAft>
                <a:spcPts val="0"/>
              </a:spcAft>
              <a:buNone/>
            </a:pPr>
            <a:r>
              <a:t/>
            </a:r>
            <a:endParaRPr/>
          </a:p>
          <a:p>
            <a:pPr indent="0" lvl="0" marL="0" rtl="0" algn="l">
              <a:spcBef>
                <a:spcPts val="800"/>
              </a:spcBef>
              <a:spcAft>
                <a:spcPts val="0"/>
              </a:spcAft>
              <a:buClr>
                <a:schemeClr val="lt1"/>
              </a:buClr>
              <a:buSzPts val="1200"/>
              <a:buFont typeface="Calibri"/>
              <a:buNone/>
            </a:pPr>
            <a:r>
              <a:rPr b="1" lang="en-US">
                <a:solidFill>
                  <a:schemeClr val="lt1"/>
                </a:solidFill>
              </a:rPr>
              <a:t>1) Eruption/Unrest response:  </a:t>
            </a:r>
            <a:endParaRPr/>
          </a:p>
          <a:p>
            <a:pPr indent="0" lvl="0" marL="0" rtl="0" algn="l">
              <a:spcBef>
                <a:spcPts val="1067"/>
              </a:spcBef>
              <a:spcAft>
                <a:spcPts val="0"/>
              </a:spcAft>
              <a:buClr>
                <a:srgbClr val="8DA9DB"/>
              </a:buClr>
              <a:buSzPts val="1200"/>
              <a:buFont typeface="Calibri"/>
              <a:buNone/>
            </a:pPr>
            <a:r>
              <a:rPr lang="en-US">
                <a:solidFill>
                  <a:srgbClr val="8DA9DB"/>
                </a:solidFill>
              </a:rPr>
              <a:t>March 2022: Cordón Caulle, La Palma</a:t>
            </a:r>
            <a:r>
              <a:rPr b="1" lang="en-US">
                <a:solidFill>
                  <a:srgbClr val="8DA9DB"/>
                </a:solidFill>
              </a:rPr>
              <a:t>, </a:t>
            </a:r>
            <a:r>
              <a:rPr lang="en-US">
                <a:solidFill>
                  <a:srgbClr val="8DA9DB"/>
                </a:solidFill>
              </a:rPr>
              <a:t>Hunga Tonga–Hunga Haʻapai, Update from IG</a:t>
            </a:r>
            <a:endParaRPr>
              <a:solidFill>
                <a:schemeClr val="lt1"/>
              </a:solidFill>
            </a:endParaRPr>
          </a:p>
          <a:p>
            <a:pPr indent="0" lvl="0" marL="0" rtl="0" algn="l">
              <a:spcBef>
                <a:spcPts val="1067"/>
              </a:spcBef>
              <a:spcAft>
                <a:spcPts val="0"/>
              </a:spcAft>
              <a:buClr>
                <a:schemeClr val="lt1"/>
              </a:buClr>
              <a:buSzPts val="1200"/>
              <a:buFont typeface="Calibri"/>
              <a:buNone/>
            </a:pPr>
            <a:r>
              <a:rPr lang="en-US">
                <a:solidFill>
                  <a:schemeClr val="lt1"/>
                </a:solidFill>
              </a:rPr>
              <a:t>October 2022: Sao Jorge unrest, Karthala unrest 2022, Ambae unrest 2022</a:t>
            </a:r>
            <a:endParaRPr/>
          </a:p>
          <a:p>
            <a:pPr indent="0" lvl="0" marL="0" rtl="0" algn="l">
              <a:spcBef>
                <a:spcPts val="1067"/>
              </a:spcBef>
              <a:spcAft>
                <a:spcPts val="0"/>
              </a:spcAft>
              <a:buClr>
                <a:schemeClr val="lt1"/>
              </a:buClr>
              <a:buSzPts val="1200"/>
              <a:buFont typeface="Calibri"/>
              <a:buNone/>
            </a:pPr>
            <a:r>
              <a:rPr b="1" lang="en-US">
                <a:solidFill>
                  <a:schemeClr val="lt1"/>
                </a:solidFill>
              </a:rPr>
              <a:t>2) Research results update</a:t>
            </a:r>
            <a:endParaRPr>
              <a:solidFill>
                <a:schemeClr val="lt1"/>
              </a:solidFill>
            </a:endParaRPr>
          </a:p>
          <a:p>
            <a:pPr indent="0" lvl="0" marL="0" rtl="0" algn="l">
              <a:spcBef>
                <a:spcPts val="267"/>
              </a:spcBef>
              <a:spcAft>
                <a:spcPts val="0"/>
              </a:spcAft>
              <a:buNone/>
            </a:pPr>
            <a:r>
              <a:t/>
            </a:r>
            <a:endParaRPr/>
          </a:p>
        </p:txBody>
      </p:sp>
      <p:sp>
        <p:nvSpPr>
          <p:cNvPr id="120" name="Google Shape;12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Ambae : from Nov 2021 to Feb 22 Small eruption reported in December 2021 with TerraSAR-X amplitude data revealing growth of new island.</a:t>
            </a:r>
            <a:endParaRPr/>
          </a:p>
          <a:p>
            <a:pPr indent="0" lvl="0" marL="0" rtl="0" algn="l">
              <a:spcBef>
                <a:spcPts val="0"/>
              </a:spcBef>
              <a:spcAft>
                <a:spcPts val="0"/>
              </a:spcAft>
              <a:buNone/>
            </a:pPr>
            <a:r>
              <a:rPr lang="en-US"/>
              <a:t>Subsequent images show major re-working of crater floor, removal of crater lake and new ash deposits</a:t>
            </a:r>
            <a:endParaRPr/>
          </a:p>
          <a:p>
            <a:pPr indent="0" lvl="0" marL="0" rtl="0" algn="l">
              <a:spcBef>
                <a:spcPts val="0"/>
              </a:spcBef>
              <a:spcAft>
                <a:spcPts val="0"/>
              </a:spcAft>
              <a:buNone/>
            </a:pPr>
            <a:r>
              <a:rPr lang="en-US"/>
              <a:t>Despite large detected changes, the eruption was short lived and small compared with 2018</a:t>
            </a:r>
            <a:endParaRPr/>
          </a:p>
          <a:p>
            <a:pPr indent="0" lvl="0" marL="0" rtl="0" algn="l">
              <a:spcBef>
                <a:spcPts val="0"/>
              </a:spcBef>
              <a:spcAft>
                <a:spcPts val="0"/>
              </a:spcAft>
              <a:buNone/>
            </a:pPr>
            <a:r>
              <a:rPr lang="en-US"/>
              <a:t>Growth of island was preceded by a small uplift signal in vicinity of the summit area suggesting injection of fresh material high in the edifice.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Research : Here are the results from time-series analysis. All displacement are relative to the foot of the volcano, chosen to have 0 displacement. And here on the right I show the cumulative line of sight displacements of a 10x10 group of pixels on the SW flank overt time. The two datasets were processed separately and plotted over each other. The vertical black dashed lines show periods of high volcanic activity and the red lines periods of vigorous volcanic activity.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4" name="Google Shape;1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LEAD: EOST/Univ Strasbourg &amp; NASA</a:t>
            </a:r>
            <a:endParaRPr/>
          </a:p>
        </p:txBody>
      </p:sp>
      <p:sp>
        <p:nvSpPr>
          <p:cNvPr id="159" name="Google Shape;1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709930" y="4861441"/>
            <a:ext cx="5679440" cy="4605576"/>
          </a:xfrm>
          <a:prstGeom prst="rect">
            <a:avLst/>
          </a:prstGeom>
          <a:noFill/>
          <a:ln>
            <a:noFill/>
          </a:ln>
        </p:spPr>
        <p:txBody>
          <a:bodyPr anchorCtr="0" anchor="t" bIns="99025" lIns="99025" spcFirstLastPara="1" rIns="99025" wrap="square" tIns="99025">
            <a:noAutofit/>
          </a:bodyPr>
          <a:lstStyle/>
          <a:p>
            <a:pPr indent="-380990" lvl="0" marL="380990" rtl="0" algn="l">
              <a:spcBef>
                <a:spcPts val="0"/>
              </a:spcBef>
              <a:spcAft>
                <a:spcPts val="0"/>
              </a:spcAft>
              <a:buClr>
                <a:schemeClr val="dk2"/>
              </a:buClr>
              <a:buSzPts val="1867"/>
              <a:buFont typeface="Noto Sans Symbols"/>
              <a:buChar char="▪"/>
            </a:pPr>
            <a:r>
              <a:rPr lang="en-US" sz="1867">
                <a:solidFill>
                  <a:schemeClr val="dk2"/>
                </a:solidFill>
                <a:latin typeface="Calibri"/>
                <a:ea typeface="Calibri"/>
                <a:cs typeface="Calibri"/>
                <a:sym typeface="Calibri"/>
              </a:rPr>
              <a:t>RO Demo establish at Plenary 2020. </a:t>
            </a:r>
            <a:endParaRPr sz="1867">
              <a:solidFill>
                <a:schemeClr val="dk2"/>
              </a:solidFill>
              <a:latin typeface="Calibri"/>
              <a:ea typeface="Calibri"/>
              <a:cs typeface="Calibri"/>
              <a:sym typeface="Calibri"/>
            </a:endParaRPr>
          </a:p>
          <a:p>
            <a:pPr indent="-380990" lvl="0" marL="380990" rtl="0" algn="l">
              <a:spcBef>
                <a:spcPts val="0"/>
              </a:spcBef>
              <a:spcAft>
                <a:spcPts val="0"/>
              </a:spcAft>
              <a:buClr>
                <a:schemeClr val="dk2"/>
              </a:buClr>
              <a:buSzPts val="1867"/>
              <a:buFont typeface="Noto Sans Symbols"/>
              <a:buChar char="▪"/>
            </a:pPr>
            <a:r>
              <a:rPr lang="en-US" sz="1867">
                <a:solidFill>
                  <a:schemeClr val="dk2"/>
                </a:solidFill>
                <a:latin typeface="Calibri"/>
                <a:ea typeface="Calibri"/>
                <a:cs typeface="Calibri"/>
                <a:sym typeface="Calibri"/>
              </a:rPr>
              <a:t>After nearly 2 years of activity, an efficient </a:t>
            </a:r>
            <a:r>
              <a:rPr b="1" lang="en-US" sz="1867">
                <a:solidFill>
                  <a:schemeClr val="dk2"/>
                </a:solidFill>
                <a:latin typeface="Calibri"/>
                <a:ea typeface="Calibri"/>
                <a:cs typeface="Calibri"/>
                <a:sym typeface="Calibri"/>
              </a:rPr>
              <a:t>RO Demonstrator community</a:t>
            </a:r>
            <a:r>
              <a:rPr lang="en-US" sz="1867">
                <a:solidFill>
                  <a:schemeClr val="dk2"/>
                </a:solidFill>
                <a:latin typeface="Calibri"/>
                <a:ea typeface="Calibri"/>
                <a:cs typeface="Calibri"/>
                <a:sym typeface="Calibri"/>
              </a:rPr>
              <a:t> working in </a:t>
            </a:r>
            <a:r>
              <a:rPr b="1" lang="en-US" sz="1867">
                <a:solidFill>
                  <a:schemeClr val="dk2"/>
                </a:solidFill>
                <a:latin typeface="Calibri"/>
                <a:ea typeface="Calibri"/>
                <a:cs typeface="Calibri"/>
                <a:sym typeface="Calibri"/>
              </a:rPr>
              <a:t>best effort </a:t>
            </a:r>
            <a:r>
              <a:rPr lang="en-US" sz="1867">
                <a:solidFill>
                  <a:schemeClr val="dk2"/>
                </a:solidFill>
                <a:latin typeface="Calibri"/>
                <a:ea typeface="Calibri"/>
                <a:cs typeface="Calibri"/>
                <a:sym typeface="Calibri"/>
              </a:rPr>
              <a:t>mode :</a:t>
            </a:r>
            <a:endParaRPr sz="2400">
              <a:solidFill>
                <a:schemeClr val="dk2"/>
              </a:solidFill>
              <a:latin typeface="Calibri"/>
              <a:ea typeface="Calibri"/>
              <a:cs typeface="Calibri"/>
              <a:sym typeface="Calibri"/>
            </a:endParaRPr>
          </a:p>
          <a:p>
            <a:pPr indent="-380990" lvl="1" marL="990575"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Data providers</a:t>
            </a:r>
            <a:r>
              <a:rPr lang="en-US" sz="1867">
                <a:solidFill>
                  <a:schemeClr val="dk2"/>
                </a:solidFill>
                <a:latin typeface="Calibri"/>
                <a:ea typeface="Calibri"/>
                <a:cs typeface="Calibri"/>
                <a:sym typeface="Calibri"/>
              </a:rPr>
              <a:t>: ASI, CNES, ESA/Copernicus, DLR, International Charter Space &amp; Major Disasters</a:t>
            </a:r>
            <a:endParaRPr/>
          </a:p>
          <a:p>
            <a:pPr indent="-380990" lvl="1" marL="990575" rtl="0" algn="l">
              <a:spcBef>
                <a:spcPts val="0"/>
              </a:spcBef>
              <a:spcAft>
                <a:spcPts val="0"/>
              </a:spcAft>
              <a:buClr>
                <a:schemeClr val="dk2"/>
              </a:buClr>
              <a:buSzPts val="1867"/>
              <a:buFont typeface="Noto Sans Symbols"/>
              <a:buChar char="✔"/>
            </a:pPr>
            <a:r>
              <a:rPr b="1" lang="en-US" sz="1867">
                <a:solidFill>
                  <a:schemeClr val="dk2"/>
                </a:solidFill>
                <a:latin typeface="Calibri"/>
                <a:ea typeface="Calibri"/>
                <a:cs typeface="Calibri"/>
                <a:sym typeface="Calibri"/>
              </a:rPr>
              <a:t>Value adder contributors</a:t>
            </a:r>
            <a:r>
              <a:rPr lang="en-US" sz="1867">
                <a:solidFill>
                  <a:schemeClr val="dk2"/>
                </a:solidFill>
                <a:latin typeface="Calibri"/>
                <a:ea typeface="Calibri"/>
                <a:cs typeface="Calibri"/>
                <a:sym typeface="Calibri"/>
              </a:rPr>
              <a:t>: Copernicus EMS, BGC, NASA, CIMA, LIST, CNIGS, ICube-SERTIT</a:t>
            </a:r>
            <a:endParaRPr sz="2400">
              <a:solidFill>
                <a:schemeClr val="dk2"/>
              </a:solidFill>
              <a:latin typeface="Calibri"/>
              <a:ea typeface="Calibri"/>
              <a:cs typeface="Calibri"/>
              <a:sym typeface="Calibri"/>
            </a:endParaRPr>
          </a:p>
          <a:p>
            <a:pPr indent="-262435" lvl="0" marL="380990" rtl="0" algn="l">
              <a:spcBef>
                <a:spcPts val="0"/>
              </a:spcBef>
              <a:spcAft>
                <a:spcPts val="0"/>
              </a:spcAft>
              <a:buClr>
                <a:schemeClr val="dk1"/>
              </a:buClr>
              <a:buSzPts val="1867"/>
              <a:buFont typeface="Noto Sans Symbols"/>
              <a:buNone/>
            </a:pPr>
            <a:r>
              <a:t/>
            </a:r>
            <a:endParaRPr sz="1867">
              <a:solidFill>
                <a:schemeClr val="dk2"/>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8.jpg"/><Relationship Id="rId5" Type="http://schemas.openxmlformats.org/officeDocument/2006/relationships/image" Target="../media/image23.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2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7" name="Google Shape;17;p2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 name="Google Shape;18;p2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 name="Google Shape;19;p2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 name="Google Shape;20;p2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1" name="Google Shape;21;p2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 name="Google Shape;22;p2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 name="Google Shape;23;p2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4" name="Google Shape;24;p2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7" name="Google Shape;27;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8" name="Google Shape;28;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9" name="Google Shape;29;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30" name="Google Shape;30;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31" name="Google Shape;31;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2" name="Google Shape;32;p23"/>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accent1"/>
                </a:solidFill>
                <a:latin typeface="Arial"/>
                <a:ea typeface="Arial"/>
                <a:cs typeface="Arial"/>
                <a:sym typeface="Arial"/>
              </a:rPr>
              <a:t>CEOS Plenary, 29 Nov-1 Dec 2022</a:t>
            </a:r>
            <a:endParaRPr/>
          </a:p>
        </p:txBody>
      </p:sp>
      <p:sp>
        <p:nvSpPr>
          <p:cNvPr id="33" name="Google Shape;33;p23"/>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Google Shape;34;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2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90000"/>
              </a:lnSpc>
              <a:spcBef>
                <a:spcPts val="0"/>
              </a:spcBef>
              <a:spcAft>
                <a:spcPts val="0"/>
              </a:spcAft>
              <a:buClr>
                <a:schemeClr val="dk1"/>
              </a:buClr>
              <a:buSzPts val="28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2800"/>
              <a:buFont typeface="Arial"/>
              <a:buNone/>
              <a:defRPr sz="1800"/>
            </a:lvl2pPr>
            <a:lvl3pPr lvl="2">
              <a:spcBef>
                <a:spcPts val="0"/>
              </a:spcBef>
              <a:spcAft>
                <a:spcPts val="0"/>
              </a:spcAft>
              <a:buSzPts val="2800"/>
              <a:buFont typeface="Arial"/>
              <a:buNone/>
              <a:defRPr sz="1800"/>
            </a:lvl3pPr>
            <a:lvl4pPr lvl="3">
              <a:spcBef>
                <a:spcPts val="0"/>
              </a:spcBef>
              <a:spcAft>
                <a:spcPts val="0"/>
              </a:spcAft>
              <a:buSzPts val="2800"/>
              <a:buFont typeface="Arial"/>
              <a:buNone/>
              <a:defRPr sz="1800"/>
            </a:lvl4pPr>
            <a:lvl5pPr lvl="4">
              <a:spcBef>
                <a:spcPts val="0"/>
              </a:spcBef>
              <a:spcAft>
                <a:spcPts val="0"/>
              </a:spcAft>
              <a:buSzPts val="2800"/>
              <a:buFont typeface="Arial"/>
              <a:buNone/>
              <a:defRPr sz="1800"/>
            </a:lvl5pPr>
            <a:lvl6pPr lvl="5">
              <a:spcBef>
                <a:spcPts val="0"/>
              </a:spcBef>
              <a:spcAft>
                <a:spcPts val="0"/>
              </a:spcAft>
              <a:buSzPts val="2800"/>
              <a:buFont typeface="Arial"/>
              <a:buNone/>
              <a:defRPr sz="1800"/>
            </a:lvl6pPr>
            <a:lvl7pPr lvl="6">
              <a:spcBef>
                <a:spcPts val="0"/>
              </a:spcBef>
              <a:spcAft>
                <a:spcPts val="0"/>
              </a:spcAft>
              <a:buSzPts val="2800"/>
              <a:buFont typeface="Arial"/>
              <a:buNone/>
              <a:defRPr sz="1800"/>
            </a:lvl7pPr>
            <a:lvl8pPr lvl="7">
              <a:spcBef>
                <a:spcPts val="0"/>
              </a:spcBef>
              <a:spcAft>
                <a:spcPts val="0"/>
              </a:spcAft>
              <a:buSzPts val="2800"/>
              <a:buFont typeface="Arial"/>
              <a:buNone/>
              <a:defRPr sz="1800"/>
            </a:lvl8pPr>
            <a:lvl9pPr lvl="8">
              <a:spcBef>
                <a:spcPts val="0"/>
              </a:spcBef>
              <a:spcAft>
                <a:spcPts val="0"/>
              </a:spcAft>
              <a:buSzPts val="2800"/>
              <a:buFont typeface="Arial"/>
              <a:buNone/>
              <a:defRPr sz="1800"/>
            </a:lvl9pPr>
          </a:lstStyle>
          <a:p/>
        </p:txBody>
      </p:sp>
      <p:sp>
        <p:nvSpPr>
          <p:cNvPr id="37" name="Google Shape;37;p24"/>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90000"/>
              </a:lnSpc>
              <a:spcBef>
                <a:spcPts val="0"/>
              </a:spcBef>
              <a:spcAft>
                <a:spcPts val="0"/>
              </a:spcAft>
              <a:buClr>
                <a:schemeClr val="dk1"/>
              </a:buClr>
              <a:buSzPts val="1800"/>
              <a:buFont typeface="Arial"/>
              <a:buChar char="●"/>
              <a:defRPr b="0" i="0" sz="2800" u="none" cap="none" strike="noStrike">
                <a:solidFill>
                  <a:schemeClr val="dk1"/>
                </a:solidFill>
                <a:latin typeface="Arial"/>
                <a:ea typeface="Arial"/>
                <a:cs typeface="Arial"/>
                <a:sym typeface="Arial"/>
              </a:defRPr>
            </a:lvl1pPr>
            <a:lvl2pPr indent="-317500" lvl="1" marL="914400" marR="0" rtl="0" algn="l">
              <a:lnSpc>
                <a:spcPct val="90000"/>
              </a:lnSpc>
              <a:spcBef>
                <a:spcPts val="0"/>
              </a:spcBef>
              <a:spcAft>
                <a:spcPts val="0"/>
              </a:spcAft>
              <a:buClr>
                <a:schemeClr val="dk1"/>
              </a:buClr>
              <a:buSzPts val="1400"/>
              <a:buFont typeface="Arial"/>
              <a:buChar char="○"/>
              <a:defRPr b="0" i="0" sz="2400" u="none" cap="none" strike="noStrike">
                <a:solidFill>
                  <a:schemeClr val="dk1"/>
                </a:solidFill>
                <a:latin typeface="Arial"/>
                <a:ea typeface="Arial"/>
                <a:cs typeface="Arial"/>
                <a:sym typeface="Arial"/>
              </a:defRPr>
            </a:lvl2pPr>
            <a:lvl3pPr indent="-317500" lvl="2" marL="1371600" marR="0" rtl="0" algn="l">
              <a:lnSpc>
                <a:spcPct val="90000"/>
              </a:lnSpc>
              <a:spcBef>
                <a:spcPts val="0"/>
              </a:spcBef>
              <a:spcAft>
                <a:spcPts val="0"/>
              </a:spcAft>
              <a:buClr>
                <a:schemeClr val="dk1"/>
              </a:buClr>
              <a:buSzPts val="1400"/>
              <a:buFont typeface="Arial"/>
              <a:buChar char="■"/>
              <a:defRPr b="0" i="0" sz="2000" u="none" cap="none" strike="noStrike">
                <a:solidFill>
                  <a:schemeClr val="dk1"/>
                </a:solidFill>
                <a:latin typeface="Arial"/>
                <a:ea typeface="Arial"/>
                <a:cs typeface="Arial"/>
                <a:sym typeface="Arial"/>
              </a:defRPr>
            </a:lvl3pPr>
            <a:lvl4pPr indent="-317500" lvl="3" marL="18288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4pPr>
            <a:lvl5pPr indent="-317500" lvl="4" marL="22860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5pPr>
            <a:lvl6pPr indent="-317500" lvl="5" marL="27432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6pPr>
            <a:lvl7pPr indent="-317500" lvl="6" marL="32004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7pPr>
            <a:lvl8pPr indent="-317500" lvl="7" marL="36576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8pPr>
            <a:lvl9pPr indent="-317500" lvl="8" marL="4114800" marR="0" rtl="0" algn="l">
              <a:lnSpc>
                <a:spcPct val="90000"/>
              </a:lnSpc>
              <a:spcBef>
                <a:spcPts val="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9pPr>
          </a:lstStyle>
          <a:p/>
        </p:txBody>
      </p:sp>
      <p:sp>
        <p:nvSpPr>
          <p:cNvPr id="38" name="Google Shape;38;p2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buClr>
                <a:schemeClr val="dk1"/>
              </a:buClr>
              <a:buSzPts val="1800"/>
              <a:buFont typeface="Arial"/>
              <a:buNone/>
              <a:defRPr sz="1800">
                <a:solidFill>
                  <a:schemeClr val="dk1"/>
                </a:solidFill>
                <a:latin typeface="Arial"/>
                <a:ea typeface="Arial"/>
                <a:cs typeface="Arial"/>
                <a:sym typeface="Arial"/>
              </a:defRPr>
            </a:lvl1pPr>
            <a:lvl2pPr indent="0" lvl="1" marL="0" marR="0" rtl="0" algn="r">
              <a:buClr>
                <a:schemeClr val="dk1"/>
              </a:buClr>
              <a:buSzPts val="1800"/>
              <a:buFont typeface="Arial"/>
              <a:buNone/>
              <a:defRPr sz="1800">
                <a:solidFill>
                  <a:schemeClr val="dk1"/>
                </a:solidFill>
                <a:latin typeface="Arial"/>
                <a:ea typeface="Arial"/>
                <a:cs typeface="Arial"/>
                <a:sym typeface="Arial"/>
              </a:defRPr>
            </a:lvl2pPr>
            <a:lvl3pPr indent="0" lvl="2" marL="0" marR="0" rtl="0" algn="r">
              <a:buClr>
                <a:schemeClr val="dk1"/>
              </a:buClr>
              <a:buSzPts val="1800"/>
              <a:buFont typeface="Arial"/>
              <a:buNone/>
              <a:defRPr sz="1800">
                <a:solidFill>
                  <a:schemeClr val="dk1"/>
                </a:solidFill>
                <a:latin typeface="Arial"/>
                <a:ea typeface="Arial"/>
                <a:cs typeface="Arial"/>
                <a:sym typeface="Arial"/>
              </a:defRPr>
            </a:lvl3pPr>
            <a:lvl4pPr indent="0" lvl="3" marL="0" marR="0" rtl="0" algn="r">
              <a:buClr>
                <a:schemeClr val="dk1"/>
              </a:buClr>
              <a:buSzPts val="1800"/>
              <a:buFont typeface="Arial"/>
              <a:buNone/>
              <a:defRPr sz="1800">
                <a:solidFill>
                  <a:schemeClr val="dk1"/>
                </a:solidFill>
                <a:latin typeface="Arial"/>
                <a:ea typeface="Arial"/>
                <a:cs typeface="Arial"/>
                <a:sym typeface="Arial"/>
              </a:defRPr>
            </a:lvl4pPr>
            <a:lvl5pPr indent="0" lvl="4" marL="0" marR="0" rtl="0" algn="r">
              <a:buClr>
                <a:schemeClr val="dk1"/>
              </a:buClr>
              <a:buSzPts val="1800"/>
              <a:buFont typeface="Arial"/>
              <a:buNone/>
              <a:defRPr sz="1800">
                <a:solidFill>
                  <a:schemeClr val="dk1"/>
                </a:solidFill>
                <a:latin typeface="Arial"/>
                <a:ea typeface="Arial"/>
                <a:cs typeface="Arial"/>
                <a:sym typeface="Arial"/>
              </a:defRPr>
            </a:lvl5pPr>
            <a:lvl6pPr indent="0" lvl="5" marL="0" marR="0" rtl="0" algn="r">
              <a:buClr>
                <a:schemeClr val="dk1"/>
              </a:buClr>
              <a:buSzPts val="1800"/>
              <a:buFont typeface="Arial"/>
              <a:buNone/>
              <a:defRPr sz="1800">
                <a:solidFill>
                  <a:schemeClr val="dk1"/>
                </a:solidFill>
                <a:latin typeface="Arial"/>
                <a:ea typeface="Arial"/>
                <a:cs typeface="Arial"/>
                <a:sym typeface="Arial"/>
              </a:defRPr>
            </a:lvl6pPr>
            <a:lvl7pPr indent="0" lvl="6" marL="0" marR="0" rtl="0" algn="r">
              <a:buClr>
                <a:schemeClr val="dk1"/>
              </a:buClr>
              <a:buSzPts val="1800"/>
              <a:buFont typeface="Arial"/>
              <a:buNone/>
              <a:defRPr sz="1800">
                <a:solidFill>
                  <a:schemeClr val="dk1"/>
                </a:solidFill>
                <a:latin typeface="Arial"/>
                <a:ea typeface="Arial"/>
                <a:cs typeface="Arial"/>
                <a:sym typeface="Arial"/>
              </a:defRPr>
            </a:lvl7pPr>
            <a:lvl8pPr indent="0" lvl="7" marL="0" marR="0" rtl="0" algn="r">
              <a:buClr>
                <a:schemeClr val="dk1"/>
              </a:buClr>
              <a:buSzPts val="1800"/>
              <a:buFont typeface="Arial"/>
              <a:buNone/>
              <a:defRPr sz="1800">
                <a:solidFill>
                  <a:schemeClr val="dk1"/>
                </a:solidFill>
                <a:latin typeface="Arial"/>
                <a:ea typeface="Arial"/>
                <a:cs typeface="Arial"/>
                <a:sym typeface="Arial"/>
              </a:defRPr>
            </a:lvl8pPr>
            <a:lvl9pPr indent="0" lvl="8" marL="0" marR="0" rtl="0" algn="r">
              <a:buClr>
                <a:schemeClr val="dk1"/>
              </a:buClr>
              <a:buSzPts val="1800"/>
              <a:buFont typeface="Arial"/>
              <a:buNone/>
              <a:defRPr sz="1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type="blank">
  <p:cSld name="BLANK">
    <p:spTree>
      <p:nvGrpSpPr>
        <p:cNvPr id="39" name="Shape 39"/>
        <p:cNvGrpSpPr/>
        <p:nvPr/>
      </p:nvGrpSpPr>
      <p:grpSpPr>
        <a:xfrm>
          <a:off x="0" y="0"/>
          <a:ext cx="0" cy="0"/>
          <a:chOff x="0" y="0"/>
          <a:chExt cx="0" cy="0"/>
        </a:xfrm>
      </p:grpSpPr>
      <p:sp>
        <p:nvSpPr>
          <p:cNvPr id="40" name="Google Shape;40;p25"/>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 name="Google Shape;41;p25"/>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25"/>
          <p:cNvSpPr txBox="1"/>
          <p:nvPr>
            <p:ph idx="12" type="sldNum"/>
          </p:nvPr>
        </p:nvSpPr>
        <p:spPr>
          <a:xfrm>
            <a:off x="8737600" y="6356351"/>
            <a:ext cx="2844800" cy="246221"/>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3" name="Shape 43"/>
        <p:cNvGrpSpPr/>
        <p:nvPr/>
      </p:nvGrpSpPr>
      <p:grpSpPr>
        <a:xfrm>
          <a:off x="0" y="0"/>
          <a:ext cx="0" cy="0"/>
          <a:chOff x="0" y="0"/>
          <a:chExt cx="0" cy="0"/>
        </a:xfrm>
      </p:grpSpPr>
      <p:sp>
        <p:nvSpPr>
          <p:cNvPr id="44" name="Google Shape;44;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5" name="Google Shape;45;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6" name="Google Shape;46;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7" name="Google Shape;47;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9" name="Google Shape;49;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sz="2800">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 name="Google Shape;50;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sz="2800">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52" name="Google Shape;52;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 name="Google Shape;53;p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4" name="Shape 54"/>
        <p:cNvGrpSpPr/>
        <p:nvPr/>
      </p:nvGrpSpPr>
      <p:grpSpPr>
        <a:xfrm>
          <a:off x="0" y="0"/>
          <a:ext cx="0" cy="0"/>
          <a:chOff x="0" y="0"/>
          <a:chExt cx="0" cy="0"/>
        </a:xfrm>
      </p:grpSpPr>
      <p:sp>
        <p:nvSpPr>
          <p:cNvPr id="55" name="Google Shape;55;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6" name="Google Shape;56;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7" name="Google Shape;57;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8" name="Google Shape;58;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9" name="Google Shape;59;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60" name="Google Shape;60;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61" name="Google Shape;61;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2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3" name="Shape 63"/>
        <p:cNvGrpSpPr/>
        <p:nvPr/>
      </p:nvGrpSpPr>
      <p:grpSpPr>
        <a:xfrm>
          <a:off x="0" y="0"/>
          <a:ext cx="0" cy="0"/>
          <a:chOff x="0" y="0"/>
          <a:chExt cx="0" cy="0"/>
        </a:xfrm>
      </p:grpSpPr>
      <p:sp>
        <p:nvSpPr>
          <p:cNvPr id="64" name="Google Shape;64;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65" name="Google Shape;65;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6" name="Google Shape;66;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7" name="Google Shape;67;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68" name="Google Shape;68;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69" name="Google Shape;69;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sz="3200">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71" name="Google Shape;71;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72" name="Google Shape;72;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2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0.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11" name="Google Shape;11;p2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 name="Google Shape;12;p2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 name="Google Shape;13;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4" name="Google Shape;14;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2.png"/><Relationship Id="rId4" Type="http://schemas.openxmlformats.org/officeDocument/2006/relationships/image" Target="../media/image49.jpg"/><Relationship Id="rId9" Type="http://schemas.openxmlformats.org/officeDocument/2006/relationships/image" Target="../media/image56.png"/><Relationship Id="rId5" Type="http://schemas.openxmlformats.org/officeDocument/2006/relationships/image" Target="../media/image43.png"/><Relationship Id="rId6" Type="http://schemas.openxmlformats.org/officeDocument/2006/relationships/image" Target="../media/image50.png"/><Relationship Id="rId7" Type="http://schemas.openxmlformats.org/officeDocument/2006/relationships/image" Target="../media/image40.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jpg"/><Relationship Id="rId4"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0" Type="http://schemas.openxmlformats.org/officeDocument/2006/relationships/image" Target="../media/image61.jpg"/><Relationship Id="rId22" Type="http://schemas.openxmlformats.org/officeDocument/2006/relationships/image" Target="../media/image70.jpg"/><Relationship Id="rId21" Type="http://schemas.openxmlformats.org/officeDocument/2006/relationships/image" Target="../media/image71.png"/><Relationship Id="rId24" Type="http://schemas.openxmlformats.org/officeDocument/2006/relationships/image" Target="../media/image69.png"/><Relationship Id="rId23"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8.png"/><Relationship Id="rId26" Type="http://schemas.openxmlformats.org/officeDocument/2006/relationships/image" Target="../media/image77.png"/><Relationship Id="rId25" Type="http://schemas.openxmlformats.org/officeDocument/2006/relationships/image" Target="../media/image72.png"/><Relationship Id="rId28" Type="http://schemas.openxmlformats.org/officeDocument/2006/relationships/image" Target="../media/image74.png"/><Relationship Id="rId27" Type="http://schemas.openxmlformats.org/officeDocument/2006/relationships/image" Target="../media/image75.png"/><Relationship Id="rId5" Type="http://schemas.openxmlformats.org/officeDocument/2006/relationships/image" Target="../media/image17.jpg"/><Relationship Id="rId6" Type="http://schemas.openxmlformats.org/officeDocument/2006/relationships/image" Target="../media/image21.png"/><Relationship Id="rId29" Type="http://schemas.openxmlformats.org/officeDocument/2006/relationships/image" Target="../media/image76.png"/><Relationship Id="rId7" Type="http://schemas.openxmlformats.org/officeDocument/2006/relationships/image" Target="../media/image14.jpg"/><Relationship Id="rId8" Type="http://schemas.openxmlformats.org/officeDocument/2006/relationships/image" Target="../media/image19.png"/><Relationship Id="rId31" Type="http://schemas.openxmlformats.org/officeDocument/2006/relationships/image" Target="../media/image81.png"/><Relationship Id="rId30" Type="http://schemas.openxmlformats.org/officeDocument/2006/relationships/image" Target="../media/image78.png"/><Relationship Id="rId11" Type="http://schemas.openxmlformats.org/officeDocument/2006/relationships/image" Target="../media/image26.jpg"/><Relationship Id="rId10" Type="http://schemas.openxmlformats.org/officeDocument/2006/relationships/image" Target="../media/image20.jpg"/><Relationship Id="rId13" Type="http://schemas.openxmlformats.org/officeDocument/2006/relationships/image" Target="../media/image24.png"/><Relationship Id="rId12" Type="http://schemas.openxmlformats.org/officeDocument/2006/relationships/image" Target="../media/image22.jpg"/><Relationship Id="rId15" Type="http://schemas.openxmlformats.org/officeDocument/2006/relationships/image" Target="../media/image37.png"/><Relationship Id="rId14" Type="http://schemas.openxmlformats.org/officeDocument/2006/relationships/image" Target="../media/image32.png"/><Relationship Id="rId17" Type="http://schemas.openxmlformats.org/officeDocument/2006/relationships/image" Target="../media/image27.png"/><Relationship Id="rId16" Type="http://schemas.openxmlformats.org/officeDocument/2006/relationships/image" Target="../media/image34.jpg"/><Relationship Id="rId19" Type="http://schemas.openxmlformats.org/officeDocument/2006/relationships/image" Target="../media/image64.png"/><Relationship Id="rId18"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9.png"/><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5.jpg"/><Relationship Id="rId4" Type="http://schemas.openxmlformats.org/officeDocument/2006/relationships/image" Target="../media/image80.jpg"/><Relationship Id="rId9" Type="http://schemas.openxmlformats.org/officeDocument/2006/relationships/image" Target="../media/image102.png"/><Relationship Id="rId5" Type="http://schemas.openxmlformats.org/officeDocument/2006/relationships/image" Target="../media/image89.png"/><Relationship Id="rId6" Type="http://schemas.openxmlformats.org/officeDocument/2006/relationships/image" Target="../media/image84.png"/><Relationship Id="rId7" Type="http://schemas.openxmlformats.org/officeDocument/2006/relationships/image" Target="../media/image83.png"/><Relationship Id="rId8" Type="http://schemas.openxmlformats.org/officeDocument/2006/relationships/image" Target="../media/image82.png"/><Relationship Id="rId11" Type="http://schemas.openxmlformats.org/officeDocument/2006/relationships/image" Target="../media/image87.png"/><Relationship Id="rId10" Type="http://schemas.openxmlformats.org/officeDocument/2006/relationships/image" Target="../media/image86.png"/><Relationship Id="rId13" Type="http://schemas.openxmlformats.org/officeDocument/2006/relationships/image" Target="../media/image91.jpg"/><Relationship Id="rId12"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3.png"/><Relationship Id="rId4" Type="http://schemas.openxmlformats.org/officeDocument/2006/relationships/image" Target="../media/image9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4.jpg"/><Relationship Id="rId4" Type="http://schemas.openxmlformats.org/officeDocument/2006/relationships/image" Target="../media/image96.jpg"/><Relationship Id="rId5" Type="http://schemas.openxmlformats.org/officeDocument/2006/relationships/image" Target="../media/image9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28.png"/><Relationship Id="rId13" Type="http://schemas.openxmlformats.org/officeDocument/2006/relationships/image" Target="../media/image22.jpg"/><Relationship Id="rId12" Type="http://schemas.openxmlformats.org/officeDocument/2006/relationships/image" Target="../media/image26.jp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jpg"/><Relationship Id="rId9" Type="http://schemas.openxmlformats.org/officeDocument/2006/relationships/image" Target="../media/image18.png"/><Relationship Id="rId15" Type="http://schemas.openxmlformats.org/officeDocument/2006/relationships/image" Target="../media/image32.png"/><Relationship Id="rId14" Type="http://schemas.openxmlformats.org/officeDocument/2006/relationships/image" Target="../media/image24.png"/><Relationship Id="rId17" Type="http://schemas.openxmlformats.org/officeDocument/2006/relationships/image" Target="../media/image34.jpg"/><Relationship Id="rId16" Type="http://schemas.openxmlformats.org/officeDocument/2006/relationships/image" Target="../media/image37.png"/><Relationship Id="rId5" Type="http://schemas.openxmlformats.org/officeDocument/2006/relationships/image" Target="../media/image17.jpg"/><Relationship Id="rId19" Type="http://schemas.openxmlformats.org/officeDocument/2006/relationships/image" Target="../media/image38.png"/><Relationship Id="rId6" Type="http://schemas.openxmlformats.org/officeDocument/2006/relationships/image" Target="../media/image21.png"/><Relationship Id="rId18" Type="http://schemas.openxmlformats.org/officeDocument/2006/relationships/image" Target="../media/image27.png"/><Relationship Id="rId7" Type="http://schemas.openxmlformats.org/officeDocument/2006/relationships/image" Target="../media/image14.jp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
          <p:cNvSpPr txBox="1"/>
          <p:nvPr>
            <p:ph type="title"/>
          </p:nvPr>
        </p:nvSpPr>
        <p:spPr>
          <a:xfrm>
            <a:off x="427464" y="1041651"/>
            <a:ext cx="8374395" cy="29293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6000"/>
              <a:buFont typeface="Arial"/>
              <a:buNone/>
            </a:pPr>
            <a:r>
              <a:rPr lang="en-US" sz="6000">
                <a:solidFill>
                  <a:srgbClr val="FFFFFF"/>
                </a:solidFill>
              </a:rPr>
              <a:t>CEOS WG Disasters</a:t>
            </a:r>
            <a:br>
              <a:rPr lang="en-US" sz="6000">
                <a:solidFill>
                  <a:srgbClr val="FFFFFF"/>
                </a:solidFill>
              </a:rPr>
            </a:br>
            <a:br>
              <a:rPr lang="en-US" sz="6000">
                <a:solidFill>
                  <a:srgbClr val="FFFFFF"/>
                </a:solidFill>
              </a:rPr>
            </a:br>
            <a:r>
              <a:rPr lang="en-US" sz="3600">
                <a:solidFill>
                  <a:srgbClr val="FFFFFF"/>
                </a:solidFill>
              </a:rPr>
              <a:t>2022 </a:t>
            </a:r>
            <a:r>
              <a:rPr lang="en-US" sz="3200">
                <a:solidFill>
                  <a:srgbClr val="FFFFFF"/>
                </a:solidFill>
              </a:rPr>
              <a:t>Report to Plenary </a:t>
            </a:r>
            <a:br>
              <a:rPr lang="en-US" sz="3200">
                <a:solidFill>
                  <a:srgbClr val="FFFFFF"/>
                </a:solidFill>
              </a:rPr>
            </a:br>
            <a:br>
              <a:rPr lang="en-US" sz="6000">
                <a:solidFill>
                  <a:srgbClr val="FFFFFF"/>
                </a:solidFill>
              </a:rPr>
            </a:br>
            <a:br>
              <a:rPr lang="en-US" sz="6000">
                <a:solidFill>
                  <a:srgbClr val="FFFFFF"/>
                </a:solidFill>
              </a:rPr>
            </a:br>
            <a:br>
              <a:rPr lang="en-US" sz="6000">
                <a:solidFill>
                  <a:srgbClr val="FFFFFF"/>
                </a:solidFill>
              </a:rPr>
            </a:br>
            <a:endParaRPr sz="6000"/>
          </a:p>
        </p:txBody>
      </p:sp>
      <p:sp>
        <p:nvSpPr>
          <p:cNvPr id="79" name="Google Shape;79;p1"/>
          <p:cNvSpPr/>
          <p:nvPr/>
        </p:nvSpPr>
        <p:spPr>
          <a:xfrm>
            <a:off x="6911509" y="5429934"/>
            <a:ext cx="5280491" cy="2123009"/>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rPr b="0" i="0" lang="en-US" sz="2200" u="none" cap="none" strike="noStrike">
                <a:solidFill>
                  <a:schemeClr val="accent1"/>
                </a:solidFill>
                <a:latin typeface="Arial"/>
                <a:ea typeface="Arial"/>
                <a:cs typeface="Arial"/>
                <a:sym typeface="Arial"/>
              </a:rPr>
              <a:t>Hélène de Boissezon, CNES, WG Chair</a:t>
            </a:r>
            <a:endParaRPr/>
          </a:p>
          <a:p>
            <a:pPr indent="0" lvl="0" marL="0" marR="0" rtl="0" algn="r">
              <a:lnSpc>
                <a:spcPct val="150000"/>
              </a:lnSpc>
              <a:spcBef>
                <a:spcPts val="0"/>
              </a:spcBef>
              <a:spcAft>
                <a:spcPts val="0"/>
              </a:spcAft>
              <a:buNone/>
            </a:pPr>
            <a:r>
              <a:rPr b="0" i="0" lang="en-US" sz="2200" u="none" cap="none" strike="noStrike">
                <a:solidFill>
                  <a:schemeClr val="accent1"/>
                </a:solidFill>
                <a:latin typeface="Arial"/>
                <a:ea typeface="Arial"/>
                <a:cs typeface="Arial"/>
                <a:sym typeface="Arial"/>
              </a:rPr>
              <a:t>Laura Frulla, CONAE, WG Vice-Chair</a:t>
            </a:r>
            <a:endParaRPr/>
          </a:p>
          <a:p>
            <a:pPr indent="0" lvl="0" marL="0" marR="0" rtl="0" algn="r">
              <a:lnSpc>
                <a:spcPct val="150000"/>
              </a:lnSpc>
              <a:spcBef>
                <a:spcPts val="0"/>
              </a:spcBef>
              <a:spcAft>
                <a:spcPts val="0"/>
              </a:spcAft>
              <a:buNone/>
            </a:pPr>
            <a:r>
              <a:rPr b="1" i="0" lang="en-US" sz="2200" u="none" cap="none" strike="noStrike">
                <a:solidFill>
                  <a:schemeClr val="accent1"/>
                </a:solidFill>
                <a:latin typeface="Arial"/>
                <a:ea typeface="Arial"/>
                <a:cs typeface="Arial"/>
                <a:sym typeface="Arial"/>
              </a:rPr>
              <a:t>CEOS Plenary November 30</a:t>
            </a:r>
            <a:r>
              <a:rPr b="1" baseline="30000" i="0" lang="en-US" sz="2200" u="none" cap="none" strike="noStrike">
                <a:solidFill>
                  <a:schemeClr val="accent1"/>
                </a:solidFill>
                <a:latin typeface="Arial"/>
                <a:ea typeface="Arial"/>
                <a:cs typeface="Arial"/>
                <a:sym typeface="Arial"/>
              </a:rPr>
              <a:t>th</a:t>
            </a:r>
            <a:r>
              <a:rPr b="1" i="0" lang="en-US" sz="2200" u="none" cap="none" strike="noStrike">
                <a:solidFill>
                  <a:schemeClr val="accent1"/>
                </a:solidFill>
                <a:latin typeface="Arial"/>
                <a:ea typeface="Arial"/>
                <a:cs typeface="Arial"/>
                <a:sym typeface="Arial"/>
              </a:rPr>
              <a:t>,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232" name="Google Shape;232;p10"/>
          <p:cNvSpPr txBox="1"/>
          <p:nvPr>
            <p:ph idx="1" type="body"/>
          </p:nvPr>
        </p:nvSpPr>
        <p:spPr>
          <a:xfrm>
            <a:off x="176047" y="1023889"/>
            <a:ext cx="7527889" cy="38369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Demonstrator objective </a:t>
            </a:r>
            <a:r>
              <a:rPr b="0" i="0" lang="en-US" sz="2000" u="none" cap="none" strike="noStrike">
                <a:solidFill>
                  <a:schemeClr val="dk1"/>
                </a:solidFill>
                <a:latin typeface="Arial"/>
                <a:ea typeface="Arial"/>
                <a:cs typeface="Arial"/>
                <a:sym typeface="Arial"/>
              </a:rPr>
              <a:t>: </a:t>
            </a:r>
            <a:endParaRPr/>
          </a:p>
          <a:p>
            <a:pPr indent="0" lvl="0" marL="0" marR="0" rtl="0" algn="l">
              <a:lnSpc>
                <a:spcPct val="150000"/>
              </a:lnSpc>
              <a:spcBef>
                <a:spcPts val="100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3-5 ROs activated by UE/WB/UNDP from end2020 to 2023. </a:t>
            </a:r>
            <a:endParaRPr/>
          </a:p>
          <a:p>
            <a:pPr indent="0" lvl="0" marL="0" marR="0" rtl="0" algn="l">
              <a:lnSpc>
                <a:spcPct val="150000"/>
              </a:lnSpc>
              <a:spcBef>
                <a:spcPts val="100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To date:</a:t>
            </a:r>
            <a:endParaRPr/>
          </a:p>
          <a:p>
            <a:pPr indent="-342900" lvl="8" marL="342900" marR="0" rtl="0" algn="l">
              <a:lnSpc>
                <a:spcPct val="150000"/>
              </a:lnSpc>
              <a:spcBef>
                <a:spcPts val="5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RO Demo1 : Beirut Explosion 2020</a:t>
            </a:r>
            <a:endParaRPr/>
          </a:p>
          <a:p>
            <a:pPr indent="-342900" lvl="8" marL="342900" marR="0" rtl="0" algn="l">
              <a:lnSpc>
                <a:spcPct val="150000"/>
              </a:lnSpc>
              <a:spcBef>
                <a:spcPts val="5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RO Demo2 : Eta-Iota hurricanes in Central America 2020-21</a:t>
            </a:r>
            <a:endParaRPr/>
          </a:p>
          <a:p>
            <a:pPr indent="-342900" lvl="8" marL="342900" marR="0" rtl="0" algn="l">
              <a:lnSpc>
                <a:spcPct val="150000"/>
              </a:lnSpc>
              <a:spcBef>
                <a:spcPts val="5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RO Demo3 : Haiti Earthquake / Grace tropical storm 2021-22.</a:t>
            </a:r>
            <a:endParaRPr/>
          </a:p>
          <a:p>
            <a:pPr indent="-342900" lvl="8" marL="342900" marR="0" rtl="0" algn="l">
              <a:lnSpc>
                <a:spcPct val="150000"/>
              </a:lnSpc>
              <a:spcBef>
                <a:spcPts val="5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RO Demo4 : Pakistan Floods 2022 (ongoing)</a:t>
            </a:r>
            <a:endParaRPr/>
          </a:p>
        </p:txBody>
      </p:sp>
      <p:pic>
        <p:nvPicPr>
          <p:cNvPr id="233" name="Google Shape;233;p10"/>
          <p:cNvPicPr preferRelativeResize="0"/>
          <p:nvPr/>
        </p:nvPicPr>
        <p:blipFill rotWithShape="1">
          <a:blip r:embed="rId3">
            <a:alphaModFix/>
          </a:blip>
          <a:srcRect b="0" l="0" r="0" t="0"/>
          <a:stretch/>
        </p:blipFill>
        <p:spPr>
          <a:xfrm>
            <a:off x="9123400" y="1820624"/>
            <a:ext cx="2889639" cy="1973593"/>
          </a:xfrm>
          <a:prstGeom prst="rect">
            <a:avLst/>
          </a:prstGeom>
          <a:noFill/>
          <a:ln>
            <a:noFill/>
          </a:ln>
        </p:spPr>
      </p:pic>
      <p:pic>
        <p:nvPicPr>
          <p:cNvPr id="234" name="Google Shape;234;p10"/>
          <p:cNvPicPr preferRelativeResize="0"/>
          <p:nvPr/>
        </p:nvPicPr>
        <p:blipFill rotWithShape="1">
          <a:blip r:embed="rId4">
            <a:alphaModFix/>
          </a:blip>
          <a:srcRect b="0" l="0" r="0" t="0"/>
          <a:stretch/>
        </p:blipFill>
        <p:spPr>
          <a:xfrm>
            <a:off x="8518288" y="3930330"/>
            <a:ext cx="3494751" cy="2468280"/>
          </a:xfrm>
          <a:prstGeom prst="rect">
            <a:avLst/>
          </a:prstGeom>
          <a:noFill/>
          <a:ln>
            <a:noFill/>
          </a:ln>
        </p:spPr>
      </p:pic>
      <p:pic>
        <p:nvPicPr>
          <p:cNvPr id="235" name="Google Shape;235;p10"/>
          <p:cNvPicPr preferRelativeResize="0"/>
          <p:nvPr/>
        </p:nvPicPr>
        <p:blipFill rotWithShape="1">
          <a:blip r:embed="rId5">
            <a:alphaModFix/>
          </a:blip>
          <a:srcRect b="0" l="0" r="0" t="0"/>
          <a:stretch/>
        </p:blipFill>
        <p:spPr>
          <a:xfrm>
            <a:off x="7690446" y="4514438"/>
            <a:ext cx="1225834" cy="1359910"/>
          </a:xfrm>
          <a:prstGeom prst="rect">
            <a:avLst/>
          </a:prstGeom>
          <a:noFill/>
          <a:ln>
            <a:noFill/>
          </a:ln>
        </p:spPr>
      </p:pic>
      <p:sp>
        <p:nvSpPr>
          <p:cNvPr id="236" name="Google Shape;236;p10"/>
          <p:cNvSpPr/>
          <p:nvPr/>
        </p:nvSpPr>
        <p:spPr>
          <a:xfrm>
            <a:off x="7896187" y="4156953"/>
            <a:ext cx="1020093" cy="349776"/>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b="1" lang="en-US" sz="1400">
                <a:solidFill>
                  <a:srgbClr val="002569"/>
                </a:solidFill>
                <a:latin typeface="Arial"/>
                <a:ea typeface="Arial"/>
                <a:cs typeface="Arial"/>
                <a:sym typeface="Arial"/>
              </a:rPr>
              <a:t>2021</a:t>
            </a:r>
            <a:endParaRPr/>
          </a:p>
        </p:txBody>
      </p:sp>
      <p:pic>
        <p:nvPicPr>
          <p:cNvPr id="237" name="Google Shape;237;p10"/>
          <p:cNvPicPr preferRelativeResize="0"/>
          <p:nvPr/>
        </p:nvPicPr>
        <p:blipFill rotWithShape="1">
          <a:blip r:embed="rId6">
            <a:alphaModFix/>
          </a:blip>
          <a:srcRect b="0" l="0" r="0" t="0"/>
          <a:stretch/>
        </p:blipFill>
        <p:spPr>
          <a:xfrm>
            <a:off x="7180951" y="1575015"/>
            <a:ext cx="2450563" cy="1609552"/>
          </a:xfrm>
          <a:prstGeom prst="rect">
            <a:avLst/>
          </a:prstGeom>
          <a:noFill/>
          <a:ln>
            <a:noFill/>
          </a:ln>
        </p:spPr>
      </p:pic>
      <p:pic>
        <p:nvPicPr>
          <p:cNvPr id="238" name="Google Shape;238;p10"/>
          <p:cNvPicPr preferRelativeResize="0"/>
          <p:nvPr/>
        </p:nvPicPr>
        <p:blipFill rotWithShape="1">
          <a:blip r:embed="rId7">
            <a:alphaModFix/>
          </a:blip>
          <a:srcRect b="0" l="0" r="0" t="0"/>
          <a:stretch/>
        </p:blipFill>
        <p:spPr>
          <a:xfrm>
            <a:off x="6972219" y="893172"/>
            <a:ext cx="1655685" cy="1023600"/>
          </a:xfrm>
          <a:prstGeom prst="rect">
            <a:avLst/>
          </a:prstGeom>
          <a:noFill/>
          <a:ln>
            <a:noFill/>
          </a:ln>
        </p:spPr>
      </p:pic>
      <p:sp>
        <p:nvSpPr>
          <p:cNvPr id="239" name="Google Shape;239;p10"/>
          <p:cNvSpPr/>
          <p:nvPr/>
        </p:nvSpPr>
        <p:spPr>
          <a:xfrm>
            <a:off x="270970" y="84621"/>
            <a:ext cx="109310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Recovery Observatory Demonstrator</a:t>
            </a:r>
            <a:endParaRPr sz="4400">
              <a:solidFill>
                <a:schemeClr val="lt1"/>
              </a:solidFill>
              <a:latin typeface="Arial"/>
              <a:ea typeface="Arial"/>
              <a:cs typeface="Arial"/>
              <a:sym typeface="Arial"/>
            </a:endParaRPr>
          </a:p>
        </p:txBody>
      </p:sp>
      <p:grpSp>
        <p:nvGrpSpPr>
          <p:cNvPr id="240" name="Google Shape;240;p10"/>
          <p:cNvGrpSpPr/>
          <p:nvPr/>
        </p:nvGrpSpPr>
        <p:grpSpPr>
          <a:xfrm>
            <a:off x="-113833" y="615078"/>
            <a:ext cx="12126872" cy="5975058"/>
            <a:chOff x="-113833" y="638157"/>
            <a:chExt cx="12126872" cy="5975058"/>
          </a:xfrm>
        </p:grpSpPr>
        <p:grpSp>
          <p:nvGrpSpPr>
            <p:cNvPr id="241" name="Google Shape;241;p10"/>
            <p:cNvGrpSpPr/>
            <p:nvPr/>
          </p:nvGrpSpPr>
          <p:grpSpPr>
            <a:xfrm>
              <a:off x="-113833" y="4734229"/>
              <a:ext cx="7896187" cy="1878986"/>
              <a:chOff x="46797" y="1728371"/>
              <a:chExt cx="5698208" cy="1055977"/>
            </a:xfrm>
          </p:grpSpPr>
          <p:grpSp>
            <p:nvGrpSpPr>
              <p:cNvPr id="242" name="Google Shape;242;p10"/>
              <p:cNvGrpSpPr/>
              <p:nvPr/>
            </p:nvGrpSpPr>
            <p:grpSpPr>
              <a:xfrm>
                <a:off x="46797" y="1728371"/>
                <a:ext cx="5698208" cy="1055977"/>
                <a:chOff x="46797" y="1728371"/>
                <a:chExt cx="5698208" cy="1055977"/>
              </a:xfrm>
            </p:grpSpPr>
            <p:pic>
              <p:nvPicPr>
                <p:cNvPr id="243" name="Google Shape;243;p10"/>
                <p:cNvPicPr preferRelativeResize="0"/>
                <p:nvPr/>
              </p:nvPicPr>
              <p:blipFill rotWithShape="1">
                <a:blip r:embed="rId8">
                  <a:alphaModFix/>
                </a:blip>
                <a:srcRect b="0" l="0" r="0" t="0"/>
                <a:stretch/>
              </p:blipFill>
              <p:spPr>
                <a:xfrm>
                  <a:off x="46797" y="1728371"/>
                  <a:ext cx="5698208" cy="1055977"/>
                </a:xfrm>
                <a:prstGeom prst="rect">
                  <a:avLst/>
                </a:prstGeom>
                <a:noFill/>
                <a:ln>
                  <a:noFill/>
                </a:ln>
              </p:spPr>
            </p:pic>
            <p:pic>
              <p:nvPicPr>
                <p:cNvPr id="244" name="Google Shape;244;p10"/>
                <p:cNvPicPr preferRelativeResize="0"/>
                <p:nvPr/>
              </p:nvPicPr>
              <p:blipFill rotWithShape="1">
                <a:blip r:embed="rId9">
                  <a:alphaModFix/>
                </a:blip>
                <a:srcRect b="0" l="0" r="0" t="0"/>
                <a:stretch/>
              </p:blipFill>
              <p:spPr>
                <a:xfrm>
                  <a:off x="708355" y="1954757"/>
                  <a:ext cx="4375089" cy="593430"/>
                </a:xfrm>
                <a:prstGeom prst="rect">
                  <a:avLst/>
                </a:prstGeom>
                <a:noFill/>
                <a:ln>
                  <a:noFill/>
                </a:ln>
              </p:spPr>
            </p:pic>
          </p:grpSp>
          <p:sp>
            <p:nvSpPr>
              <p:cNvPr id="245" name="Google Shape;245;p10"/>
              <p:cNvSpPr/>
              <p:nvPr/>
            </p:nvSpPr>
            <p:spPr>
              <a:xfrm>
                <a:off x="875736" y="2097794"/>
                <a:ext cx="964692" cy="157785"/>
              </a:xfrm>
              <a:prstGeom prst="rect">
                <a:avLst/>
              </a:prstGeom>
              <a:solidFill>
                <a:srgbClr val="FFC000">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246" name="Google Shape;246;p10"/>
              <p:cNvSpPr/>
              <p:nvPr/>
            </p:nvSpPr>
            <p:spPr>
              <a:xfrm>
                <a:off x="3684890" y="2220830"/>
                <a:ext cx="1386602" cy="157785"/>
              </a:xfrm>
              <a:prstGeom prst="rect">
                <a:avLst/>
              </a:prstGeom>
              <a:solidFill>
                <a:schemeClr val="accent2">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247" name="Google Shape;247;p10"/>
              <p:cNvSpPr/>
              <p:nvPr/>
            </p:nvSpPr>
            <p:spPr>
              <a:xfrm>
                <a:off x="763524" y="2360179"/>
                <a:ext cx="348152" cy="145277"/>
              </a:xfrm>
              <a:prstGeom prst="rect">
                <a:avLst/>
              </a:prstGeom>
              <a:solidFill>
                <a:schemeClr val="accent2">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pic>
          <p:nvPicPr>
            <p:cNvPr id="248" name="Google Shape;248;p10"/>
            <p:cNvPicPr preferRelativeResize="0"/>
            <p:nvPr/>
          </p:nvPicPr>
          <p:blipFill rotWithShape="1">
            <a:blip r:embed="rId10">
              <a:alphaModFix/>
            </a:blip>
            <a:srcRect b="0" l="0" r="0" t="0"/>
            <a:stretch/>
          </p:blipFill>
          <p:spPr>
            <a:xfrm>
              <a:off x="7492473" y="638157"/>
              <a:ext cx="4520566" cy="5848450"/>
            </a:xfrm>
            <a:prstGeom prst="rect">
              <a:avLst/>
            </a:prstGeom>
            <a:noFill/>
            <a:ln>
              <a:noFill/>
            </a:ln>
          </p:spPr>
        </p:pic>
      </p:grpSp>
      <p:sp>
        <p:nvSpPr>
          <p:cNvPr id="249" name="Google Shape;249;p10"/>
          <p:cNvSpPr/>
          <p:nvPr/>
        </p:nvSpPr>
        <p:spPr>
          <a:xfrm>
            <a:off x="176047" y="3794217"/>
            <a:ext cx="7514399" cy="509769"/>
          </a:xfrm>
          <a:prstGeom prst="roundRect">
            <a:avLst>
              <a:gd fmla="val 16667" name="adj"/>
            </a:avLst>
          </a:prstGeom>
          <a:noFill/>
          <a:ln cap="flat" cmpd="sng" w="38100">
            <a:solidFill>
              <a:srgbClr val="00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1"/>
          <p:cNvSpPr/>
          <p:nvPr/>
        </p:nvSpPr>
        <p:spPr>
          <a:xfrm>
            <a:off x="115922" y="2725127"/>
            <a:ext cx="544930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Support provided to PDNA team</a:t>
            </a: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a:t>
            </a:r>
            <a:r>
              <a:rPr b="1" lang="en-US" sz="2000">
                <a:solidFill>
                  <a:schemeClr val="dk1"/>
                </a:solidFill>
                <a:latin typeface="Arial"/>
                <a:ea typeface="Arial"/>
                <a:cs typeface="Arial"/>
                <a:sym typeface="Arial"/>
              </a:rPr>
              <a:t>Overview</a:t>
            </a:r>
            <a:r>
              <a:rPr lang="en-US" sz="2000">
                <a:solidFill>
                  <a:schemeClr val="dk1"/>
                </a:solidFill>
                <a:latin typeface="Arial"/>
                <a:ea typeface="Arial"/>
                <a:cs typeface="Arial"/>
                <a:sym typeface="Arial"/>
              </a:rPr>
              <a:t> of ongoing EO activities worldwide</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a:t>
            </a:r>
            <a:r>
              <a:rPr b="1" lang="en-US" sz="2000">
                <a:solidFill>
                  <a:schemeClr val="dk1"/>
                </a:solidFill>
                <a:latin typeface="Arial"/>
                <a:ea typeface="Arial"/>
                <a:cs typeface="Arial"/>
                <a:sym typeface="Arial"/>
              </a:rPr>
              <a:t>PDNA/step A</a:t>
            </a:r>
            <a:r>
              <a:rPr lang="en-US" sz="2000">
                <a:solidFill>
                  <a:schemeClr val="dk1"/>
                </a:solidFill>
                <a:latin typeface="Arial"/>
                <a:ea typeface="Arial"/>
                <a:cs typeface="Arial"/>
                <a:sym typeface="Arial"/>
              </a:rPr>
              <a:t> : RO information delivered (Landslides/orchards; Natural Parks &amp; Reserves), complementary to WB/IPSOS, ESA-GDA /CIMA-LIST information</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a:t>
            </a:r>
            <a:r>
              <a:rPr b="1" lang="en-US" sz="2000">
                <a:solidFill>
                  <a:schemeClr val="dk1"/>
                </a:solidFill>
                <a:latin typeface="Arial"/>
                <a:ea typeface="Arial"/>
                <a:cs typeface="Arial"/>
                <a:sym typeface="Arial"/>
              </a:rPr>
              <a:t>PDNA/step B</a:t>
            </a:r>
            <a:r>
              <a:rPr lang="en-US" sz="2000">
                <a:solidFill>
                  <a:schemeClr val="dk1"/>
                </a:solidFill>
                <a:latin typeface="Arial"/>
                <a:ea typeface="Arial"/>
                <a:cs typeface="Arial"/>
                <a:sym typeface="Arial"/>
              </a:rPr>
              <a:t> : still ongoing </a:t>
            </a:r>
            <a:endParaRPr sz="2000">
              <a:solidFill>
                <a:schemeClr val="dk1"/>
              </a:solidFill>
              <a:latin typeface="Arial"/>
              <a:ea typeface="Arial"/>
              <a:cs typeface="Arial"/>
              <a:sym typeface="Arial"/>
            </a:endParaRPr>
          </a:p>
        </p:txBody>
      </p:sp>
      <p:sp>
        <p:nvSpPr>
          <p:cNvPr id="256" name="Google Shape;256;p11"/>
          <p:cNvSpPr txBox="1"/>
          <p:nvPr>
            <p:ph idx="12" type="sldNum"/>
          </p:nvPr>
        </p:nvSpPr>
        <p:spPr>
          <a:xfrm>
            <a:off x="9347199" y="6477654"/>
            <a:ext cx="28448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600">
                <a:solidFill>
                  <a:srgbClr val="888888"/>
                </a:solidFill>
                <a:latin typeface="Arial"/>
                <a:ea typeface="Arial"/>
                <a:cs typeface="Arial"/>
                <a:sym typeface="Arial"/>
              </a:rPr>
              <a:t>‹#›</a:t>
            </a:fld>
            <a:endParaRPr sz="1600">
              <a:solidFill>
                <a:srgbClr val="888888"/>
              </a:solidFill>
              <a:latin typeface="Calibri"/>
              <a:ea typeface="Calibri"/>
              <a:cs typeface="Calibri"/>
              <a:sym typeface="Calibri"/>
            </a:endParaRPr>
          </a:p>
        </p:txBody>
      </p:sp>
      <p:sp>
        <p:nvSpPr>
          <p:cNvPr id="257" name="Google Shape;257;p11"/>
          <p:cNvSpPr txBox="1"/>
          <p:nvPr>
            <p:ph type="title"/>
          </p:nvPr>
        </p:nvSpPr>
        <p:spPr>
          <a:xfrm>
            <a:off x="21326" y="159879"/>
            <a:ext cx="10421111" cy="838086"/>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US"/>
              <a:t>RO Demo4 - Pakistan floods 2022 </a:t>
            </a:r>
            <a:r>
              <a:rPr b="1" lang="en-US" sz="3600">
                <a:solidFill>
                  <a:srgbClr val="FFFF00"/>
                </a:solidFill>
              </a:rPr>
              <a:t>(ongoing)</a:t>
            </a:r>
            <a:endParaRPr b="1">
              <a:solidFill>
                <a:srgbClr val="FFFF00"/>
              </a:solidFill>
            </a:endParaRPr>
          </a:p>
        </p:txBody>
      </p:sp>
      <p:sp>
        <p:nvSpPr>
          <p:cNvPr id="258" name="Google Shape;258;p11"/>
          <p:cNvSpPr/>
          <p:nvPr/>
        </p:nvSpPr>
        <p:spPr>
          <a:xfrm>
            <a:off x="115922" y="5321990"/>
            <a:ext cx="9641839"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Next step : Resilient Recovery Reconstruction and Reform (4RF)</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Needs still to be defined by UE/WB/UNDP and Pakistan team </a:t>
            </a:r>
            <a:endParaRPr sz="2000">
              <a:solidFill>
                <a:schemeClr val="dk1"/>
              </a:solidFill>
              <a:latin typeface="Arial"/>
              <a:ea typeface="Arial"/>
              <a:cs typeface="Arial"/>
              <a:sym typeface="Arial"/>
            </a:endParaRPr>
          </a:p>
        </p:txBody>
      </p:sp>
      <p:sp>
        <p:nvSpPr>
          <p:cNvPr id="259" name="Google Shape;259;p11"/>
          <p:cNvSpPr txBox="1"/>
          <p:nvPr/>
        </p:nvSpPr>
        <p:spPr>
          <a:xfrm>
            <a:off x="215153" y="1234785"/>
            <a:ext cx="458544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4th RO Demonstrator triggered on Sept 20th, at </a:t>
            </a:r>
            <a:r>
              <a:rPr b="1" lang="en-US" sz="2400">
                <a:solidFill>
                  <a:schemeClr val="dk1"/>
                </a:solidFill>
                <a:latin typeface="Arial"/>
                <a:ea typeface="Arial"/>
                <a:cs typeface="Arial"/>
                <a:sym typeface="Arial"/>
              </a:rPr>
              <a:t>request of EU coordinating PDNA </a:t>
            </a:r>
            <a:r>
              <a:rPr lang="en-US" sz="2400">
                <a:solidFill>
                  <a:schemeClr val="dk1"/>
                </a:solidFill>
                <a:latin typeface="Arial"/>
                <a:ea typeface="Arial"/>
                <a:cs typeface="Arial"/>
                <a:sym typeface="Arial"/>
              </a:rPr>
              <a:t>in Pakistan</a:t>
            </a:r>
            <a:endParaRPr/>
          </a:p>
        </p:txBody>
      </p:sp>
      <p:pic>
        <p:nvPicPr>
          <p:cNvPr id="260" name="Google Shape;260;p11"/>
          <p:cNvPicPr preferRelativeResize="0"/>
          <p:nvPr/>
        </p:nvPicPr>
        <p:blipFill rotWithShape="1">
          <a:blip r:embed="rId3">
            <a:alphaModFix/>
          </a:blip>
          <a:srcRect b="0" l="0" r="0" t="0"/>
          <a:stretch/>
        </p:blipFill>
        <p:spPr>
          <a:xfrm>
            <a:off x="5433815" y="1088990"/>
            <a:ext cx="6701608" cy="3235620"/>
          </a:xfrm>
          <a:prstGeom prst="rect">
            <a:avLst/>
          </a:prstGeom>
          <a:noFill/>
          <a:ln>
            <a:noFill/>
          </a:ln>
        </p:spPr>
      </p:pic>
      <p:pic>
        <p:nvPicPr>
          <p:cNvPr id="261" name="Google Shape;261;p11"/>
          <p:cNvPicPr preferRelativeResize="0"/>
          <p:nvPr/>
        </p:nvPicPr>
        <p:blipFill rotWithShape="1">
          <a:blip r:embed="rId4">
            <a:alphaModFix/>
          </a:blip>
          <a:srcRect b="0" l="0" r="0" t="0"/>
          <a:stretch/>
        </p:blipFill>
        <p:spPr>
          <a:xfrm>
            <a:off x="9580478" y="5918967"/>
            <a:ext cx="1930204" cy="389123"/>
          </a:xfrm>
          <a:prstGeom prst="rect">
            <a:avLst/>
          </a:prstGeom>
          <a:noFill/>
          <a:ln>
            <a:noFill/>
          </a:ln>
        </p:spPr>
      </p:pic>
      <p:pic>
        <p:nvPicPr>
          <p:cNvPr id="262" name="Google Shape;262;p11"/>
          <p:cNvPicPr preferRelativeResize="0"/>
          <p:nvPr/>
        </p:nvPicPr>
        <p:blipFill rotWithShape="1">
          <a:blip r:embed="rId5">
            <a:alphaModFix/>
          </a:blip>
          <a:srcRect b="0" l="0" r="0" t="0"/>
          <a:stretch/>
        </p:blipFill>
        <p:spPr>
          <a:xfrm>
            <a:off x="11543991" y="5379558"/>
            <a:ext cx="486494" cy="985304"/>
          </a:xfrm>
          <a:prstGeom prst="rect">
            <a:avLst/>
          </a:prstGeom>
          <a:noFill/>
          <a:ln>
            <a:noFill/>
          </a:ln>
        </p:spPr>
      </p:pic>
      <p:pic>
        <p:nvPicPr>
          <p:cNvPr id="263" name="Google Shape;263;p11"/>
          <p:cNvPicPr preferRelativeResize="0"/>
          <p:nvPr/>
        </p:nvPicPr>
        <p:blipFill rotWithShape="1">
          <a:blip r:embed="rId6">
            <a:alphaModFix/>
          </a:blip>
          <a:srcRect b="0" l="0" r="0" t="0"/>
          <a:stretch/>
        </p:blipFill>
        <p:spPr>
          <a:xfrm>
            <a:off x="8584172" y="5872210"/>
            <a:ext cx="763027" cy="507760"/>
          </a:xfrm>
          <a:prstGeom prst="rect">
            <a:avLst/>
          </a:prstGeom>
          <a:noFill/>
          <a:ln>
            <a:noFill/>
          </a:ln>
        </p:spPr>
      </p:pic>
      <p:pic>
        <p:nvPicPr>
          <p:cNvPr id="264" name="Google Shape;264;p11"/>
          <p:cNvPicPr preferRelativeResize="0"/>
          <p:nvPr/>
        </p:nvPicPr>
        <p:blipFill rotWithShape="1">
          <a:blip r:embed="rId7">
            <a:alphaModFix/>
          </a:blip>
          <a:srcRect b="0" l="10119" r="4991" t="13132"/>
          <a:stretch/>
        </p:blipFill>
        <p:spPr>
          <a:xfrm>
            <a:off x="9279724" y="2746479"/>
            <a:ext cx="2754775" cy="2449853"/>
          </a:xfrm>
          <a:prstGeom prst="rect">
            <a:avLst/>
          </a:prstGeom>
          <a:noFill/>
          <a:ln>
            <a:noFill/>
          </a:ln>
        </p:spPr>
      </p:pic>
      <p:sp>
        <p:nvSpPr>
          <p:cNvPr id="265" name="Google Shape;265;p11"/>
          <p:cNvSpPr/>
          <p:nvPr/>
        </p:nvSpPr>
        <p:spPr>
          <a:xfrm>
            <a:off x="6555901" y="4318939"/>
            <a:ext cx="2723823"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C00000"/>
              </a:buClr>
              <a:buSzPts val="1800"/>
              <a:buFont typeface="Arial"/>
              <a:buNone/>
            </a:pPr>
            <a:r>
              <a:rPr b="0" i="1" lang="en-US" sz="1800" u="none" cap="none" strike="noStrike">
                <a:solidFill>
                  <a:srgbClr val="C00000"/>
                </a:solidFill>
                <a:latin typeface="Arial"/>
                <a:ea typeface="Arial"/>
                <a:cs typeface="Arial"/>
                <a:sym typeface="Arial"/>
              </a:rPr>
              <a:t>The 84 calamity districts </a:t>
            </a:r>
            <a:endParaRPr b="0" i="0" sz="1800" u="none" cap="none" strike="noStrike">
              <a:solidFill>
                <a:srgbClr val="C00000"/>
              </a:solidFill>
              <a:latin typeface="Arial"/>
              <a:ea typeface="Arial"/>
              <a:cs typeface="Arial"/>
              <a:sym typeface="Arial"/>
            </a:endParaRPr>
          </a:p>
          <a:p>
            <a:pPr indent="0" lvl="0" marL="0" marR="0" rtl="0" algn="r">
              <a:lnSpc>
                <a:spcPct val="100000"/>
              </a:lnSpc>
              <a:spcBef>
                <a:spcPts val="0"/>
              </a:spcBef>
              <a:spcAft>
                <a:spcPts val="0"/>
              </a:spcAft>
              <a:buClr>
                <a:srgbClr val="C00000"/>
              </a:buClr>
              <a:buSzPts val="1800"/>
              <a:buFont typeface="Arial"/>
              <a:buNone/>
            </a:pPr>
            <a:r>
              <a:rPr b="0" i="1" lang="en-US" sz="1800" u="none" cap="none" strike="noStrike">
                <a:solidFill>
                  <a:srgbClr val="C00000"/>
                </a:solidFill>
                <a:latin typeface="Arial"/>
                <a:ea typeface="Arial"/>
                <a:cs typeface="Arial"/>
                <a:sym typeface="Arial"/>
              </a:rPr>
              <a:t>with a high priority level</a:t>
            </a:r>
            <a:endParaRPr b="0" i="0" sz="1800" u="none" cap="none" strike="noStrike">
              <a:solidFill>
                <a:srgbClr val="C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2"/>
          <p:cNvSpPr txBox="1"/>
          <p:nvPr>
            <p:ph type="title"/>
          </p:nvPr>
        </p:nvSpPr>
        <p:spPr>
          <a:xfrm>
            <a:off x="40914" y="177366"/>
            <a:ext cx="10420233"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b="1" lang="en-US" sz="4000"/>
              <a:t>RO partners contributions - Perspectives</a:t>
            </a:r>
            <a:endParaRPr b="1" sz="4000"/>
          </a:p>
        </p:txBody>
      </p:sp>
      <p:grpSp>
        <p:nvGrpSpPr>
          <p:cNvPr id="271" name="Google Shape;271;p12"/>
          <p:cNvGrpSpPr/>
          <p:nvPr/>
        </p:nvGrpSpPr>
        <p:grpSpPr>
          <a:xfrm>
            <a:off x="176400" y="1006346"/>
            <a:ext cx="8786123" cy="5587999"/>
            <a:chOff x="0" y="-104624"/>
            <a:chExt cx="8405620" cy="5587999"/>
          </a:xfrm>
        </p:grpSpPr>
        <p:sp>
          <p:nvSpPr>
            <p:cNvPr id="272" name="Google Shape;272;p12"/>
            <p:cNvSpPr/>
            <p:nvPr/>
          </p:nvSpPr>
          <p:spPr>
            <a:xfrm>
              <a:off x="3271981" y="-104624"/>
              <a:ext cx="5133639" cy="1902580"/>
            </a:xfrm>
            <a:prstGeom prst="rightArrow">
              <a:avLst>
                <a:gd fmla="val 75000" name="adj1"/>
                <a:gd fmla="val 35289" name="adj2"/>
              </a:avLst>
            </a:prstGeom>
            <a:solidFill>
              <a:srgbClr val="9FB0CC">
                <a:alpha val="89803"/>
              </a:srgbClr>
            </a:solidFill>
            <a:ln cap="flat" cmpd="sng" w="25400">
              <a:solidFill>
                <a:srgbClr val="CCCDD1">
                  <a:alpha val="89803"/>
                </a:srgbClr>
              </a:solidFill>
              <a:prstDash val="solid"/>
              <a:miter lim="800000"/>
              <a:headEnd len="sm" w="sm" type="none"/>
              <a:tailEnd len="sm" w="sm" type="none"/>
            </a:ln>
          </p:spPr>
          <p:txBody>
            <a:bodyPr anchorCtr="0" anchor="t" bIns="8250" lIns="8250" spcFirstLastPara="1" rIns="8250" wrap="square" tIns="8250">
              <a:noAutofit/>
            </a:bodyPr>
            <a:lstStyle/>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International Charter Space &amp; major disasters</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Copernicus EMS Rapid Mapping</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Sentinel-Asia</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UNOSAT</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Open-source sat data (Landsat, Sentinels, DTM)</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Data bases (landcover, population,..)</a:t>
              </a:r>
              <a:endParaRPr b="1" i="0" sz="2400" u="none" cap="none" strike="noStrike">
                <a:solidFill>
                  <a:schemeClr val="dk1"/>
                </a:solidFill>
                <a:latin typeface="Arial"/>
                <a:ea typeface="Arial"/>
                <a:cs typeface="Arial"/>
                <a:sym typeface="Arial"/>
              </a:endParaRPr>
            </a:p>
          </p:txBody>
        </p:sp>
        <p:sp>
          <p:nvSpPr>
            <p:cNvPr id="273" name="Google Shape;273;p12"/>
            <p:cNvSpPr/>
            <p:nvPr/>
          </p:nvSpPr>
          <p:spPr>
            <a:xfrm>
              <a:off x="0" y="0"/>
              <a:ext cx="3251200" cy="1693333"/>
            </a:xfrm>
            <a:prstGeom prst="roundRect">
              <a:avLst>
                <a:gd fmla="val 16667" name="adj"/>
              </a:avLst>
            </a:prstGeom>
            <a:solidFill>
              <a:schemeClr val="accent1"/>
            </a:solidFill>
            <a:ln cap="flat" cmpd="sng" w="25400">
              <a:solidFill>
                <a:schemeClr val="lt1"/>
              </a:solidFill>
              <a:prstDash val="solid"/>
              <a:miter lim="800000"/>
              <a:headEnd len="sm" w="sm" type="none"/>
              <a:tailEnd len="sm" w="sm" type="none"/>
            </a:ln>
          </p:spPr>
          <p:txBody>
            <a:bodyPr anchorCtr="0" anchor="ctr" bIns="41900" lIns="83800" spcFirstLastPara="1" rIns="83800" wrap="square" tIns="41900">
              <a:noAutofit/>
            </a:bodyPr>
            <a:lstStyle/>
            <a:p>
              <a:pPr indent="0" lvl="0" marL="0" marR="0" rtl="0" algn="ctr">
                <a:lnSpc>
                  <a:spcPct val="90000"/>
                </a:lnSpc>
                <a:spcBef>
                  <a:spcPts val="0"/>
                </a:spcBef>
                <a:spcAft>
                  <a:spcPts val="0"/>
                </a:spcAft>
                <a:buNone/>
              </a:pPr>
              <a:r>
                <a:rPr b="1" lang="en-US" sz="2200">
                  <a:solidFill>
                    <a:srgbClr val="C7DF84"/>
                  </a:solidFill>
                  <a:latin typeface="Arial"/>
                  <a:ea typeface="Arial"/>
                  <a:cs typeface="Arial"/>
                  <a:sym typeface="Arial"/>
                </a:rPr>
                <a:t>Openly available </a:t>
              </a:r>
              <a:r>
                <a:rPr b="1" lang="en-US" sz="2200">
                  <a:solidFill>
                    <a:schemeClr val="lt1"/>
                  </a:solidFill>
                  <a:latin typeface="Arial"/>
                  <a:ea typeface="Arial"/>
                  <a:cs typeface="Arial"/>
                  <a:sym typeface="Arial"/>
                </a:rPr>
                <a:t>response data and products</a:t>
              </a:r>
              <a:endParaRPr b="1" sz="1800">
                <a:solidFill>
                  <a:schemeClr val="lt1"/>
                </a:solidFill>
                <a:latin typeface="Arial"/>
                <a:ea typeface="Arial"/>
                <a:cs typeface="Arial"/>
                <a:sym typeface="Arial"/>
              </a:endParaRPr>
            </a:p>
          </p:txBody>
        </p:sp>
        <p:sp>
          <p:nvSpPr>
            <p:cNvPr id="274" name="Google Shape;274;p12"/>
            <p:cNvSpPr/>
            <p:nvPr/>
          </p:nvSpPr>
          <p:spPr>
            <a:xfrm>
              <a:off x="3282372" y="1757511"/>
              <a:ext cx="5001771" cy="1940679"/>
            </a:xfrm>
            <a:prstGeom prst="rightArrow">
              <a:avLst>
                <a:gd fmla="val 75000" name="adj1"/>
                <a:gd fmla="val 34330" name="adj2"/>
              </a:avLst>
            </a:prstGeom>
            <a:solidFill>
              <a:srgbClr val="9FB0CC">
                <a:alpha val="89803"/>
              </a:srgbClr>
            </a:solidFill>
            <a:ln cap="flat" cmpd="sng" w="25400">
              <a:solidFill>
                <a:srgbClr val="CCCDD1">
                  <a:alpha val="89803"/>
                </a:srgbClr>
              </a:solidFill>
              <a:prstDash val="solid"/>
              <a:miter lim="800000"/>
              <a:headEnd len="sm" w="sm" type="none"/>
              <a:tailEnd len="sm" w="sm" type="none"/>
            </a:ln>
          </p:spPr>
          <p:txBody>
            <a:bodyPr anchorCtr="0" anchor="t" bIns="8250" lIns="8250" spcFirstLastPara="1" rIns="8250" wrap="square" tIns="8250">
              <a:noAutofit/>
            </a:bodyPr>
            <a:lstStyle/>
            <a:p>
              <a:pPr indent="-114300" lvl="1" marL="114300" marR="0" rtl="0" algn="l">
                <a:lnSpc>
                  <a:spcPct val="90000"/>
                </a:lnSpc>
                <a:spcBef>
                  <a:spcPts val="0"/>
                </a:spcBef>
                <a:spcAft>
                  <a:spcPts val="0"/>
                </a:spcAft>
                <a:buClr>
                  <a:srgbClr val="C00000"/>
                </a:buClr>
                <a:buSzPts val="1600"/>
                <a:buFont typeface="Arial"/>
                <a:buChar char="•"/>
              </a:pPr>
              <a:r>
                <a:rPr b="1" i="0" lang="en-US" sz="1600" u="none" cap="none" strike="noStrike">
                  <a:solidFill>
                    <a:srgbClr val="C00000"/>
                  </a:solidFill>
                  <a:latin typeface="Arial"/>
                  <a:ea typeface="Arial"/>
                  <a:cs typeface="Arial"/>
                  <a:sym typeface="Arial"/>
                </a:rPr>
                <a:t>RO liaison officer </a:t>
              </a:r>
              <a:r>
                <a:rPr b="1" i="0" lang="en-US" sz="1600" u="none" cap="none" strike="noStrike">
                  <a:solidFill>
                    <a:schemeClr val="dk1"/>
                  </a:solidFill>
                  <a:latin typeface="Arial"/>
                  <a:ea typeface="Arial"/>
                  <a:cs typeface="Arial"/>
                  <a:sym typeface="Arial"/>
                </a:rPr>
                <a:t>and overall coordination</a:t>
              </a:r>
              <a:endParaRPr b="1" i="0" sz="16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Dedicated acquisitions of commercial data</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Complex satellite products (e.g. SAR interfero, 3D products, …) </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Value adding services</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rgbClr val="C00000"/>
                </a:buClr>
                <a:buSzPts val="1600"/>
                <a:buFont typeface="Arial"/>
                <a:buChar char="•"/>
              </a:pPr>
              <a:r>
                <a:rPr b="1" i="0" lang="en-US" sz="1600" u="none" cap="none" strike="noStrike">
                  <a:solidFill>
                    <a:srgbClr val="C00000"/>
                  </a:solidFill>
                  <a:latin typeface="Arial"/>
                  <a:ea typeface="Arial"/>
                  <a:cs typeface="Arial"/>
                  <a:sym typeface="Arial"/>
                </a:rPr>
                <a:t>Capacity Building</a:t>
              </a:r>
              <a:endParaRPr b="1" i="0" sz="2400" u="none" cap="none" strike="noStrike">
                <a:solidFill>
                  <a:srgbClr val="C00000"/>
                </a:solidFill>
                <a:latin typeface="Arial"/>
                <a:ea typeface="Arial"/>
                <a:cs typeface="Arial"/>
                <a:sym typeface="Arial"/>
              </a:endParaRPr>
            </a:p>
            <a:p>
              <a:pPr indent="-12700" lvl="1" marL="114300" marR="0" rtl="0" algn="l">
                <a:lnSpc>
                  <a:spcPct val="90000"/>
                </a:lnSpc>
                <a:spcBef>
                  <a:spcPts val="0"/>
                </a:spcBef>
                <a:spcAft>
                  <a:spcPts val="0"/>
                </a:spcAft>
                <a:buClr>
                  <a:schemeClr val="dk1"/>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275" name="Google Shape;275;p12"/>
            <p:cNvSpPr/>
            <p:nvPr/>
          </p:nvSpPr>
          <p:spPr>
            <a:xfrm>
              <a:off x="0" y="1862666"/>
              <a:ext cx="3251200" cy="1693333"/>
            </a:xfrm>
            <a:prstGeom prst="roundRect">
              <a:avLst>
                <a:gd fmla="val 16667" name="adj"/>
              </a:avLst>
            </a:prstGeom>
            <a:solidFill>
              <a:srgbClr val="32445F"/>
            </a:solidFill>
            <a:ln cap="flat" cmpd="sng" w="25400">
              <a:solidFill>
                <a:schemeClr val="lt1"/>
              </a:solidFill>
              <a:prstDash val="solid"/>
              <a:miter lim="800000"/>
              <a:headEnd len="sm" w="sm" type="none"/>
              <a:tailEnd len="sm" w="sm" type="none"/>
            </a:ln>
          </p:spPr>
          <p:txBody>
            <a:bodyPr anchorCtr="0" anchor="ctr" bIns="41900" lIns="83800" spcFirstLastPara="1" rIns="83800" wrap="square" tIns="41900">
              <a:noAutofit/>
            </a:bodyPr>
            <a:lstStyle/>
            <a:p>
              <a:pPr indent="0" lvl="0" marL="0" marR="0" rtl="0" algn="ctr">
                <a:lnSpc>
                  <a:spcPct val="90000"/>
                </a:lnSpc>
                <a:spcBef>
                  <a:spcPts val="0"/>
                </a:spcBef>
                <a:spcAft>
                  <a:spcPts val="0"/>
                </a:spcAft>
                <a:buNone/>
              </a:pPr>
              <a:r>
                <a:rPr b="1" lang="en-US" sz="2200">
                  <a:solidFill>
                    <a:srgbClr val="C7DF84"/>
                  </a:solidFill>
                  <a:latin typeface="Arial"/>
                  <a:ea typeface="Arial"/>
                  <a:cs typeface="Arial"/>
                  <a:sym typeface="Arial"/>
                </a:rPr>
                <a:t>CEOS best efforts </a:t>
              </a:r>
              <a:endParaRPr b="1" sz="2200">
                <a:solidFill>
                  <a:srgbClr val="C7DF84"/>
                </a:solidFill>
                <a:latin typeface="Arial"/>
                <a:ea typeface="Arial"/>
                <a:cs typeface="Arial"/>
                <a:sym typeface="Arial"/>
              </a:endParaRPr>
            </a:p>
            <a:p>
              <a:pPr indent="0" lvl="0" marL="0" marR="0" rtl="0" algn="ctr">
                <a:lnSpc>
                  <a:spcPct val="90000"/>
                </a:lnSpc>
                <a:spcBef>
                  <a:spcPts val="0"/>
                </a:spcBef>
                <a:spcAft>
                  <a:spcPts val="0"/>
                </a:spcAft>
                <a:buNone/>
              </a:pPr>
              <a:r>
                <a:rPr b="1" lang="en-US" sz="2200">
                  <a:solidFill>
                    <a:schemeClr val="lt1"/>
                  </a:solidFill>
                  <a:latin typeface="Arial"/>
                  <a:ea typeface="Arial"/>
                  <a:cs typeface="Arial"/>
                  <a:sym typeface="Arial"/>
                </a:rPr>
                <a:t>RO coordination, </a:t>
              </a:r>
              <a:endParaRPr/>
            </a:p>
            <a:p>
              <a:pPr indent="0" lvl="0" marL="0" marR="0" rtl="0" algn="ctr">
                <a:lnSpc>
                  <a:spcPct val="90000"/>
                </a:lnSpc>
                <a:spcBef>
                  <a:spcPts val="0"/>
                </a:spcBef>
                <a:spcAft>
                  <a:spcPts val="0"/>
                </a:spcAft>
                <a:buNone/>
              </a:pPr>
              <a:r>
                <a:rPr b="1" lang="en-US" sz="2200">
                  <a:solidFill>
                    <a:schemeClr val="lt1"/>
                  </a:solidFill>
                  <a:latin typeface="Arial"/>
                  <a:ea typeface="Arial"/>
                  <a:cs typeface="Arial"/>
                  <a:sym typeface="Arial"/>
                </a:rPr>
                <a:t>data and products</a:t>
              </a:r>
              <a:endParaRPr b="1" sz="1800">
                <a:solidFill>
                  <a:schemeClr val="lt1"/>
                </a:solidFill>
                <a:latin typeface="Arial"/>
                <a:ea typeface="Arial"/>
                <a:cs typeface="Arial"/>
                <a:sym typeface="Arial"/>
              </a:endParaRPr>
            </a:p>
          </p:txBody>
        </p:sp>
        <p:sp>
          <p:nvSpPr>
            <p:cNvPr id="276" name="Google Shape;276;p12"/>
            <p:cNvSpPr/>
            <p:nvPr/>
          </p:nvSpPr>
          <p:spPr>
            <a:xfrm>
              <a:off x="3271981" y="3634013"/>
              <a:ext cx="5022554" cy="1849362"/>
            </a:xfrm>
            <a:prstGeom prst="rightArrow">
              <a:avLst>
                <a:gd fmla="val 75000" name="adj1"/>
                <a:gd fmla="val 28571" name="adj2"/>
              </a:avLst>
            </a:prstGeom>
            <a:solidFill>
              <a:srgbClr val="9FB0CC">
                <a:alpha val="89803"/>
              </a:srgbClr>
            </a:solidFill>
            <a:ln cap="flat" cmpd="sng" w="25400">
              <a:solidFill>
                <a:srgbClr val="CCCDD1">
                  <a:alpha val="89803"/>
                </a:srgbClr>
              </a:solidFill>
              <a:prstDash val="solid"/>
              <a:miter lim="800000"/>
              <a:headEnd len="sm" w="sm" type="none"/>
              <a:tailEnd len="sm" w="sm" type="none"/>
            </a:ln>
          </p:spPr>
          <p:txBody>
            <a:bodyPr anchorCtr="0" anchor="t" bIns="8250" lIns="8250" spcFirstLastPara="1" rIns="8250" wrap="square" tIns="8250">
              <a:noAutofit/>
            </a:bodyPr>
            <a:lstStyle/>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Linkages to Copernicus EMS Risk &amp; Recovery,  ESA GDA, UN-Spider, …</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Value adding services</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Expert analysis</a:t>
              </a:r>
              <a:endParaRPr b="1" i="0" sz="2400" u="none" cap="none" strike="noStrike">
                <a:solidFill>
                  <a:schemeClr val="dk1"/>
                </a:solidFill>
                <a:latin typeface="Arial"/>
                <a:ea typeface="Arial"/>
                <a:cs typeface="Arial"/>
                <a:sym typeface="Arial"/>
              </a:endParaRPr>
            </a:p>
            <a:p>
              <a:pPr indent="-114300" lvl="1" marL="1143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Integration of other advanced data sources  (e.g. social media, drones, …)</a:t>
              </a:r>
              <a:endParaRPr b="1" i="0" sz="2400" u="none" cap="none" strike="noStrike">
                <a:solidFill>
                  <a:schemeClr val="dk1"/>
                </a:solidFill>
                <a:latin typeface="Arial"/>
                <a:ea typeface="Arial"/>
                <a:cs typeface="Arial"/>
                <a:sym typeface="Arial"/>
              </a:endParaRPr>
            </a:p>
          </p:txBody>
        </p:sp>
        <p:sp>
          <p:nvSpPr>
            <p:cNvPr id="277" name="Google Shape;277;p12"/>
            <p:cNvSpPr/>
            <p:nvPr/>
          </p:nvSpPr>
          <p:spPr>
            <a:xfrm>
              <a:off x="20781" y="3712028"/>
              <a:ext cx="3251200" cy="1693333"/>
            </a:xfrm>
            <a:prstGeom prst="roundRect">
              <a:avLst>
                <a:gd fmla="val 16667" name="adj"/>
              </a:avLst>
            </a:prstGeom>
            <a:solidFill>
              <a:srgbClr val="32445F"/>
            </a:solidFill>
            <a:ln cap="flat" cmpd="sng" w="25400">
              <a:solidFill>
                <a:schemeClr val="lt1"/>
              </a:solidFill>
              <a:prstDash val="solid"/>
              <a:miter lim="800000"/>
              <a:headEnd len="sm" w="sm" type="none"/>
              <a:tailEnd len="sm" w="sm" type="none"/>
            </a:ln>
          </p:spPr>
          <p:txBody>
            <a:bodyPr anchorCtr="0" anchor="ctr" bIns="41900" lIns="83800" spcFirstLastPara="1" rIns="83800" wrap="square" tIns="41900">
              <a:noAutofit/>
            </a:bodyPr>
            <a:lstStyle/>
            <a:p>
              <a:pPr indent="0" lvl="0" marL="0" marR="0" rtl="0" algn="ctr">
                <a:lnSpc>
                  <a:spcPct val="90000"/>
                </a:lnSpc>
                <a:spcBef>
                  <a:spcPts val="0"/>
                </a:spcBef>
                <a:spcAft>
                  <a:spcPts val="0"/>
                </a:spcAft>
                <a:buNone/>
              </a:pPr>
              <a:r>
                <a:rPr b="1" lang="en-US" sz="2200">
                  <a:solidFill>
                    <a:srgbClr val="C7DF84"/>
                  </a:solidFill>
                  <a:latin typeface="Arial"/>
                  <a:ea typeface="Arial"/>
                  <a:cs typeface="Arial"/>
                  <a:sym typeface="Arial"/>
                </a:rPr>
                <a:t>Ad hoc contributions</a:t>
              </a:r>
              <a:r>
                <a:rPr b="1" lang="en-US" sz="2200">
                  <a:solidFill>
                    <a:srgbClr val="222A35"/>
                  </a:solidFill>
                  <a:latin typeface="Arial"/>
                  <a:ea typeface="Arial"/>
                  <a:cs typeface="Arial"/>
                  <a:sym typeface="Arial"/>
                </a:rPr>
                <a:t>: </a:t>
              </a:r>
              <a:r>
                <a:rPr b="1" lang="en-US" sz="2200">
                  <a:solidFill>
                    <a:schemeClr val="lt1"/>
                  </a:solidFill>
                  <a:latin typeface="Arial"/>
                  <a:ea typeface="Arial"/>
                  <a:cs typeface="Arial"/>
                  <a:sym typeface="Arial"/>
                </a:rPr>
                <a:t>academia, international org.         (e.g. CEMS, UN, FAO..)</a:t>
              </a:r>
              <a:endParaRPr b="1" sz="1800">
                <a:solidFill>
                  <a:schemeClr val="lt1"/>
                </a:solidFill>
                <a:latin typeface="Arial"/>
                <a:ea typeface="Arial"/>
                <a:cs typeface="Arial"/>
                <a:sym typeface="Arial"/>
              </a:endParaRPr>
            </a:p>
          </p:txBody>
        </p:sp>
      </p:grpSp>
      <p:sp>
        <p:nvSpPr>
          <p:cNvPr id="278" name="Google Shape;278;p12"/>
          <p:cNvSpPr/>
          <p:nvPr/>
        </p:nvSpPr>
        <p:spPr>
          <a:xfrm>
            <a:off x="8634985" y="1822345"/>
            <a:ext cx="3652326" cy="40934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7A9826"/>
                </a:solidFill>
                <a:latin typeface="Arial"/>
                <a:ea typeface="Arial"/>
                <a:cs typeface="Arial"/>
                <a:sym typeface="Arial"/>
              </a:rPr>
              <a:t>RO :</a:t>
            </a:r>
            <a:endParaRPr/>
          </a:p>
          <a:p>
            <a:pPr indent="0" lvl="0" marL="0" marR="0" rtl="0" algn="ctr">
              <a:spcBef>
                <a:spcPts val="0"/>
              </a:spcBef>
              <a:spcAft>
                <a:spcPts val="0"/>
              </a:spcAft>
              <a:buNone/>
            </a:pPr>
            <a:r>
              <a:rPr b="1" lang="en-US" sz="2000">
                <a:solidFill>
                  <a:srgbClr val="7A9826"/>
                </a:solidFill>
                <a:latin typeface="Arial"/>
                <a:ea typeface="Arial"/>
                <a:cs typeface="Arial"/>
                <a:sym typeface="Arial"/>
              </a:rPr>
              <a:t>integrated dynamic situational awareness </a:t>
            </a:r>
            <a:endParaRPr b="1" sz="2000">
              <a:solidFill>
                <a:srgbClr val="7A9826"/>
              </a:solidFill>
              <a:latin typeface="Arial"/>
              <a:ea typeface="Arial"/>
              <a:cs typeface="Arial"/>
              <a:sym typeface="Arial"/>
            </a:endParaRPr>
          </a:p>
          <a:p>
            <a:pPr indent="0" lvl="0" marL="0" marR="0" rtl="0" algn="ctr">
              <a:spcBef>
                <a:spcPts val="0"/>
              </a:spcBef>
              <a:spcAft>
                <a:spcPts val="0"/>
              </a:spcAft>
              <a:buNone/>
            </a:pPr>
            <a:r>
              <a:rPr b="1" lang="en-US" sz="2000">
                <a:solidFill>
                  <a:srgbClr val="7A9826"/>
                </a:solidFill>
                <a:latin typeface="Arial"/>
                <a:ea typeface="Arial"/>
                <a:cs typeface="Arial"/>
                <a:sym typeface="Arial"/>
              </a:rPr>
              <a:t>to support Recovery:</a:t>
            </a:r>
            <a:endParaRPr/>
          </a:p>
          <a:p>
            <a:pPr indent="0" lvl="0" marL="0" marR="0" rtl="0" algn="ctr">
              <a:spcBef>
                <a:spcPts val="0"/>
              </a:spcBef>
              <a:spcAft>
                <a:spcPts val="0"/>
              </a:spcAft>
              <a:buNone/>
            </a:pPr>
            <a:r>
              <a:t/>
            </a:r>
            <a:endParaRPr sz="2000">
              <a:solidFill>
                <a:srgbClr val="000000"/>
              </a:solidFill>
              <a:latin typeface="Arial"/>
              <a:ea typeface="Arial"/>
              <a:cs typeface="Arial"/>
              <a:sym typeface="Arial"/>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Pre and post disaster baselines;</a:t>
            </a:r>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Informed PDNA;</a:t>
            </a:r>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Recovery Framework; Monitoring &amp; Evaluation;</a:t>
            </a:r>
            <a:endParaRPr/>
          </a:p>
          <a:p>
            <a:pPr indent="0" lvl="0" marL="0" marR="0" rtl="0" algn="ctr">
              <a:spcBef>
                <a:spcPts val="0"/>
              </a:spcBef>
              <a:spcAft>
                <a:spcPts val="0"/>
              </a:spcAft>
              <a:buNone/>
            </a:pPr>
            <a:r>
              <a:t/>
            </a:r>
            <a:endParaRPr sz="2000">
              <a:solidFill>
                <a:srgbClr val="000000"/>
              </a:solidFill>
              <a:latin typeface="Arial"/>
              <a:ea typeface="Arial"/>
              <a:cs typeface="Arial"/>
              <a:sym typeface="Arial"/>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Capacity Building </a:t>
            </a:r>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assessment and plan.</a:t>
            </a:r>
            <a:endParaRPr/>
          </a:p>
        </p:txBody>
      </p:sp>
      <p:sp>
        <p:nvSpPr>
          <p:cNvPr id="279" name="Google Shape;279;p12"/>
          <p:cNvSpPr/>
          <p:nvPr/>
        </p:nvSpPr>
        <p:spPr>
          <a:xfrm>
            <a:off x="8846409" y="1671146"/>
            <a:ext cx="3229477" cy="4395826"/>
          </a:xfrm>
          <a:prstGeom prst="roundRect">
            <a:avLst>
              <a:gd fmla="val 16667" name="adj"/>
            </a:avLst>
          </a:prstGeom>
          <a:noFill/>
          <a:ln cap="flat" cmpd="sng" w="38100">
            <a:solidFill>
              <a:srgbClr val="7A98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fficher l'image d'origine" id="285" name="Google Shape;285;p13"/>
          <p:cNvPicPr preferRelativeResize="0"/>
          <p:nvPr/>
        </p:nvPicPr>
        <p:blipFill rotWithShape="1">
          <a:blip r:embed="rId3">
            <a:alphaModFix/>
          </a:blip>
          <a:srcRect b="0" l="0" r="0" t="0"/>
          <a:stretch/>
        </p:blipFill>
        <p:spPr>
          <a:xfrm>
            <a:off x="4392446" y="1641100"/>
            <a:ext cx="495431" cy="437189"/>
          </a:xfrm>
          <a:prstGeom prst="rect">
            <a:avLst/>
          </a:prstGeom>
          <a:noFill/>
          <a:ln>
            <a:noFill/>
          </a:ln>
        </p:spPr>
      </p:pic>
      <p:sp>
        <p:nvSpPr>
          <p:cNvPr id="286" name="Google Shape;286;p13"/>
          <p:cNvSpPr txBox="1"/>
          <p:nvPr>
            <p:ph idx="12" type="sldNum"/>
          </p:nvPr>
        </p:nvSpPr>
        <p:spPr>
          <a:xfrm>
            <a:off x="8126055" y="5782542"/>
            <a:ext cx="1229389" cy="1544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900">
                <a:solidFill>
                  <a:srgbClr val="000000"/>
                </a:solidFill>
                <a:latin typeface="Century Gothic"/>
                <a:ea typeface="Century Gothic"/>
                <a:cs typeface="Century Gothic"/>
                <a:sym typeface="Century Gothic"/>
              </a:rPr>
              <a:t>‹#›</a:t>
            </a:fld>
            <a:endParaRPr sz="900">
              <a:solidFill>
                <a:srgbClr val="000000"/>
              </a:solidFill>
              <a:latin typeface="Century Gothic"/>
              <a:ea typeface="Century Gothic"/>
              <a:cs typeface="Century Gothic"/>
              <a:sym typeface="Century Gothic"/>
            </a:endParaRPr>
          </a:p>
        </p:txBody>
      </p:sp>
      <p:pic>
        <p:nvPicPr>
          <p:cNvPr id="287" name="Google Shape;287;p13"/>
          <p:cNvPicPr preferRelativeResize="0"/>
          <p:nvPr/>
        </p:nvPicPr>
        <p:blipFill rotWithShape="1">
          <a:blip r:embed="rId4">
            <a:alphaModFix/>
          </a:blip>
          <a:srcRect b="0" l="0" r="0" t="0"/>
          <a:stretch/>
        </p:blipFill>
        <p:spPr>
          <a:xfrm>
            <a:off x="4283210" y="2117702"/>
            <a:ext cx="6684037" cy="2947968"/>
          </a:xfrm>
          <a:prstGeom prst="rect">
            <a:avLst/>
          </a:prstGeom>
          <a:noFill/>
          <a:ln>
            <a:noFill/>
          </a:ln>
        </p:spPr>
      </p:pic>
      <p:pic>
        <p:nvPicPr>
          <p:cNvPr descr="Logov4" id="288" name="Google Shape;288;p13"/>
          <p:cNvPicPr preferRelativeResize="0"/>
          <p:nvPr/>
        </p:nvPicPr>
        <p:blipFill rotWithShape="1">
          <a:blip r:embed="rId5">
            <a:alphaModFix/>
          </a:blip>
          <a:srcRect b="0" l="0" r="0" t="0"/>
          <a:stretch/>
        </p:blipFill>
        <p:spPr>
          <a:xfrm>
            <a:off x="4541913" y="2698528"/>
            <a:ext cx="431007" cy="432197"/>
          </a:xfrm>
          <a:prstGeom prst="rect">
            <a:avLst/>
          </a:prstGeom>
          <a:noFill/>
          <a:ln>
            <a:noFill/>
          </a:ln>
        </p:spPr>
      </p:pic>
      <p:pic>
        <p:nvPicPr>
          <p:cNvPr descr="SentinelAsia_titleLogoIM-07" id="289" name="Google Shape;289;p13"/>
          <p:cNvPicPr preferRelativeResize="0"/>
          <p:nvPr/>
        </p:nvPicPr>
        <p:blipFill rotWithShape="1">
          <a:blip r:embed="rId6">
            <a:alphaModFix/>
          </a:blip>
          <a:srcRect b="0" l="0" r="0" t="0"/>
          <a:stretch/>
        </p:blipFill>
        <p:spPr>
          <a:xfrm>
            <a:off x="4941965" y="2836536"/>
            <a:ext cx="485775" cy="365623"/>
          </a:xfrm>
          <a:prstGeom prst="rect">
            <a:avLst/>
          </a:prstGeom>
          <a:noFill/>
          <a:ln>
            <a:noFill/>
          </a:ln>
        </p:spPr>
      </p:pic>
      <p:pic>
        <p:nvPicPr>
          <p:cNvPr id="290" name="Google Shape;290;p13"/>
          <p:cNvPicPr preferRelativeResize="0"/>
          <p:nvPr/>
        </p:nvPicPr>
        <p:blipFill rotWithShape="1">
          <a:blip r:embed="rId7">
            <a:alphaModFix/>
          </a:blip>
          <a:srcRect b="0" l="0" r="0" t="0"/>
          <a:stretch/>
        </p:blipFill>
        <p:spPr>
          <a:xfrm>
            <a:off x="4989268" y="2689207"/>
            <a:ext cx="495435" cy="165145"/>
          </a:xfrm>
          <a:prstGeom prst="rect">
            <a:avLst/>
          </a:prstGeom>
          <a:noFill/>
          <a:ln>
            <a:noFill/>
          </a:ln>
        </p:spPr>
      </p:pic>
      <p:pic>
        <p:nvPicPr>
          <p:cNvPr descr="200px-United_Nations" id="291" name="Google Shape;291;p13"/>
          <p:cNvPicPr preferRelativeResize="0"/>
          <p:nvPr/>
        </p:nvPicPr>
        <p:blipFill rotWithShape="1">
          <a:blip r:embed="rId8">
            <a:alphaModFix/>
          </a:blip>
          <a:srcRect b="0" l="0" r="0" t="0"/>
          <a:stretch/>
        </p:blipFill>
        <p:spPr>
          <a:xfrm>
            <a:off x="5479004" y="2914626"/>
            <a:ext cx="248725" cy="201013"/>
          </a:xfrm>
          <a:prstGeom prst="rect">
            <a:avLst/>
          </a:prstGeom>
          <a:noFill/>
          <a:ln>
            <a:noFill/>
          </a:ln>
        </p:spPr>
      </p:pic>
      <p:pic>
        <p:nvPicPr>
          <p:cNvPr descr="logo-UNITAR simple" id="292" name="Google Shape;292;p13"/>
          <p:cNvPicPr preferRelativeResize="0"/>
          <p:nvPr/>
        </p:nvPicPr>
        <p:blipFill rotWithShape="1">
          <a:blip r:embed="rId9">
            <a:alphaModFix/>
          </a:blip>
          <a:srcRect b="0" l="0" r="0" t="0"/>
          <a:stretch/>
        </p:blipFill>
        <p:spPr>
          <a:xfrm>
            <a:off x="5751601" y="2917807"/>
            <a:ext cx="247943" cy="206923"/>
          </a:xfrm>
          <a:prstGeom prst="rect">
            <a:avLst/>
          </a:prstGeom>
          <a:noFill/>
          <a:ln>
            <a:noFill/>
          </a:ln>
        </p:spPr>
      </p:pic>
      <p:sp>
        <p:nvSpPr>
          <p:cNvPr id="293" name="Google Shape;293;p13"/>
          <p:cNvSpPr txBox="1"/>
          <p:nvPr/>
        </p:nvSpPr>
        <p:spPr>
          <a:xfrm>
            <a:off x="8318797" y="4746607"/>
            <a:ext cx="737777" cy="219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25">
                <a:solidFill>
                  <a:srgbClr val="000000"/>
                </a:solidFill>
                <a:latin typeface="Arial"/>
                <a:ea typeface="Arial"/>
                <a:cs typeface="Arial"/>
                <a:sym typeface="Arial"/>
              </a:rPr>
              <a:t>Planning</a:t>
            </a:r>
            <a:endParaRPr/>
          </a:p>
        </p:txBody>
      </p:sp>
      <p:pic>
        <p:nvPicPr>
          <p:cNvPr descr="Afficher l'image d'origine" id="294" name="Google Shape;294;p13"/>
          <p:cNvPicPr preferRelativeResize="0"/>
          <p:nvPr/>
        </p:nvPicPr>
        <p:blipFill rotWithShape="1">
          <a:blip r:embed="rId10">
            <a:alphaModFix/>
          </a:blip>
          <a:srcRect b="0" l="0" r="0" t="0"/>
          <a:stretch/>
        </p:blipFill>
        <p:spPr>
          <a:xfrm>
            <a:off x="4972919" y="1813929"/>
            <a:ext cx="549112" cy="391991"/>
          </a:xfrm>
          <a:prstGeom prst="rect">
            <a:avLst/>
          </a:prstGeom>
          <a:noFill/>
          <a:ln>
            <a:noFill/>
          </a:ln>
        </p:spPr>
      </p:pic>
      <p:sp>
        <p:nvSpPr>
          <p:cNvPr id="295" name="Google Shape;295;p13"/>
          <p:cNvSpPr txBox="1"/>
          <p:nvPr/>
        </p:nvSpPr>
        <p:spPr>
          <a:xfrm>
            <a:off x="8256665" y="4329061"/>
            <a:ext cx="571499" cy="450121"/>
          </a:xfrm>
          <a:prstGeom prst="rect">
            <a:avLst/>
          </a:prstGeom>
          <a:solidFill>
            <a:srgbClr val="FFCC66"/>
          </a:solidFill>
          <a:ln cap="flat" cmpd="sng" w="12700">
            <a:solidFill>
              <a:schemeClr val="dk1"/>
            </a:solidFill>
            <a:prstDash val="solid"/>
            <a:miter lim="400000"/>
            <a:headEnd len="sm" w="sm" type="none"/>
            <a:tailEnd len="sm" w="sm" type="none"/>
          </a:ln>
        </p:spPr>
        <p:txBody>
          <a:bodyPr anchorCtr="0" anchor="t" bIns="34275" lIns="34275" spcFirstLastPara="1" rIns="34275" wrap="square" tIns="34275">
            <a:spAutoFit/>
          </a:bodyPr>
          <a:lstStyle/>
          <a:p>
            <a:pPr indent="0" lvl="0" marL="0" marR="0" rtl="0" algn="l">
              <a:spcBef>
                <a:spcPts val="0"/>
              </a:spcBef>
              <a:spcAft>
                <a:spcPts val="0"/>
              </a:spcAft>
              <a:buNone/>
            </a:pPr>
            <a:r>
              <a:rPr b="1" lang="en-US" sz="825">
                <a:solidFill>
                  <a:schemeClr val="dk1"/>
                </a:solidFill>
                <a:latin typeface="Arial"/>
                <a:ea typeface="Arial"/>
                <a:cs typeface="Arial"/>
                <a:sym typeface="Arial"/>
              </a:rPr>
              <a:t>National Recovery Plan</a:t>
            </a:r>
            <a:endParaRPr/>
          </a:p>
        </p:txBody>
      </p:sp>
      <p:grpSp>
        <p:nvGrpSpPr>
          <p:cNvPr id="296" name="Google Shape;296;p13"/>
          <p:cNvGrpSpPr/>
          <p:nvPr/>
        </p:nvGrpSpPr>
        <p:grpSpPr>
          <a:xfrm>
            <a:off x="5284863" y="1815465"/>
            <a:ext cx="5682384" cy="3502861"/>
            <a:chOff x="1447800" y="1425811"/>
            <a:chExt cx="7576512" cy="4670482"/>
          </a:xfrm>
        </p:grpSpPr>
        <p:pic>
          <p:nvPicPr>
            <p:cNvPr descr="RADARSAT-2" id="297" name="Google Shape;297;p13"/>
            <p:cNvPicPr preferRelativeResize="0"/>
            <p:nvPr/>
          </p:nvPicPr>
          <p:blipFill rotWithShape="1">
            <a:blip r:embed="rId11">
              <a:alphaModFix/>
            </a:blip>
            <a:srcRect b="0" l="0" r="0" t="0"/>
            <a:stretch/>
          </p:blipFill>
          <p:spPr>
            <a:xfrm>
              <a:off x="1596004" y="1575931"/>
              <a:ext cx="742913" cy="383400"/>
            </a:xfrm>
            <a:prstGeom prst="rect">
              <a:avLst/>
            </a:prstGeom>
            <a:noFill/>
            <a:ln>
              <a:noFill/>
            </a:ln>
          </p:spPr>
        </p:pic>
        <p:pic>
          <p:nvPicPr>
            <p:cNvPr id="298" name="Google Shape;298;p13"/>
            <p:cNvPicPr preferRelativeResize="0"/>
            <p:nvPr/>
          </p:nvPicPr>
          <p:blipFill rotWithShape="1">
            <a:blip r:embed="rId12">
              <a:alphaModFix/>
            </a:blip>
            <a:srcRect b="0" l="0" r="0" t="0"/>
            <a:stretch/>
          </p:blipFill>
          <p:spPr>
            <a:xfrm>
              <a:off x="3983601" y="1452792"/>
              <a:ext cx="505785" cy="534535"/>
            </a:xfrm>
            <a:prstGeom prst="rect">
              <a:avLst/>
            </a:prstGeom>
            <a:noFill/>
            <a:ln>
              <a:noFill/>
            </a:ln>
          </p:spPr>
        </p:pic>
        <p:pic>
          <p:nvPicPr>
            <p:cNvPr id="299" name="Google Shape;299;p13"/>
            <p:cNvPicPr preferRelativeResize="0"/>
            <p:nvPr/>
          </p:nvPicPr>
          <p:blipFill rotWithShape="1">
            <a:blip r:embed="rId13">
              <a:alphaModFix/>
            </a:blip>
            <a:srcRect b="0" l="0" r="0" t="0"/>
            <a:stretch/>
          </p:blipFill>
          <p:spPr>
            <a:xfrm>
              <a:off x="2333762" y="1471727"/>
              <a:ext cx="557185" cy="450080"/>
            </a:xfrm>
            <a:prstGeom prst="rect">
              <a:avLst/>
            </a:prstGeom>
            <a:noFill/>
            <a:ln>
              <a:noFill/>
            </a:ln>
          </p:spPr>
        </p:pic>
        <p:pic>
          <p:nvPicPr>
            <p:cNvPr descr="Afficher l'image d'origine" id="300" name="Google Shape;300;p13"/>
            <p:cNvPicPr preferRelativeResize="0"/>
            <p:nvPr/>
          </p:nvPicPr>
          <p:blipFill rotWithShape="1">
            <a:blip r:embed="rId14">
              <a:alphaModFix/>
            </a:blip>
            <a:srcRect b="0" l="0" r="0" t="0"/>
            <a:stretch/>
          </p:blipFill>
          <p:spPr>
            <a:xfrm>
              <a:off x="6273975" y="1459778"/>
              <a:ext cx="902151" cy="676681"/>
            </a:xfrm>
            <a:prstGeom prst="rect">
              <a:avLst/>
            </a:prstGeom>
            <a:noFill/>
            <a:ln>
              <a:noFill/>
            </a:ln>
          </p:spPr>
        </p:pic>
        <p:pic>
          <p:nvPicPr>
            <p:cNvPr descr="RADARSAT-2" id="301" name="Google Shape;301;p13"/>
            <p:cNvPicPr preferRelativeResize="0"/>
            <p:nvPr/>
          </p:nvPicPr>
          <p:blipFill rotWithShape="1">
            <a:blip r:embed="rId11">
              <a:alphaModFix/>
            </a:blip>
            <a:srcRect b="0" l="0" r="0" t="0"/>
            <a:stretch/>
          </p:blipFill>
          <p:spPr>
            <a:xfrm>
              <a:off x="5124487" y="1611320"/>
              <a:ext cx="742913" cy="383400"/>
            </a:xfrm>
            <a:prstGeom prst="rect">
              <a:avLst/>
            </a:prstGeom>
            <a:noFill/>
            <a:ln>
              <a:noFill/>
            </a:ln>
          </p:spPr>
        </p:pic>
        <p:pic>
          <p:nvPicPr>
            <p:cNvPr id="302" name="Google Shape;302;p13"/>
            <p:cNvPicPr preferRelativeResize="0"/>
            <p:nvPr/>
          </p:nvPicPr>
          <p:blipFill rotWithShape="1">
            <a:blip r:embed="rId15">
              <a:alphaModFix/>
            </a:blip>
            <a:srcRect b="0" l="0" r="0" t="0"/>
            <a:stretch/>
          </p:blipFill>
          <p:spPr>
            <a:xfrm>
              <a:off x="5752297" y="1619939"/>
              <a:ext cx="724452" cy="540424"/>
            </a:xfrm>
            <a:prstGeom prst="rect">
              <a:avLst/>
            </a:prstGeom>
            <a:noFill/>
            <a:ln>
              <a:noFill/>
            </a:ln>
          </p:spPr>
        </p:pic>
        <p:sp>
          <p:nvSpPr>
            <p:cNvPr id="303" name="Google Shape;303;p13"/>
            <p:cNvSpPr/>
            <p:nvPr/>
          </p:nvSpPr>
          <p:spPr>
            <a:xfrm>
              <a:off x="1447800" y="3654129"/>
              <a:ext cx="7576512" cy="2442164"/>
            </a:xfrm>
            <a:prstGeom prst="roundRect">
              <a:avLst>
                <a:gd fmla="val 16667" name="adj"/>
              </a:avLst>
            </a:prstGeom>
            <a:noFill/>
            <a:ln cap="flat" cmpd="sng" w="5715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FFFFFF"/>
                </a:solidFill>
                <a:latin typeface="Calibri"/>
                <a:ea typeface="Calibri"/>
                <a:cs typeface="Calibri"/>
                <a:sym typeface="Calibri"/>
              </a:endParaRPr>
            </a:p>
          </p:txBody>
        </p:sp>
        <p:pic>
          <p:nvPicPr>
            <p:cNvPr descr="Afficher l'image d'origine" id="304" name="Google Shape;304;p13"/>
            <p:cNvPicPr preferRelativeResize="0"/>
            <p:nvPr/>
          </p:nvPicPr>
          <p:blipFill rotWithShape="1">
            <a:blip r:embed="rId3">
              <a:alphaModFix/>
            </a:blip>
            <a:srcRect b="0" l="0" r="0" t="0"/>
            <a:stretch/>
          </p:blipFill>
          <p:spPr>
            <a:xfrm>
              <a:off x="3382825" y="1425811"/>
              <a:ext cx="660573" cy="582918"/>
            </a:xfrm>
            <a:prstGeom prst="rect">
              <a:avLst/>
            </a:prstGeom>
            <a:noFill/>
            <a:ln>
              <a:noFill/>
            </a:ln>
          </p:spPr>
        </p:pic>
        <p:pic>
          <p:nvPicPr>
            <p:cNvPr id="305" name="Google Shape;305;p13"/>
            <p:cNvPicPr preferRelativeResize="0"/>
            <p:nvPr/>
          </p:nvPicPr>
          <p:blipFill rotWithShape="1">
            <a:blip r:embed="rId16">
              <a:alphaModFix/>
            </a:blip>
            <a:srcRect b="0" l="0" r="0" t="0"/>
            <a:stretch/>
          </p:blipFill>
          <p:spPr>
            <a:xfrm>
              <a:off x="2881247" y="1573681"/>
              <a:ext cx="739650" cy="384049"/>
            </a:xfrm>
            <a:prstGeom prst="rect">
              <a:avLst/>
            </a:prstGeom>
            <a:noFill/>
            <a:ln>
              <a:noFill/>
            </a:ln>
          </p:spPr>
        </p:pic>
        <p:pic>
          <p:nvPicPr>
            <p:cNvPr id="306" name="Google Shape;306;p13"/>
            <p:cNvPicPr preferRelativeResize="0"/>
            <p:nvPr/>
          </p:nvPicPr>
          <p:blipFill rotWithShape="1">
            <a:blip r:embed="rId16">
              <a:alphaModFix/>
            </a:blip>
            <a:srcRect b="0" l="0" r="0" t="0"/>
            <a:stretch/>
          </p:blipFill>
          <p:spPr>
            <a:xfrm>
              <a:off x="7111836" y="1645400"/>
              <a:ext cx="739651" cy="384049"/>
            </a:xfrm>
            <a:prstGeom prst="rect">
              <a:avLst/>
            </a:prstGeom>
            <a:noFill/>
            <a:ln>
              <a:noFill/>
            </a:ln>
          </p:spPr>
        </p:pic>
        <p:pic>
          <p:nvPicPr>
            <p:cNvPr id="307" name="Google Shape;307;p13"/>
            <p:cNvPicPr preferRelativeResize="0"/>
            <p:nvPr/>
          </p:nvPicPr>
          <p:blipFill rotWithShape="1">
            <a:blip r:embed="rId17">
              <a:alphaModFix/>
            </a:blip>
            <a:srcRect b="0" l="0" r="0" t="0"/>
            <a:stretch/>
          </p:blipFill>
          <p:spPr>
            <a:xfrm>
              <a:off x="7892173" y="1654974"/>
              <a:ext cx="413188" cy="333763"/>
            </a:xfrm>
            <a:prstGeom prst="rect">
              <a:avLst/>
            </a:prstGeom>
            <a:noFill/>
            <a:ln>
              <a:noFill/>
            </a:ln>
          </p:spPr>
        </p:pic>
      </p:grpSp>
      <p:sp>
        <p:nvSpPr>
          <p:cNvPr id="308" name="Google Shape;308;p13"/>
          <p:cNvSpPr txBox="1"/>
          <p:nvPr/>
        </p:nvSpPr>
        <p:spPr>
          <a:xfrm>
            <a:off x="523148" y="260055"/>
            <a:ext cx="11021786" cy="553779"/>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2800">
                <a:solidFill>
                  <a:srgbClr val="FFFFFF"/>
                </a:solidFill>
                <a:latin typeface="Arial Black"/>
                <a:ea typeface="Arial Black"/>
                <a:cs typeface="Arial Black"/>
                <a:sym typeface="Arial Black"/>
              </a:rPr>
              <a:t>Objective after Demonstrator :</a:t>
            </a:r>
            <a:endParaRPr/>
          </a:p>
          <a:p>
            <a:pPr indent="0" lvl="0" marL="0" marR="0" rtl="0" algn="ctr">
              <a:spcBef>
                <a:spcPts val="0"/>
              </a:spcBef>
              <a:spcAft>
                <a:spcPts val="0"/>
              </a:spcAft>
              <a:buNone/>
            </a:pPr>
            <a:r>
              <a:rPr b="1" lang="en-US" sz="2800">
                <a:solidFill>
                  <a:srgbClr val="FFFFFF"/>
                </a:solidFill>
                <a:latin typeface="Arial Black"/>
                <a:ea typeface="Arial Black"/>
                <a:cs typeface="Arial Black"/>
                <a:sym typeface="Arial Black"/>
              </a:rPr>
              <a:t>RO integrated in operational Recovery process</a:t>
            </a:r>
            <a:endParaRPr/>
          </a:p>
        </p:txBody>
      </p:sp>
      <p:pic>
        <p:nvPicPr>
          <p:cNvPr descr="RADARSAT-2" id="309" name="Google Shape;309;p13"/>
          <p:cNvPicPr preferRelativeResize="0"/>
          <p:nvPr/>
        </p:nvPicPr>
        <p:blipFill rotWithShape="1">
          <a:blip r:embed="rId11">
            <a:alphaModFix/>
          </a:blip>
          <a:srcRect b="0" l="0" r="0" t="0"/>
          <a:stretch/>
        </p:blipFill>
        <p:spPr>
          <a:xfrm>
            <a:off x="4736143" y="1562722"/>
            <a:ext cx="557185" cy="287551"/>
          </a:xfrm>
          <a:prstGeom prst="rect">
            <a:avLst/>
          </a:prstGeom>
          <a:noFill/>
          <a:ln>
            <a:noFill/>
          </a:ln>
        </p:spPr>
      </p:pic>
      <p:pic>
        <p:nvPicPr>
          <p:cNvPr descr="Afficher l'image d'origine" id="310" name="Google Shape;310;p13"/>
          <p:cNvPicPr preferRelativeResize="0"/>
          <p:nvPr/>
        </p:nvPicPr>
        <p:blipFill rotWithShape="1">
          <a:blip r:embed="rId10">
            <a:alphaModFix/>
          </a:blip>
          <a:srcRect b="0" l="0" r="0" t="0"/>
          <a:stretch/>
        </p:blipFill>
        <p:spPr>
          <a:xfrm>
            <a:off x="4972919" y="1813929"/>
            <a:ext cx="549112" cy="391991"/>
          </a:xfrm>
          <a:prstGeom prst="rect">
            <a:avLst/>
          </a:prstGeom>
          <a:noFill/>
          <a:ln>
            <a:noFill/>
          </a:ln>
        </p:spPr>
      </p:pic>
      <p:pic>
        <p:nvPicPr>
          <p:cNvPr id="311" name="Google Shape;311;p13"/>
          <p:cNvPicPr preferRelativeResize="0"/>
          <p:nvPr/>
        </p:nvPicPr>
        <p:blipFill rotWithShape="1">
          <a:blip r:embed="rId12">
            <a:alphaModFix/>
          </a:blip>
          <a:srcRect b="0" l="0" r="0" t="0"/>
          <a:stretch/>
        </p:blipFill>
        <p:spPr>
          <a:xfrm>
            <a:off x="4609931" y="1979698"/>
            <a:ext cx="379339" cy="400901"/>
          </a:xfrm>
          <a:prstGeom prst="rect">
            <a:avLst/>
          </a:prstGeom>
          <a:noFill/>
          <a:ln>
            <a:noFill/>
          </a:ln>
        </p:spPr>
      </p:pic>
      <p:pic>
        <p:nvPicPr>
          <p:cNvPr id="312" name="Google Shape;312;p13"/>
          <p:cNvPicPr preferRelativeResize="0"/>
          <p:nvPr/>
        </p:nvPicPr>
        <p:blipFill rotWithShape="1">
          <a:blip r:embed="rId13">
            <a:alphaModFix/>
          </a:blip>
          <a:srcRect b="0" l="0" r="0" t="0"/>
          <a:stretch/>
        </p:blipFill>
        <p:spPr>
          <a:xfrm>
            <a:off x="4222274" y="1913521"/>
            <a:ext cx="417889" cy="337560"/>
          </a:xfrm>
          <a:prstGeom prst="rect">
            <a:avLst/>
          </a:prstGeom>
          <a:noFill/>
          <a:ln>
            <a:noFill/>
          </a:ln>
        </p:spPr>
      </p:pic>
      <p:pic>
        <p:nvPicPr>
          <p:cNvPr descr="Afficher l'image d'origine" id="313" name="Google Shape;313;p13"/>
          <p:cNvPicPr preferRelativeResize="0"/>
          <p:nvPr/>
        </p:nvPicPr>
        <p:blipFill rotWithShape="1">
          <a:blip r:embed="rId14">
            <a:alphaModFix/>
          </a:blip>
          <a:srcRect b="0" l="0" r="0" t="0"/>
          <a:stretch/>
        </p:blipFill>
        <p:spPr>
          <a:xfrm>
            <a:off x="4054658" y="1429087"/>
            <a:ext cx="676615" cy="507511"/>
          </a:xfrm>
          <a:prstGeom prst="rect">
            <a:avLst/>
          </a:prstGeom>
          <a:noFill/>
          <a:ln>
            <a:noFill/>
          </a:ln>
        </p:spPr>
      </p:pic>
      <p:sp>
        <p:nvSpPr>
          <p:cNvPr id="314" name="Google Shape;314;p13"/>
          <p:cNvSpPr/>
          <p:nvPr/>
        </p:nvSpPr>
        <p:spPr>
          <a:xfrm>
            <a:off x="7518358" y="2252652"/>
            <a:ext cx="524021" cy="1674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venir"/>
              <a:ea typeface="Avenir"/>
              <a:cs typeface="Avenir"/>
              <a:sym typeface="Avenir"/>
            </a:endParaRPr>
          </a:p>
        </p:txBody>
      </p:sp>
      <p:sp>
        <p:nvSpPr>
          <p:cNvPr id="315" name="Google Shape;315;p13"/>
          <p:cNvSpPr/>
          <p:nvPr/>
        </p:nvSpPr>
        <p:spPr>
          <a:xfrm>
            <a:off x="5284865" y="3490533"/>
            <a:ext cx="3619629" cy="1831623"/>
          </a:xfrm>
          <a:prstGeom prst="roundRect">
            <a:avLst>
              <a:gd fmla="val 16667" name="adj"/>
            </a:avLst>
          </a:prstGeom>
          <a:noFill/>
          <a:ln cap="flat" cmpd="sng" w="571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FFFFFF"/>
              </a:solidFill>
              <a:latin typeface="Calibri"/>
              <a:ea typeface="Calibri"/>
              <a:cs typeface="Calibri"/>
              <a:sym typeface="Calibri"/>
            </a:endParaRPr>
          </a:p>
        </p:txBody>
      </p:sp>
      <p:sp>
        <p:nvSpPr>
          <p:cNvPr id="316" name="Google Shape;316;p13"/>
          <p:cNvSpPr/>
          <p:nvPr/>
        </p:nvSpPr>
        <p:spPr>
          <a:xfrm>
            <a:off x="849086" y="5700582"/>
            <a:ext cx="10662557" cy="618631"/>
          </a:xfrm>
          <a:prstGeom prst="rect">
            <a:avLst/>
          </a:prstGeom>
          <a:solidFill>
            <a:schemeClr val="lt1"/>
          </a:solidFill>
          <a:ln cap="flat" cmpd="sng" w="38100">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324000" lvl="1" marL="0" marR="0" rtl="0" algn="ctr">
              <a:lnSpc>
                <a:spcPct val="90000"/>
              </a:lnSpc>
              <a:spcBef>
                <a:spcPts val="0"/>
              </a:spcBef>
              <a:spcAft>
                <a:spcPts val="0"/>
              </a:spcAft>
              <a:buClr>
                <a:srgbClr val="008E40"/>
              </a:buClr>
              <a:buSzPts val="2000"/>
              <a:buFont typeface="Arial"/>
              <a:buNone/>
            </a:pPr>
            <a:r>
              <a:rPr b="1" i="0" lang="en-US" sz="2000" u="none" cap="none" strike="noStrike">
                <a:solidFill>
                  <a:srgbClr val="008E40"/>
                </a:solidFill>
                <a:latin typeface="Arial"/>
                <a:ea typeface="Arial"/>
                <a:cs typeface="Arial"/>
                <a:sym typeface="Arial"/>
              </a:rPr>
              <a:t>“Sustainable Recovery Observatory” </a:t>
            </a:r>
            <a:r>
              <a:rPr b="1" i="0" lang="en-US" sz="2000" u="none" cap="none" strike="noStrike">
                <a:solidFill>
                  <a:srgbClr val="002060"/>
                </a:solidFill>
                <a:latin typeface="Arial"/>
                <a:ea typeface="Arial"/>
                <a:cs typeface="Arial"/>
                <a:sym typeface="Arial"/>
              </a:rPr>
              <a:t>:  </a:t>
            </a:r>
            <a:r>
              <a:rPr b="1" i="0" lang="en-US" sz="1800" u="none" cap="none" strike="noStrike">
                <a:solidFill>
                  <a:srgbClr val="002060"/>
                </a:solidFill>
                <a:latin typeface="Arial"/>
                <a:ea typeface="Arial"/>
                <a:cs typeface="Arial"/>
                <a:sym typeface="Arial"/>
              </a:rPr>
              <a:t>Process allowing operational use of EO for PDNA, Recovery Planning, then Monitoring &amp; Evaluation, by international stakeholders in charge</a:t>
            </a:r>
            <a:endParaRPr b="1" i="0" sz="1800" u="none" cap="none" strike="noStrike">
              <a:solidFill>
                <a:srgbClr val="002060"/>
              </a:solidFill>
              <a:latin typeface="Arial"/>
              <a:ea typeface="Arial"/>
              <a:cs typeface="Arial"/>
              <a:sym typeface="Arial"/>
            </a:endParaRPr>
          </a:p>
        </p:txBody>
      </p:sp>
      <p:pic>
        <p:nvPicPr>
          <p:cNvPr descr="Afficher l'image d'origine" id="317" name="Google Shape;317;p13"/>
          <p:cNvPicPr preferRelativeResize="0"/>
          <p:nvPr/>
        </p:nvPicPr>
        <p:blipFill rotWithShape="1">
          <a:blip r:embed="rId3">
            <a:alphaModFix/>
          </a:blip>
          <a:srcRect b="0" l="0" r="0" t="0"/>
          <a:stretch/>
        </p:blipFill>
        <p:spPr>
          <a:xfrm>
            <a:off x="7581482" y="1926367"/>
            <a:ext cx="407222" cy="359350"/>
          </a:xfrm>
          <a:prstGeom prst="rect">
            <a:avLst/>
          </a:prstGeom>
          <a:noFill/>
          <a:ln>
            <a:noFill/>
          </a:ln>
        </p:spPr>
      </p:pic>
      <p:pic>
        <p:nvPicPr>
          <p:cNvPr id="318" name="Google Shape;318;p13"/>
          <p:cNvPicPr preferRelativeResize="0"/>
          <p:nvPr/>
        </p:nvPicPr>
        <p:blipFill rotWithShape="1">
          <a:blip r:embed="rId18">
            <a:alphaModFix/>
          </a:blip>
          <a:srcRect b="0" l="0" r="0" t="0"/>
          <a:stretch/>
        </p:blipFill>
        <p:spPr>
          <a:xfrm>
            <a:off x="7053936" y="3574479"/>
            <a:ext cx="577247" cy="432195"/>
          </a:xfrm>
          <a:prstGeom prst="rect">
            <a:avLst/>
          </a:prstGeom>
          <a:noFill/>
          <a:ln>
            <a:noFill/>
          </a:ln>
        </p:spPr>
      </p:pic>
      <p:pic>
        <p:nvPicPr>
          <p:cNvPr id="319" name="Google Shape;319;p13"/>
          <p:cNvPicPr preferRelativeResize="0"/>
          <p:nvPr/>
        </p:nvPicPr>
        <p:blipFill rotWithShape="1">
          <a:blip r:embed="rId19">
            <a:alphaModFix/>
          </a:blip>
          <a:srcRect b="0" l="0" r="0" t="0"/>
          <a:stretch/>
        </p:blipFill>
        <p:spPr>
          <a:xfrm>
            <a:off x="7692119" y="3591331"/>
            <a:ext cx="626678" cy="417026"/>
          </a:xfrm>
          <a:prstGeom prst="rect">
            <a:avLst/>
          </a:prstGeom>
          <a:noFill/>
          <a:ln>
            <a:noFill/>
          </a:ln>
        </p:spPr>
      </p:pic>
      <p:pic>
        <p:nvPicPr>
          <p:cNvPr id="320" name="Google Shape;320;p13"/>
          <p:cNvPicPr preferRelativeResize="0"/>
          <p:nvPr/>
        </p:nvPicPr>
        <p:blipFill rotWithShape="1">
          <a:blip r:embed="rId20">
            <a:alphaModFix/>
          </a:blip>
          <a:srcRect b="0" l="0" r="0" t="0"/>
          <a:stretch/>
        </p:blipFill>
        <p:spPr>
          <a:xfrm>
            <a:off x="8359045" y="3591260"/>
            <a:ext cx="863629" cy="425171"/>
          </a:xfrm>
          <a:prstGeom prst="rect">
            <a:avLst/>
          </a:prstGeom>
          <a:noFill/>
          <a:ln>
            <a:noFill/>
          </a:ln>
        </p:spPr>
      </p:pic>
      <p:pic>
        <p:nvPicPr>
          <p:cNvPr id="321" name="Google Shape;321;p13"/>
          <p:cNvPicPr preferRelativeResize="0"/>
          <p:nvPr/>
        </p:nvPicPr>
        <p:blipFill rotWithShape="1">
          <a:blip r:embed="rId21">
            <a:alphaModFix/>
          </a:blip>
          <a:srcRect b="0" l="0" r="0" t="0"/>
          <a:stretch/>
        </p:blipFill>
        <p:spPr>
          <a:xfrm>
            <a:off x="864548" y="1340068"/>
            <a:ext cx="1819432" cy="744825"/>
          </a:xfrm>
          <a:prstGeom prst="rect">
            <a:avLst/>
          </a:prstGeom>
          <a:noFill/>
          <a:ln>
            <a:noFill/>
          </a:ln>
        </p:spPr>
      </p:pic>
      <p:pic>
        <p:nvPicPr>
          <p:cNvPr id="322" name="Google Shape;322;p13"/>
          <p:cNvPicPr preferRelativeResize="0"/>
          <p:nvPr/>
        </p:nvPicPr>
        <p:blipFill rotWithShape="1">
          <a:blip r:embed="rId18">
            <a:alphaModFix/>
          </a:blip>
          <a:srcRect b="0" l="0" r="0" t="0"/>
          <a:stretch/>
        </p:blipFill>
        <p:spPr>
          <a:xfrm>
            <a:off x="139618" y="2360144"/>
            <a:ext cx="962199" cy="720415"/>
          </a:xfrm>
          <a:prstGeom prst="rect">
            <a:avLst/>
          </a:prstGeom>
          <a:noFill/>
          <a:ln>
            <a:noFill/>
          </a:ln>
        </p:spPr>
      </p:pic>
      <p:pic>
        <p:nvPicPr>
          <p:cNvPr id="323" name="Google Shape;323;p13"/>
          <p:cNvPicPr preferRelativeResize="0"/>
          <p:nvPr/>
        </p:nvPicPr>
        <p:blipFill rotWithShape="1">
          <a:blip r:embed="rId19">
            <a:alphaModFix/>
          </a:blip>
          <a:srcRect b="0" l="0" r="0" t="0"/>
          <a:stretch/>
        </p:blipFill>
        <p:spPr>
          <a:xfrm>
            <a:off x="1165973" y="2372786"/>
            <a:ext cx="1044594" cy="695130"/>
          </a:xfrm>
          <a:prstGeom prst="rect">
            <a:avLst/>
          </a:prstGeom>
          <a:noFill/>
          <a:ln>
            <a:noFill/>
          </a:ln>
        </p:spPr>
      </p:pic>
      <p:pic>
        <p:nvPicPr>
          <p:cNvPr id="324" name="Google Shape;324;p13"/>
          <p:cNvPicPr preferRelativeResize="0"/>
          <p:nvPr/>
        </p:nvPicPr>
        <p:blipFill rotWithShape="1">
          <a:blip r:embed="rId20">
            <a:alphaModFix/>
          </a:blip>
          <a:srcRect b="0" l="0" r="0" t="0"/>
          <a:stretch/>
        </p:blipFill>
        <p:spPr>
          <a:xfrm>
            <a:off x="2282014" y="2359209"/>
            <a:ext cx="1439562" cy="708707"/>
          </a:xfrm>
          <a:prstGeom prst="rect">
            <a:avLst/>
          </a:prstGeom>
          <a:noFill/>
          <a:ln>
            <a:noFill/>
          </a:ln>
        </p:spPr>
      </p:pic>
      <p:pic>
        <p:nvPicPr>
          <p:cNvPr descr="Sharing Space-based Information:" id="325" name="Google Shape;325;p13"/>
          <p:cNvPicPr preferRelativeResize="0"/>
          <p:nvPr/>
        </p:nvPicPr>
        <p:blipFill rotWithShape="1">
          <a:blip r:embed="rId22">
            <a:alphaModFix/>
          </a:blip>
          <a:srcRect b="0" l="0" r="0" t="0"/>
          <a:stretch/>
        </p:blipFill>
        <p:spPr>
          <a:xfrm>
            <a:off x="1799663" y="4680680"/>
            <a:ext cx="1214788" cy="615083"/>
          </a:xfrm>
          <a:prstGeom prst="rect">
            <a:avLst/>
          </a:prstGeom>
          <a:noFill/>
          <a:ln>
            <a:noFill/>
          </a:ln>
        </p:spPr>
      </p:pic>
      <p:pic>
        <p:nvPicPr>
          <p:cNvPr id="326" name="Google Shape;326;p13"/>
          <p:cNvPicPr preferRelativeResize="0"/>
          <p:nvPr/>
        </p:nvPicPr>
        <p:blipFill rotWithShape="1">
          <a:blip r:embed="rId23">
            <a:alphaModFix/>
          </a:blip>
          <a:srcRect b="0" l="0" r="0" t="0"/>
          <a:stretch/>
        </p:blipFill>
        <p:spPr>
          <a:xfrm>
            <a:off x="842031" y="3361266"/>
            <a:ext cx="917382" cy="573363"/>
          </a:xfrm>
          <a:prstGeom prst="rect">
            <a:avLst/>
          </a:prstGeom>
          <a:noFill/>
          <a:ln>
            <a:noFill/>
          </a:ln>
        </p:spPr>
      </p:pic>
      <p:pic>
        <p:nvPicPr>
          <p:cNvPr descr="esa-logo - Arianespace" id="327" name="Google Shape;327;p13"/>
          <p:cNvPicPr preferRelativeResize="0"/>
          <p:nvPr/>
        </p:nvPicPr>
        <p:blipFill rotWithShape="1">
          <a:blip r:embed="rId24">
            <a:alphaModFix/>
          </a:blip>
          <a:srcRect b="0" l="0" r="0" t="0"/>
          <a:stretch/>
        </p:blipFill>
        <p:spPr>
          <a:xfrm>
            <a:off x="1823251" y="4006613"/>
            <a:ext cx="1217819" cy="603183"/>
          </a:xfrm>
          <a:prstGeom prst="rect">
            <a:avLst/>
          </a:prstGeom>
          <a:noFill/>
          <a:ln>
            <a:noFill/>
          </a:ln>
        </p:spPr>
      </p:pic>
      <p:pic>
        <p:nvPicPr>
          <p:cNvPr descr="Agence spatiale canadienne — Wikipédia" id="328" name="Google Shape;328;p13"/>
          <p:cNvPicPr preferRelativeResize="0"/>
          <p:nvPr/>
        </p:nvPicPr>
        <p:blipFill rotWithShape="1">
          <a:blip r:embed="rId25">
            <a:alphaModFix/>
          </a:blip>
          <a:srcRect b="0" l="0" r="0" t="0"/>
          <a:stretch/>
        </p:blipFill>
        <p:spPr>
          <a:xfrm>
            <a:off x="3068283" y="3934629"/>
            <a:ext cx="619105" cy="619105"/>
          </a:xfrm>
          <a:prstGeom prst="rect">
            <a:avLst/>
          </a:prstGeom>
          <a:noFill/>
          <a:ln>
            <a:noFill/>
          </a:ln>
        </p:spPr>
      </p:pic>
      <p:pic>
        <p:nvPicPr>
          <p:cNvPr descr="cnes" id="329" name="Google Shape;329;p13"/>
          <p:cNvPicPr preferRelativeResize="0"/>
          <p:nvPr/>
        </p:nvPicPr>
        <p:blipFill rotWithShape="1">
          <a:blip r:embed="rId26">
            <a:alphaModFix/>
          </a:blip>
          <a:srcRect b="0" l="0" r="0" t="0"/>
          <a:stretch/>
        </p:blipFill>
        <p:spPr>
          <a:xfrm>
            <a:off x="12367" y="3202159"/>
            <a:ext cx="890930" cy="752179"/>
          </a:xfrm>
          <a:prstGeom prst="rect">
            <a:avLst/>
          </a:prstGeom>
          <a:noFill/>
          <a:ln>
            <a:noFill/>
          </a:ln>
        </p:spPr>
      </p:pic>
      <p:pic>
        <p:nvPicPr>
          <p:cNvPr descr="Symbols of NASA | NASA" id="330" name="Google Shape;330;p13"/>
          <p:cNvPicPr preferRelativeResize="0"/>
          <p:nvPr/>
        </p:nvPicPr>
        <p:blipFill rotWithShape="1">
          <a:blip r:embed="rId27">
            <a:alphaModFix/>
          </a:blip>
          <a:srcRect b="0" l="0" r="0" t="0"/>
          <a:stretch/>
        </p:blipFill>
        <p:spPr>
          <a:xfrm>
            <a:off x="2142176" y="3254763"/>
            <a:ext cx="1469172" cy="734587"/>
          </a:xfrm>
          <a:prstGeom prst="rect">
            <a:avLst/>
          </a:prstGeom>
          <a:noFill/>
          <a:ln>
            <a:noFill/>
          </a:ln>
        </p:spPr>
      </p:pic>
      <p:pic>
        <p:nvPicPr>
          <p:cNvPr id="331" name="Google Shape;331;p13"/>
          <p:cNvPicPr preferRelativeResize="0"/>
          <p:nvPr/>
        </p:nvPicPr>
        <p:blipFill rotWithShape="1">
          <a:blip r:embed="rId28">
            <a:alphaModFix/>
          </a:blip>
          <a:srcRect b="0" l="0" r="0" t="0"/>
          <a:stretch/>
        </p:blipFill>
        <p:spPr>
          <a:xfrm>
            <a:off x="1799432" y="3292451"/>
            <a:ext cx="674842" cy="564056"/>
          </a:xfrm>
          <a:prstGeom prst="rect">
            <a:avLst/>
          </a:prstGeom>
          <a:noFill/>
          <a:ln>
            <a:noFill/>
          </a:ln>
        </p:spPr>
      </p:pic>
      <p:pic>
        <p:nvPicPr>
          <p:cNvPr id="332" name="Google Shape;332;p13"/>
          <p:cNvPicPr preferRelativeResize="0"/>
          <p:nvPr/>
        </p:nvPicPr>
        <p:blipFill rotWithShape="1">
          <a:blip r:embed="rId29">
            <a:alphaModFix/>
          </a:blip>
          <a:srcRect b="0" l="0" r="0" t="0"/>
          <a:stretch/>
        </p:blipFill>
        <p:spPr>
          <a:xfrm>
            <a:off x="111753" y="4033055"/>
            <a:ext cx="1054220" cy="590363"/>
          </a:xfrm>
          <a:prstGeom prst="rect">
            <a:avLst/>
          </a:prstGeom>
          <a:noFill/>
          <a:ln>
            <a:noFill/>
          </a:ln>
        </p:spPr>
      </p:pic>
      <p:pic>
        <p:nvPicPr>
          <p:cNvPr id="333" name="Google Shape;333;p13"/>
          <p:cNvPicPr preferRelativeResize="0"/>
          <p:nvPr/>
        </p:nvPicPr>
        <p:blipFill rotWithShape="1">
          <a:blip r:embed="rId30">
            <a:alphaModFix/>
          </a:blip>
          <a:srcRect b="0" l="0" r="0" t="0"/>
          <a:stretch/>
        </p:blipFill>
        <p:spPr>
          <a:xfrm>
            <a:off x="3145610" y="4645925"/>
            <a:ext cx="622287" cy="687031"/>
          </a:xfrm>
          <a:prstGeom prst="rect">
            <a:avLst/>
          </a:prstGeom>
          <a:noFill/>
          <a:ln>
            <a:noFill/>
          </a:ln>
        </p:spPr>
      </p:pic>
      <p:pic>
        <p:nvPicPr>
          <p:cNvPr descr="Logov4" id="334" name="Google Shape;334;p13"/>
          <p:cNvPicPr preferRelativeResize="0"/>
          <p:nvPr/>
        </p:nvPicPr>
        <p:blipFill rotWithShape="1">
          <a:blip r:embed="rId5">
            <a:alphaModFix/>
          </a:blip>
          <a:srcRect b="0" l="0" r="0" t="0"/>
          <a:stretch/>
        </p:blipFill>
        <p:spPr>
          <a:xfrm>
            <a:off x="160250" y="4642224"/>
            <a:ext cx="695484" cy="697404"/>
          </a:xfrm>
          <a:prstGeom prst="rect">
            <a:avLst/>
          </a:prstGeom>
          <a:noFill/>
          <a:ln>
            <a:noFill/>
          </a:ln>
        </p:spPr>
      </p:pic>
      <p:pic>
        <p:nvPicPr>
          <p:cNvPr descr="SentinelAsia_titleLogoIM-07" id="335" name="Google Shape;335;p13"/>
          <p:cNvPicPr preferRelativeResize="0"/>
          <p:nvPr/>
        </p:nvPicPr>
        <p:blipFill rotWithShape="1">
          <a:blip r:embed="rId6">
            <a:alphaModFix/>
          </a:blip>
          <a:srcRect b="0" l="0" r="0" t="0"/>
          <a:stretch/>
        </p:blipFill>
        <p:spPr>
          <a:xfrm>
            <a:off x="864548" y="4742804"/>
            <a:ext cx="904294" cy="552959"/>
          </a:xfrm>
          <a:prstGeom prst="rect">
            <a:avLst/>
          </a:prstGeom>
          <a:noFill/>
          <a:ln>
            <a:noFill/>
          </a:ln>
        </p:spPr>
      </p:pic>
      <p:pic>
        <p:nvPicPr>
          <p:cNvPr descr="Aula Virtual de la Unidad de Educación" id="336" name="Google Shape;336;p13"/>
          <p:cNvPicPr preferRelativeResize="0"/>
          <p:nvPr/>
        </p:nvPicPr>
        <p:blipFill rotWithShape="1">
          <a:blip r:embed="rId31">
            <a:alphaModFix/>
          </a:blip>
          <a:srcRect b="0" l="0" r="0" t="0"/>
          <a:stretch/>
        </p:blipFill>
        <p:spPr>
          <a:xfrm>
            <a:off x="1150322" y="4041502"/>
            <a:ext cx="681167" cy="4385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43" name="Google Shape;343;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GEO-LEO/SAR Flood Pilot</a:t>
            </a:r>
            <a:endParaRPr/>
          </a:p>
        </p:txBody>
      </p:sp>
      <p:sp>
        <p:nvSpPr>
          <p:cNvPr id="344" name="Google Shape;344;p14"/>
          <p:cNvSpPr txBox="1"/>
          <p:nvPr>
            <p:ph idx="1" type="body"/>
          </p:nvPr>
        </p:nvSpPr>
        <p:spPr>
          <a:xfrm>
            <a:off x="353613" y="1211329"/>
            <a:ext cx="6142703" cy="49654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Explores and demonstrates </a:t>
            </a:r>
            <a:r>
              <a:rPr b="1" i="0" lang="en-US" sz="2000" u="none" cap="none" strike="noStrike">
                <a:solidFill>
                  <a:schemeClr val="dk1"/>
                </a:solidFill>
                <a:latin typeface="Arial"/>
                <a:ea typeface="Arial"/>
                <a:cs typeface="Arial"/>
                <a:sym typeface="Arial"/>
              </a:rPr>
              <a:t>best practices </a:t>
            </a:r>
            <a:r>
              <a:rPr b="0" i="0" lang="en-US" sz="2000" u="none" cap="none" strike="noStrike">
                <a:solidFill>
                  <a:schemeClr val="dk1"/>
                </a:solidFill>
                <a:latin typeface="Arial"/>
                <a:ea typeface="Arial"/>
                <a:cs typeface="Arial"/>
                <a:sym typeface="Arial"/>
              </a:rPr>
              <a:t>for combining diverse </a:t>
            </a:r>
            <a:r>
              <a:rPr b="1" i="0" lang="en-US" sz="2000" u="none" cap="none" strike="noStrike">
                <a:solidFill>
                  <a:schemeClr val="dk1"/>
                </a:solidFill>
                <a:latin typeface="Arial"/>
                <a:ea typeface="Arial"/>
                <a:cs typeface="Arial"/>
                <a:sym typeface="Arial"/>
              </a:rPr>
              <a:t>optical and radar data </a:t>
            </a:r>
            <a:r>
              <a:rPr b="0" i="0" lang="en-US" sz="2000" u="none" cap="none" strike="noStrike">
                <a:solidFill>
                  <a:schemeClr val="dk1"/>
                </a:solidFill>
                <a:latin typeface="Arial"/>
                <a:ea typeface="Arial"/>
                <a:cs typeface="Arial"/>
                <a:sym typeface="Arial"/>
              </a:rPr>
              <a:t>sources to improve current abilities to map </a:t>
            </a:r>
            <a:r>
              <a:rPr b="1" i="0" lang="en-US" sz="2000" u="none" cap="none" strike="noStrike">
                <a:solidFill>
                  <a:schemeClr val="dk1"/>
                </a:solidFill>
                <a:latin typeface="Arial"/>
                <a:ea typeface="Arial"/>
                <a:cs typeface="Arial"/>
                <a:sym typeface="Arial"/>
              </a:rPr>
              <a:t>flood extent and depth</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Improve understanding of how </a:t>
            </a:r>
            <a:r>
              <a:rPr b="1" i="0" lang="en-US" sz="2000" u="none" cap="none" strike="noStrike">
                <a:solidFill>
                  <a:schemeClr val="dk1"/>
                </a:solidFill>
                <a:latin typeface="Arial"/>
                <a:ea typeface="Arial"/>
                <a:cs typeface="Arial"/>
                <a:sym typeface="Arial"/>
              </a:rPr>
              <a:t>hazard </a:t>
            </a:r>
            <a:r>
              <a:rPr b="0" i="0" lang="en-US" sz="2000" u="none" cap="none" strike="noStrike">
                <a:solidFill>
                  <a:schemeClr val="dk1"/>
                </a:solidFill>
                <a:latin typeface="Arial"/>
                <a:ea typeface="Arial"/>
                <a:cs typeface="Arial"/>
                <a:sym typeface="Arial"/>
              </a:rPr>
              <a:t>science can be better integrated with</a:t>
            </a:r>
            <a:r>
              <a:rPr b="1" i="0" lang="en-US" sz="2000" u="none" cap="none" strike="noStrike">
                <a:solidFill>
                  <a:schemeClr val="dk1"/>
                </a:solidFill>
                <a:latin typeface="Arial"/>
                <a:ea typeface="Arial"/>
                <a:cs typeface="Arial"/>
                <a:sym typeface="Arial"/>
              </a:rPr>
              <a:t> vulnerability and exposure </a:t>
            </a:r>
            <a:r>
              <a:rPr b="0" i="0" lang="en-US" sz="2000" u="none" cap="none" strike="noStrike">
                <a:solidFill>
                  <a:schemeClr val="dk1"/>
                </a:solidFill>
                <a:latin typeface="Arial"/>
                <a:ea typeface="Arial"/>
                <a:cs typeface="Arial"/>
                <a:sym typeface="Arial"/>
              </a:rPr>
              <a:t>information.</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1" lang="en-US" sz="2000" u="none" cap="none" strike="noStrike">
                <a:solidFill>
                  <a:schemeClr val="dk1"/>
                </a:solidFill>
                <a:latin typeface="Arial"/>
                <a:ea typeface="Arial"/>
                <a:cs typeface="Arial"/>
                <a:sym typeface="Arial"/>
              </a:rPr>
              <a:t>Current approach would lead to more targeted demonstrator focusing on </a:t>
            </a:r>
            <a:r>
              <a:rPr b="1" i="1" lang="en-US" sz="2000" u="none" cap="none" strike="noStrike">
                <a:solidFill>
                  <a:schemeClr val="dk1"/>
                </a:solidFill>
                <a:latin typeface="Arial"/>
                <a:ea typeface="Arial"/>
                <a:cs typeface="Arial"/>
                <a:sym typeface="Arial"/>
              </a:rPr>
              <a:t>integrated flood solutions in specific geographies</a:t>
            </a:r>
            <a:endParaRPr/>
          </a:p>
        </p:txBody>
      </p:sp>
      <p:grpSp>
        <p:nvGrpSpPr>
          <p:cNvPr id="345" name="Google Shape;345;p14"/>
          <p:cNvGrpSpPr/>
          <p:nvPr/>
        </p:nvGrpSpPr>
        <p:grpSpPr>
          <a:xfrm>
            <a:off x="6692259" y="1407272"/>
            <a:ext cx="5336433" cy="4953000"/>
            <a:chOff x="6626942" y="1211329"/>
            <a:chExt cx="5336433" cy="4953000"/>
          </a:xfrm>
        </p:grpSpPr>
        <p:pic>
          <p:nvPicPr>
            <p:cNvPr id="346" name="Google Shape;346;p14"/>
            <p:cNvPicPr preferRelativeResize="0"/>
            <p:nvPr/>
          </p:nvPicPr>
          <p:blipFill rotWithShape="1">
            <a:blip r:embed="rId3">
              <a:alphaModFix/>
            </a:blip>
            <a:srcRect b="0" l="0" r="0" t="0"/>
            <a:stretch/>
          </p:blipFill>
          <p:spPr>
            <a:xfrm>
              <a:off x="6626942" y="1211329"/>
              <a:ext cx="3124200" cy="3145029"/>
            </a:xfrm>
            <a:prstGeom prst="rect">
              <a:avLst/>
            </a:prstGeom>
            <a:noFill/>
            <a:ln>
              <a:noFill/>
            </a:ln>
            <a:effectLst>
              <a:outerShdw blurRad="50800" rotWithShape="0" algn="tl" dir="2700000" dist="38100">
                <a:srgbClr val="000000">
                  <a:alpha val="40000"/>
                </a:srgbClr>
              </a:outerShdw>
            </a:effectLst>
          </p:spPr>
        </p:pic>
        <p:pic>
          <p:nvPicPr>
            <p:cNvPr id="347" name="Google Shape;347;p14"/>
            <p:cNvPicPr preferRelativeResize="0"/>
            <p:nvPr/>
          </p:nvPicPr>
          <p:blipFill rotWithShape="1">
            <a:blip r:embed="rId4">
              <a:alphaModFix/>
            </a:blip>
            <a:srcRect b="0" l="0" r="0" t="0"/>
            <a:stretch/>
          </p:blipFill>
          <p:spPr>
            <a:xfrm>
              <a:off x="8836742" y="3954529"/>
              <a:ext cx="3126633" cy="2209800"/>
            </a:xfrm>
            <a:prstGeom prst="rect">
              <a:avLst/>
            </a:prstGeom>
            <a:noFill/>
            <a:ln>
              <a:noFill/>
            </a:ln>
            <a:effectLst>
              <a:outerShdw blurRad="50800" rotWithShape="0" algn="tl" dir="2700000" dist="38100">
                <a:srgbClr val="000000">
                  <a:alpha val="40000"/>
                </a:srgbClr>
              </a:outerShdw>
            </a:effectLst>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Graphical user interface, application, PowerPoint&#10;&#10;Description automatically generated" id="352" name="Google Shape;352;p15"/>
          <p:cNvPicPr preferRelativeResize="0"/>
          <p:nvPr/>
        </p:nvPicPr>
        <p:blipFill rotWithShape="1">
          <a:blip r:embed="rId3">
            <a:alphaModFix/>
          </a:blip>
          <a:srcRect b="0" l="0" r="0" t="0"/>
          <a:stretch/>
        </p:blipFill>
        <p:spPr>
          <a:xfrm>
            <a:off x="293834" y="1225982"/>
            <a:ext cx="6292382" cy="3104200"/>
          </a:xfrm>
          <a:prstGeom prst="rect">
            <a:avLst/>
          </a:prstGeom>
          <a:noFill/>
          <a:ln>
            <a:noFill/>
          </a:ln>
        </p:spPr>
      </p:pic>
      <p:sp>
        <p:nvSpPr>
          <p:cNvPr id="353" name="Google Shape;353;p15"/>
          <p:cNvSpPr txBox="1"/>
          <p:nvPr/>
        </p:nvSpPr>
        <p:spPr>
          <a:xfrm>
            <a:off x="0" y="494519"/>
            <a:ext cx="11125236" cy="65707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sz="4400">
              <a:solidFill>
                <a:schemeClr val="lt1"/>
              </a:solidFill>
              <a:latin typeface="Arial"/>
              <a:ea typeface="Arial"/>
              <a:cs typeface="Arial"/>
              <a:sym typeface="Arial"/>
            </a:endParaRPr>
          </a:p>
        </p:txBody>
      </p:sp>
      <p:sp>
        <p:nvSpPr>
          <p:cNvPr id="354" name="Google Shape;354;p15"/>
          <p:cNvSpPr/>
          <p:nvPr/>
        </p:nvSpPr>
        <p:spPr>
          <a:xfrm>
            <a:off x="128286" y="4489752"/>
            <a:ext cx="6957598" cy="20026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79"/>
              <a:buFont typeface="Noto Sans Symbols"/>
              <a:buChar char="▪"/>
            </a:pPr>
            <a:r>
              <a:rPr b="1" lang="en-US" sz="1679">
                <a:solidFill>
                  <a:schemeClr val="dk1"/>
                </a:solidFill>
                <a:latin typeface="Arial"/>
                <a:ea typeface="Arial"/>
                <a:cs typeface="Arial"/>
                <a:sym typeface="Arial"/>
              </a:rPr>
              <a:t>SCO/CNES FloodDAM </a:t>
            </a:r>
            <a:r>
              <a:rPr lang="en-US" sz="1679">
                <a:solidFill>
                  <a:schemeClr val="dk1"/>
                </a:solidFill>
                <a:latin typeface="Arial"/>
                <a:ea typeface="Arial"/>
                <a:cs typeface="Arial"/>
                <a:sym typeface="Arial"/>
              </a:rPr>
              <a:t>project labelled in 2020</a:t>
            </a:r>
            <a:endParaRPr/>
          </a:p>
          <a:p>
            <a:pPr indent="-342900" lvl="0" marL="342900" marR="0" rtl="0" algn="l">
              <a:spcBef>
                <a:spcPts val="1440"/>
              </a:spcBef>
              <a:spcAft>
                <a:spcPts val="0"/>
              </a:spcAft>
              <a:buClr>
                <a:schemeClr val="dk1"/>
              </a:buClr>
              <a:buSzPts val="1679"/>
              <a:buFont typeface="Noto Sans Symbols"/>
              <a:buChar char="▪"/>
            </a:pPr>
            <a:r>
              <a:rPr b="1" lang="en-US" sz="1679">
                <a:solidFill>
                  <a:schemeClr val="dk1"/>
                </a:solidFill>
                <a:latin typeface="Arial"/>
                <a:ea typeface="Arial"/>
                <a:cs typeface="Arial"/>
                <a:sym typeface="Arial"/>
              </a:rPr>
              <a:t>SCO/CNES FloodDAM-Digital Twin </a:t>
            </a:r>
            <a:r>
              <a:rPr lang="en-US" sz="1679">
                <a:solidFill>
                  <a:schemeClr val="dk1"/>
                </a:solidFill>
                <a:latin typeface="Arial"/>
                <a:ea typeface="Arial"/>
                <a:cs typeface="Arial"/>
                <a:sym typeface="Arial"/>
              </a:rPr>
              <a:t>with </a:t>
            </a:r>
            <a:r>
              <a:rPr b="1" lang="en-US" sz="1679">
                <a:solidFill>
                  <a:schemeClr val="dk1"/>
                </a:solidFill>
                <a:latin typeface="Arial"/>
                <a:ea typeface="Arial"/>
                <a:cs typeface="Arial"/>
                <a:sym typeface="Arial"/>
              </a:rPr>
              <a:t>NASA IDEAS </a:t>
            </a:r>
            <a:r>
              <a:rPr b="1" lang="en-US" sz="1679">
                <a:solidFill>
                  <a:schemeClr val="dk1"/>
                </a:solidFill>
              </a:rPr>
              <a:t>w</a:t>
            </a:r>
            <a:r>
              <a:rPr b="1" lang="en-US" sz="1679">
                <a:solidFill>
                  <a:schemeClr val="dk1"/>
                </a:solidFill>
                <a:latin typeface="Arial"/>
                <a:ea typeface="Arial"/>
                <a:cs typeface="Arial"/>
                <a:sym typeface="Arial"/>
              </a:rPr>
              <a:t> </a:t>
            </a:r>
            <a:r>
              <a:rPr lang="en-US" sz="1679">
                <a:solidFill>
                  <a:schemeClr val="dk1"/>
                </a:solidFill>
                <a:latin typeface="Arial"/>
                <a:ea typeface="Arial"/>
                <a:cs typeface="Arial"/>
                <a:sym typeface="Arial"/>
              </a:rPr>
              <a:t>in progress until early 2024</a:t>
            </a:r>
            <a:endParaRPr/>
          </a:p>
          <a:p>
            <a:pPr indent="-342900" lvl="0" marL="342900" marR="0" rtl="0" algn="l">
              <a:spcBef>
                <a:spcPts val="1440"/>
              </a:spcBef>
              <a:spcAft>
                <a:spcPts val="0"/>
              </a:spcAft>
              <a:buClr>
                <a:schemeClr val="dk1"/>
              </a:buClr>
              <a:buSzPts val="1679"/>
              <a:buFont typeface="Noto Sans Symbols"/>
              <a:buChar char="▪"/>
            </a:pPr>
            <a:r>
              <a:rPr b="1" lang="en-US" sz="1679">
                <a:solidFill>
                  <a:schemeClr val="dk1"/>
                </a:solidFill>
                <a:latin typeface="Arial"/>
                <a:ea typeface="Arial"/>
                <a:cs typeface="Arial"/>
                <a:sym typeface="Arial"/>
              </a:rPr>
              <a:t>Objective:</a:t>
            </a:r>
            <a:r>
              <a:rPr lang="en-US" sz="1679">
                <a:solidFill>
                  <a:schemeClr val="dk1"/>
                </a:solidFill>
                <a:latin typeface="Arial"/>
                <a:ea typeface="Arial"/>
                <a:cs typeface="Arial"/>
                <a:sym typeface="Arial"/>
              </a:rPr>
              <a:t> </a:t>
            </a:r>
            <a:r>
              <a:rPr lang="en-US" sz="1679">
                <a:solidFill>
                  <a:schemeClr val="dk1"/>
                </a:solidFill>
                <a:latin typeface="Montserrat"/>
                <a:ea typeface="Montserrat"/>
                <a:cs typeface="Montserrat"/>
                <a:sym typeface="Montserrat"/>
              </a:rPr>
              <a:t>develop </a:t>
            </a:r>
            <a:r>
              <a:rPr b="1" lang="en-US" sz="1679">
                <a:solidFill>
                  <a:schemeClr val="dk1"/>
                </a:solidFill>
                <a:latin typeface="Montserrat"/>
                <a:ea typeface="Montserrat"/>
                <a:cs typeface="Montserrat"/>
                <a:sym typeface="Montserrat"/>
              </a:rPr>
              <a:t>Federated Digital Twins solution </a:t>
            </a:r>
            <a:r>
              <a:rPr lang="en-US" sz="1679">
                <a:solidFill>
                  <a:schemeClr val="dk1"/>
                </a:solidFill>
                <a:latin typeface="Montserrat"/>
                <a:ea typeface="Montserrat"/>
                <a:cs typeface="Montserrat"/>
                <a:sym typeface="Montserrat"/>
              </a:rPr>
              <a:t>between NASA IDEAS and SCO FloodDAM for </a:t>
            </a:r>
            <a:r>
              <a:rPr b="1" lang="en-US" sz="1600">
                <a:solidFill>
                  <a:schemeClr val="dk1"/>
                </a:solidFill>
                <a:latin typeface="Montserrat"/>
                <a:ea typeface="Montserrat"/>
                <a:cs typeface="Montserrat"/>
                <a:sym typeface="Montserrat"/>
              </a:rPr>
              <a:t>alert systems and flood risk maps </a:t>
            </a:r>
            <a:r>
              <a:rPr lang="en-US" sz="1600">
                <a:solidFill>
                  <a:schemeClr val="dk1"/>
                </a:solidFill>
                <a:latin typeface="Montserrat"/>
                <a:ea typeface="Montserrat"/>
                <a:cs typeface="Montserrat"/>
                <a:sym typeface="Montserrat"/>
              </a:rPr>
              <a:t>on </a:t>
            </a:r>
            <a:r>
              <a:rPr b="1" lang="en-US" sz="1600">
                <a:solidFill>
                  <a:schemeClr val="dk1"/>
                </a:solidFill>
                <a:latin typeface="Montserrat"/>
                <a:ea typeface="Montserrat"/>
                <a:cs typeface="Montserrat"/>
                <a:sym typeface="Montserrat"/>
              </a:rPr>
              <a:t>local and global scales </a:t>
            </a:r>
            <a:r>
              <a:rPr lang="en-US" sz="1600">
                <a:solidFill>
                  <a:schemeClr val="dk1"/>
                </a:solidFill>
                <a:latin typeface="Montserrat"/>
                <a:ea typeface="Montserrat"/>
                <a:cs typeface="Montserrat"/>
                <a:sym typeface="Montserrat"/>
              </a:rPr>
              <a:t>using space technologies.</a:t>
            </a:r>
            <a:r>
              <a:rPr lang="en-US" sz="1679">
                <a:solidFill>
                  <a:schemeClr val="dk1"/>
                </a:solidFill>
                <a:latin typeface="Montserrat"/>
                <a:ea typeface="Montserrat"/>
                <a:cs typeface="Montserrat"/>
                <a:sym typeface="Montserrat"/>
              </a:rPr>
              <a:t> </a:t>
            </a:r>
            <a:endParaRPr/>
          </a:p>
        </p:txBody>
      </p:sp>
      <p:pic>
        <p:nvPicPr>
          <p:cNvPr id="355" name="Google Shape;355;p15"/>
          <p:cNvPicPr preferRelativeResize="0"/>
          <p:nvPr/>
        </p:nvPicPr>
        <p:blipFill rotWithShape="1">
          <a:blip r:embed="rId4">
            <a:alphaModFix/>
          </a:blip>
          <a:srcRect b="0" l="0" r="0" t="0"/>
          <a:stretch/>
        </p:blipFill>
        <p:spPr>
          <a:xfrm>
            <a:off x="7033941" y="964383"/>
            <a:ext cx="4658957" cy="3293738"/>
          </a:xfrm>
          <a:prstGeom prst="rect">
            <a:avLst/>
          </a:prstGeom>
          <a:noFill/>
          <a:ln>
            <a:noFill/>
          </a:ln>
        </p:spPr>
      </p:pic>
      <p:grpSp>
        <p:nvGrpSpPr>
          <p:cNvPr id="356" name="Google Shape;356;p15"/>
          <p:cNvGrpSpPr/>
          <p:nvPr/>
        </p:nvGrpSpPr>
        <p:grpSpPr>
          <a:xfrm>
            <a:off x="7221238" y="4258121"/>
            <a:ext cx="4145274" cy="2234231"/>
            <a:chOff x="-99066" y="4450302"/>
            <a:chExt cx="4145274" cy="2234231"/>
          </a:xfrm>
        </p:grpSpPr>
        <p:pic>
          <p:nvPicPr>
            <p:cNvPr descr="https://lh6.googleusercontent.com/e-Yymm4EtPOnFLrhiuzRRKR172dZJuUu4aAXRTmjIML-UkT5BKL4g9uOE_L3ZXZ5NLuz2VadJw6KI1dQq1rwcAY-dcgRqxQIcrHJrebCEYWf3XUKFmgDPKYxqZbMVBT12OoXRnza" id="357" name="Google Shape;357;p15"/>
            <p:cNvPicPr preferRelativeResize="0"/>
            <p:nvPr/>
          </p:nvPicPr>
          <p:blipFill rotWithShape="1">
            <a:blip r:embed="rId5">
              <a:alphaModFix/>
            </a:blip>
            <a:srcRect b="0" l="0" r="0" t="0"/>
            <a:stretch/>
          </p:blipFill>
          <p:spPr>
            <a:xfrm>
              <a:off x="3312084" y="5642281"/>
              <a:ext cx="734124" cy="702152"/>
            </a:xfrm>
            <a:prstGeom prst="rect">
              <a:avLst/>
            </a:prstGeom>
            <a:noFill/>
            <a:ln>
              <a:noFill/>
            </a:ln>
          </p:spPr>
        </p:pic>
        <p:pic>
          <p:nvPicPr>
            <p:cNvPr id="358" name="Google Shape;358;p15"/>
            <p:cNvPicPr preferRelativeResize="0"/>
            <p:nvPr/>
          </p:nvPicPr>
          <p:blipFill rotWithShape="1">
            <a:blip r:embed="rId6">
              <a:alphaModFix/>
            </a:blip>
            <a:srcRect b="0" l="0" r="0" t="0"/>
            <a:stretch/>
          </p:blipFill>
          <p:spPr>
            <a:xfrm>
              <a:off x="1499953" y="4572068"/>
              <a:ext cx="1629044" cy="440266"/>
            </a:xfrm>
            <a:prstGeom prst="rect">
              <a:avLst/>
            </a:prstGeom>
            <a:noFill/>
            <a:ln>
              <a:noFill/>
            </a:ln>
          </p:spPr>
        </p:pic>
        <p:pic>
          <p:nvPicPr>
            <p:cNvPr id="359" name="Google Shape;359;p15"/>
            <p:cNvPicPr preferRelativeResize="0"/>
            <p:nvPr/>
          </p:nvPicPr>
          <p:blipFill rotWithShape="1">
            <a:blip r:embed="rId7">
              <a:alphaModFix/>
            </a:blip>
            <a:srcRect b="13812" l="0" r="0" t="9459"/>
            <a:stretch/>
          </p:blipFill>
          <p:spPr>
            <a:xfrm>
              <a:off x="-99066" y="4450302"/>
              <a:ext cx="1585869" cy="633037"/>
            </a:xfrm>
            <a:prstGeom prst="rect">
              <a:avLst/>
            </a:prstGeom>
            <a:noFill/>
            <a:ln>
              <a:noFill/>
            </a:ln>
          </p:spPr>
        </p:pic>
        <p:pic>
          <p:nvPicPr>
            <p:cNvPr id="360" name="Google Shape;360;p15"/>
            <p:cNvPicPr preferRelativeResize="0"/>
            <p:nvPr/>
          </p:nvPicPr>
          <p:blipFill rotWithShape="1">
            <a:blip r:embed="rId8">
              <a:alphaModFix/>
            </a:blip>
            <a:srcRect b="34533" l="0" r="0" t="34534"/>
            <a:stretch/>
          </p:blipFill>
          <p:spPr>
            <a:xfrm>
              <a:off x="1867411" y="5134100"/>
              <a:ext cx="1443441" cy="440266"/>
            </a:xfrm>
            <a:prstGeom prst="rect">
              <a:avLst/>
            </a:prstGeom>
            <a:noFill/>
            <a:ln>
              <a:noFill/>
            </a:ln>
          </p:spPr>
        </p:pic>
        <p:pic>
          <p:nvPicPr>
            <p:cNvPr id="361" name="Google Shape;361;p15"/>
            <p:cNvPicPr preferRelativeResize="0"/>
            <p:nvPr/>
          </p:nvPicPr>
          <p:blipFill rotWithShape="1">
            <a:blip r:embed="rId9">
              <a:alphaModFix/>
            </a:blip>
            <a:srcRect b="0" l="0" r="0" t="0"/>
            <a:stretch/>
          </p:blipFill>
          <p:spPr>
            <a:xfrm>
              <a:off x="73288" y="5164357"/>
              <a:ext cx="1616611" cy="440266"/>
            </a:xfrm>
            <a:prstGeom prst="rect">
              <a:avLst/>
            </a:prstGeom>
            <a:noFill/>
            <a:ln>
              <a:noFill/>
            </a:ln>
          </p:spPr>
        </p:pic>
        <p:pic>
          <p:nvPicPr>
            <p:cNvPr id="362" name="Google Shape;362;p15"/>
            <p:cNvPicPr preferRelativeResize="0"/>
            <p:nvPr/>
          </p:nvPicPr>
          <p:blipFill rotWithShape="1">
            <a:blip r:embed="rId10">
              <a:alphaModFix/>
            </a:blip>
            <a:srcRect b="0" l="0" r="0" t="0"/>
            <a:stretch/>
          </p:blipFill>
          <p:spPr>
            <a:xfrm>
              <a:off x="2563400" y="5776011"/>
              <a:ext cx="456225" cy="382344"/>
            </a:xfrm>
            <a:prstGeom prst="rect">
              <a:avLst/>
            </a:prstGeom>
            <a:noFill/>
            <a:ln>
              <a:noFill/>
            </a:ln>
          </p:spPr>
        </p:pic>
        <p:pic>
          <p:nvPicPr>
            <p:cNvPr id="363" name="Google Shape;363;p15"/>
            <p:cNvPicPr preferRelativeResize="0"/>
            <p:nvPr/>
          </p:nvPicPr>
          <p:blipFill rotWithShape="1">
            <a:blip r:embed="rId11">
              <a:alphaModFix/>
            </a:blip>
            <a:srcRect b="0" l="0" r="0" t="0"/>
            <a:stretch/>
          </p:blipFill>
          <p:spPr>
            <a:xfrm>
              <a:off x="1301283" y="5707657"/>
              <a:ext cx="972818" cy="519900"/>
            </a:xfrm>
            <a:prstGeom prst="rect">
              <a:avLst/>
            </a:prstGeom>
            <a:noFill/>
            <a:ln>
              <a:noFill/>
            </a:ln>
          </p:spPr>
        </p:pic>
        <p:pic>
          <p:nvPicPr>
            <p:cNvPr id="364" name="Google Shape;364;p15"/>
            <p:cNvPicPr preferRelativeResize="0"/>
            <p:nvPr/>
          </p:nvPicPr>
          <p:blipFill rotWithShape="1">
            <a:blip r:embed="rId12">
              <a:alphaModFix/>
            </a:blip>
            <a:srcRect b="0" l="0" r="0" t="0"/>
            <a:stretch/>
          </p:blipFill>
          <p:spPr>
            <a:xfrm>
              <a:off x="-96802" y="5668222"/>
              <a:ext cx="1428728" cy="1016311"/>
            </a:xfrm>
            <a:prstGeom prst="rect">
              <a:avLst/>
            </a:prstGeom>
            <a:noFill/>
            <a:ln>
              <a:noFill/>
            </a:ln>
          </p:spPr>
        </p:pic>
      </p:grpSp>
      <p:pic>
        <p:nvPicPr>
          <p:cNvPr descr="Download Gratis Contoh Gambar Banner Nasa Full HD Lengkap | Kumpulan ..." id="365" name="Google Shape;365;p15"/>
          <p:cNvPicPr preferRelativeResize="0"/>
          <p:nvPr/>
        </p:nvPicPr>
        <p:blipFill rotWithShape="1">
          <a:blip r:embed="rId13">
            <a:alphaModFix/>
          </a:blip>
          <a:srcRect b="0" l="0" r="0" t="0"/>
          <a:stretch/>
        </p:blipFill>
        <p:spPr>
          <a:xfrm>
            <a:off x="10462451" y="4288728"/>
            <a:ext cx="904061" cy="1150494"/>
          </a:xfrm>
          <a:prstGeom prst="rect">
            <a:avLst/>
          </a:prstGeom>
          <a:noFill/>
          <a:ln>
            <a:noFill/>
          </a:ln>
        </p:spPr>
      </p:pic>
      <p:sp>
        <p:nvSpPr>
          <p:cNvPr id="366" name="Google Shape;366;p15"/>
          <p:cNvSpPr txBox="1"/>
          <p:nvPr/>
        </p:nvSpPr>
        <p:spPr>
          <a:xfrm>
            <a:off x="9523486" y="6123020"/>
            <a:ext cx="1120820" cy="369332"/>
          </a:xfrm>
          <a:prstGeom prst="rect">
            <a:avLst/>
          </a:prstGeom>
          <a:noFill/>
          <a:ln cap="flat" cmpd="sng" w="19050">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060"/>
                </a:solidFill>
                <a:latin typeface="Arial"/>
                <a:ea typeface="Arial"/>
                <a:cs typeface="Arial"/>
                <a:sym typeface="Arial"/>
              </a:rPr>
              <a:t>Partners</a:t>
            </a:r>
            <a:endParaRPr b="1" sz="1800">
              <a:solidFill>
                <a:srgbClr val="002060"/>
              </a:solidFill>
              <a:latin typeface="Arial"/>
              <a:ea typeface="Arial"/>
              <a:cs typeface="Arial"/>
              <a:sym typeface="Arial"/>
            </a:endParaRPr>
          </a:p>
        </p:txBody>
      </p:sp>
      <p:sp>
        <p:nvSpPr>
          <p:cNvPr id="367" name="Google Shape;367;p15"/>
          <p:cNvSpPr txBox="1"/>
          <p:nvPr/>
        </p:nvSpPr>
        <p:spPr>
          <a:xfrm>
            <a:off x="5082780" y="3648221"/>
            <a:ext cx="1417375" cy="5078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001F60"/>
                </a:solidFill>
                <a:latin typeface="Montserrat"/>
                <a:ea typeface="Montserrat"/>
                <a:cs typeface="Montserrat"/>
                <a:sym typeface="Montserrat"/>
              </a:rPr>
              <a:t>NASA ESTO/AIST</a:t>
            </a:r>
            <a:endParaRPr/>
          </a:p>
          <a:p>
            <a:pPr indent="0" lvl="0" marL="0" marR="0" rtl="0" algn="ctr">
              <a:spcBef>
                <a:spcPts val="600"/>
              </a:spcBef>
              <a:spcAft>
                <a:spcPts val="0"/>
              </a:spcAft>
              <a:buNone/>
            </a:pPr>
            <a:r>
              <a:rPr b="1" lang="en-US" sz="1100">
                <a:solidFill>
                  <a:srgbClr val="001F60"/>
                </a:solidFill>
                <a:latin typeface="Montserrat"/>
                <a:ea typeface="Montserrat"/>
                <a:cs typeface="Montserrat"/>
                <a:sym typeface="Montserrat"/>
              </a:rPr>
              <a:t>IDEAS</a:t>
            </a:r>
            <a:endParaRPr/>
          </a:p>
        </p:txBody>
      </p:sp>
      <p:sp>
        <p:nvSpPr>
          <p:cNvPr id="368" name="Google Shape;368;p15"/>
          <p:cNvSpPr txBox="1"/>
          <p:nvPr>
            <p:ph type="title"/>
          </p:nvPr>
        </p:nvSpPr>
        <p:spPr>
          <a:xfrm>
            <a:off x="176048" y="175939"/>
            <a:ext cx="107429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Flood Pilot : FloodDAM &amp; IDEAS DT</a:t>
            </a:r>
            <a:br>
              <a:rPr lang="en-US"/>
            </a:b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75" name="Google Shape;375;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Wildfire Pilot</a:t>
            </a:r>
            <a:endParaRPr/>
          </a:p>
        </p:txBody>
      </p:sp>
      <p:sp>
        <p:nvSpPr>
          <p:cNvPr id="376" name="Google Shape;376;p16"/>
          <p:cNvSpPr txBox="1"/>
          <p:nvPr>
            <p:ph idx="1" type="body"/>
          </p:nvPr>
        </p:nvSpPr>
        <p:spPr>
          <a:xfrm>
            <a:off x="176048" y="1002910"/>
            <a:ext cx="12015952" cy="337528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Provide a fundamental basis for defining </a:t>
            </a:r>
            <a:r>
              <a:rPr b="1" i="0" lang="en-US" sz="2000" u="none" cap="none" strike="noStrike">
                <a:solidFill>
                  <a:schemeClr val="dk1"/>
                </a:solidFill>
                <a:latin typeface="Arial"/>
                <a:ea typeface="Arial"/>
                <a:cs typeface="Arial"/>
                <a:sym typeface="Arial"/>
              </a:rPr>
              <a:t>global priorities </a:t>
            </a:r>
            <a:r>
              <a:rPr b="0" i="0" lang="en-US" sz="2000" u="none" cap="none" strike="noStrike">
                <a:solidFill>
                  <a:schemeClr val="dk1"/>
                </a:solidFill>
                <a:latin typeface="Arial"/>
                <a:ea typeface="Arial"/>
                <a:cs typeface="Arial"/>
                <a:sym typeface="Arial"/>
              </a:rPr>
              <a:t>(active-fire monitoring and characterization)</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Explore existing </a:t>
            </a:r>
            <a:r>
              <a:rPr b="1" i="0" lang="en-US" sz="2000" u="none" cap="none" strike="noStrike">
                <a:solidFill>
                  <a:schemeClr val="dk1"/>
                </a:solidFill>
                <a:latin typeface="Arial"/>
                <a:ea typeface="Arial"/>
                <a:cs typeface="Arial"/>
                <a:sym typeface="Arial"/>
              </a:rPr>
              <a:t>gaps in wildfire EO capabilities </a:t>
            </a:r>
            <a:r>
              <a:rPr b="0" i="0" lang="en-US" sz="2000" u="none" cap="none" strike="noStrike">
                <a:solidFill>
                  <a:schemeClr val="dk1"/>
                </a:solidFill>
                <a:latin typeface="Arial"/>
                <a:ea typeface="Arial"/>
                <a:cs typeface="Arial"/>
                <a:sym typeface="Arial"/>
              </a:rPr>
              <a:t>(existing and proposed)</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Articulate global stakeholders and user </a:t>
            </a:r>
            <a:r>
              <a:rPr b="1" i="0" lang="en-US" sz="2000" u="none" cap="none" strike="noStrike">
                <a:solidFill>
                  <a:schemeClr val="dk1"/>
                </a:solidFill>
                <a:latin typeface="Arial"/>
                <a:ea typeface="Arial"/>
                <a:cs typeface="Arial"/>
                <a:sym typeface="Arial"/>
              </a:rPr>
              <a:t>requirements for active-fire remote sensing </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Provide </a:t>
            </a:r>
            <a:r>
              <a:rPr b="1" i="0" lang="en-US" sz="2000" u="none" cap="none" strike="noStrike">
                <a:solidFill>
                  <a:schemeClr val="dk1"/>
                </a:solidFill>
                <a:latin typeface="Arial"/>
                <a:ea typeface="Arial"/>
                <a:cs typeface="Arial"/>
                <a:sym typeface="Arial"/>
              </a:rPr>
              <a:t>use case</a:t>
            </a:r>
            <a:r>
              <a:rPr b="0" i="0" lang="en-US" sz="2000" u="none" cap="none" strike="noStrike">
                <a:solidFill>
                  <a:schemeClr val="dk1"/>
                </a:solidFill>
                <a:latin typeface="Arial"/>
                <a:ea typeface="Arial"/>
                <a:cs typeface="Arial"/>
                <a:sym typeface="Arial"/>
              </a:rPr>
              <a:t> for EO and Machine Learning</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1" lang="en-US" sz="2000" u="none" cap="none" strike="noStrike">
                <a:solidFill>
                  <a:schemeClr val="dk1"/>
                </a:solidFill>
                <a:latin typeface="Arial"/>
                <a:ea typeface="Arial"/>
                <a:cs typeface="Arial"/>
                <a:sym typeface="Arial"/>
              </a:rPr>
              <a:t>Current approach does not foresee Demonstrator; Pilot results to </a:t>
            </a:r>
            <a:r>
              <a:rPr b="1" i="1" lang="en-US" sz="2000" u="none" cap="none" strike="noStrike">
                <a:solidFill>
                  <a:schemeClr val="dk1"/>
                </a:solidFill>
                <a:latin typeface="Arial"/>
                <a:ea typeface="Arial"/>
                <a:cs typeface="Arial"/>
                <a:sym typeface="Arial"/>
              </a:rPr>
              <a:t>inform decisions in global wildfire community</a:t>
            </a:r>
            <a:r>
              <a:rPr b="0" i="1" lang="en-US" sz="2000" u="none" cap="none" strike="noStrike">
                <a:solidFill>
                  <a:schemeClr val="dk1"/>
                </a:solidFill>
                <a:latin typeface="Arial"/>
                <a:ea typeface="Arial"/>
                <a:cs typeface="Arial"/>
                <a:sym typeface="Arial"/>
              </a:rPr>
              <a:t> (e.g. GOFC/GOLD)</a:t>
            </a:r>
            <a:endParaRPr/>
          </a:p>
        </p:txBody>
      </p:sp>
      <p:grpSp>
        <p:nvGrpSpPr>
          <p:cNvPr id="377" name="Google Shape;377;p16"/>
          <p:cNvGrpSpPr/>
          <p:nvPr/>
        </p:nvGrpSpPr>
        <p:grpSpPr>
          <a:xfrm>
            <a:off x="762000" y="4328050"/>
            <a:ext cx="9218210" cy="2246553"/>
            <a:chOff x="1663700" y="4191000"/>
            <a:chExt cx="9144000" cy="2345604"/>
          </a:xfrm>
        </p:grpSpPr>
        <p:pic>
          <p:nvPicPr>
            <p:cNvPr id="378" name="Google Shape;378;p16"/>
            <p:cNvPicPr preferRelativeResize="0"/>
            <p:nvPr/>
          </p:nvPicPr>
          <p:blipFill rotWithShape="1">
            <a:blip r:embed="rId3">
              <a:alphaModFix/>
            </a:blip>
            <a:srcRect b="0" l="0" r="0" t="0"/>
            <a:stretch/>
          </p:blipFill>
          <p:spPr>
            <a:xfrm>
              <a:off x="5943600" y="4191000"/>
              <a:ext cx="4864100" cy="2345604"/>
            </a:xfrm>
            <a:prstGeom prst="rect">
              <a:avLst/>
            </a:prstGeom>
            <a:noFill/>
            <a:ln>
              <a:noFill/>
            </a:ln>
          </p:spPr>
        </p:pic>
        <p:pic>
          <p:nvPicPr>
            <p:cNvPr descr="Australia fires: 8 things everyone should know about the bushfire ..." id="379" name="Google Shape;379;p16"/>
            <p:cNvPicPr preferRelativeResize="0"/>
            <p:nvPr/>
          </p:nvPicPr>
          <p:blipFill rotWithShape="1">
            <a:blip r:embed="rId4">
              <a:alphaModFix/>
            </a:blip>
            <a:srcRect b="0" l="0" r="0" t="0"/>
            <a:stretch/>
          </p:blipFill>
          <p:spPr>
            <a:xfrm>
              <a:off x="1663700" y="4193454"/>
              <a:ext cx="4165600" cy="2343150"/>
            </a:xfrm>
            <a:prstGeom prst="rect">
              <a:avLst/>
            </a:prstGeom>
            <a:noFill/>
            <a:ln>
              <a:noFill/>
            </a:ln>
            <a:effectLst>
              <a:outerShdw blurRad="50800" rotWithShape="0" algn="tr" dir="8100000" dist="38100">
                <a:srgbClr val="000000">
                  <a:alpha val="40000"/>
                </a:srgbClr>
              </a:outerShdw>
            </a:effectLst>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85" name="Google Shape;385;p17"/>
          <p:cNvSpPr txBox="1"/>
          <p:nvPr>
            <p:ph type="title"/>
          </p:nvPr>
        </p:nvSpPr>
        <p:spPr>
          <a:xfrm>
            <a:off x="0" y="224895"/>
            <a:ext cx="10592972"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b="1" lang="en-US" sz="3600"/>
              <a:t>Sustainability Challenges </a:t>
            </a:r>
            <a:r>
              <a:rPr b="1" lang="en-US" sz="2400">
                <a:solidFill>
                  <a:srgbClr val="72AF2F"/>
                </a:solidFill>
              </a:rPr>
              <a:t>&amp; approaches to address them</a:t>
            </a:r>
            <a:endParaRPr/>
          </a:p>
        </p:txBody>
      </p:sp>
      <p:sp>
        <p:nvSpPr>
          <p:cNvPr id="386" name="Google Shape;386;p17"/>
          <p:cNvSpPr txBox="1"/>
          <p:nvPr>
            <p:ph idx="1" type="body"/>
          </p:nvPr>
        </p:nvSpPr>
        <p:spPr>
          <a:xfrm>
            <a:off x="0" y="1160800"/>
            <a:ext cx="12192000" cy="5008038"/>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Most of valuable solutions rely on </a:t>
            </a:r>
            <a:r>
              <a:rPr b="1" i="0" lang="en-US" sz="2400" u="none" cap="none" strike="noStrike">
                <a:solidFill>
                  <a:schemeClr val="dk1"/>
                </a:solidFill>
                <a:latin typeface="Arial"/>
                <a:ea typeface="Arial"/>
                <a:cs typeface="Arial"/>
                <a:sym typeface="Arial"/>
              </a:rPr>
              <a:t>marriage</a:t>
            </a:r>
            <a:r>
              <a:rPr b="0" i="0" lang="en-US" sz="2400" u="none" cap="none" strike="noStrike">
                <a:solidFill>
                  <a:schemeClr val="dk1"/>
                </a:solidFill>
                <a:latin typeface="Arial"/>
                <a:ea typeface="Arial"/>
                <a:cs typeface="Arial"/>
                <a:sym typeface="Arial"/>
              </a:rPr>
              <a:t> of </a:t>
            </a:r>
            <a:r>
              <a:rPr b="1" i="0" lang="en-US" sz="2400" u="none" cap="none" strike="noStrike">
                <a:solidFill>
                  <a:schemeClr val="dk1"/>
                </a:solidFill>
                <a:latin typeface="Arial"/>
                <a:ea typeface="Arial"/>
                <a:cs typeface="Arial"/>
                <a:sym typeface="Arial"/>
              </a:rPr>
              <a:t>free&amp;open data </a:t>
            </a:r>
            <a:r>
              <a:rPr b="0" i="0" lang="en-US" sz="2400" u="none" cap="none" strike="noStrike">
                <a:solidFill>
                  <a:schemeClr val="dk1"/>
                </a:solidFill>
                <a:latin typeface="Arial"/>
                <a:ea typeface="Arial"/>
                <a:cs typeface="Arial"/>
                <a:sym typeface="Arial"/>
              </a:rPr>
              <a:t>with </a:t>
            </a:r>
            <a:r>
              <a:rPr b="1" i="0" lang="en-US" sz="2400" u="none" cap="none" strike="noStrike">
                <a:solidFill>
                  <a:schemeClr val="dk1"/>
                </a:solidFill>
                <a:latin typeface="Arial"/>
                <a:ea typeface="Arial"/>
                <a:cs typeface="Arial"/>
                <a:sym typeface="Arial"/>
              </a:rPr>
              <a:t>commercial data</a:t>
            </a:r>
            <a:r>
              <a:rPr b="0" i="0" lang="en-US" sz="2400" u="none" cap="none" strike="noStrike">
                <a:solidFill>
                  <a:schemeClr val="dk1"/>
                </a:solidFill>
                <a:latin typeface="Arial"/>
                <a:ea typeface="Arial"/>
                <a:cs typeface="Arial"/>
                <a:sym typeface="Arial"/>
              </a:rPr>
              <a:t> sets, but </a:t>
            </a:r>
            <a:r>
              <a:rPr b="1" i="0" lang="en-US" sz="2400" u="none" cap="none" strike="noStrike">
                <a:solidFill>
                  <a:schemeClr val="dk1"/>
                </a:solidFill>
                <a:latin typeface="Arial"/>
                <a:ea typeface="Arial"/>
                <a:cs typeface="Arial"/>
                <a:sym typeface="Arial"/>
              </a:rPr>
              <a:t>data cost </a:t>
            </a:r>
            <a:r>
              <a:rPr b="0" i="0" lang="en-US" sz="2400" u="none" cap="none" strike="noStrike">
                <a:solidFill>
                  <a:schemeClr val="dk1"/>
                </a:solidFill>
                <a:latin typeface="Arial"/>
                <a:ea typeface="Arial"/>
                <a:cs typeface="Arial"/>
                <a:sym typeface="Arial"/>
              </a:rPr>
              <a:t>and</a:t>
            </a:r>
            <a:r>
              <a:rPr b="1" i="0" lang="en-US" sz="2400" u="none" cap="none" strike="noStrike">
                <a:solidFill>
                  <a:schemeClr val="dk1"/>
                </a:solidFill>
                <a:latin typeface="Arial"/>
                <a:ea typeface="Arial"/>
                <a:cs typeface="Arial"/>
                <a:sym typeface="Arial"/>
              </a:rPr>
              <a:t> value adding </a:t>
            </a:r>
            <a:r>
              <a:rPr b="0" i="0" lang="en-US" sz="2400" u="none" cap="none" strike="noStrike">
                <a:solidFill>
                  <a:schemeClr val="dk1"/>
                </a:solidFill>
                <a:latin typeface="Arial"/>
                <a:ea typeface="Arial"/>
                <a:cs typeface="Arial"/>
                <a:sym typeface="Arial"/>
              </a:rPr>
              <a:t>remains </a:t>
            </a:r>
            <a:r>
              <a:rPr b="1" i="0" lang="en-US" sz="2400" u="none" cap="none" strike="noStrike">
                <a:solidFill>
                  <a:schemeClr val="dk1"/>
                </a:solidFill>
                <a:latin typeface="Arial"/>
                <a:ea typeface="Arial"/>
                <a:cs typeface="Arial"/>
                <a:sym typeface="Arial"/>
              </a:rPr>
              <a:t>a hurdle </a:t>
            </a:r>
            <a:r>
              <a:rPr b="0" i="0" lang="en-US" sz="2400" u="none" cap="none" strike="noStrike">
                <a:solidFill>
                  <a:schemeClr val="dk1"/>
                </a:solidFill>
                <a:latin typeface="Arial"/>
                <a:ea typeface="Arial"/>
                <a:cs typeface="Arial"/>
                <a:sym typeface="Arial"/>
              </a:rPr>
              <a:t>for long-term solutions (especially for DRR)</a:t>
            </a:r>
            <a:endParaRPr b="0" i="0" sz="24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Work with hotspots to </a:t>
            </a:r>
            <a:r>
              <a:rPr b="1" i="0" lang="en-US" sz="2000" u="none" cap="none" strike="noStrike">
                <a:solidFill>
                  <a:srgbClr val="69A12B"/>
                </a:solidFill>
                <a:latin typeface="Arial"/>
                <a:ea typeface="Arial"/>
                <a:cs typeface="Arial"/>
                <a:sym typeface="Arial"/>
              </a:rPr>
              <a:t>showcase</a:t>
            </a:r>
            <a:r>
              <a:rPr b="0" i="0" lang="en-US" sz="2000" u="none" cap="none" strike="noStrike">
                <a:solidFill>
                  <a:schemeClr val="dk1"/>
                </a:solidFill>
                <a:latin typeface="Arial"/>
                <a:ea typeface="Arial"/>
                <a:cs typeface="Arial"/>
                <a:sym typeface="Arial"/>
              </a:rPr>
              <a:t> projects more </a:t>
            </a:r>
            <a:r>
              <a:rPr b="1" i="0" lang="en-US" sz="2000" u="none" cap="none" strike="noStrike">
                <a:solidFill>
                  <a:srgbClr val="69A12B"/>
                </a:solidFill>
                <a:latin typeface="Arial"/>
                <a:ea typeface="Arial"/>
                <a:cs typeface="Arial"/>
                <a:sym typeface="Arial"/>
              </a:rPr>
              <a:t>affordable</a:t>
            </a:r>
            <a:r>
              <a:rPr b="0" i="0" lang="en-US" sz="2000" u="none" cap="none" strike="noStrike">
                <a:solidFill>
                  <a:schemeClr val="dk1"/>
                </a:solidFill>
                <a:latin typeface="Arial"/>
                <a:ea typeface="Arial"/>
                <a:cs typeface="Arial"/>
                <a:sym typeface="Arial"/>
              </a:rPr>
              <a:t>, but </a:t>
            </a:r>
            <a:r>
              <a:rPr b="1" i="0" lang="en-US" sz="2000" u="none" cap="none" strike="noStrike">
                <a:solidFill>
                  <a:srgbClr val="69A12B"/>
                </a:solidFill>
                <a:latin typeface="Arial"/>
                <a:ea typeface="Arial"/>
                <a:cs typeface="Arial"/>
                <a:sym typeface="Arial"/>
              </a:rPr>
              <a:t>scalable</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in the long-term </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Focus on </a:t>
            </a:r>
            <a:r>
              <a:rPr b="1" i="0" lang="en-US" sz="2000" u="none" cap="none" strike="noStrike">
                <a:solidFill>
                  <a:srgbClr val="69A12B"/>
                </a:solidFill>
                <a:latin typeface="Arial"/>
                <a:ea typeface="Arial"/>
                <a:cs typeface="Arial"/>
                <a:sym typeface="Arial"/>
              </a:rPr>
              <a:t>integrated solutions </a:t>
            </a:r>
            <a:r>
              <a:rPr b="0" i="0" lang="en-US" sz="2000" u="none" cap="none" strike="noStrike">
                <a:solidFill>
                  <a:schemeClr val="dk1"/>
                </a:solidFill>
                <a:latin typeface="Arial"/>
                <a:ea typeface="Arial"/>
                <a:cs typeface="Arial"/>
                <a:sym typeface="Arial"/>
              </a:rPr>
              <a:t>but bring </a:t>
            </a:r>
            <a:r>
              <a:rPr b="1" i="0" lang="en-US" sz="2000" u="none" cap="none" strike="noStrike">
                <a:solidFill>
                  <a:srgbClr val="69A12B"/>
                </a:solidFill>
                <a:latin typeface="Arial"/>
                <a:ea typeface="Arial"/>
                <a:cs typeface="Arial"/>
                <a:sym typeface="Arial"/>
              </a:rPr>
              <a:t>clear cost-benefit</a:t>
            </a:r>
            <a:r>
              <a:rPr b="0" i="0" lang="en-US" sz="2000" u="none" cap="none" strike="noStrike">
                <a:solidFill>
                  <a:schemeClr val="dk1"/>
                </a:solidFill>
                <a:latin typeface="Arial"/>
                <a:ea typeface="Arial"/>
                <a:cs typeface="Arial"/>
                <a:sym typeface="Arial"/>
              </a:rPr>
              <a:t> to show how using commercial data sets augment overall benefits</a:t>
            </a:r>
            <a:endParaRPr b="0" i="0" sz="2000" u="none" cap="none" strike="noStrike">
              <a:solidFill>
                <a:schemeClr val="dk1"/>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Awareness of actual benefit </a:t>
            </a:r>
            <a:r>
              <a:rPr b="0" i="0" lang="en-US" sz="2400" u="none" cap="none" strike="noStrike">
                <a:solidFill>
                  <a:schemeClr val="dk1"/>
                </a:solidFill>
                <a:latin typeface="Arial"/>
                <a:ea typeface="Arial"/>
                <a:cs typeface="Arial"/>
                <a:sym typeface="Arial"/>
              </a:rPr>
              <a:t>still low</a:t>
            </a:r>
            <a:endParaRPr b="0" i="0" sz="24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For partners financing DRR : More emphasis on identifying </a:t>
            </a:r>
            <a:r>
              <a:rPr b="1" i="0" lang="en-US" sz="2000" u="none" cap="none" strike="noStrike">
                <a:solidFill>
                  <a:srgbClr val="69A12B"/>
                </a:solidFill>
                <a:latin typeface="Arial"/>
                <a:ea typeface="Arial"/>
                <a:cs typeface="Arial"/>
                <a:sym typeface="Arial"/>
              </a:rPr>
              <a:t>benefits</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from </a:t>
            </a:r>
            <a:r>
              <a:rPr b="1" i="0" lang="en-US" sz="2000" u="none" cap="none" strike="noStrike">
                <a:solidFill>
                  <a:srgbClr val="69A12B"/>
                </a:solidFill>
                <a:latin typeface="Arial"/>
                <a:ea typeface="Arial"/>
                <a:cs typeface="Arial"/>
                <a:sym typeface="Arial"/>
              </a:rPr>
              <a:t>stakeholder viewpoint</a:t>
            </a:r>
            <a:endParaRPr b="1" i="0" sz="2000" u="none" cap="none" strike="noStrike">
              <a:solidFill>
                <a:srgbClr val="69A12B"/>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For organizations managing risk </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Identify </a:t>
            </a:r>
            <a:r>
              <a:rPr b="1" i="0" lang="en-US" sz="2000" u="none" cap="none" strike="noStrike">
                <a:solidFill>
                  <a:srgbClr val="69A12B"/>
                </a:solidFill>
                <a:latin typeface="Arial"/>
                <a:ea typeface="Arial"/>
                <a:cs typeface="Arial"/>
                <a:sym typeface="Arial"/>
              </a:rPr>
              <a:t>cost savings, cost-benefit wins </a:t>
            </a:r>
            <a:endParaRPr b="1" i="0" sz="2000" u="none" cap="none" strike="noStrike">
              <a:solidFill>
                <a:srgbClr val="69A12B"/>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Identify and forge partnership with </a:t>
            </a:r>
            <a:r>
              <a:rPr b="1" i="0" lang="en-US" sz="2000" u="none" cap="none" strike="noStrike">
                <a:solidFill>
                  <a:srgbClr val="69A12B"/>
                </a:solidFill>
                <a:latin typeface="Arial"/>
                <a:ea typeface="Arial"/>
                <a:cs typeface="Arial"/>
                <a:sym typeface="Arial"/>
              </a:rPr>
              <a:t>new stakeholders</a:t>
            </a:r>
            <a:endParaRPr b="1" i="0" sz="2000" u="none" cap="none" strike="noStrike">
              <a:solidFill>
                <a:srgbClr val="69A12B"/>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Continuous effort to be put on </a:t>
            </a:r>
            <a:r>
              <a:rPr b="1" i="0" lang="en-US" sz="2400" u="none" cap="none" strike="noStrike">
                <a:solidFill>
                  <a:schemeClr val="dk1"/>
                </a:solidFill>
                <a:latin typeface="Arial"/>
                <a:ea typeface="Arial"/>
                <a:cs typeface="Arial"/>
                <a:sym typeface="Arial"/>
              </a:rPr>
              <a:t>Capacity Building </a:t>
            </a:r>
            <a:r>
              <a:rPr b="0" i="0" lang="en-US" sz="2400" u="none" cap="none" strike="noStrike">
                <a:solidFill>
                  <a:schemeClr val="dk1"/>
                </a:solidFill>
                <a:latin typeface="Arial"/>
                <a:ea typeface="Arial"/>
                <a:cs typeface="Arial"/>
                <a:sym typeface="Arial"/>
              </a:rPr>
              <a:t>(for decision makers too) and on   </a:t>
            </a:r>
            <a:r>
              <a:rPr b="1" i="0" lang="en-US" sz="2400" u="none" cap="none" strike="noStrike">
                <a:solidFill>
                  <a:schemeClr val="dk1"/>
                </a:solidFill>
                <a:latin typeface="Arial"/>
                <a:ea typeface="Arial"/>
                <a:cs typeface="Arial"/>
                <a:sym typeface="Arial"/>
              </a:rPr>
              <a:t>co-construction with users</a:t>
            </a:r>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Maintain and reinforce </a:t>
            </a:r>
            <a:r>
              <a:rPr b="1" i="0" lang="en-US" sz="2000" u="none" cap="none" strike="noStrike">
                <a:solidFill>
                  <a:srgbClr val="69A12B"/>
                </a:solidFill>
                <a:latin typeface="Arial"/>
                <a:ea typeface="Arial"/>
                <a:cs typeface="Arial"/>
                <a:sym typeface="Arial"/>
              </a:rPr>
              <a:t>links WG CapD / WG Disasters</a:t>
            </a:r>
            <a:r>
              <a:rPr b="0" i="0" lang="en-US" sz="2000" u="none" cap="none" strike="noStrike">
                <a:solidFill>
                  <a:schemeClr val="dk1"/>
                </a:solidFill>
                <a:latin typeface="Arial"/>
                <a:ea typeface="Arial"/>
                <a:cs typeface="Arial"/>
                <a:sym typeface="Arial"/>
              </a:rPr>
              <a:t>, for a synergistic action</a:t>
            </a:r>
            <a:endParaRPr b="0" i="0" sz="20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Develop </a:t>
            </a:r>
            <a:r>
              <a:rPr b="1" i="0" lang="en-US" sz="2000" u="none" cap="none" strike="noStrike">
                <a:solidFill>
                  <a:schemeClr val="dk1"/>
                </a:solidFill>
                <a:latin typeface="Arial"/>
                <a:ea typeface="Arial"/>
                <a:cs typeface="Arial"/>
                <a:sym typeface="Arial"/>
              </a:rPr>
              <a:t>“</a:t>
            </a:r>
            <a:r>
              <a:rPr b="1" i="0" lang="en-US" sz="2000" u="none" cap="none" strike="noStrike">
                <a:solidFill>
                  <a:srgbClr val="69A12B"/>
                </a:solidFill>
                <a:latin typeface="Arial"/>
                <a:ea typeface="Arial"/>
                <a:cs typeface="Arial"/>
                <a:sym typeface="Arial"/>
              </a:rPr>
              <a:t>peer awareness</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among practitioners and end users</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93" name="Google Shape;393;p18"/>
          <p:cNvSpPr txBox="1"/>
          <p:nvPr>
            <p:ph type="title"/>
          </p:nvPr>
        </p:nvSpPr>
        <p:spPr>
          <a:xfrm>
            <a:off x="0" y="198203"/>
            <a:ext cx="9979171"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Links with other CEOS WGs and GEO</a:t>
            </a:r>
            <a:endParaRPr/>
          </a:p>
        </p:txBody>
      </p:sp>
      <p:sp>
        <p:nvSpPr>
          <p:cNvPr id="394" name="Google Shape;394;p18"/>
          <p:cNvSpPr txBox="1"/>
          <p:nvPr>
            <p:ph idx="1" type="body"/>
          </p:nvPr>
        </p:nvSpPr>
        <p:spPr>
          <a:xfrm>
            <a:off x="1512354" y="1498245"/>
            <a:ext cx="10579241" cy="3426579"/>
          </a:xfrm>
          <a:prstGeom prst="rect">
            <a:avLst/>
          </a:prstGeom>
          <a:noFill/>
          <a:ln cap="flat" cmpd="sng" w="2857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2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WGCapD</a:t>
            </a:r>
            <a:r>
              <a:rPr lang="en-US" sz="1800">
                <a:solidFill>
                  <a:schemeClr val="dk1"/>
                </a:solidFill>
                <a:latin typeface="Arial"/>
                <a:ea typeface="Arial"/>
                <a:cs typeface="Arial"/>
                <a:sym typeface="Arial"/>
              </a:rPr>
              <a:t>: joint RO training for EO decision makers – 1</a:t>
            </a:r>
            <a:r>
              <a:rPr baseline="30000" lang="en-US" sz="1800">
                <a:solidFill>
                  <a:schemeClr val="dk1"/>
                </a:solidFill>
                <a:latin typeface="Arial"/>
                <a:ea typeface="Arial"/>
                <a:cs typeface="Arial"/>
                <a:sym typeface="Arial"/>
              </a:rPr>
              <a:t>st</a:t>
            </a:r>
            <a:r>
              <a:rPr lang="en-US" sz="1800">
                <a:solidFill>
                  <a:schemeClr val="dk1"/>
                </a:solidFill>
                <a:latin typeface="Arial"/>
                <a:ea typeface="Arial"/>
                <a:cs typeface="Arial"/>
                <a:sym typeface="Arial"/>
              </a:rPr>
              <a:t> event 7 December in San Salvador with CEPREDENAC – 300 people in context of DRM regional forum; other 2023 events in Africa &amp; Asia.</a:t>
            </a:r>
            <a:endParaRPr sz="800">
              <a:solidFill>
                <a:schemeClr val="dk1"/>
              </a:solidFill>
              <a:latin typeface="Arial"/>
              <a:ea typeface="Arial"/>
              <a:cs typeface="Arial"/>
              <a:sym typeface="Arial"/>
            </a:endParaRPr>
          </a:p>
          <a:p>
            <a:pPr indent="-285750" lvl="0" marL="285750" marR="0" rtl="0" algn="l">
              <a:lnSpc>
                <a:spcPct val="120000"/>
              </a:lnSpc>
              <a:spcBef>
                <a:spcPts val="100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WG Climate</a:t>
            </a:r>
            <a:r>
              <a:rPr lang="en-US" sz="1800">
                <a:solidFill>
                  <a:schemeClr val="dk1"/>
                </a:solidFill>
                <a:latin typeface="Arial"/>
                <a:ea typeface="Arial"/>
                <a:cs typeface="Arial"/>
                <a:sym typeface="Arial"/>
              </a:rPr>
              <a:t>: Action taken to organize bilateral discussion on joint use case analysis looking at local impacts of climate change and adaptation (WGDisasters 18 in Nice) </a:t>
            </a:r>
            <a:endParaRPr/>
          </a:p>
          <a:p>
            <a:pPr indent="-285750" lvl="0" marL="285750" marR="0" rtl="0" algn="l">
              <a:lnSpc>
                <a:spcPct val="120000"/>
              </a:lnSpc>
              <a:spcBef>
                <a:spcPts val="100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WGISS</a:t>
            </a:r>
            <a:r>
              <a:rPr lang="en-US" sz="1800">
                <a:solidFill>
                  <a:schemeClr val="dk1"/>
                </a:solidFill>
                <a:latin typeface="Arial"/>
                <a:ea typeface="Arial"/>
                <a:cs typeface="Arial"/>
                <a:sym typeface="Arial"/>
              </a:rPr>
              <a:t>: EAIL/ Flood Pilot; input to be provided for EO &amp; ML White Paper (Disaster Use Cases, e.g. Wild Fires)</a:t>
            </a:r>
            <a:endParaRPr/>
          </a:p>
          <a:p>
            <a:pPr indent="-285750" lvl="0" marL="285750" marR="0" rtl="0" algn="l">
              <a:lnSpc>
                <a:spcPct val="120000"/>
              </a:lnSpc>
              <a:spcBef>
                <a:spcPts val="100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Ocean coordination group </a:t>
            </a:r>
            <a:r>
              <a:rPr lang="en-US" sz="1800">
                <a:solidFill>
                  <a:schemeClr val="dk1"/>
                </a:solidFill>
                <a:latin typeface="Arial"/>
                <a:ea typeface="Arial"/>
                <a:cs typeface="Arial"/>
                <a:sym typeface="Arial"/>
              </a:rPr>
              <a:t>: ongoing reflections on oceans &amp; climate related disasters, especially climate change impacts in coastal zone</a:t>
            </a:r>
            <a:endParaRPr sz="1800">
              <a:solidFill>
                <a:schemeClr val="dk1"/>
              </a:solidFill>
              <a:latin typeface="Arial"/>
              <a:ea typeface="Arial"/>
              <a:cs typeface="Arial"/>
              <a:sym typeface="Arial"/>
            </a:endParaRPr>
          </a:p>
          <a:p>
            <a:pPr indent="-285750" lvl="0" marL="285750" marR="0" rtl="0" algn="l">
              <a:lnSpc>
                <a:spcPct val="120000"/>
              </a:lnSpc>
              <a:spcBef>
                <a:spcPts val="100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SIT</a:t>
            </a:r>
            <a:r>
              <a:rPr lang="en-US" sz="1800">
                <a:solidFill>
                  <a:schemeClr val="dk1"/>
                </a:solidFill>
                <a:latin typeface="Arial"/>
                <a:ea typeface="Arial"/>
                <a:cs typeface="Arial"/>
                <a:sym typeface="Arial"/>
              </a:rPr>
              <a:t>: collaboration on sustainability and implication of new partners including private sector EO players (cf. Volcano Demo, Landslide Demo)</a:t>
            </a:r>
            <a:endParaRPr/>
          </a:p>
        </p:txBody>
      </p:sp>
      <p:sp>
        <p:nvSpPr>
          <p:cNvPr id="395" name="Google Shape;395;p18"/>
          <p:cNvSpPr txBox="1"/>
          <p:nvPr>
            <p:ph idx="2" type="body"/>
          </p:nvPr>
        </p:nvSpPr>
        <p:spPr>
          <a:xfrm>
            <a:off x="1430767" y="5438950"/>
            <a:ext cx="10660828" cy="766877"/>
          </a:xfrm>
          <a:prstGeom prst="rect">
            <a:avLst/>
          </a:prstGeom>
          <a:noFill/>
          <a:ln cap="flat" cmpd="sng" w="28575">
            <a:solidFill>
              <a:srgbClr val="009999"/>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2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DRR WG: RO one of 1st use cases for EO Risk Toolkit/RiX (UNDRR), Landslides to follow </a:t>
            </a:r>
            <a:endParaRPr/>
          </a:p>
          <a:p>
            <a:pPr indent="-285750" lvl="0" marL="285750" marR="0" rtl="0" algn="l">
              <a:lnSpc>
                <a:spcPct val="120000"/>
              </a:lnSpc>
              <a:spcBef>
                <a:spcPts val="100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New GEO thematic Incubators :  WG Disasters working to develop use cases</a:t>
            </a:r>
            <a:endParaRPr/>
          </a:p>
        </p:txBody>
      </p:sp>
      <p:pic>
        <p:nvPicPr>
          <p:cNvPr id="396" name="Google Shape;396;p18"/>
          <p:cNvPicPr preferRelativeResize="0"/>
          <p:nvPr/>
        </p:nvPicPr>
        <p:blipFill rotWithShape="1">
          <a:blip r:embed="rId3">
            <a:alphaModFix/>
          </a:blip>
          <a:srcRect b="0" l="0" r="0" t="0"/>
          <a:stretch/>
        </p:blipFill>
        <p:spPr>
          <a:xfrm>
            <a:off x="31383" y="5509083"/>
            <a:ext cx="1348292" cy="626610"/>
          </a:xfrm>
          <a:prstGeom prst="rect">
            <a:avLst/>
          </a:prstGeom>
          <a:noFill/>
          <a:ln>
            <a:noFill/>
          </a:ln>
        </p:spPr>
      </p:pic>
      <p:pic>
        <p:nvPicPr>
          <p:cNvPr id="397" name="Google Shape;397;p18"/>
          <p:cNvPicPr preferRelativeResize="0"/>
          <p:nvPr/>
        </p:nvPicPr>
        <p:blipFill rotWithShape="1">
          <a:blip r:embed="rId4">
            <a:alphaModFix/>
          </a:blip>
          <a:srcRect b="0" l="0" r="0" t="0"/>
          <a:stretch/>
        </p:blipFill>
        <p:spPr>
          <a:xfrm>
            <a:off x="31383" y="2666223"/>
            <a:ext cx="1458411" cy="8084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04" name="Google Shape;404;p19"/>
          <p:cNvSpPr txBox="1"/>
          <p:nvPr>
            <p:ph type="title"/>
          </p:nvPr>
        </p:nvSpPr>
        <p:spPr>
          <a:xfrm>
            <a:off x="423180" y="246329"/>
            <a:ext cx="8968518"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WG Disasters Meetings</a:t>
            </a:r>
            <a:endParaRPr/>
          </a:p>
        </p:txBody>
      </p:sp>
      <p:sp>
        <p:nvSpPr>
          <p:cNvPr id="405" name="Google Shape;405;p19"/>
          <p:cNvSpPr txBox="1"/>
          <p:nvPr>
            <p:ph idx="1" type="body"/>
          </p:nvPr>
        </p:nvSpPr>
        <p:spPr>
          <a:xfrm>
            <a:off x="423180" y="1206318"/>
            <a:ext cx="10660828" cy="37446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Nice October 2022 meeting n°18</a:t>
            </a:r>
            <a:endParaRPr b="1" sz="2400">
              <a:solidFill>
                <a:schemeClr val="dk1"/>
              </a:solidFill>
              <a:latin typeface="Arial"/>
              <a:ea typeface="Arial"/>
              <a:cs typeface="Arial"/>
              <a:sym typeface="Arial"/>
            </a:endParaRPr>
          </a:p>
        </p:txBody>
      </p:sp>
      <p:sp>
        <p:nvSpPr>
          <p:cNvPr id="406" name="Google Shape;406;p19"/>
          <p:cNvSpPr txBox="1"/>
          <p:nvPr>
            <p:ph idx="2" type="body"/>
          </p:nvPr>
        </p:nvSpPr>
        <p:spPr>
          <a:xfrm>
            <a:off x="423180" y="4723409"/>
            <a:ext cx="10660828" cy="7848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Meeting n°19 : invitation by CONAE - Argentina, Cordoba</a:t>
            </a:r>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Possibly at the same time as WGISS ?</a:t>
            </a:r>
            <a:endParaRPr sz="2400">
              <a:solidFill>
                <a:schemeClr val="dk1"/>
              </a:solidFill>
              <a:latin typeface="Arial"/>
              <a:ea typeface="Arial"/>
              <a:cs typeface="Arial"/>
              <a:sym typeface="Arial"/>
            </a:endParaRPr>
          </a:p>
        </p:txBody>
      </p:sp>
      <p:sp>
        <p:nvSpPr>
          <p:cNvPr id="407" name="Google Shape;407;p19"/>
          <p:cNvSpPr txBox="1"/>
          <p:nvPr>
            <p:ph idx="3" type="body"/>
          </p:nvPr>
        </p:nvSpPr>
        <p:spPr>
          <a:xfrm>
            <a:off x="423180" y="5951979"/>
            <a:ext cx="10660828" cy="37446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Meeting n°20 : invitation by USGS – Yosemite Park, USA</a:t>
            </a:r>
            <a:endParaRPr b="1" sz="2400">
              <a:solidFill>
                <a:schemeClr val="dk1"/>
              </a:solidFill>
              <a:latin typeface="Arial"/>
              <a:ea typeface="Arial"/>
              <a:cs typeface="Arial"/>
              <a:sym typeface="Arial"/>
            </a:endParaRPr>
          </a:p>
        </p:txBody>
      </p:sp>
      <p:pic>
        <p:nvPicPr>
          <p:cNvPr id="408" name="Google Shape;408;p19"/>
          <p:cNvPicPr preferRelativeResize="0"/>
          <p:nvPr/>
        </p:nvPicPr>
        <p:blipFill rotWithShape="1">
          <a:blip r:embed="rId3">
            <a:alphaModFix/>
          </a:blip>
          <a:srcRect b="0" l="0" r="0" t="0"/>
          <a:stretch/>
        </p:blipFill>
        <p:spPr>
          <a:xfrm>
            <a:off x="1350515" y="1620200"/>
            <a:ext cx="3942097" cy="2956573"/>
          </a:xfrm>
          <a:prstGeom prst="rect">
            <a:avLst/>
          </a:prstGeom>
          <a:noFill/>
          <a:ln>
            <a:noFill/>
          </a:ln>
        </p:spPr>
      </p:pic>
      <p:pic>
        <p:nvPicPr>
          <p:cNvPr id="409" name="Google Shape;409;p19"/>
          <p:cNvPicPr preferRelativeResize="0"/>
          <p:nvPr/>
        </p:nvPicPr>
        <p:blipFill rotWithShape="1">
          <a:blip r:embed="rId4">
            <a:alphaModFix/>
          </a:blip>
          <a:srcRect b="0" l="0" r="0" t="0"/>
          <a:stretch/>
        </p:blipFill>
        <p:spPr>
          <a:xfrm>
            <a:off x="5753594" y="1620200"/>
            <a:ext cx="2203290" cy="2937719"/>
          </a:xfrm>
          <a:prstGeom prst="rect">
            <a:avLst/>
          </a:prstGeom>
          <a:noFill/>
          <a:ln>
            <a:noFill/>
          </a:ln>
        </p:spPr>
      </p:pic>
      <p:pic>
        <p:nvPicPr>
          <p:cNvPr id="410" name="Google Shape;410;p19"/>
          <p:cNvPicPr preferRelativeResize="0"/>
          <p:nvPr/>
        </p:nvPicPr>
        <p:blipFill rotWithShape="1">
          <a:blip r:embed="rId5">
            <a:alphaModFix/>
          </a:blip>
          <a:srcRect b="0" l="0" r="0" t="0"/>
          <a:stretch/>
        </p:blipFill>
        <p:spPr>
          <a:xfrm>
            <a:off x="8545429" y="1620200"/>
            <a:ext cx="2202782" cy="29370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86" name="Google Shape;86;p2"/>
          <p:cNvSpPr txBox="1"/>
          <p:nvPr/>
        </p:nvSpPr>
        <p:spPr>
          <a:xfrm>
            <a:off x="555426" y="1160374"/>
            <a:ext cx="10827277" cy="50783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WG Disasters objectives</a:t>
            </a:r>
            <a:endParaRPr sz="2400">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WG Disasters Lead priorities 2022-2023</a:t>
            </a:r>
            <a:endParaRPr sz="2400">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Sample of activities :</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Geohazards Supersites &amp; Natural Laboratories (GSNL)</a:t>
            </a:r>
            <a:endParaRPr b="0" i="0" sz="24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Volcano Demonstrator</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Landslide Demonstrator</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Recovery Observatory Demonstrator</a:t>
            </a:r>
            <a:endParaRPr b="0" i="0" sz="24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Flood Pilot (GEO/LEO/SAR)</a:t>
            </a:r>
            <a:endParaRPr/>
          </a:p>
          <a:p>
            <a:pPr indent="-342900" lvl="1" marL="800100" marR="0" rtl="0" algn="l">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Wildfire Pilot</a:t>
            </a:r>
            <a:endParaRPr/>
          </a:p>
          <a:p>
            <a:pPr indent="-285750" lvl="0" marL="285750" marR="0" rtl="0" algn="l">
              <a:lnSpc>
                <a:spcPct val="15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Demonstrators Sustainability challenges and approaches to address them</a:t>
            </a:r>
            <a:endParaRPr sz="2400">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Links to other CEOS WGs and to GEO</a:t>
            </a:r>
            <a:endParaRPr sz="2400">
              <a:solidFill>
                <a:schemeClr val="dk1"/>
              </a:solidFill>
              <a:latin typeface="Arial"/>
              <a:ea typeface="Arial"/>
              <a:cs typeface="Arial"/>
              <a:sym typeface="Arial"/>
            </a:endParaRPr>
          </a:p>
        </p:txBody>
      </p:sp>
      <p:sp>
        <p:nvSpPr>
          <p:cNvPr id="87" name="Google Shape;87;p2"/>
          <p:cNvSpPr txBox="1"/>
          <p:nvPr>
            <p:ph type="title"/>
          </p:nvPr>
        </p:nvSpPr>
        <p:spPr>
          <a:xfrm>
            <a:off x="328448" y="209806"/>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0"/>
          <p:cNvSpPr txBox="1"/>
          <p:nvPr>
            <p:ph type="title"/>
          </p:nvPr>
        </p:nvSpPr>
        <p:spPr>
          <a:xfrm>
            <a:off x="1185041" y="1900201"/>
            <a:ext cx="8374395" cy="29293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6000"/>
              <a:buFont typeface="Arial"/>
              <a:buNone/>
            </a:pPr>
            <a:r>
              <a:rPr lang="en-US" sz="6000">
                <a:solidFill>
                  <a:srgbClr val="FFFFFF"/>
                </a:solidFill>
              </a:rPr>
              <a:t>Thank you !</a:t>
            </a:r>
            <a:br>
              <a:rPr lang="en-US" sz="6000">
                <a:solidFill>
                  <a:srgbClr val="FFFFFF"/>
                </a:solidFill>
              </a:rPr>
            </a:br>
            <a:br>
              <a:rPr lang="en-US" sz="6000">
                <a:solidFill>
                  <a:srgbClr val="FFFFFF"/>
                </a:solidFill>
              </a:rPr>
            </a:br>
            <a:br>
              <a:rPr lang="en-US" sz="6000">
                <a:solidFill>
                  <a:srgbClr val="FFFFFF"/>
                </a:solidFill>
              </a:rPr>
            </a:br>
            <a:endParaRPr sz="6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94" name="Google Shape;94;p3"/>
          <p:cNvSpPr txBox="1"/>
          <p:nvPr/>
        </p:nvSpPr>
        <p:spPr>
          <a:xfrm>
            <a:off x="122237" y="1234840"/>
            <a:ext cx="12068874" cy="487825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200"/>
              <a:buFont typeface="Noto Sans Symbols"/>
              <a:buChar char="❖"/>
            </a:pPr>
            <a:r>
              <a:rPr lang="en-US" sz="2200">
                <a:solidFill>
                  <a:schemeClr val="dk1"/>
                </a:solidFill>
                <a:latin typeface="Arial"/>
                <a:ea typeface="Arial"/>
                <a:cs typeface="Arial"/>
                <a:sym typeface="Arial"/>
              </a:rPr>
              <a:t>Support the efforts of </a:t>
            </a:r>
            <a:r>
              <a:rPr b="1" lang="en-US" sz="2200">
                <a:solidFill>
                  <a:schemeClr val="dk1"/>
                </a:solidFill>
                <a:latin typeface="Arial"/>
                <a:ea typeface="Arial"/>
                <a:cs typeface="Arial"/>
                <a:sym typeface="Arial"/>
              </a:rPr>
              <a:t>Disaster Risk Management (DRM) authorities </a:t>
            </a:r>
            <a:r>
              <a:rPr lang="en-US" sz="2200">
                <a:solidFill>
                  <a:schemeClr val="dk1"/>
                </a:solidFill>
                <a:latin typeface="Arial"/>
                <a:ea typeface="Arial"/>
                <a:cs typeface="Arial"/>
                <a:sym typeface="Arial"/>
              </a:rPr>
              <a:t>in protecting lives and safeguarding property by means of </a:t>
            </a:r>
            <a:r>
              <a:rPr b="1" lang="en-US" sz="2200">
                <a:solidFill>
                  <a:schemeClr val="dk1"/>
                </a:solidFill>
                <a:latin typeface="Arial"/>
                <a:ea typeface="Arial"/>
                <a:cs typeface="Arial"/>
                <a:sym typeface="Arial"/>
              </a:rPr>
              <a:t>satellite-based EO </a:t>
            </a:r>
            <a:r>
              <a:rPr lang="en-US" sz="2200">
                <a:solidFill>
                  <a:schemeClr val="dk1"/>
                </a:solidFill>
                <a:latin typeface="Arial"/>
                <a:ea typeface="Arial"/>
                <a:cs typeface="Arial"/>
                <a:sym typeface="Arial"/>
              </a:rPr>
              <a:t>and </a:t>
            </a:r>
            <a:r>
              <a:rPr b="1" lang="en-US" sz="2200">
                <a:solidFill>
                  <a:schemeClr val="dk1"/>
                </a:solidFill>
                <a:latin typeface="Arial"/>
                <a:ea typeface="Arial"/>
                <a:cs typeface="Arial"/>
                <a:sym typeface="Arial"/>
              </a:rPr>
              <a:t>science-based analyses</a:t>
            </a:r>
            <a:endParaRPr/>
          </a:p>
          <a:p>
            <a:pPr indent="-285750" lvl="0" marL="285750" marR="0" rtl="0" algn="l">
              <a:lnSpc>
                <a:spcPct val="150000"/>
              </a:lnSpc>
              <a:spcBef>
                <a:spcPts val="0"/>
              </a:spcBef>
              <a:spcAft>
                <a:spcPts val="0"/>
              </a:spcAft>
              <a:buClr>
                <a:schemeClr val="dk1"/>
              </a:buClr>
              <a:buSzPts val="2200"/>
              <a:buFont typeface="Noto Sans Symbols"/>
              <a:buChar char="❖"/>
            </a:pPr>
            <a:r>
              <a:rPr lang="en-US" sz="2200">
                <a:solidFill>
                  <a:schemeClr val="dk1"/>
                </a:solidFill>
                <a:latin typeface="Arial"/>
                <a:ea typeface="Arial"/>
                <a:cs typeface="Arial"/>
                <a:sym typeface="Arial"/>
              </a:rPr>
              <a:t>Support </a:t>
            </a:r>
            <a:r>
              <a:rPr b="1" lang="en-US" sz="2200">
                <a:solidFill>
                  <a:schemeClr val="dk1"/>
                </a:solidFill>
                <a:latin typeface="Arial"/>
                <a:ea typeface="Arial"/>
                <a:cs typeface="Arial"/>
                <a:sym typeface="Arial"/>
              </a:rPr>
              <a:t>UNDRR Sendai Framework </a:t>
            </a:r>
            <a:r>
              <a:rPr lang="en-US" sz="2200">
                <a:solidFill>
                  <a:schemeClr val="dk1"/>
                </a:solidFill>
                <a:latin typeface="Arial"/>
                <a:ea typeface="Arial"/>
                <a:cs typeface="Arial"/>
                <a:sym typeface="Arial"/>
              </a:rPr>
              <a:t>implementation: Understanding Risk; Build Back Better</a:t>
            </a:r>
            <a:endParaRPr sz="2200">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2200"/>
              <a:buFont typeface="Noto Sans Symbols"/>
              <a:buChar char="❖"/>
            </a:pPr>
            <a:r>
              <a:rPr lang="en-US" sz="2200">
                <a:solidFill>
                  <a:schemeClr val="dk1"/>
                </a:solidFill>
                <a:latin typeface="Arial"/>
                <a:ea typeface="Arial"/>
                <a:cs typeface="Arial"/>
                <a:sym typeface="Arial"/>
              </a:rPr>
              <a:t>Foster </a:t>
            </a:r>
            <a:r>
              <a:rPr b="1" lang="en-US" sz="2200">
                <a:solidFill>
                  <a:schemeClr val="dk1"/>
                </a:solidFill>
                <a:latin typeface="Arial"/>
                <a:ea typeface="Arial"/>
                <a:cs typeface="Arial"/>
                <a:sym typeface="Arial"/>
              </a:rPr>
              <a:t>increased use of EO </a:t>
            </a:r>
            <a:r>
              <a:rPr lang="en-US" sz="2200">
                <a:solidFill>
                  <a:schemeClr val="dk1"/>
                </a:solidFill>
                <a:latin typeface="Arial"/>
                <a:ea typeface="Arial"/>
                <a:cs typeface="Arial"/>
                <a:sym typeface="Arial"/>
              </a:rPr>
              <a:t>in support of </a:t>
            </a:r>
            <a:r>
              <a:rPr b="1" lang="en-US" sz="2200">
                <a:solidFill>
                  <a:schemeClr val="dk1"/>
                </a:solidFill>
                <a:latin typeface="Arial"/>
                <a:ea typeface="Arial"/>
                <a:cs typeface="Arial"/>
                <a:sym typeface="Arial"/>
              </a:rPr>
              <a:t>DRM &amp; DRR</a:t>
            </a:r>
            <a:r>
              <a:rPr lang="en-US" sz="2200">
                <a:solidFill>
                  <a:schemeClr val="dk1"/>
                </a:solidFill>
                <a:latin typeface="Arial"/>
                <a:ea typeface="Arial"/>
                <a:cs typeface="Arial"/>
                <a:sym typeface="Arial"/>
              </a:rPr>
              <a:t>, and express </a:t>
            </a:r>
            <a:r>
              <a:rPr b="1" lang="en-US" sz="2200">
                <a:solidFill>
                  <a:schemeClr val="dk1"/>
                </a:solidFill>
                <a:latin typeface="Arial"/>
                <a:ea typeface="Arial"/>
                <a:cs typeface="Arial"/>
                <a:sym typeface="Arial"/>
              </a:rPr>
              <a:t>related EO needs</a:t>
            </a:r>
            <a:endParaRPr/>
          </a:p>
          <a:p>
            <a:pPr indent="-285750" lvl="0" marL="285750" marR="0" rtl="0" algn="l">
              <a:lnSpc>
                <a:spcPct val="150000"/>
              </a:lnSpc>
              <a:spcBef>
                <a:spcPts val="0"/>
              </a:spcBef>
              <a:spcAft>
                <a:spcPts val="0"/>
              </a:spcAft>
              <a:buClr>
                <a:schemeClr val="dk1"/>
              </a:buClr>
              <a:buSzPts val="2200"/>
              <a:buFont typeface="Noto Sans Symbols"/>
              <a:buChar char="❖"/>
            </a:pPr>
            <a:r>
              <a:rPr b="1" lang="en-US" sz="2200">
                <a:solidFill>
                  <a:schemeClr val="dk1"/>
                </a:solidFill>
                <a:latin typeface="Arial"/>
                <a:ea typeface="Arial"/>
                <a:cs typeface="Arial"/>
                <a:sym typeface="Arial"/>
              </a:rPr>
              <a:t>Raise the awareness </a:t>
            </a:r>
            <a:r>
              <a:rPr lang="en-US" sz="2200">
                <a:solidFill>
                  <a:schemeClr val="dk1"/>
                </a:solidFill>
                <a:latin typeface="Arial"/>
                <a:ea typeface="Arial"/>
                <a:cs typeface="Arial"/>
                <a:sym typeface="Arial"/>
              </a:rPr>
              <a:t>of </a:t>
            </a:r>
            <a:r>
              <a:rPr b="1" lang="en-US" sz="2200">
                <a:solidFill>
                  <a:schemeClr val="dk1"/>
                </a:solidFill>
                <a:latin typeface="Arial"/>
                <a:ea typeface="Arial"/>
                <a:cs typeface="Arial"/>
                <a:sym typeface="Arial"/>
              </a:rPr>
              <a:t>politicians, decision-makers, and major stakeholders </a:t>
            </a:r>
            <a:r>
              <a:rPr lang="en-US" sz="2200">
                <a:solidFill>
                  <a:schemeClr val="dk1"/>
                </a:solidFill>
                <a:latin typeface="Arial"/>
                <a:ea typeface="Arial"/>
                <a:cs typeface="Arial"/>
                <a:sym typeface="Arial"/>
              </a:rPr>
              <a:t>of the benefits of using </a:t>
            </a:r>
            <a:r>
              <a:rPr b="1" lang="en-US" sz="2200">
                <a:solidFill>
                  <a:schemeClr val="dk1"/>
                </a:solidFill>
                <a:latin typeface="Arial"/>
                <a:ea typeface="Arial"/>
                <a:cs typeface="Arial"/>
                <a:sym typeface="Arial"/>
              </a:rPr>
              <a:t>satellite EO in all phases of DRM</a:t>
            </a:r>
            <a:endParaRPr/>
          </a:p>
          <a:p>
            <a:pPr indent="-285750" lvl="0" marL="285750" marR="0" rtl="0" algn="l">
              <a:lnSpc>
                <a:spcPct val="150000"/>
              </a:lnSpc>
              <a:spcBef>
                <a:spcPts val="0"/>
              </a:spcBef>
              <a:spcAft>
                <a:spcPts val="0"/>
              </a:spcAft>
              <a:buClr>
                <a:schemeClr val="dk1"/>
              </a:buClr>
              <a:buSzPts val="2200"/>
              <a:buFont typeface="Noto Sans Symbols"/>
              <a:buChar char="❖"/>
            </a:pPr>
            <a:r>
              <a:rPr b="1" lang="en-US" sz="2200">
                <a:solidFill>
                  <a:schemeClr val="dk1"/>
                </a:solidFill>
                <a:latin typeface="Arial"/>
                <a:ea typeface="Arial"/>
                <a:cs typeface="Arial"/>
                <a:sym typeface="Arial"/>
              </a:rPr>
              <a:t>In pursuit of these objectives, the WGD should:</a:t>
            </a:r>
            <a:endParaRPr/>
          </a:p>
          <a:p>
            <a:pPr indent="-285750" lvl="1" marL="74295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Contribute to the monitoring of the implementation of Sendai Framework;</a:t>
            </a:r>
            <a:endParaRPr/>
          </a:p>
          <a:p>
            <a:pPr indent="-285750" lvl="1" marL="74295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Support the work of international initiatives such as GEO</a:t>
            </a:r>
            <a:endParaRPr b="0" i="0" sz="2000" u="none" cap="none" strike="noStrike">
              <a:solidFill>
                <a:schemeClr val="dk1"/>
              </a:solidFill>
              <a:latin typeface="Arial"/>
              <a:ea typeface="Arial"/>
              <a:cs typeface="Arial"/>
              <a:sym typeface="Arial"/>
            </a:endParaRPr>
          </a:p>
          <a:p>
            <a:pPr indent="-285750" lvl="1" marL="74295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Strive to increase the awareness of decision-makers of the critical role of satellite EO;</a:t>
            </a:r>
            <a:endParaRPr/>
          </a:p>
          <a:p>
            <a:pPr indent="-285750" lvl="1" marL="74295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Reinforce the need for enhanced satellite EO programs to address DRM/DRR needs. </a:t>
            </a:r>
            <a:endParaRPr/>
          </a:p>
        </p:txBody>
      </p:sp>
      <p:sp>
        <p:nvSpPr>
          <p:cNvPr id="95" name="Google Shape;95;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WGDisasters Objectives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01" name="Google Shape;101;p4"/>
          <p:cNvSpPr txBox="1"/>
          <p:nvPr/>
        </p:nvSpPr>
        <p:spPr>
          <a:xfrm>
            <a:off x="889" y="1105690"/>
            <a:ext cx="12191111" cy="521681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1" lang="en-US" sz="2200">
                <a:solidFill>
                  <a:srgbClr val="72AF2F"/>
                </a:solidFill>
                <a:latin typeface="Arial"/>
                <a:ea typeface="Arial"/>
                <a:cs typeface="Arial"/>
                <a:sym typeface="Arial"/>
              </a:rPr>
              <a:t>“Path to sustainability - use cases or the operational uptake of satellite EO at local scale” </a:t>
            </a:r>
            <a:r>
              <a:rPr lang="en-US" sz="2000">
                <a:solidFill>
                  <a:schemeClr val="dk1"/>
                </a:solidFill>
                <a:latin typeface="Arial"/>
                <a:ea typeface="Arial"/>
                <a:cs typeface="Arial"/>
                <a:sym typeface="Arial"/>
              </a:rPr>
              <a:t>Focus on Operational Uptake of WG successes to increase resilience</a:t>
            </a:r>
            <a:endParaRPr/>
          </a:p>
          <a:p>
            <a:pPr indent="-285750" lvl="1" marL="742950" marR="0" rtl="0" algn="l">
              <a:lnSpc>
                <a:spcPct val="150000"/>
              </a:lnSpc>
              <a:spcBef>
                <a:spcPts val="0"/>
              </a:spcBef>
              <a:spcAft>
                <a:spcPts val="0"/>
              </a:spcAft>
              <a:buClr>
                <a:schemeClr val="dk1"/>
              </a:buClr>
              <a:buSzPts val="2000"/>
              <a:buFont typeface="Courier New"/>
              <a:buChar char="o"/>
            </a:pPr>
            <a:r>
              <a:rPr b="1" i="1" lang="en-US" sz="2000" u="none" cap="none" strike="noStrike">
                <a:solidFill>
                  <a:schemeClr val="dk1"/>
                </a:solidFill>
                <a:latin typeface="Arial"/>
                <a:ea typeface="Arial"/>
                <a:cs typeface="Arial"/>
                <a:sym typeface="Arial"/>
              </a:rPr>
              <a:t>Demonstrators</a:t>
            </a:r>
            <a:r>
              <a:rPr b="0" i="0" lang="en-US" sz="2000" u="none" cap="none" strike="noStrike">
                <a:solidFill>
                  <a:schemeClr val="dk1"/>
                </a:solidFill>
                <a:latin typeface="Arial"/>
                <a:ea typeface="Arial"/>
                <a:cs typeface="Arial"/>
                <a:sym typeface="Arial"/>
              </a:rPr>
              <a:t>: </a:t>
            </a:r>
            <a:endParaRPr/>
          </a:p>
          <a:p>
            <a:pPr indent="-342900" lvl="2" marL="12573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Continue to demonstrate potential but begin </a:t>
            </a:r>
            <a:r>
              <a:rPr b="1" i="1" lang="en-US" sz="2000" u="none" cap="none" strike="noStrike">
                <a:solidFill>
                  <a:schemeClr val="dk1"/>
                </a:solidFill>
                <a:latin typeface="Arial"/>
                <a:ea typeface="Arial"/>
                <a:cs typeface="Arial"/>
                <a:sym typeface="Arial"/>
              </a:rPr>
              <a:t>building path to sustainable operations        </a:t>
            </a:r>
            <a:r>
              <a:rPr b="0" i="0" lang="en-US" sz="2000" u="none" cap="none" strike="noStrike">
                <a:solidFill>
                  <a:schemeClr val="dk1"/>
                </a:solidFill>
                <a:latin typeface="Arial"/>
                <a:ea typeface="Arial"/>
                <a:cs typeface="Arial"/>
                <a:sym typeface="Arial"/>
              </a:rPr>
              <a:t>post Demonstrators – stronger ties to international stakeholders but also local actors</a:t>
            </a:r>
            <a:endParaRPr/>
          </a:p>
          <a:p>
            <a:pPr indent="-342900" lvl="2" marL="12573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Increase focus on </a:t>
            </a:r>
            <a:r>
              <a:rPr b="1" i="1" lang="en-US" sz="2000" u="none" cap="none" strike="noStrike">
                <a:solidFill>
                  <a:schemeClr val="dk1"/>
                </a:solidFill>
                <a:latin typeface="Arial"/>
                <a:ea typeface="Arial"/>
                <a:cs typeface="Arial"/>
                <a:sym typeface="Arial"/>
              </a:rPr>
              <a:t>capacity building </a:t>
            </a:r>
            <a:r>
              <a:rPr b="0" i="0" lang="en-US" sz="2000" u="none" cap="none" strike="noStrike">
                <a:solidFill>
                  <a:schemeClr val="dk1"/>
                </a:solidFill>
                <a:latin typeface="Arial"/>
                <a:ea typeface="Arial"/>
                <a:cs typeface="Arial"/>
                <a:sym typeface="Arial"/>
              </a:rPr>
              <a:t>in all demonstrator activities</a:t>
            </a:r>
            <a:endParaRPr/>
          </a:p>
          <a:p>
            <a:pPr indent="-285750" lvl="1" marL="742950" marR="0" rtl="0" algn="l">
              <a:lnSpc>
                <a:spcPct val="150000"/>
              </a:lnSpc>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Strengthen </a:t>
            </a:r>
            <a:r>
              <a:rPr b="1" i="1" lang="en-US" sz="2000" u="none" cap="none" strike="noStrike">
                <a:solidFill>
                  <a:schemeClr val="dk1"/>
                </a:solidFill>
                <a:latin typeface="Arial"/>
                <a:ea typeface="Arial"/>
                <a:cs typeface="Arial"/>
                <a:sym typeface="Arial"/>
              </a:rPr>
              <a:t>ties to GEO WGs </a:t>
            </a:r>
            <a:r>
              <a:rPr b="0" i="0" lang="en-US" sz="2000" u="none" cap="none" strike="noStrike">
                <a:solidFill>
                  <a:schemeClr val="dk1"/>
                </a:solidFill>
                <a:latin typeface="Arial"/>
                <a:ea typeface="Arial"/>
                <a:cs typeface="Arial"/>
                <a:sym typeface="Arial"/>
              </a:rPr>
              <a:t>through increased visibility and impact of WG Disasters activities within GEO</a:t>
            </a:r>
            <a:endParaRPr/>
          </a:p>
          <a:p>
            <a:pPr indent="-285750" lvl="1" marL="742950" marR="0" rtl="0" algn="l">
              <a:lnSpc>
                <a:spcPct val="150000"/>
              </a:lnSpc>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Explore </a:t>
            </a:r>
            <a:r>
              <a:rPr b="1" i="1" lang="en-US" sz="2000" u="none" cap="none" strike="noStrike">
                <a:solidFill>
                  <a:schemeClr val="dk1"/>
                </a:solidFill>
                <a:latin typeface="Arial"/>
                <a:ea typeface="Arial"/>
                <a:cs typeface="Arial"/>
                <a:sym typeface="Arial"/>
              </a:rPr>
              <a:t>linkages to Climate related activities</a:t>
            </a:r>
            <a:r>
              <a:rPr b="0" i="0" lang="en-US" sz="2000" u="none" cap="none" strike="noStrike">
                <a:solidFill>
                  <a:schemeClr val="dk1"/>
                </a:solidFill>
                <a:latin typeface="Arial"/>
                <a:ea typeface="Arial"/>
                <a:cs typeface="Arial"/>
                <a:sym typeface="Arial"/>
              </a:rPr>
              <a:t>, especially through the impact of CC relating to extreme weather events, local impacts and links with WG Climate and SCO</a:t>
            </a:r>
            <a:endParaRPr/>
          </a:p>
          <a:p>
            <a:pPr indent="-285750" lvl="1" marL="742950" marR="0" rtl="0" algn="l">
              <a:lnSpc>
                <a:spcPct val="150000"/>
              </a:lnSpc>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Exploit </a:t>
            </a:r>
            <a:r>
              <a:rPr b="1" i="1" lang="en-US" sz="2000" u="none" cap="none" strike="noStrike">
                <a:solidFill>
                  <a:schemeClr val="dk1"/>
                </a:solidFill>
                <a:latin typeface="Arial"/>
                <a:ea typeface="Arial"/>
                <a:cs typeface="Arial"/>
                <a:sym typeface="Arial"/>
              </a:rPr>
              <a:t>new Technology opportunities</a:t>
            </a:r>
            <a:r>
              <a:rPr b="0" i="0" lang="en-US" sz="2000" u="none" cap="none" strike="noStrike">
                <a:solidFill>
                  <a:schemeClr val="dk1"/>
                </a:solidFill>
                <a:latin typeface="Arial"/>
                <a:ea typeface="Arial"/>
                <a:cs typeface="Arial"/>
                <a:sym typeface="Arial"/>
              </a:rPr>
              <a:t>, either through new missions, new activities or new data exploitation techniques</a:t>
            </a:r>
            <a:endParaRPr b="0" i="0" sz="2000" u="none" cap="none" strike="noStrike">
              <a:solidFill>
                <a:schemeClr val="dk1"/>
              </a:solidFill>
              <a:latin typeface="Arial"/>
              <a:ea typeface="Arial"/>
              <a:cs typeface="Arial"/>
              <a:sym typeface="Arial"/>
            </a:endParaRPr>
          </a:p>
        </p:txBody>
      </p:sp>
      <p:sp>
        <p:nvSpPr>
          <p:cNvPr id="102" name="Google Shape;102;p4"/>
          <p:cNvSpPr txBox="1"/>
          <p:nvPr>
            <p:ph type="title"/>
          </p:nvPr>
        </p:nvSpPr>
        <p:spPr>
          <a:xfrm>
            <a:off x="176400" y="175939"/>
            <a:ext cx="1042023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WGDisasters Priorities 2022-2023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09" name="Google Shape;109;p5"/>
          <p:cNvSpPr txBox="1"/>
          <p:nvPr>
            <p:ph type="title"/>
          </p:nvPr>
        </p:nvSpPr>
        <p:spPr>
          <a:xfrm>
            <a:off x="176048" y="175939"/>
            <a:ext cx="958974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GSNL </a:t>
            </a:r>
            <a:r>
              <a:rPr lang="en-US" sz="2800">
                <a:latin typeface="Arial"/>
                <a:ea typeface="Arial"/>
                <a:cs typeface="Arial"/>
                <a:sym typeface="Arial"/>
              </a:rPr>
              <a:t>(Geohazards Supersites &amp; Natural Laboratories)</a:t>
            </a:r>
            <a:br>
              <a:rPr lang="en-US" sz="2800">
                <a:latin typeface="Arial"/>
                <a:ea typeface="Arial"/>
                <a:cs typeface="Arial"/>
                <a:sym typeface="Arial"/>
              </a:rPr>
            </a:br>
            <a:endParaRPr sz="2800"/>
          </a:p>
        </p:txBody>
      </p:sp>
      <p:sp>
        <p:nvSpPr>
          <p:cNvPr id="110" name="Google Shape;110;p5"/>
          <p:cNvSpPr txBox="1"/>
          <p:nvPr>
            <p:ph idx="1" type="body"/>
          </p:nvPr>
        </p:nvSpPr>
        <p:spPr>
          <a:xfrm>
            <a:off x="356171" y="1219223"/>
            <a:ext cx="11482640" cy="160556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Aims to improve geophysical scientific studies and geohazard assessment, promoting rapid and effective uptake of </a:t>
            </a:r>
            <a:r>
              <a:rPr b="1" i="0" lang="en-US" sz="2000" u="none" cap="none" strike="noStrike">
                <a:solidFill>
                  <a:schemeClr val="dk1"/>
                </a:solidFill>
                <a:latin typeface="Arial"/>
                <a:ea typeface="Arial"/>
                <a:cs typeface="Arial"/>
                <a:sym typeface="Arial"/>
              </a:rPr>
              <a:t>new science results</a:t>
            </a:r>
            <a:r>
              <a:rPr b="0" i="0" lang="en-US" sz="2000" u="none" cap="none" strike="noStrike">
                <a:solidFill>
                  <a:schemeClr val="dk1"/>
                </a:solidFill>
                <a:latin typeface="Arial"/>
                <a:ea typeface="Arial"/>
                <a:cs typeface="Arial"/>
                <a:sym typeface="Arial"/>
              </a:rPr>
              <a:t> for enhanced </a:t>
            </a:r>
            <a:r>
              <a:rPr b="1" i="0" lang="en-US" sz="2000" u="none" cap="none" strike="noStrike">
                <a:solidFill>
                  <a:schemeClr val="dk1"/>
                </a:solidFill>
                <a:latin typeface="Arial"/>
                <a:ea typeface="Arial"/>
                <a:cs typeface="Arial"/>
                <a:sym typeface="Arial"/>
              </a:rPr>
              <a:t>societal benefits in DRR</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Voluntary international partnership supported by CEOS satellite data</a:t>
            </a:r>
            <a:endParaRPr/>
          </a:p>
        </p:txBody>
      </p:sp>
      <p:grpSp>
        <p:nvGrpSpPr>
          <p:cNvPr id="111" name="Google Shape;111;p5"/>
          <p:cNvGrpSpPr/>
          <p:nvPr/>
        </p:nvGrpSpPr>
        <p:grpSpPr>
          <a:xfrm>
            <a:off x="7884248" y="2982624"/>
            <a:ext cx="4114800" cy="3284221"/>
            <a:chOff x="1205372" y="2169876"/>
            <a:chExt cx="4114800" cy="3284221"/>
          </a:xfrm>
        </p:grpSpPr>
        <p:pic>
          <p:nvPicPr>
            <p:cNvPr descr="http://geo-gsnl.org/wp-content/uploads/loghi-in-situ-partners-2019-300x95.png" id="112" name="Google Shape;112;p5"/>
            <p:cNvPicPr preferRelativeResize="0"/>
            <p:nvPr/>
          </p:nvPicPr>
          <p:blipFill rotWithShape="1">
            <a:blip r:embed="rId3">
              <a:alphaModFix/>
            </a:blip>
            <a:srcRect b="0" l="0" r="0" t="0"/>
            <a:stretch/>
          </p:blipFill>
          <p:spPr>
            <a:xfrm>
              <a:off x="1205372" y="4151076"/>
              <a:ext cx="4114800" cy="1303021"/>
            </a:xfrm>
            <a:prstGeom prst="rect">
              <a:avLst/>
            </a:prstGeom>
            <a:noFill/>
            <a:ln>
              <a:noFill/>
            </a:ln>
          </p:spPr>
        </p:pic>
        <p:pic>
          <p:nvPicPr>
            <p:cNvPr descr="GSNL" id="113" name="Google Shape;113;p5"/>
            <p:cNvPicPr preferRelativeResize="0"/>
            <p:nvPr/>
          </p:nvPicPr>
          <p:blipFill rotWithShape="1">
            <a:blip r:embed="rId4">
              <a:alphaModFix/>
            </a:blip>
            <a:srcRect b="0" l="0" r="0" t="0"/>
            <a:stretch/>
          </p:blipFill>
          <p:spPr>
            <a:xfrm>
              <a:off x="1205372" y="2169876"/>
              <a:ext cx="4114800" cy="1874792"/>
            </a:xfrm>
            <a:prstGeom prst="rect">
              <a:avLst/>
            </a:prstGeom>
            <a:noFill/>
            <a:ln>
              <a:noFill/>
            </a:ln>
          </p:spPr>
        </p:pic>
      </p:grpSp>
      <p:pic>
        <p:nvPicPr>
          <p:cNvPr id="114" name="Google Shape;114;p5"/>
          <p:cNvPicPr preferRelativeResize="0"/>
          <p:nvPr/>
        </p:nvPicPr>
        <p:blipFill rotWithShape="1">
          <a:blip r:embed="rId5">
            <a:alphaModFix/>
          </a:blip>
          <a:srcRect b="0" l="0" r="0" t="0"/>
          <a:stretch/>
        </p:blipFill>
        <p:spPr>
          <a:xfrm>
            <a:off x="91965" y="2922496"/>
            <a:ext cx="6230319" cy="3457815"/>
          </a:xfrm>
          <a:prstGeom prst="rect">
            <a:avLst/>
          </a:prstGeom>
          <a:noFill/>
          <a:ln>
            <a:noFill/>
          </a:ln>
        </p:spPr>
      </p:pic>
      <p:pic>
        <p:nvPicPr>
          <p:cNvPr id="115" name="Google Shape;115;p5"/>
          <p:cNvPicPr preferRelativeResize="0"/>
          <p:nvPr/>
        </p:nvPicPr>
        <p:blipFill rotWithShape="1">
          <a:blip r:embed="rId6">
            <a:alphaModFix/>
          </a:blip>
          <a:srcRect b="0" l="0" r="0" t="0"/>
          <a:stretch/>
        </p:blipFill>
        <p:spPr>
          <a:xfrm>
            <a:off x="6348256" y="5803935"/>
            <a:ext cx="1348292" cy="626610"/>
          </a:xfrm>
          <a:prstGeom prst="rect">
            <a:avLst/>
          </a:prstGeom>
          <a:noFill/>
          <a:ln>
            <a:noFill/>
          </a:ln>
        </p:spPr>
      </p:pic>
      <p:sp>
        <p:nvSpPr>
          <p:cNvPr id="116" name="Google Shape;116;p5"/>
          <p:cNvSpPr/>
          <p:nvPr/>
        </p:nvSpPr>
        <p:spPr>
          <a:xfrm>
            <a:off x="6097491" y="2978670"/>
            <a:ext cx="1786757" cy="12003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14 GSNL Geohazard Supersites</a:t>
            </a:r>
            <a:endParaRPr sz="2400">
              <a:solidFill>
                <a:srgbClr val="C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23" name="Google Shape;123;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Volcano Demonstrator</a:t>
            </a:r>
            <a:endParaRPr/>
          </a:p>
        </p:txBody>
      </p:sp>
      <p:sp>
        <p:nvSpPr>
          <p:cNvPr id="124" name="Google Shape;124;p6"/>
          <p:cNvSpPr txBox="1"/>
          <p:nvPr>
            <p:ph idx="1" type="body"/>
          </p:nvPr>
        </p:nvSpPr>
        <p:spPr>
          <a:xfrm>
            <a:off x="249890" y="1395747"/>
            <a:ext cx="5154800" cy="404213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Aims to evaluate the utility of remote sensing data for </a:t>
            </a:r>
            <a:r>
              <a:rPr b="1" i="0" lang="en-US" sz="2000" u="none" cap="none" strike="noStrike">
                <a:solidFill>
                  <a:schemeClr val="dk1"/>
                </a:solidFill>
                <a:latin typeface="Arial"/>
                <a:ea typeface="Arial"/>
                <a:cs typeface="Arial"/>
                <a:sym typeface="Arial"/>
              </a:rPr>
              <a:t>anticipating, detecting, and tracking volcanic eruptions</a:t>
            </a:r>
            <a:r>
              <a:rPr b="0" i="0" lang="en-US" sz="2000" u="none" cap="none" strike="noStrike">
                <a:solidFill>
                  <a:schemeClr val="dk1"/>
                </a:solidFill>
                <a:latin typeface="Arial"/>
                <a:ea typeface="Arial"/>
                <a:cs typeface="Arial"/>
                <a:sym typeface="Arial"/>
              </a:rPr>
              <a:t>.</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Supports EO applications that promote </a:t>
            </a:r>
            <a:r>
              <a:rPr b="1" i="0" lang="en-US" sz="2000" u="none" cap="none" strike="noStrike">
                <a:solidFill>
                  <a:schemeClr val="dk1"/>
                </a:solidFill>
                <a:latin typeface="Arial"/>
                <a:ea typeface="Arial"/>
                <a:cs typeface="Arial"/>
                <a:sym typeface="Arial"/>
              </a:rPr>
              <a:t>volcanic DRR worldwide</a:t>
            </a:r>
            <a:r>
              <a:rPr b="0" i="0" lang="en-US" sz="2000" u="none" cap="none" strike="noStrike">
                <a:solidFill>
                  <a:schemeClr val="dk1"/>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a:p>
            <a:pPr indent="-285750" lvl="0" marL="285750" marR="0" rtl="0" algn="l">
              <a:lnSpc>
                <a:spcPct val="150000"/>
              </a:lnSpc>
              <a:spcBef>
                <a:spcPts val="1000"/>
              </a:spcBef>
              <a:spcAft>
                <a:spcPts val="0"/>
              </a:spcAft>
              <a:buClr>
                <a:schemeClr val="dk1"/>
              </a:buClr>
              <a:buSzPts val="2000"/>
              <a:buFont typeface="Noto Sans Symbols"/>
              <a:buChar char="❖"/>
            </a:pPr>
            <a:r>
              <a:rPr b="0" i="1" lang="en-US" sz="2000" u="none" cap="none" strike="noStrike">
                <a:solidFill>
                  <a:schemeClr val="dk1"/>
                </a:solidFill>
                <a:latin typeface="Arial"/>
                <a:ea typeface="Arial"/>
                <a:cs typeface="Arial"/>
                <a:sym typeface="Arial"/>
              </a:rPr>
              <a:t>Current approach would lead to creation of </a:t>
            </a:r>
            <a:r>
              <a:rPr b="1" i="1" lang="en-US" sz="2000" u="none" cap="none" strike="noStrike">
                <a:solidFill>
                  <a:schemeClr val="dk1"/>
                </a:solidFill>
                <a:latin typeface="Arial"/>
                <a:ea typeface="Arial"/>
                <a:cs typeface="Arial"/>
                <a:sym typeface="Arial"/>
              </a:rPr>
              <a:t>International Virtual Volcano Observatory </a:t>
            </a:r>
            <a:r>
              <a:rPr b="0" i="1" lang="en-US" sz="2000" u="none" cap="none" strike="noStrike">
                <a:solidFill>
                  <a:schemeClr val="dk1"/>
                </a:solidFill>
                <a:latin typeface="Arial"/>
                <a:ea typeface="Arial"/>
                <a:cs typeface="Arial"/>
                <a:sym typeface="Arial"/>
              </a:rPr>
              <a:t>by 2024.</a:t>
            </a:r>
            <a:endParaRPr/>
          </a:p>
        </p:txBody>
      </p:sp>
      <p:grpSp>
        <p:nvGrpSpPr>
          <p:cNvPr id="125" name="Google Shape;125;p6"/>
          <p:cNvGrpSpPr/>
          <p:nvPr/>
        </p:nvGrpSpPr>
        <p:grpSpPr>
          <a:xfrm>
            <a:off x="5662798" y="1666382"/>
            <a:ext cx="6197601" cy="3673297"/>
            <a:chOff x="76200" y="1219200"/>
            <a:chExt cx="8458200" cy="4917122"/>
          </a:xfrm>
        </p:grpSpPr>
        <p:pic>
          <p:nvPicPr>
            <p:cNvPr id="126" name="Google Shape;126;p6"/>
            <p:cNvPicPr preferRelativeResize="0"/>
            <p:nvPr/>
          </p:nvPicPr>
          <p:blipFill rotWithShape="1">
            <a:blip r:embed="rId3">
              <a:alphaModFix/>
            </a:blip>
            <a:srcRect b="0" l="0" r="0" t="0"/>
            <a:stretch/>
          </p:blipFill>
          <p:spPr>
            <a:xfrm>
              <a:off x="76200" y="1219200"/>
              <a:ext cx="8458200" cy="4917122"/>
            </a:xfrm>
            <a:prstGeom prst="rect">
              <a:avLst/>
            </a:prstGeom>
            <a:noFill/>
            <a:ln>
              <a:noFill/>
            </a:ln>
          </p:spPr>
        </p:pic>
        <p:sp>
          <p:nvSpPr>
            <p:cNvPr id="127" name="Google Shape;127;p6"/>
            <p:cNvSpPr/>
            <p:nvPr/>
          </p:nvSpPr>
          <p:spPr>
            <a:xfrm>
              <a:off x="1473158" y="2869753"/>
              <a:ext cx="1512495" cy="2457805"/>
            </a:xfrm>
            <a:custGeom>
              <a:rect b="b" l="l" r="r" t="t"/>
              <a:pathLst>
                <a:path extrusionOk="0" h="3291840" w="2025747">
                  <a:moveTo>
                    <a:pt x="168812" y="0"/>
                  </a:moveTo>
                  <a:lnTo>
                    <a:pt x="168812" y="56270"/>
                  </a:lnTo>
                  <a:lnTo>
                    <a:pt x="0" y="98473"/>
                  </a:lnTo>
                  <a:lnTo>
                    <a:pt x="379827" y="731520"/>
                  </a:lnTo>
                  <a:lnTo>
                    <a:pt x="801858" y="1125415"/>
                  </a:lnTo>
                  <a:lnTo>
                    <a:pt x="1181686" y="1885070"/>
                  </a:lnTo>
                  <a:lnTo>
                    <a:pt x="1434904" y="3277772"/>
                  </a:lnTo>
                  <a:lnTo>
                    <a:pt x="1674055" y="3291840"/>
                  </a:lnTo>
                  <a:lnTo>
                    <a:pt x="1800664" y="3108960"/>
                  </a:lnTo>
                  <a:lnTo>
                    <a:pt x="1702190" y="2883877"/>
                  </a:lnTo>
                  <a:lnTo>
                    <a:pt x="1659987" y="2475913"/>
                  </a:lnTo>
                  <a:lnTo>
                    <a:pt x="1856935" y="1814732"/>
                  </a:lnTo>
                  <a:lnTo>
                    <a:pt x="1885070" y="1617784"/>
                  </a:lnTo>
                  <a:lnTo>
                    <a:pt x="1491175" y="1181686"/>
                  </a:lnTo>
                  <a:lnTo>
                    <a:pt x="1772529" y="956603"/>
                  </a:lnTo>
                  <a:lnTo>
                    <a:pt x="2025747" y="773723"/>
                  </a:lnTo>
                  <a:lnTo>
                    <a:pt x="2011680" y="548640"/>
                  </a:lnTo>
                  <a:lnTo>
                    <a:pt x="1871003" y="407963"/>
                  </a:lnTo>
                  <a:lnTo>
                    <a:pt x="1364566" y="675249"/>
                  </a:lnTo>
                  <a:lnTo>
                    <a:pt x="1026941" y="450166"/>
                  </a:lnTo>
                  <a:lnTo>
                    <a:pt x="562707" y="196947"/>
                  </a:lnTo>
                  <a:lnTo>
                    <a:pt x="422030" y="112541"/>
                  </a:lnTo>
                  <a:lnTo>
                    <a:pt x="168812" y="0"/>
                  </a:lnTo>
                  <a:close/>
                </a:path>
              </a:pathLst>
            </a:custGeom>
            <a:solidFill>
              <a:schemeClr val="dk1">
                <a:alpha val="20000"/>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6"/>
            <p:cNvSpPr/>
            <p:nvPr/>
          </p:nvSpPr>
          <p:spPr>
            <a:xfrm>
              <a:off x="6420277" y="2985290"/>
              <a:ext cx="2006156" cy="1428468"/>
            </a:xfrm>
            <a:custGeom>
              <a:rect b="b" l="l" r="r" t="t"/>
              <a:pathLst>
                <a:path extrusionOk="0" h="1913206" w="2686929">
                  <a:moveTo>
                    <a:pt x="2489981" y="1913206"/>
                  </a:moveTo>
                  <a:lnTo>
                    <a:pt x="2686929" y="1688123"/>
                  </a:lnTo>
                  <a:lnTo>
                    <a:pt x="2447778" y="1167619"/>
                  </a:lnTo>
                  <a:lnTo>
                    <a:pt x="2152357" y="1012874"/>
                  </a:lnTo>
                  <a:lnTo>
                    <a:pt x="1856935" y="914400"/>
                  </a:lnTo>
                  <a:lnTo>
                    <a:pt x="1589649" y="900333"/>
                  </a:lnTo>
                  <a:lnTo>
                    <a:pt x="1294227" y="872197"/>
                  </a:lnTo>
                  <a:lnTo>
                    <a:pt x="1209821" y="590843"/>
                  </a:lnTo>
                  <a:lnTo>
                    <a:pt x="1111347" y="365760"/>
                  </a:lnTo>
                  <a:lnTo>
                    <a:pt x="1111347" y="140677"/>
                  </a:lnTo>
                  <a:lnTo>
                    <a:pt x="1055077" y="0"/>
                  </a:lnTo>
                  <a:lnTo>
                    <a:pt x="914400" y="0"/>
                  </a:lnTo>
                  <a:lnTo>
                    <a:pt x="829993" y="196948"/>
                  </a:lnTo>
                  <a:lnTo>
                    <a:pt x="829993" y="436099"/>
                  </a:lnTo>
                  <a:lnTo>
                    <a:pt x="872197" y="604911"/>
                  </a:lnTo>
                  <a:lnTo>
                    <a:pt x="773723" y="773723"/>
                  </a:lnTo>
                  <a:lnTo>
                    <a:pt x="759655" y="900333"/>
                  </a:lnTo>
                  <a:lnTo>
                    <a:pt x="900332" y="1026942"/>
                  </a:lnTo>
                  <a:lnTo>
                    <a:pt x="703384" y="1055077"/>
                  </a:lnTo>
                  <a:lnTo>
                    <a:pt x="492369" y="900333"/>
                  </a:lnTo>
                  <a:lnTo>
                    <a:pt x="351692" y="773723"/>
                  </a:lnTo>
                  <a:lnTo>
                    <a:pt x="267286" y="590843"/>
                  </a:lnTo>
                  <a:lnTo>
                    <a:pt x="196947" y="422031"/>
                  </a:lnTo>
                  <a:lnTo>
                    <a:pt x="0" y="407963"/>
                  </a:lnTo>
                  <a:lnTo>
                    <a:pt x="14067" y="647114"/>
                  </a:lnTo>
                  <a:lnTo>
                    <a:pt x="98473" y="928468"/>
                  </a:lnTo>
                  <a:lnTo>
                    <a:pt x="225083" y="1125416"/>
                  </a:lnTo>
                  <a:lnTo>
                    <a:pt x="407963" y="1237957"/>
                  </a:lnTo>
                  <a:lnTo>
                    <a:pt x="703384" y="1336431"/>
                  </a:lnTo>
                  <a:lnTo>
                    <a:pt x="1055077" y="1336431"/>
                  </a:lnTo>
                  <a:lnTo>
                    <a:pt x="1322363" y="1237957"/>
                  </a:lnTo>
                  <a:lnTo>
                    <a:pt x="1533378" y="1237957"/>
                  </a:lnTo>
                  <a:lnTo>
                    <a:pt x="1744393" y="1322363"/>
                  </a:lnTo>
                  <a:lnTo>
                    <a:pt x="2011680" y="1364566"/>
                  </a:lnTo>
                  <a:lnTo>
                    <a:pt x="2152357" y="1575582"/>
                  </a:lnTo>
                  <a:lnTo>
                    <a:pt x="2489981" y="1913206"/>
                  </a:lnTo>
                  <a:close/>
                </a:path>
              </a:pathLst>
            </a:custGeom>
            <a:solidFill>
              <a:schemeClr val="dk1">
                <a:alpha val="20000"/>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 name="Google Shape;129;p6"/>
            <p:cNvSpPr/>
            <p:nvPr/>
          </p:nvSpPr>
          <p:spPr>
            <a:xfrm>
              <a:off x="3644900" y="2895600"/>
              <a:ext cx="1968500" cy="1333500"/>
            </a:xfrm>
            <a:custGeom>
              <a:rect b="b" l="l" r="r" t="t"/>
              <a:pathLst>
                <a:path extrusionOk="0" h="1333500" w="1968500">
                  <a:moveTo>
                    <a:pt x="25400" y="254000"/>
                  </a:moveTo>
                  <a:lnTo>
                    <a:pt x="0" y="571500"/>
                  </a:lnTo>
                  <a:lnTo>
                    <a:pt x="546100" y="558800"/>
                  </a:lnTo>
                  <a:lnTo>
                    <a:pt x="812800" y="889000"/>
                  </a:lnTo>
                  <a:lnTo>
                    <a:pt x="1104900" y="711200"/>
                  </a:lnTo>
                  <a:lnTo>
                    <a:pt x="1219200" y="711200"/>
                  </a:lnTo>
                  <a:lnTo>
                    <a:pt x="1358900" y="1066800"/>
                  </a:lnTo>
                  <a:lnTo>
                    <a:pt x="1549400" y="1295400"/>
                  </a:lnTo>
                  <a:lnTo>
                    <a:pt x="1828800" y="1333500"/>
                  </a:lnTo>
                  <a:lnTo>
                    <a:pt x="1917700" y="990600"/>
                  </a:lnTo>
                  <a:lnTo>
                    <a:pt x="1663700" y="965200"/>
                  </a:lnTo>
                  <a:lnTo>
                    <a:pt x="1689100" y="774700"/>
                  </a:lnTo>
                  <a:lnTo>
                    <a:pt x="1778000" y="533400"/>
                  </a:lnTo>
                  <a:lnTo>
                    <a:pt x="1968500" y="419100"/>
                  </a:lnTo>
                  <a:lnTo>
                    <a:pt x="1866900" y="317500"/>
                  </a:lnTo>
                  <a:lnTo>
                    <a:pt x="1562100" y="317500"/>
                  </a:lnTo>
                  <a:lnTo>
                    <a:pt x="1143000" y="0"/>
                  </a:lnTo>
                  <a:lnTo>
                    <a:pt x="1016000" y="50800"/>
                  </a:lnTo>
                  <a:lnTo>
                    <a:pt x="25400" y="254000"/>
                  </a:lnTo>
                  <a:close/>
                </a:path>
              </a:pathLst>
            </a:custGeom>
            <a:solidFill>
              <a:schemeClr val="dk1">
                <a:alpha val="20000"/>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30" name="Google Shape;130;p6"/>
          <p:cNvSpPr/>
          <p:nvPr/>
        </p:nvSpPr>
        <p:spPr>
          <a:xfrm>
            <a:off x="5458776" y="5590401"/>
            <a:ext cx="6732335"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Arial"/>
                <a:ea typeface="Arial"/>
                <a:cs typeface="Arial"/>
                <a:sym typeface="Arial"/>
              </a:rPr>
              <a:t>Response /Monitoring and Research (2019-22)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7"/>
          <p:cNvPicPr preferRelativeResize="0"/>
          <p:nvPr/>
        </p:nvPicPr>
        <p:blipFill rotWithShape="1">
          <a:blip r:embed="rId3">
            <a:alphaModFix amt="50000"/>
          </a:blip>
          <a:srcRect b="0" l="0" r="0" t="0"/>
          <a:stretch/>
        </p:blipFill>
        <p:spPr>
          <a:xfrm>
            <a:off x="5162313" y="1225555"/>
            <a:ext cx="7029687" cy="4742921"/>
          </a:xfrm>
          <a:prstGeom prst="rect">
            <a:avLst/>
          </a:prstGeom>
          <a:noFill/>
          <a:ln>
            <a:noFill/>
          </a:ln>
        </p:spPr>
      </p:pic>
      <p:grpSp>
        <p:nvGrpSpPr>
          <p:cNvPr id="137" name="Google Shape;137;p7"/>
          <p:cNvGrpSpPr/>
          <p:nvPr/>
        </p:nvGrpSpPr>
        <p:grpSpPr>
          <a:xfrm>
            <a:off x="186195" y="785441"/>
            <a:ext cx="3608614" cy="2750708"/>
            <a:chOff x="186195" y="785441"/>
            <a:chExt cx="3608614" cy="2750708"/>
          </a:xfrm>
        </p:grpSpPr>
        <p:pic>
          <p:nvPicPr>
            <p:cNvPr id="138" name="Google Shape;138;p7"/>
            <p:cNvPicPr preferRelativeResize="0"/>
            <p:nvPr/>
          </p:nvPicPr>
          <p:blipFill rotWithShape="1">
            <a:blip r:embed="rId4">
              <a:alphaModFix/>
            </a:blip>
            <a:srcRect b="8850" l="44832" r="12743" t="10649"/>
            <a:stretch/>
          </p:blipFill>
          <p:spPr>
            <a:xfrm>
              <a:off x="212272" y="785441"/>
              <a:ext cx="3582537" cy="2750708"/>
            </a:xfrm>
            <a:prstGeom prst="rect">
              <a:avLst/>
            </a:prstGeom>
            <a:noFill/>
            <a:ln>
              <a:noFill/>
            </a:ln>
          </p:spPr>
        </p:pic>
        <p:sp>
          <p:nvSpPr>
            <p:cNvPr id="139" name="Google Shape;139;p7"/>
            <p:cNvSpPr txBox="1"/>
            <p:nvPr/>
          </p:nvSpPr>
          <p:spPr>
            <a:xfrm>
              <a:off x="186195" y="3166817"/>
              <a:ext cx="18707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Nov 2021</a:t>
              </a:r>
              <a:endParaRPr/>
            </a:p>
          </p:txBody>
        </p:sp>
      </p:grpSp>
      <p:sp>
        <p:nvSpPr>
          <p:cNvPr id="140" name="Google Shape;140;p7"/>
          <p:cNvSpPr/>
          <p:nvPr/>
        </p:nvSpPr>
        <p:spPr>
          <a:xfrm>
            <a:off x="32658" y="5968476"/>
            <a:ext cx="2874579" cy="505855"/>
          </a:xfrm>
          <a:prstGeom prst="rect">
            <a:avLst/>
          </a:prstGeom>
          <a:solidFill>
            <a:srgbClr val="2633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Event Response </a:t>
            </a:r>
            <a:endParaRPr/>
          </a:p>
          <a:p>
            <a:pPr indent="0" lvl="0" marL="0" marR="0" rtl="0" algn="ctr">
              <a:spcBef>
                <a:spcPts val="0"/>
              </a:spcBef>
              <a:spcAft>
                <a:spcPts val="0"/>
              </a:spcAft>
              <a:buNone/>
            </a:pPr>
            <a:r>
              <a:rPr lang="en-US" sz="1800">
                <a:solidFill>
                  <a:schemeClr val="lt1"/>
                </a:solidFill>
                <a:latin typeface="Arial"/>
                <a:ea typeface="Arial"/>
                <a:cs typeface="Arial"/>
                <a:sym typeface="Arial"/>
              </a:rPr>
              <a:t>&amp; Monitoring</a:t>
            </a:r>
            <a:endParaRPr sz="1800">
              <a:solidFill>
                <a:schemeClr val="lt1"/>
              </a:solidFill>
              <a:latin typeface="Arial"/>
              <a:ea typeface="Arial"/>
              <a:cs typeface="Arial"/>
              <a:sym typeface="Arial"/>
            </a:endParaRPr>
          </a:p>
        </p:txBody>
      </p:sp>
      <p:sp>
        <p:nvSpPr>
          <p:cNvPr id="141" name="Google Shape;141;p7"/>
          <p:cNvSpPr txBox="1"/>
          <p:nvPr/>
        </p:nvSpPr>
        <p:spPr>
          <a:xfrm>
            <a:off x="3245326" y="5968862"/>
            <a:ext cx="2642935" cy="682388"/>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rgbClr val="682217"/>
              </a:buClr>
              <a:buSzPct val="100000"/>
              <a:buFont typeface="Arial"/>
              <a:buNone/>
            </a:pPr>
            <a:r>
              <a:rPr lang="en-US" sz="1800">
                <a:solidFill>
                  <a:srgbClr val="682217"/>
                </a:solidFill>
                <a:latin typeface="Arial"/>
                <a:ea typeface="Arial"/>
                <a:cs typeface="Arial"/>
                <a:sym typeface="Arial"/>
              </a:rPr>
              <a:t>Ambae unrest, Vanuatu, </a:t>
            </a:r>
            <a:endParaRPr/>
          </a:p>
          <a:p>
            <a:pPr indent="0" lvl="0" marL="0" marR="0" rtl="0" algn="l">
              <a:lnSpc>
                <a:spcPct val="90000"/>
              </a:lnSpc>
              <a:spcBef>
                <a:spcPts val="0"/>
              </a:spcBef>
              <a:spcAft>
                <a:spcPts val="0"/>
              </a:spcAft>
              <a:buClr>
                <a:srgbClr val="682217"/>
              </a:buClr>
              <a:buSzPct val="100000"/>
              <a:buFont typeface="Arial"/>
              <a:buNone/>
            </a:pPr>
            <a:r>
              <a:rPr lang="en-US" sz="1800">
                <a:solidFill>
                  <a:srgbClr val="682217"/>
                </a:solidFill>
                <a:latin typeface="Arial"/>
                <a:ea typeface="Arial"/>
                <a:cs typeface="Arial"/>
                <a:sym typeface="Arial"/>
              </a:rPr>
              <a:t>Nov 2021- 2022</a:t>
            </a:r>
            <a:endParaRPr/>
          </a:p>
        </p:txBody>
      </p:sp>
      <p:sp>
        <p:nvSpPr>
          <p:cNvPr id="142" name="Google Shape;142;p7"/>
          <p:cNvSpPr/>
          <p:nvPr/>
        </p:nvSpPr>
        <p:spPr>
          <a:xfrm>
            <a:off x="10480584" y="5953696"/>
            <a:ext cx="1678299" cy="505855"/>
          </a:xfrm>
          <a:prstGeom prst="rect">
            <a:avLst/>
          </a:prstGeom>
          <a:solidFill>
            <a:srgbClr val="2633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Research</a:t>
            </a:r>
            <a:endParaRPr/>
          </a:p>
        </p:txBody>
      </p:sp>
      <p:sp>
        <p:nvSpPr>
          <p:cNvPr id="143" name="Google Shape;143;p7"/>
          <p:cNvSpPr/>
          <p:nvPr/>
        </p:nvSpPr>
        <p:spPr>
          <a:xfrm>
            <a:off x="6681468" y="5869727"/>
            <a:ext cx="362029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82217"/>
                </a:solidFill>
                <a:latin typeface="Arial"/>
                <a:ea typeface="Arial"/>
                <a:cs typeface="Arial"/>
                <a:sym typeface="Arial"/>
              </a:rPr>
              <a:t>Contribution to multi-sensor study of Sierra Negra, Galapagos</a:t>
            </a:r>
            <a:endParaRPr sz="1800">
              <a:solidFill>
                <a:schemeClr val="dk1"/>
              </a:solidFill>
              <a:latin typeface="Arial"/>
              <a:ea typeface="Arial"/>
              <a:cs typeface="Arial"/>
              <a:sym typeface="Arial"/>
            </a:endParaRPr>
          </a:p>
        </p:txBody>
      </p:sp>
      <p:sp>
        <p:nvSpPr>
          <p:cNvPr id="144" name="Google Shape;144;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Volcano Demonstrator</a:t>
            </a:r>
            <a:endParaRPr/>
          </a:p>
        </p:txBody>
      </p:sp>
      <p:grpSp>
        <p:nvGrpSpPr>
          <p:cNvPr id="145" name="Google Shape;145;p7"/>
          <p:cNvGrpSpPr/>
          <p:nvPr/>
        </p:nvGrpSpPr>
        <p:grpSpPr>
          <a:xfrm>
            <a:off x="607428" y="1807685"/>
            <a:ext cx="3596391" cy="2750708"/>
            <a:chOff x="607428" y="1807685"/>
            <a:chExt cx="3596391" cy="2750708"/>
          </a:xfrm>
        </p:grpSpPr>
        <p:grpSp>
          <p:nvGrpSpPr>
            <p:cNvPr id="146" name="Google Shape;146;p7"/>
            <p:cNvGrpSpPr/>
            <p:nvPr/>
          </p:nvGrpSpPr>
          <p:grpSpPr>
            <a:xfrm>
              <a:off x="607428" y="1807685"/>
              <a:ext cx="3596391" cy="2750708"/>
              <a:chOff x="844383" y="1467829"/>
              <a:chExt cx="3596391" cy="2750708"/>
            </a:xfrm>
          </p:grpSpPr>
          <p:sp>
            <p:nvSpPr>
              <p:cNvPr id="147" name="Google Shape;147;p7"/>
              <p:cNvSpPr txBox="1"/>
              <p:nvPr/>
            </p:nvSpPr>
            <p:spPr>
              <a:xfrm>
                <a:off x="844383" y="3849205"/>
                <a:ext cx="17234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Dec 2021</a:t>
                </a:r>
                <a:endParaRPr/>
              </a:p>
            </p:txBody>
          </p:sp>
          <p:pic>
            <p:nvPicPr>
              <p:cNvPr id="148" name="Google Shape;148;p7"/>
              <p:cNvPicPr preferRelativeResize="0"/>
              <p:nvPr/>
            </p:nvPicPr>
            <p:blipFill rotWithShape="1">
              <a:blip r:embed="rId5">
                <a:alphaModFix/>
              </a:blip>
              <a:srcRect b="8850" l="44831" r="12742" t="10649"/>
              <a:stretch/>
            </p:blipFill>
            <p:spPr>
              <a:xfrm>
                <a:off x="858236" y="1467829"/>
                <a:ext cx="3582538" cy="2750708"/>
              </a:xfrm>
              <a:prstGeom prst="rect">
                <a:avLst/>
              </a:prstGeom>
              <a:noFill/>
              <a:ln>
                <a:noFill/>
              </a:ln>
            </p:spPr>
          </p:pic>
        </p:grpSp>
        <p:sp>
          <p:nvSpPr>
            <p:cNvPr id="149" name="Google Shape;149;p7"/>
            <p:cNvSpPr txBox="1"/>
            <p:nvPr/>
          </p:nvSpPr>
          <p:spPr>
            <a:xfrm>
              <a:off x="607428" y="4145651"/>
              <a:ext cx="1573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Dec 2021</a:t>
              </a:r>
              <a:endParaRPr sz="1800">
                <a:solidFill>
                  <a:srgbClr val="FFFF00"/>
                </a:solidFill>
                <a:latin typeface="Arial"/>
                <a:ea typeface="Arial"/>
                <a:cs typeface="Arial"/>
                <a:sym typeface="Arial"/>
              </a:endParaRPr>
            </a:p>
          </p:txBody>
        </p:sp>
      </p:grpSp>
      <p:grpSp>
        <p:nvGrpSpPr>
          <p:cNvPr id="150" name="Google Shape;150;p7"/>
          <p:cNvGrpSpPr/>
          <p:nvPr/>
        </p:nvGrpSpPr>
        <p:grpSpPr>
          <a:xfrm>
            <a:off x="1260471" y="2516555"/>
            <a:ext cx="3609009" cy="2746880"/>
            <a:chOff x="1469166" y="2408434"/>
            <a:chExt cx="3609009" cy="2746880"/>
          </a:xfrm>
        </p:grpSpPr>
        <p:pic>
          <p:nvPicPr>
            <p:cNvPr id="151" name="Google Shape;151;p7"/>
            <p:cNvPicPr preferRelativeResize="0"/>
            <p:nvPr/>
          </p:nvPicPr>
          <p:blipFill rotWithShape="1">
            <a:blip r:embed="rId6">
              <a:alphaModFix/>
            </a:blip>
            <a:srcRect b="8850" l="44831" r="12742" t="10649"/>
            <a:stretch/>
          </p:blipFill>
          <p:spPr>
            <a:xfrm>
              <a:off x="1500623" y="2408434"/>
              <a:ext cx="3577552" cy="2746880"/>
            </a:xfrm>
            <a:prstGeom prst="rect">
              <a:avLst/>
            </a:prstGeom>
            <a:noFill/>
            <a:ln>
              <a:noFill/>
            </a:ln>
          </p:spPr>
        </p:pic>
        <p:sp>
          <p:nvSpPr>
            <p:cNvPr id="152" name="Google Shape;152;p7"/>
            <p:cNvSpPr txBox="1"/>
            <p:nvPr/>
          </p:nvSpPr>
          <p:spPr>
            <a:xfrm>
              <a:off x="1469166" y="4689507"/>
              <a:ext cx="1573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Jan 2022</a:t>
              </a:r>
              <a:endParaRPr/>
            </a:p>
          </p:txBody>
        </p:sp>
      </p:grpSp>
      <p:grpSp>
        <p:nvGrpSpPr>
          <p:cNvPr id="153" name="Google Shape;153;p7"/>
          <p:cNvGrpSpPr/>
          <p:nvPr/>
        </p:nvGrpSpPr>
        <p:grpSpPr>
          <a:xfrm>
            <a:off x="2038514" y="3124522"/>
            <a:ext cx="3528384" cy="2741712"/>
            <a:chOff x="2350309" y="3285166"/>
            <a:chExt cx="3528384" cy="2741712"/>
          </a:xfrm>
        </p:grpSpPr>
        <p:pic>
          <p:nvPicPr>
            <p:cNvPr id="154" name="Google Shape;154;p7"/>
            <p:cNvPicPr preferRelativeResize="0"/>
            <p:nvPr/>
          </p:nvPicPr>
          <p:blipFill rotWithShape="1">
            <a:blip r:embed="rId7">
              <a:alphaModFix/>
            </a:blip>
            <a:srcRect b="9126" l="56641" r="932" t="9404"/>
            <a:stretch/>
          </p:blipFill>
          <p:spPr>
            <a:xfrm>
              <a:off x="2350309" y="3285166"/>
              <a:ext cx="3528384" cy="2741712"/>
            </a:xfrm>
            <a:prstGeom prst="rect">
              <a:avLst/>
            </a:prstGeom>
            <a:noFill/>
            <a:ln>
              <a:noFill/>
            </a:ln>
          </p:spPr>
        </p:pic>
        <p:sp>
          <p:nvSpPr>
            <p:cNvPr id="155" name="Google Shape;155;p7"/>
            <p:cNvSpPr txBox="1"/>
            <p:nvPr/>
          </p:nvSpPr>
          <p:spPr>
            <a:xfrm>
              <a:off x="2350309" y="5621129"/>
              <a:ext cx="1573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Feb 2022</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accent1"/>
                </a:solidFill>
                <a:latin typeface="Arial"/>
                <a:ea typeface="Arial"/>
                <a:cs typeface="Arial"/>
                <a:sym typeface="Arial"/>
              </a:rPr>
              <a:t>Slide </a:t>
            </a:r>
            <a:fld id="{00000000-1234-1234-1234-123412341234}" type="slidenum">
              <a:rPr b="1" lang="en-US"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62" name="Google Shape;162;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Landslide Demonstrator</a:t>
            </a:r>
            <a:endParaRPr/>
          </a:p>
        </p:txBody>
      </p:sp>
      <p:sp>
        <p:nvSpPr>
          <p:cNvPr id="163" name="Google Shape;163;p8"/>
          <p:cNvSpPr txBox="1"/>
          <p:nvPr>
            <p:ph idx="1" type="body"/>
          </p:nvPr>
        </p:nvSpPr>
        <p:spPr>
          <a:xfrm>
            <a:off x="5914332" y="1127157"/>
            <a:ext cx="6142703" cy="437555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Aims to demonstrate the effective </a:t>
            </a:r>
            <a:r>
              <a:rPr b="1" i="0" lang="en-US" sz="2000" u="none" cap="none" strike="noStrike">
                <a:solidFill>
                  <a:schemeClr val="dk1"/>
                </a:solidFill>
                <a:latin typeface="Arial"/>
                <a:ea typeface="Arial"/>
                <a:cs typeface="Arial"/>
                <a:sym typeface="Arial"/>
              </a:rPr>
              <a:t>exploitation of satellite EO across the cycle of Landslide DRM</a:t>
            </a:r>
            <a:r>
              <a:rPr b="0" i="0" lang="en-US" sz="2000" u="none" cap="none" strike="noStrike">
                <a:solidFill>
                  <a:schemeClr val="dk1"/>
                </a:solidFill>
                <a:latin typeface="Arial"/>
                <a:ea typeface="Arial"/>
                <a:cs typeface="Arial"/>
                <a:sym typeface="Arial"/>
              </a:rPr>
              <a:t> (i.e. preparedness, response, recovery at global, regional, local scales), including the possibility of multi-hazard focus on cascading impacts and risk.</a:t>
            </a:r>
            <a:endParaRPr/>
          </a:p>
          <a:p>
            <a:pPr indent="-285750" lvl="0" marL="285750" marR="0" rtl="0" algn="l">
              <a:lnSpc>
                <a:spcPct val="150000"/>
              </a:lnSpc>
              <a:spcBef>
                <a:spcPts val="1000"/>
              </a:spcBef>
              <a:spcAft>
                <a:spcPts val="0"/>
              </a:spcAft>
              <a:buClr>
                <a:schemeClr val="dk1"/>
              </a:buClr>
              <a:buSzPts val="2000"/>
              <a:buFont typeface="Noto Sans Symbols"/>
              <a:buChar char="❖"/>
            </a:pPr>
            <a:r>
              <a:rPr b="0" i="1" lang="en-US" sz="2000" u="none" cap="none" strike="noStrike">
                <a:solidFill>
                  <a:schemeClr val="dk1"/>
                </a:solidFill>
                <a:latin typeface="Arial"/>
                <a:ea typeface="Arial"/>
                <a:cs typeface="Arial"/>
                <a:sym typeface="Arial"/>
              </a:rPr>
              <a:t>Current approach would lead to </a:t>
            </a:r>
            <a:r>
              <a:rPr b="1" i="1" lang="en-US" sz="2000" u="none" cap="none" strike="noStrike">
                <a:solidFill>
                  <a:schemeClr val="dk1"/>
                </a:solidFill>
                <a:latin typeface="Arial"/>
                <a:ea typeface="Arial"/>
                <a:cs typeface="Arial"/>
                <a:sym typeface="Arial"/>
              </a:rPr>
              <a:t>dual path forward</a:t>
            </a:r>
            <a:r>
              <a:rPr b="0" i="1" lang="en-US" sz="2000" u="none" cap="none" strike="noStrike">
                <a:solidFill>
                  <a:schemeClr val="dk1"/>
                </a:solidFill>
                <a:latin typeface="Arial"/>
                <a:ea typeface="Arial"/>
                <a:cs typeface="Arial"/>
                <a:sym typeface="Arial"/>
              </a:rPr>
              <a:t>: quota to support public good apps and commercial POC in areas where private partners support.</a:t>
            </a:r>
            <a:endParaRPr/>
          </a:p>
        </p:txBody>
      </p:sp>
      <p:grpSp>
        <p:nvGrpSpPr>
          <p:cNvPr id="164" name="Google Shape;164;p8"/>
          <p:cNvGrpSpPr/>
          <p:nvPr/>
        </p:nvGrpSpPr>
        <p:grpSpPr>
          <a:xfrm>
            <a:off x="427932" y="1229034"/>
            <a:ext cx="5486400" cy="5037438"/>
            <a:chOff x="137652" y="1229034"/>
            <a:chExt cx="5486400" cy="5037438"/>
          </a:xfrm>
        </p:grpSpPr>
        <p:grpSp>
          <p:nvGrpSpPr>
            <p:cNvPr id="165" name="Google Shape;165;p8"/>
            <p:cNvGrpSpPr/>
            <p:nvPr/>
          </p:nvGrpSpPr>
          <p:grpSpPr>
            <a:xfrm>
              <a:off x="137652" y="3057834"/>
              <a:ext cx="5486400" cy="3208638"/>
              <a:chOff x="304800" y="2743200"/>
              <a:chExt cx="5486400" cy="3208638"/>
            </a:xfrm>
          </p:grpSpPr>
          <p:pic>
            <p:nvPicPr>
              <p:cNvPr id="166" name="Google Shape;166;p8"/>
              <p:cNvPicPr preferRelativeResize="0"/>
              <p:nvPr/>
            </p:nvPicPr>
            <p:blipFill rotWithShape="1">
              <a:blip r:embed="rId3">
                <a:alphaModFix/>
              </a:blip>
              <a:srcRect b="8058" l="0" r="0" t="0"/>
              <a:stretch/>
            </p:blipFill>
            <p:spPr>
              <a:xfrm>
                <a:off x="304800" y="2743200"/>
                <a:ext cx="5486400" cy="3200400"/>
              </a:xfrm>
              <a:prstGeom prst="rect">
                <a:avLst/>
              </a:prstGeom>
              <a:noFill/>
              <a:ln>
                <a:noFill/>
              </a:ln>
            </p:spPr>
          </p:pic>
          <p:sp>
            <p:nvSpPr>
              <p:cNvPr id="167" name="Google Shape;167;p8"/>
              <p:cNvSpPr txBox="1"/>
              <p:nvPr/>
            </p:nvSpPr>
            <p:spPr>
              <a:xfrm>
                <a:off x="1410387" y="5674841"/>
                <a:ext cx="4380813" cy="276997"/>
              </a:xfrm>
              <a:prstGeom prst="rect">
                <a:avLst/>
              </a:prstGeom>
              <a:solidFill>
                <a:srgbClr val="FFFFFF"/>
              </a:solid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200"/>
                  <a:buFont typeface="Arial"/>
                  <a:buNone/>
                </a:pPr>
                <a:r>
                  <a:rPr b="0" i="0" lang="en-US" sz="1200" u="none" cap="none" strike="noStrike">
                    <a:solidFill>
                      <a:srgbClr val="002569"/>
                    </a:solidFill>
                    <a:latin typeface="Arial"/>
                    <a:ea typeface="Arial"/>
                    <a:cs typeface="Arial"/>
                    <a:sym typeface="Arial"/>
                  </a:rPr>
                  <a:t>East France – March 2020 – landslide on high speed train TGV</a:t>
                </a:r>
                <a:endParaRPr/>
              </a:p>
            </p:txBody>
          </p:sp>
        </p:grpSp>
        <p:grpSp>
          <p:nvGrpSpPr>
            <p:cNvPr id="168" name="Google Shape;168;p8"/>
            <p:cNvGrpSpPr/>
            <p:nvPr/>
          </p:nvGrpSpPr>
          <p:grpSpPr>
            <a:xfrm>
              <a:off x="290052" y="1229034"/>
              <a:ext cx="5181600" cy="2457254"/>
              <a:chOff x="3581400" y="2751438"/>
              <a:chExt cx="5181600" cy="2457254"/>
            </a:xfrm>
          </p:grpSpPr>
          <p:pic>
            <p:nvPicPr>
              <p:cNvPr id="169" name="Google Shape;169;p8"/>
              <p:cNvPicPr preferRelativeResize="0"/>
              <p:nvPr/>
            </p:nvPicPr>
            <p:blipFill rotWithShape="1">
              <a:blip r:embed="rId4">
                <a:alphaModFix/>
              </a:blip>
              <a:srcRect b="0" l="0" r="0" t="0"/>
              <a:stretch/>
            </p:blipFill>
            <p:spPr>
              <a:xfrm>
                <a:off x="3581400" y="2751438"/>
                <a:ext cx="5181600" cy="2457254"/>
              </a:xfrm>
              <a:prstGeom prst="rect">
                <a:avLst/>
              </a:prstGeom>
              <a:noFill/>
              <a:ln>
                <a:noFill/>
              </a:ln>
            </p:spPr>
          </p:pic>
          <p:sp>
            <p:nvSpPr>
              <p:cNvPr id="170" name="Google Shape;170;p8"/>
              <p:cNvSpPr txBox="1"/>
              <p:nvPr/>
            </p:nvSpPr>
            <p:spPr>
              <a:xfrm>
                <a:off x="3657600" y="4904603"/>
                <a:ext cx="5104729" cy="276997"/>
              </a:xfrm>
              <a:prstGeom prst="rect">
                <a:avLst/>
              </a:prstGeom>
              <a:solidFill>
                <a:srgbClr val="FFFFFF"/>
              </a:solid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200"/>
                  <a:buFont typeface="Arial"/>
                  <a:buNone/>
                </a:pPr>
                <a:r>
                  <a:rPr b="0" i="0" lang="en-US" sz="1200" u="none" cap="none" strike="noStrike">
                    <a:solidFill>
                      <a:srgbClr val="002569"/>
                    </a:solidFill>
                    <a:latin typeface="Arial"/>
                    <a:ea typeface="Arial"/>
                    <a:cs typeface="Arial"/>
                    <a:sym typeface="Arial"/>
                  </a:rPr>
                  <a:t>Elkhorn city (Kentucky, US) – February 2020 – shallow landslide / mudflow</a:t>
                </a:r>
                <a:endParaRPr b="0" i="0" sz="1200" u="none" cap="none" strike="noStrike">
                  <a:solidFill>
                    <a:srgbClr val="002569"/>
                  </a:solidFill>
                  <a:latin typeface="Arial"/>
                  <a:ea typeface="Arial"/>
                  <a:cs typeface="Arial"/>
                  <a:sym typeface="Arial"/>
                </a:endParaRPr>
              </a:p>
            </p:txBody>
          </p:sp>
        </p:grpSp>
      </p:grpSp>
      <p:sp>
        <p:nvSpPr>
          <p:cNvPr id="171" name="Google Shape;171;p8"/>
          <p:cNvSpPr/>
          <p:nvPr/>
        </p:nvSpPr>
        <p:spPr>
          <a:xfrm>
            <a:off x="6066732" y="5451275"/>
            <a:ext cx="2651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Transportation corridors</a:t>
            </a:r>
            <a:endParaRPr/>
          </a:p>
        </p:txBody>
      </p:sp>
      <p:sp>
        <p:nvSpPr>
          <p:cNvPr id="172" name="Google Shape;172;p8"/>
          <p:cNvSpPr/>
          <p:nvPr/>
        </p:nvSpPr>
        <p:spPr>
          <a:xfrm>
            <a:off x="7085138" y="5758641"/>
            <a:ext cx="35702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Landslide Disaster Risk Products</a:t>
            </a:r>
            <a:endParaRPr sz="1800">
              <a:solidFill>
                <a:srgbClr val="C00000"/>
              </a:solidFill>
              <a:latin typeface="Arial"/>
              <a:ea typeface="Arial"/>
              <a:cs typeface="Arial"/>
              <a:sym typeface="Arial"/>
            </a:endParaRPr>
          </a:p>
        </p:txBody>
      </p:sp>
      <p:sp>
        <p:nvSpPr>
          <p:cNvPr id="173" name="Google Shape;173;p8"/>
          <p:cNvSpPr/>
          <p:nvPr/>
        </p:nvSpPr>
        <p:spPr>
          <a:xfrm>
            <a:off x="9038405" y="6128387"/>
            <a:ext cx="24545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Global Landslide Data</a:t>
            </a:r>
            <a:endParaRPr sz="1800">
              <a:solidFill>
                <a:srgbClr val="C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pSp>
        <p:nvGrpSpPr>
          <p:cNvPr id="178" name="Google Shape;178;p9"/>
          <p:cNvGrpSpPr/>
          <p:nvPr/>
        </p:nvGrpSpPr>
        <p:grpSpPr>
          <a:xfrm>
            <a:off x="371201" y="2391694"/>
            <a:ext cx="6924062" cy="2947968"/>
            <a:chOff x="371201" y="2391694"/>
            <a:chExt cx="6924062" cy="2947968"/>
          </a:xfrm>
        </p:grpSpPr>
        <p:pic>
          <p:nvPicPr>
            <p:cNvPr id="179" name="Google Shape;179;p9"/>
            <p:cNvPicPr preferRelativeResize="0"/>
            <p:nvPr/>
          </p:nvPicPr>
          <p:blipFill rotWithShape="1">
            <a:blip r:embed="rId3">
              <a:alphaModFix/>
            </a:blip>
            <a:srcRect b="0" l="0" r="0" t="0"/>
            <a:stretch/>
          </p:blipFill>
          <p:spPr>
            <a:xfrm>
              <a:off x="371201" y="2391694"/>
              <a:ext cx="6684037" cy="2947968"/>
            </a:xfrm>
            <a:prstGeom prst="rect">
              <a:avLst/>
            </a:prstGeom>
            <a:noFill/>
            <a:ln>
              <a:noFill/>
            </a:ln>
          </p:spPr>
        </p:pic>
        <p:sp>
          <p:nvSpPr>
            <p:cNvPr id="180" name="Google Shape;180;p9"/>
            <p:cNvSpPr txBox="1"/>
            <p:nvPr/>
          </p:nvSpPr>
          <p:spPr>
            <a:xfrm>
              <a:off x="5873574" y="5014418"/>
              <a:ext cx="1421689"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Arial"/>
                  <a:ea typeface="Arial"/>
                  <a:cs typeface="Arial"/>
                  <a:sym typeface="Arial"/>
                </a:rPr>
                <a:t>Evaluation</a:t>
              </a:r>
              <a:endParaRPr sz="900">
                <a:solidFill>
                  <a:schemeClr val="dk1"/>
                </a:solidFill>
                <a:latin typeface="Arial"/>
                <a:ea typeface="Arial"/>
                <a:cs typeface="Arial"/>
                <a:sym typeface="Arial"/>
              </a:endParaRPr>
            </a:p>
          </p:txBody>
        </p:sp>
      </p:grpSp>
      <p:sp>
        <p:nvSpPr>
          <p:cNvPr id="181" name="Google Shape;181;p9"/>
          <p:cNvSpPr/>
          <p:nvPr/>
        </p:nvSpPr>
        <p:spPr>
          <a:xfrm>
            <a:off x="-50800" y="6527800"/>
            <a:ext cx="12280800" cy="330400"/>
          </a:xfrm>
          <a:prstGeom prst="rect">
            <a:avLst/>
          </a:prstGeom>
          <a:solidFill>
            <a:srgbClr val="004189"/>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chemeClr val="dk1"/>
              </a:solidFill>
              <a:latin typeface="Arial"/>
              <a:ea typeface="Arial"/>
              <a:cs typeface="Arial"/>
              <a:sym typeface="Arial"/>
            </a:endParaRPr>
          </a:p>
        </p:txBody>
      </p:sp>
      <p:sp>
        <p:nvSpPr>
          <p:cNvPr id="182" name="Google Shape;182;p9"/>
          <p:cNvSpPr txBox="1"/>
          <p:nvPr>
            <p:ph idx="12" type="sldNum"/>
          </p:nvPr>
        </p:nvSpPr>
        <p:spPr>
          <a:xfrm>
            <a:off x="11296611" y="6420823"/>
            <a:ext cx="731600" cy="5248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Clr>
                <a:schemeClr val="lt1"/>
              </a:buClr>
              <a:buSzPts val="1800"/>
              <a:buFont typeface="Arial"/>
              <a:buNone/>
            </a:pPr>
            <a:fld id="{00000000-1234-1234-1234-123412341234}" type="slidenum">
              <a:rPr lang="en-US">
                <a:solidFill>
                  <a:schemeClr val="lt1"/>
                </a:solidFill>
              </a:rPr>
              <a:t>‹#›</a:t>
            </a:fld>
            <a:endParaRPr>
              <a:solidFill>
                <a:schemeClr val="lt1"/>
              </a:solidFill>
            </a:endParaRPr>
          </a:p>
        </p:txBody>
      </p:sp>
      <p:sp>
        <p:nvSpPr>
          <p:cNvPr id="183" name="Google Shape;183;p9"/>
          <p:cNvSpPr txBox="1"/>
          <p:nvPr>
            <p:ph type="title"/>
          </p:nvPr>
        </p:nvSpPr>
        <p:spPr>
          <a:xfrm>
            <a:off x="142649" y="799411"/>
            <a:ext cx="11360800" cy="1379655"/>
          </a:xfrm>
          <a:prstGeom prst="rect">
            <a:avLst/>
          </a:prstGeom>
          <a:noFill/>
          <a:ln>
            <a:noFill/>
          </a:ln>
        </p:spPr>
        <p:txBody>
          <a:bodyPr anchorCtr="0" anchor="t" bIns="121900" lIns="121900" spcFirstLastPara="1" rIns="121900" wrap="square" tIns="121900">
            <a:normAutofit/>
          </a:bodyPr>
          <a:lstStyle/>
          <a:p>
            <a:pPr indent="0" lvl="0" marL="0" rtl="0" algn="ctr">
              <a:lnSpc>
                <a:spcPct val="90000"/>
              </a:lnSpc>
              <a:spcBef>
                <a:spcPts val="0"/>
              </a:spcBef>
              <a:spcAft>
                <a:spcPts val="0"/>
              </a:spcAft>
              <a:buClr>
                <a:srgbClr val="004189"/>
              </a:buClr>
              <a:buSzPts val="2800"/>
              <a:buFont typeface="Arial"/>
              <a:buNone/>
            </a:pPr>
            <a:br>
              <a:rPr lang="en-US" sz="1800">
                <a:solidFill>
                  <a:srgbClr val="004189"/>
                </a:solidFill>
              </a:rPr>
            </a:br>
            <a:endParaRPr b="1" i="1" sz="1800">
              <a:solidFill>
                <a:srgbClr val="004189"/>
              </a:solidFill>
            </a:endParaRPr>
          </a:p>
        </p:txBody>
      </p:sp>
      <p:sp>
        <p:nvSpPr>
          <p:cNvPr id="184" name="Google Shape;184;p9"/>
          <p:cNvSpPr/>
          <p:nvPr/>
        </p:nvSpPr>
        <p:spPr>
          <a:xfrm>
            <a:off x="270970" y="84621"/>
            <a:ext cx="109310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Recovery Observatory Demonstrator</a:t>
            </a:r>
            <a:endParaRPr sz="4400">
              <a:solidFill>
                <a:schemeClr val="lt1"/>
              </a:solidFill>
              <a:latin typeface="Arial"/>
              <a:ea typeface="Arial"/>
              <a:cs typeface="Arial"/>
              <a:sym typeface="Arial"/>
            </a:endParaRPr>
          </a:p>
        </p:txBody>
      </p:sp>
      <p:pic>
        <p:nvPicPr>
          <p:cNvPr descr="Afficher l'image d'origine" id="185" name="Google Shape;185;p9"/>
          <p:cNvPicPr preferRelativeResize="0"/>
          <p:nvPr/>
        </p:nvPicPr>
        <p:blipFill rotWithShape="1">
          <a:blip r:embed="rId4">
            <a:alphaModFix/>
          </a:blip>
          <a:srcRect b="0" l="0" r="0" t="0"/>
          <a:stretch/>
        </p:blipFill>
        <p:spPr>
          <a:xfrm>
            <a:off x="480437" y="1970511"/>
            <a:ext cx="495430" cy="437189"/>
          </a:xfrm>
          <a:prstGeom prst="rect">
            <a:avLst/>
          </a:prstGeom>
          <a:noFill/>
          <a:ln>
            <a:noFill/>
          </a:ln>
        </p:spPr>
      </p:pic>
      <p:sp>
        <p:nvSpPr>
          <p:cNvPr id="186" name="Google Shape;186;p9"/>
          <p:cNvSpPr txBox="1"/>
          <p:nvPr/>
        </p:nvSpPr>
        <p:spPr>
          <a:xfrm>
            <a:off x="774875" y="820274"/>
            <a:ext cx="5314949" cy="78105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2100"/>
              <a:buFont typeface="Tahoma"/>
              <a:buNone/>
            </a:pPr>
            <a:r>
              <a:rPr b="1" i="0" lang="en-US" sz="2100" u="none" cap="none" strike="noStrike">
                <a:solidFill>
                  <a:srgbClr val="FFFFFF"/>
                </a:solidFill>
                <a:latin typeface="Tahoma"/>
                <a:ea typeface="Tahoma"/>
                <a:cs typeface="Tahoma"/>
                <a:sym typeface="Tahoma"/>
              </a:rPr>
              <a:t> </a:t>
            </a:r>
            <a:endParaRPr/>
          </a:p>
        </p:txBody>
      </p:sp>
      <p:pic>
        <p:nvPicPr>
          <p:cNvPr descr="Logov4" id="187" name="Google Shape;187;p9"/>
          <p:cNvPicPr preferRelativeResize="0"/>
          <p:nvPr/>
        </p:nvPicPr>
        <p:blipFill rotWithShape="1">
          <a:blip r:embed="rId5">
            <a:alphaModFix/>
          </a:blip>
          <a:srcRect b="0" l="0" r="0" t="0"/>
          <a:stretch/>
        </p:blipFill>
        <p:spPr>
          <a:xfrm>
            <a:off x="629904" y="3027939"/>
            <a:ext cx="431006" cy="432197"/>
          </a:xfrm>
          <a:prstGeom prst="rect">
            <a:avLst/>
          </a:prstGeom>
          <a:noFill/>
          <a:ln>
            <a:noFill/>
          </a:ln>
        </p:spPr>
      </p:pic>
      <p:pic>
        <p:nvPicPr>
          <p:cNvPr descr="SentinelAsia_titleLogoIM-07" id="188" name="Google Shape;188;p9"/>
          <p:cNvPicPr preferRelativeResize="0"/>
          <p:nvPr/>
        </p:nvPicPr>
        <p:blipFill rotWithShape="1">
          <a:blip r:embed="rId6">
            <a:alphaModFix/>
          </a:blip>
          <a:srcRect b="0" l="0" r="0" t="0"/>
          <a:stretch/>
        </p:blipFill>
        <p:spPr>
          <a:xfrm>
            <a:off x="1029955" y="3165946"/>
            <a:ext cx="485775" cy="365623"/>
          </a:xfrm>
          <a:prstGeom prst="rect">
            <a:avLst/>
          </a:prstGeom>
          <a:noFill/>
          <a:ln>
            <a:noFill/>
          </a:ln>
        </p:spPr>
      </p:pic>
      <p:pic>
        <p:nvPicPr>
          <p:cNvPr id="189" name="Google Shape;189;p9"/>
          <p:cNvPicPr preferRelativeResize="0"/>
          <p:nvPr/>
        </p:nvPicPr>
        <p:blipFill rotWithShape="1">
          <a:blip r:embed="rId7">
            <a:alphaModFix/>
          </a:blip>
          <a:srcRect b="0" l="0" r="0" t="0"/>
          <a:stretch/>
        </p:blipFill>
        <p:spPr>
          <a:xfrm>
            <a:off x="1077260" y="3018618"/>
            <a:ext cx="495434" cy="165145"/>
          </a:xfrm>
          <a:prstGeom prst="rect">
            <a:avLst/>
          </a:prstGeom>
          <a:noFill/>
          <a:ln>
            <a:noFill/>
          </a:ln>
        </p:spPr>
      </p:pic>
      <p:pic>
        <p:nvPicPr>
          <p:cNvPr descr="200px-United_Nations" id="190" name="Google Shape;190;p9"/>
          <p:cNvPicPr preferRelativeResize="0"/>
          <p:nvPr/>
        </p:nvPicPr>
        <p:blipFill rotWithShape="1">
          <a:blip r:embed="rId8">
            <a:alphaModFix/>
          </a:blip>
          <a:srcRect b="0" l="0" r="0" t="0"/>
          <a:stretch/>
        </p:blipFill>
        <p:spPr>
          <a:xfrm>
            <a:off x="1566996" y="3244037"/>
            <a:ext cx="248725" cy="201013"/>
          </a:xfrm>
          <a:prstGeom prst="rect">
            <a:avLst/>
          </a:prstGeom>
          <a:noFill/>
          <a:ln>
            <a:noFill/>
          </a:ln>
        </p:spPr>
      </p:pic>
      <p:pic>
        <p:nvPicPr>
          <p:cNvPr descr="logo-UNITAR simple" id="191" name="Google Shape;191;p9"/>
          <p:cNvPicPr preferRelativeResize="0"/>
          <p:nvPr/>
        </p:nvPicPr>
        <p:blipFill rotWithShape="1">
          <a:blip r:embed="rId9">
            <a:alphaModFix/>
          </a:blip>
          <a:srcRect b="0" l="0" r="0" t="0"/>
          <a:stretch/>
        </p:blipFill>
        <p:spPr>
          <a:xfrm>
            <a:off x="1839591" y="3247218"/>
            <a:ext cx="247943" cy="206923"/>
          </a:xfrm>
          <a:prstGeom prst="rect">
            <a:avLst/>
          </a:prstGeom>
          <a:noFill/>
          <a:ln>
            <a:noFill/>
          </a:ln>
        </p:spPr>
      </p:pic>
      <p:pic>
        <p:nvPicPr>
          <p:cNvPr id="192" name="Google Shape;192;p9"/>
          <p:cNvPicPr preferRelativeResize="0"/>
          <p:nvPr/>
        </p:nvPicPr>
        <p:blipFill rotWithShape="1">
          <a:blip r:embed="rId10">
            <a:alphaModFix/>
          </a:blip>
          <a:srcRect b="0" l="0" r="0" t="0"/>
          <a:stretch/>
        </p:blipFill>
        <p:spPr>
          <a:xfrm>
            <a:off x="3510199" y="3653483"/>
            <a:ext cx="1046833" cy="580331"/>
          </a:xfrm>
          <a:prstGeom prst="rect">
            <a:avLst/>
          </a:prstGeom>
          <a:noFill/>
          <a:ln>
            <a:noFill/>
          </a:ln>
        </p:spPr>
      </p:pic>
      <p:sp>
        <p:nvSpPr>
          <p:cNvPr id="193" name="Google Shape;193;p9"/>
          <p:cNvSpPr txBox="1"/>
          <p:nvPr/>
        </p:nvSpPr>
        <p:spPr>
          <a:xfrm>
            <a:off x="4406788" y="5076017"/>
            <a:ext cx="737777"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n-US" sz="825" u="none" cap="none" strike="noStrike">
                <a:solidFill>
                  <a:srgbClr val="000000"/>
                </a:solidFill>
                <a:latin typeface="Arial"/>
                <a:ea typeface="Arial"/>
                <a:cs typeface="Arial"/>
                <a:sym typeface="Arial"/>
              </a:rPr>
              <a:t>Planning</a:t>
            </a:r>
            <a:endParaRPr/>
          </a:p>
        </p:txBody>
      </p:sp>
      <p:pic>
        <p:nvPicPr>
          <p:cNvPr descr="Afficher l'image d'origine" id="194" name="Google Shape;194;p9"/>
          <p:cNvPicPr preferRelativeResize="0"/>
          <p:nvPr/>
        </p:nvPicPr>
        <p:blipFill rotWithShape="1">
          <a:blip r:embed="rId11">
            <a:alphaModFix/>
          </a:blip>
          <a:srcRect b="0" l="0" r="0" t="0"/>
          <a:stretch/>
        </p:blipFill>
        <p:spPr>
          <a:xfrm>
            <a:off x="1060910" y="2143340"/>
            <a:ext cx="549112" cy="391991"/>
          </a:xfrm>
          <a:prstGeom prst="rect">
            <a:avLst/>
          </a:prstGeom>
          <a:noFill/>
          <a:ln>
            <a:noFill/>
          </a:ln>
        </p:spPr>
      </p:pic>
      <p:sp>
        <p:nvSpPr>
          <p:cNvPr id="195" name="Google Shape;195;p9"/>
          <p:cNvSpPr txBox="1"/>
          <p:nvPr/>
        </p:nvSpPr>
        <p:spPr>
          <a:xfrm>
            <a:off x="4344656" y="4658472"/>
            <a:ext cx="1324442" cy="196206"/>
          </a:xfrm>
          <a:prstGeom prst="rect">
            <a:avLst/>
          </a:prstGeom>
          <a:solidFill>
            <a:srgbClr val="FFCC66"/>
          </a:solidFill>
          <a:ln cap="flat" cmpd="sng" w="12700">
            <a:solidFill>
              <a:schemeClr val="dk1"/>
            </a:solidFill>
            <a:prstDash val="solid"/>
            <a:miter lim="400000"/>
            <a:headEnd len="sm" w="sm" type="none"/>
            <a:tailEnd len="sm" w="sm" type="none"/>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2569"/>
              </a:buClr>
              <a:buSzPts val="825"/>
              <a:buFont typeface="Arial"/>
              <a:buNone/>
            </a:pPr>
            <a:r>
              <a:rPr b="1" i="0" lang="en-US" sz="825" u="none" cap="none" strike="noStrike">
                <a:solidFill>
                  <a:srgbClr val="002569"/>
                </a:solidFill>
                <a:latin typeface="Arial"/>
                <a:ea typeface="Arial"/>
                <a:cs typeface="Arial"/>
                <a:sym typeface="Arial"/>
              </a:rPr>
              <a:t>National Recovery Plan</a:t>
            </a:r>
            <a:endParaRPr/>
          </a:p>
        </p:txBody>
      </p:sp>
      <p:grpSp>
        <p:nvGrpSpPr>
          <p:cNvPr id="196" name="Google Shape;196;p9"/>
          <p:cNvGrpSpPr/>
          <p:nvPr/>
        </p:nvGrpSpPr>
        <p:grpSpPr>
          <a:xfrm>
            <a:off x="1484007" y="2133137"/>
            <a:ext cx="5483839" cy="562658"/>
            <a:chOff x="1596004" y="1410154"/>
            <a:chExt cx="7311785" cy="750209"/>
          </a:xfrm>
        </p:grpSpPr>
        <p:pic>
          <p:nvPicPr>
            <p:cNvPr descr="RADARSAT-2" id="197" name="Google Shape;197;p9"/>
            <p:cNvPicPr preferRelativeResize="0"/>
            <p:nvPr/>
          </p:nvPicPr>
          <p:blipFill rotWithShape="1">
            <a:blip r:embed="rId12">
              <a:alphaModFix/>
            </a:blip>
            <a:srcRect b="0" l="0" r="0" t="0"/>
            <a:stretch/>
          </p:blipFill>
          <p:spPr>
            <a:xfrm>
              <a:off x="1596004" y="1461182"/>
              <a:ext cx="742913" cy="383400"/>
            </a:xfrm>
            <a:prstGeom prst="rect">
              <a:avLst/>
            </a:prstGeom>
            <a:noFill/>
            <a:ln>
              <a:noFill/>
            </a:ln>
          </p:spPr>
        </p:pic>
        <p:pic>
          <p:nvPicPr>
            <p:cNvPr id="198" name="Google Shape;198;p9"/>
            <p:cNvPicPr preferRelativeResize="0"/>
            <p:nvPr/>
          </p:nvPicPr>
          <p:blipFill rotWithShape="1">
            <a:blip r:embed="rId13">
              <a:alphaModFix/>
            </a:blip>
            <a:srcRect b="0" l="0" r="0" t="0"/>
            <a:stretch/>
          </p:blipFill>
          <p:spPr>
            <a:xfrm>
              <a:off x="3911836" y="1410154"/>
              <a:ext cx="505785" cy="534536"/>
            </a:xfrm>
            <a:prstGeom prst="rect">
              <a:avLst/>
            </a:prstGeom>
            <a:noFill/>
            <a:ln>
              <a:noFill/>
            </a:ln>
          </p:spPr>
        </p:pic>
        <p:pic>
          <p:nvPicPr>
            <p:cNvPr id="199" name="Google Shape;199;p9"/>
            <p:cNvPicPr preferRelativeResize="0"/>
            <p:nvPr/>
          </p:nvPicPr>
          <p:blipFill rotWithShape="1">
            <a:blip r:embed="rId14">
              <a:alphaModFix/>
            </a:blip>
            <a:srcRect b="0" l="0" r="0" t="0"/>
            <a:stretch/>
          </p:blipFill>
          <p:spPr>
            <a:xfrm>
              <a:off x="2333762" y="1471727"/>
              <a:ext cx="557185" cy="450080"/>
            </a:xfrm>
            <a:prstGeom prst="rect">
              <a:avLst/>
            </a:prstGeom>
            <a:noFill/>
            <a:ln>
              <a:noFill/>
            </a:ln>
          </p:spPr>
        </p:pic>
        <p:pic>
          <p:nvPicPr>
            <p:cNvPr descr="Afficher l'image d'origine" id="200" name="Google Shape;200;p9"/>
            <p:cNvPicPr preferRelativeResize="0"/>
            <p:nvPr/>
          </p:nvPicPr>
          <p:blipFill rotWithShape="1">
            <a:blip r:embed="rId15">
              <a:alphaModFix/>
            </a:blip>
            <a:srcRect b="0" l="0" r="0" t="0"/>
            <a:stretch/>
          </p:blipFill>
          <p:spPr>
            <a:xfrm>
              <a:off x="6273975" y="1459778"/>
              <a:ext cx="902151" cy="676681"/>
            </a:xfrm>
            <a:prstGeom prst="rect">
              <a:avLst/>
            </a:prstGeom>
            <a:noFill/>
            <a:ln>
              <a:noFill/>
            </a:ln>
          </p:spPr>
        </p:pic>
        <p:pic>
          <p:nvPicPr>
            <p:cNvPr descr="RADARSAT-2" id="201" name="Google Shape;201;p9"/>
            <p:cNvPicPr preferRelativeResize="0"/>
            <p:nvPr/>
          </p:nvPicPr>
          <p:blipFill rotWithShape="1">
            <a:blip r:embed="rId12">
              <a:alphaModFix/>
            </a:blip>
            <a:srcRect b="0" l="0" r="0" t="0"/>
            <a:stretch/>
          </p:blipFill>
          <p:spPr>
            <a:xfrm>
              <a:off x="5124487" y="1611320"/>
              <a:ext cx="742913" cy="383400"/>
            </a:xfrm>
            <a:prstGeom prst="rect">
              <a:avLst/>
            </a:prstGeom>
            <a:noFill/>
            <a:ln>
              <a:noFill/>
            </a:ln>
          </p:spPr>
        </p:pic>
        <p:pic>
          <p:nvPicPr>
            <p:cNvPr id="202" name="Google Shape;202;p9"/>
            <p:cNvPicPr preferRelativeResize="0"/>
            <p:nvPr/>
          </p:nvPicPr>
          <p:blipFill rotWithShape="1">
            <a:blip r:embed="rId16">
              <a:alphaModFix/>
            </a:blip>
            <a:srcRect b="0" l="0" r="0" t="0"/>
            <a:stretch/>
          </p:blipFill>
          <p:spPr>
            <a:xfrm>
              <a:off x="5752297" y="1619939"/>
              <a:ext cx="724452" cy="540424"/>
            </a:xfrm>
            <a:prstGeom prst="rect">
              <a:avLst/>
            </a:prstGeom>
            <a:noFill/>
            <a:ln>
              <a:noFill/>
            </a:ln>
          </p:spPr>
        </p:pic>
        <p:pic>
          <p:nvPicPr>
            <p:cNvPr descr="Afficher l'image d'origine" id="203" name="Google Shape;203;p9"/>
            <p:cNvPicPr preferRelativeResize="0"/>
            <p:nvPr/>
          </p:nvPicPr>
          <p:blipFill rotWithShape="1">
            <a:blip r:embed="rId4">
              <a:alphaModFix/>
            </a:blip>
            <a:srcRect b="0" l="0" r="0" t="0"/>
            <a:stretch/>
          </p:blipFill>
          <p:spPr>
            <a:xfrm>
              <a:off x="3382825" y="1425811"/>
              <a:ext cx="660573" cy="582918"/>
            </a:xfrm>
            <a:prstGeom prst="rect">
              <a:avLst/>
            </a:prstGeom>
            <a:noFill/>
            <a:ln>
              <a:noFill/>
            </a:ln>
          </p:spPr>
        </p:pic>
        <p:pic>
          <p:nvPicPr>
            <p:cNvPr id="204" name="Google Shape;204;p9"/>
            <p:cNvPicPr preferRelativeResize="0"/>
            <p:nvPr/>
          </p:nvPicPr>
          <p:blipFill rotWithShape="1">
            <a:blip r:embed="rId17">
              <a:alphaModFix/>
            </a:blip>
            <a:srcRect b="0" l="0" r="0" t="0"/>
            <a:stretch/>
          </p:blipFill>
          <p:spPr>
            <a:xfrm>
              <a:off x="7656902" y="1573681"/>
              <a:ext cx="739650" cy="384049"/>
            </a:xfrm>
            <a:prstGeom prst="rect">
              <a:avLst/>
            </a:prstGeom>
            <a:noFill/>
            <a:ln>
              <a:noFill/>
            </a:ln>
          </p:spPr>
        </p:pic>
        <p:pic>
          <p:nvPicPr>
            <p:cNvPr id="205" name="Google Shape;205;p9"/>
            <p:cNvPicPr preferRelativeResize="0"/>
            <p:nvPr/>
          </p:nvPicPr>
          <p:blipFill rotWithShape="1">
            <a:blip r:embed="rId18">
              <a:alphaModFix/>
            </a:blip>
            <a:srcRect b="0" l="0" r="0" t="0"/>
            <a:stretch/>
          </p:blipFill>
          <p:spPr>
            <a:xfrm>
              <a:off x="8494601" y="1411126"/>
              <a:ext cx="413188" cy="333763"/>
            </a:xfrm>
            <a:prstGeom prst="rect">
              <a:avLst/>
            </a:prstGeom>
            <a:noFill/>
            <a:ln>
              <a:noFill/>
            </a:ln>
          </p:spPr>
        </p:pic>
      </p:grpSp>
      <p:sp>
        <p:nvSpPr>
          <p:cNvPr id="206" name="Google Shape;206;p9"/>
          <p:cNvSpPr txBox="1"/>
          <p:nvPr/>
        </p:nvSpPr>
        <p:spPr>
          <a:xfrm>
            <a:off x="-81407" y="1068926"/>
            <a:ext cx="12222175" cy="553779"/>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2060"/>
              </a:buClr>
              <a:buSzPts val="2400"/>
              <a:buFont typeface="Arial"/>
              <a:buNone/>
            </a:pPr>
            <a:r>
              <a:rPr b="0" lang="en-US" sz="2400">
                <a:solidFill>
                  <a:srgbClr val="002060"/>
                </a:solidFill>
                <a:latin typeface="Arial"/>
                <a:ea typeface="Arial"/>
                <a:cs typeface="Arial"/>
                <a:sym typeface="Arial"/>
              </a:rPr>
              <a:t>Satellites have become critical for Response to disasters… but what about Recovery?</a:t>
            </a:r>
            <a:endParaRPr b="0" sz="2400">
              <a:solidFill>
                <a:srgbClr val="002060"/>
              </a:solidFill>
              <a:latin typeface="Arial"/>
              <a:ea typeface="Arial"/>
              <a:cs typeface="Arial"/>
              <a:sym typeface="Arial"/>
            </a:endParaRPr>
          </a:p>
        </p:txBody>
      </p:sp>
      <p:pic>
        <p:nvPicPr>
          <p:cNvPr descr="RADARSAT-2" id="207" name="Google Shape;207;p9"/>
          <p:cNvPicPr preferRelativeResize="0"/>
          <p:nvPr/>
        </p:nvPicPr>
        <p:blipFill rotWithShape="1">
          <a:blip r:embed="rId12">
            <a:alphaModFix/>
          </a:blip>
          <a:srcRect b="0" l="0" r="0" t="0"/>
          <a:stretch/>
        </p:blipFill>
        <p:spPr>
          <a:xfrm>
            <a:off x="920956" y="1945922"/>
            <a:ext cx="557185" cy="287550"/>
          </a:xfrm>
          <a:prstGeom prst="rect">
            <a:avLst/>
          </a:prstGeom>
          <a:noFill/>
          <a:ln>
            <a:noFill/>
          </a:ln>
        </p:spPr>
      </p:pic>
      <p:pic>
        <p:nvPicPr>
          <p:cNvPr descr="Afficher l'image d'origine" id="208" name="Google Shape;208;p9"/>
          <p:cNvPicPr preferRelativeResize="0"/>
          <p:nvPr/>
        </p:nvPicPr>
        <p:blipFill rotWithShape="1">
          <a:blip r:embed="rId11">
            <a:alphaModFix/>
          </a:blip>
          <a:srcRect b="0" l="0" r="0" t="0"/>
          <a:stretch/>
        </p:blipFill>
        <p:spPr>
          <a:xfrm>
            <a:off x="1060910" y="2143340"/>
            <a:ext cx="549112" cy="391991"/>
          </a:xfrm>
          <a:prstGeom prst="rect">
            <a:avLst/>
          </a:prstGeom>
          <a:noFill/>
          <a:ln>
            <a:noFill/>
          </a:ln>
        </p:spPr>
      </p:pic>
      <p:pic>
        <p:nvPicPr>
          <p:cNvPr id="209" name="Google Shape;209;p9"/>
          <p:cNvPicPr preferRelativeResize="0"/>
          <p:nvPr/>
        </p:nvPicPr>
        <p:blipFill rotWithShape="1">
          <a:blip r:embed="rId13">
            <a:alphaModFix/>
          </a:blip>
          <a:srcRect b="0" l="0" r="0" t="0"/>
          <a:stretch/>
        </p:blipFill>
        <p:spPr>
          <a:xfrm>
            <a:off x="697922" y="2309109"/>
            <a:ext cx="379339" cy="400901"/>
          </a:xfrm>
          <a:prstGeom prst="rect">
            <a:avLst/>
          </a:prstGeom>
          <a:noFill/>
          <a:ln>
            <a:noFill/>
          </a:ln>
        </p:spPr>
      </p:pic>
      <p:pic>
        <p:nvPicPr>
          <p:cNvPr id="210" name="Google Shape;210;p9"/>
          <p:cNvPicPr preferRelativeResize="0"/>
          <p:nvPr/>
        </p:nvPicPr>
        <p:blipFill rotWithShape="1">
          <a:blip r:embed="rId14">
            <a:alphaModFix/>
          </a:blip>
          <a:srcRect b="0" l="0" r="0" t="0"/>
          <a:stretch/>
        </p:blipFill>
        <p:spPr>
          <a:xfrm>
            <a:off x="310265" y="2242932"/>
            <a:ext cx="417889" cy="337560"/>
          </a:xfrm>
          <a:prstGeom prst="rect">
            <a:avLst/>
          </a:prstGeom>
          <a:noFill/>
          <a:ln>
            <a:noFill/>
          </a:ln>
        </p:spPr>
      </p:pic>
      <p:pic>
        <p:nvPicPr>
          <p:cNvPr descr="Afficher l'image d'origine" id="211" name="Google Shape;211;p9"/>
          <p:cNvPicPr preferRelativeResize="0"/>
          <p:nvPr/>
        </p:nvPicPr>
        <p:blipFill rotWithShape="1">
          <a:blip r:embed="rId15">
            <a:alphaModFix/>
          </a:blip>
          <a:srcRect b="0" l="0" r="0" t="0"/>
          <a:stretch/>
        </p:blipFill>
        <p:spPr>
          <a:xfrm>
            <a:off x="142649" y="1704744"/>
            <a:ext cx="676614" cy="507511"/>
          </a:xfrm>
          <a:prstGeom prst="rect">
            <a:avLst/>
          </a:prstGeom>
          <a:noFill/>
          <a:ln>
            <a:noFill/>
          </a:ln>
        </p:spPr>
      </p:pic>
      <p:sp>
        <p:nvSpPr>
          <p:cNvPr id="212" name="Google Shape;212;p9"/>
          <p:cNvSpPr/>
          <p:nvPr/>
        </p:nvSpPr>
        <p:spPr>
          <a:xfrm>
            <a:off x="3606349" y="2582063"/>
            <a:ext cx="524021" cy="1674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pic>
        <p:nvPicPr>
          <p:cNvPr id="213" name="Google Shape;213;p9"/>
          <p:cNvPicPr preferRelativeResize="0"/>
          <p:nvPr/>
        </p:nvPicPr>
        <p:blipFill rotWithShape="1">
          <a:blip r:embed="rId19">
            <a:alphaModFix/>
          </a:blip>
          <a:srcRect b="0" l="0" r="0" t="0"/>
          <a:stretch/>
        </p:blipFill>
        <p:spPr>
          <a:xfrm>
            <a:off x="7678166" y="2387504"/>
            <a:ext cx="4090153" cy="3380391"/>
          </a:xfrm>
          <a:prstGeom prst="rect">
            <a:avLst/>
          </a:prstGeom>
          <a:noFill/>
          <a:ln cap="flat" cmpd="sng" w="25400">
            <a:solidFill>
              <a:srgbClr val="00B050"/>
            </a:solidFill>
            <a:prstDash val="solid"/>
            <a:miter lim="800000"/>
            <a:headEnd len="sm" w="sm" type="none"/>
            <a:tailEnd len="sm" w="sm" type="none"/>
          </a:ln>
        </p:spPr>
      </p:pic>
      <p:sp>
        <p:nvSpPr>
          <p:cNvPr id="214" name="Google Shape;214;p9"/>
          <p:cNvSpPr/>
          <p:nvPr/>
        </p:nvSpPr>
        <p:spPr>
          <a:xfrm>
            <a:off x="8406093" y="3833537"/>
            <a:ext cx="1031097" cy="760392"/>
          </a:xfrm>
          <a:prstGeom prst="rect">
            <a:avLst/>
          </a:prstGeom>
          <a:solidFill>
            <a:srgbClr val="9D3422">
              <a:alpha val="49803"/>
            </a:srgbClr>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5" name="Google Shape;215;p9"/>
          <p:cNvSpPr/>
          <p:nvPr/>
        </p:nvSpPr>
        <p:spPr>
          <a:xfrm>
            <a:off x="10783468" y="4436852"/>
            <a:ext cx="801111" cy="637170"/>
          </a:xfrm>
          <a:prstGeom prst="rect">
            <a:avLst/>
          </a:prstGeom>
          <a:solidFill>
            <a:srgbClr val="9D3422">
              <a:alpha val="49803"/>
            </a:srgbClr>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6" name="Google Shape;216;p9"/>
          <p:cNvSpPr txBox="1"/>
          <p:nvPr/>
        </p:nvSpPr>
        <p:spPr>
          <a:xfrm>
            <a:off x="9293234" y="2381923"/>
            <a:ext cx="1048029" cy="58477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FFF"/>
                </a:solidFill>
                <a:latin typeface="Calibri"/>
                <a:ea typeface="Calibri"/>
                <a:cs typeface="Calibri"/>
                <a:sym typeface="Calibri"/>
              </a:rPr>
              <a:t>Overview</a:t>
            </a:r>
            <a:endParaRPr/>
          </a:p>
          <a:p>
            <a:pPr indent="0" lvl="0" marL="0" marR="0" rtl="0" algn="ctr">
              <a:spcBef>
                <a:spcPts val="0"/>
              </a:spcBef>
              <a:spcAft>
                <a:spcPts val="0"/>
              </a:spcAft>
              <a:buNone/>
            </a:pPr>
            <a:r>
              <a:rPr b="1" lang="en-US" sz="1600">
                <a:solidFill>
                  <a:srgbClr val="FFFFFF"/>
                </a:solidFill>
                <a:latin typeface="Calibri"/>
                <a:ea typeface="Calibri"/>
                <a:cs typeface="Calibri"/>
                <a:sym typeface="Calibri"/>
              </a:rPr>
              <a:t>AOI</a:t>
            </a:r>
            <a:endParaRPr/>
          </a:p>
        </p:txBody>
      </p:sp>
      <p:sp>
        <p:nvSpPr>
          <p:cNvPr id="217" name="Google Shape;217;p9"/>
          <p:cNvSpPr txBox="1"/>
          <p:nvPr/>
        </p:nvSpPr>
        <p:spPr>
          <a:xfrm>
            <a:off x="8380234" y="3955093"/>
            <a:ext cx="110967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Urban </a:t>
            </a:r>
            <a:endParaRPr/>
          </a:p>
          <a:p>
            <a:pPr indent="0" lvl="0" marL="0" marR="0" rtl="0" algn="ctr">
              <a:spcBef>
                <a:spcPts val="0"/>
              </a:spcBef>
              <a:spcAft>
                <a:spcPts val="0"/>
              </a:spcAft>
              <a:buNone/>
            </a:pPr>
            <a:r>
              <a:rPr lang="en-US" sz="1600">
                <a:solidFill>
                  <a:srgbClr val="FFFFFF"/>
                </a:solidFill>
                <a:latin typeface="Calibri"/>
                <a:ea typeface="Calibri"/>
                <a:cs typeface="Calibri"/>
                <a:sym typeface="Calibri"/>
              </a:rPr>
              <a:t>Zoom 1</a:t>
            </a:r>
            <a:endParaRPr/>
          </a:p>
        </p:txBody>
      </p:sp>
      <p:sp>
        <p:nvSpPr>
          <p:cNvPr id="218" name="Google Shape;218;p9"/>
          <p:cNvSpPr txBox="1"/>
          <p:nvPr/>
        </p:nvSpPr>
        <p:spPr>
          <a:xfrm>
            <a:off x="10658642" y="4470714"/>
            <a:ext cx="110967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Hot Spot </a:t>
            </a:r>
            <a:endParaRPr/>
          </a:p>
          <a:p>
            <a:pPr indent="0" lvl="0" marL="0" marR="0" rtl="0" algn="ctr">
              <a:spcBef>
                <a:spcPts val="0"/>
              </a:spcBef>
              <a:spcAft>
                <a:spcPts val="0"/>
              </a:spcAft>
              <a:buNone/>
            </a:pPr>
            <a:r>
              <a:rPr lang="en-US" sz="1600">
                <a:solidFill>
                  <a:srgbClr val="FFFFFF"/>
                </a:solidFill>
                <a:latin typeface="Calibri"/>
                <a:ea typeface="Calibri"/>
                <a:cs typeface="Calibri"/>
                <a:sym typeface="Calibri"/>
              </a:rPr>
              <a:t>Zoom 2</a:t>
            </a:r>
            <a:endParaRPr/>
          </a:p>
        </p:txBody>
      </p:sp>
      <p:sp>
        <p:nvSpPr>
          <p:cNvPr id="219" name="Google Shape;219;p9"/>
          <p:cNvSpPr txBox="1"/>
          <p:nvPr/>
        </p:nvSpPr>
        <p:spPr>
          <a:xfrm>
            <a:off x="7156931" y="1658157"/>
            <a:ext cx="5035069" cy="584775"/>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0000"/>
                </a:solidFill>
                <a:latin typeface="Calibri"/>
                <a:ea typeface="Calibri"/>
                <a:cs typeface="Calibri"/>
                <a:sym typeface="Calibri"/>
              </a:rPr>
              <a:t>Collection  of  </a:t>
            </a:r>
            <a:r>
              <a:rPr b="1" lang="en-US" sz="1600">
                <a:solidFill>
                  <a:srgbClr val="0033CC"/>
                </a:solidFill>
                <a:latin typeface="Calibri"/>
                <a:ea typeface="Calibri"/>
                <a:cs typeface="Calibri"/>
                <a:sym typeface="Calibri"/>
              </a:rPr>
              <a:t>satellite images and maps </a:t>
            </a:r>
            <a:r>
              <a:rPr b="1" lang="en-US" sz="1600">
                <a:solidFill>
                  <a:srgbClr val="000000"/>
                </a:solidFill>
                <a:latin typeface="Calibri"/>
                <a:ea typeface="Calibri"/>
                <a:cs typeface="Calibri"/>
                <a:sym typeface="Calibri"/>
              </a:rPr>
              <a:t>at several scales during ~ 6 months </a:t>
            </a:r>
            <a:r>
              <a:rPr b="1" lang="en-US" sz="1600">
                <a:solidFill>
                  <a:srgbClr val="FF0000"/>
                </a:solidFill>
                <a:latin typeface="Calibri"/>
                <a:ea typeface="Calibri"/>
                <a:cs typeface="Calibri"/>
                <a:sym typeface="Calibri"/>
              </a:rPr>
              <a:t>after a major disaster  </a:t>
            </a:r>
            <a:endParaRPr/>
          </a:p>
        </p:txBody>
      </p:sp>
      <p:sp>
        <p:nvSpPr>
          <p:cNvPr id="220" name="Google Shape;220;p9"/>
          <p:cNvSpPr/>
          <p:nvPr/>
        </p:nvSpPr>
        <p:spPr>
          <a:xfrm>
            <a:off x="7389456" y="2500034"/>
            <a:ext cx="1339863" cy="1077218"/>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600">
                <a:solidFill>
                  <a:schemeClr val="dk1"/>
                </a:solidFill>
                <a:latin typeface="Calibri"/>
                <a:ea typeface="Calibri"/>
                <a:cs typeface="Calibri"/>
                <a:sym typeface="Calibri"/>
              </a:rPr>
              <a:t>Iterative</a:t>
            </a:r>
            <a:r>
              <a:rPr b="1" i="1" lang="en-US" sz="1600">
                <a:solidFill>
                  <a:srgbClr val="0033CC"/>
                </a:solidFill>
                <a:latin typeface="Calibri"/>
                <a:ea typeface="Calibri"/>
                <a:cs typeface="Calibri"/>
                <a:sym typeface="Calibri"/>
              </a:rPr>
              <a:t> </a:t>
            </a:r>
            <a:r>
              <a:rPr b="1" i="1" lang="en-US" sz="1600">
                <a:solidFill>
                  <a:schemeClr val="dk1"/>
                </a:solidFill>
                <a:latin typeface="Calibri"/>
                <a:ea typeface="Calibri"/>
                <a:cs typeface="Calibri"/>
                <a:sym typeface="Calibri"/>
              </a:rPr>
              <a:t>links with </a:t>
            </a:r>
            <a:r>
              <a:rPr b="1" i="1" lang="en-US" sz="1600">
                <a:solidFill>
                  <a:srgbClr val="0033CC"/>
                </a:solidFill>
                <a:latin typeface="Calibri"/>
                <a:ea typeface="Calibri"/>
                <a:cs typeface="Calibri"/>
                <a:sym typeface="Calibri"/>
              </a:rPr>
              <a:t>PDNA partners </a:t>
            </a:r>
            <a:r>
              <a:rPr b="1" i="1" lang="en-US" sz="1600">
                <a:solidFill>
                  <a:schemeClr val="dk1"/>
                </a:solidFill>
                <a:latin typeface="Calibri"/>
                <a:ea typeface="Calibri"/>
                <a:cs typeface="Calibri"/>
                <a:sym typeface="Calibri"/>
              </a:rPr>
              <a:t>and </a:t>
            </a:r>
            <a:r>
              <a:rPr b="1" i="1" lang="en-US" sz="1600">
                <a:solidFill>
                  <a:srgbClr val="0033CC"/>
                </a:solidFill>
                <a:latin typeface="Calibri"/>
                <a:ea typeface="Calibri"/>
                <a:cs typeface="Calibri"/>
                <a:sym typeface="Calibri"/>
              </a:rPr>
              <a:t>government</a:t>
            </a:r>
            <a:r>
              <a:rPr b="1" i="1" lang="en-US" sz="1600">
                <a:solidFill>
                  <a:srgbClr val="000000"/>
                </a:solidFill>
                <a:latin typeface="Calibri"/>
                <a:ea typeface="Calibri"/>
                <a:cs typeface="Calibri"/>
                <a:sym typeface="Calibri"/>
              </a:rPr>
              <a:t> </a:t>
            </a:r>
            <a:endParaRPr sz="1600">
              <a:solidFill>
                <a:schemeClr val="dk1"/>
              </a:solidFill>
              <a:latin typeface="Arial"/>
              <a:ea typeface="Arial"/>
              <a:cs typeface="Arial"/>
              <a:sym typeface="Arial"/>
            </a:endParaRPr>
          </a:p>
        </p:txBody>
      </p:sp>
      <p:sp>
        <p:nvSpPr>
          <p:cNvPr id="221" name="Google Shape;221;p9"/>
          <p:cNvSpPr txBox="1"/>
          <p:nvPr/>
        </p:nvSpPr>
        <p:spPr>
          <a:xfrm>
            <a:off x="7718900" y="5880375"/>
            <a:ext cx="4007854" cy="83099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600">
                <a:solidFill>
                  <a:srgbClr val="0033CC"/>
                </a:solidFill>
                <a:latin typeface="Calibri"/>
                <a:ea typeface="Calibri"/>
                <a:cs typeface="Calibri"/>
                <a:sym typeface="Calibri"/>
              </a:rPr>
              <a:t>Ancillary data are indispensable</a:t>
            </a:r>
            <a:r>
              <a:rPr b="1" i="1" lang="en-US" sz="1600">
                <a:solidFill>
                  <a:srgbClr val="000000"/>
                </a:solidFill>
                <a:latin typeface="Calibri"/>
                <a:ea typeface="Calibri"/>
                <a:cs typeface="Calibri"/>
                <a:sym typeface="Calibri"/>
              </a:rPr>
              <a:t>: </a:t>
            </a:r>
            <a:endParaRPr/>
          </a:p>
          <a:p>
            <a:pPr indent="0" lvl="0" marL="0" marR="0" rtl="0" algn="ctr">
              <a:spcBef>
                <a:spcPts val="0"/>
              </a:spcBef>
              <a:spcAft>
                <a:spcPts val="0"/>
              </a:spcAft>
              <a:buNone/>
            </a:pPr>
            <a:r>
              <a:rPr b="1" i="1" lang="en-US" sz="1600">
                <a:solidFill>
                  <a:srgbClr val="000000"/>
                </a:solidFill>
                <a:latin typeface="Calibri"/>
                <a:ea typeface="Calibri"/>
                <a:cs typeface="Calibri"/>
                <a:sym typeface="Calibri"/>
              </a:rPr>
              <a:t>terrain validation data, aerial and drone data, statistics, cartography, …. </a:t>
            </a:r>
            <a:endParaRPr/>
          </a:p>
        </p:txBody>
      </p:sp>
      <p:sp>
        <p:nvSpPr>
          <p:cNvPr id="222" name="Google Shape;222;p9"/>
          <p:cNvSpPr/>
          <p:nvPr/>
        </p:nvSpPr>
        <p:spPr>
          <a:xfrm>
            <a:off x="10899076" y="2447114"/>
            <a:ext cx="1241692" cy="92333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B050"/>
                </a:solidFill>
                <a:latin typeface="Calibri"/>
                <a:ea typeface="Calibri"/>
                <a:cs typeface="Calibri"/>
                <a:sym typeface="Calibri"/>
              </a:rPr>
              <a:t>Whole</a:t>
            </a:r>
            <a:r>
              <a:rPr b="1" lang="en-US" sz="1800">
                <a:solidFill>
                  <a:srgbClr val="00B050"/>
                </a:solidFill>
                <a:latin typeface="Calibri"/>
                <a:ea typeface="Calibri"/>
                <a:cs typeface="Calibri"/>
                <a:sym typeface="Calibri"/>
              </a:rPr>
              <a:t> impacted area</a:t>
            </a:r>
            <a:endParaRPr/>
          </a:p>
        </p:txBody>
      </p:sp>
      <p:sp>
        <p:nvSpPr>
          <p:cNvPr id="223" name="Google Shape;223;p9"/>
          <p:cNvSpPr/>
          <p:nvPr/>
        </p:nvSpPr>
        <p:spPr>
          <a:xfrm>
            <a:off x="11157230" y="3567431"/>
            <a:ext cx="939676" cy="830997"/>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E36C09"/>
                </a:solidFill>
                <a:latin typeface="Calibri"/>
                <a:ea typeface="Calibri"/>
                <a:cs typeface="Calibri"/>
                <a:sym typeface="Calibri"/>
              </a:rPr>
              <a:t>Several Hot Spots</a:t>
            </a:r>
            <a:endParaRPr/>
          </a:p>
        </p:txBody>
      </p:sp>
      <p:sp>
        <p:nvSpPr>
          <p:cNvPr id="224" name="Google Shape;224;p9"/>
          <p:cNvSpPr/>
          <p:nvPr/>
        </p:nvSpPr>
        <p:spPr>
          <a:xfrm>
            <a:off x="1372856" y="3546660"/>
            <a:ext cx="3543299" cy="2104907"/>
          </a:xfrm>
          <a:prstGeom prst="roundRect">
            <a:avLst>
              <a:gd fmla="val 16667" name="adj"/>
            </a:avLst>
          </a:prstGeom>
          <a:noFill/>
          <a:ln cap="flat" cmpd="sng" w="57150">
            <a:solidFill>
              <a:srgbClr val="00B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225" name="Google Shape;225;p9"/>
          <p:cNvSpPr/>
          <p:nvPr/>
        </p:nvSpPr>
        <p:spPr>
          <a:xfrm>
            <a:off x="1372855" y="3546660"/>
            <a:ext cx="4544953" cy="2102992"/>
          </a:xfrm>
          <a:prstGeom prst="roundRect">
            <a:avLst>
              <a:gd fmla="val 16667" name="adj"/>
            </a:avLst>
          </a:prstGeom>
          <a:noFill/>
          <a:ln cap="flat" cmpd="sng" w="57150">
            <a:solidFill>
              <a:srgbClr val="00B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