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embeddedFontLst>
    <p:embeddedFont>
      <p:font typeface="Roboto Thin"/>
      <p:regular r:id="rId19"/>
      <p:bold r:id="rId20"/>
      <p:italic r:id="rId21"/>
      <p:boldItalic r:id="rId22"/>
    </p:embeddedFont>
    <p:embeddedFont>
      <p:font typeface="Roboto Medium"/>
      <p:regular r:id="rId23"/>
      <p:bold r:id="rId24"/>
      <p:italic r:id="rId25"/>
      <p:boldItalic r:id="rId26"/>
    </p:embeddedFont>
    <p:embeddedFont>
      <p:font typeface="Robot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1" roundtripDataSignature="AMtx7mjV92G95kDaPQF+UL0DxqTY0f3EE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obotoThin-bold.fntdata"/><Relationship Id="rId22" Type="http://schemas.openxmlformats.org/officeDocument/2006/relationships/font" Target="fonts/RobotoThin-boldItalic.fntdata"/><Relationship Id="rId21" Type="http://schemas.openxmlformats.org/officeDocument/2006/relationships/font" Target="fonts/RobotoThin-italic.fntdata"/><Relationship Id="rId24" Type="http://schemas.openxmlformats.org/officeDocument/2006/relationships/font" Target="fonts/RobotoMedium-bold.fntdata"/><Relationship Id="rId23" Type="http://schemas.openxmlformats.org/officeDocument/2006/relationships/font" Target="fonts/RobotoMedium-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obotoMedium-boldItalic.fntdata"/><Relationship Id="rId25" Type="http://schemas.openxmlformats.org/officeDocument/2006/relationships/font" Target="fonts/RobotoMedium-italic.fntdata"/><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Roboto-italic.fntdata"/><Relationship Id="rId7" Type="http://schemas.openxmlformats.org/officeDocument/2006/relationships/slide" Target="slides/slide3.xml"/><Relationship Id="rId8" Type="http://schemas.openxmlformats.org/officeDocument/2006/relationships/slide" Target="slides/slide4.xml"/><Relationship Id="rId31" Type="http://customschemas.google.com/relationships/presentationmetadata" Target="metadata"/><Relationship Id="rId30" Type="http://schemas.openxmlformats.org/officeDocument/2006/relationships/font" Target="fonts/Roboto-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RobotoThin-regular.fntdata"/><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 name="Google Shape;6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Drought next area for collaboration. Consultation taking place on December 1.</a:t>
            </a:r>
            <a:endParaRPr/>
          </a:p>
        </p:txBody>
      </p:sp>
      <p:sp>
        <p:nvSpPr>
          <p:cNvPr id="192" name="Google Shape;192;p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Staffing is part of the picture, there is more, </a:t>
            </a:r>
            <a:endParaRPr/>
          </a:p>
          <a:p>
            <a:pPr indent="0" lvl="0" marL="0" rtl="0" algn="l">
              <a:lnSpc>
                <a:spcPct val="100000"/>
              </a:lnSpc>
              <a:spcBef>
                <a:spcPts val="0"/>
              </a:spcBef>
              <a:spcAft>
                <a:spcPts val="0"/>
              </a:spcAft>
              <a:buSzPts val="1100"/>
              <a:buNone/>
            </a:pPr>
            <a:r>
              <a:rPr lang="en-GB"/>
              <a:t>SEO has been very helpful.</a:t>
            </a:r>
            <a:endParaRPr/>
          </a:p>
        </p:txBody>
      </p:sp>
      <p:sp>
        <p:nvSpPr>
          <p:cNvPr id="214" name="Google Shape;214;p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0" name="Google Shape;220;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7" name="Google Shape;227;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4" name="Google Shape;23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solidFill>
                  <a:schemeClr val="dk1"/>
                </a:solidFill>
              </a:rPr>
              <a:t>The quote from Adrian was taken from his participation in the flood tracker demo, edited for clarity, we can ask him to confirm</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Zoya → VLAB (Technical)</a:t>
            </a:r>
            <a:endParaRPr/>
          </a:p>
          <a:p>
            <a:pPr indent="0" lvl="0" marL="0" rtl="0" algn="l">
              <a:lnSpc>
                <a:spcPct val="100000"/>
              </a:lnSpc>
              <a:spcBef>
                <a:spcPts val="0"/>
              </a:spcBef>
              <a:spcAft>
                <a:spcPts val="0"/>
              </a:spcAft>
              <a:buSzPts val="1100"/>
              <a:buNone/>
            </a:pPr>
            <a:r>
              <a:rPr lang="en-GB"/>
              <a:t>Lucianne Lu Veeck → Capacity-Building (Education and Training Programme)</a:t>
            </a:r>
            <a:endParaRPr/>
          </a:p>
        </p:txBody>
      </p:sp>
      <p:sp>
        <p:nvSpPr>
          <p:cNvPr id="88" name="Google Shape;8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A sample of organizations participating in the regional CoP meetings and thematic working groups. A lot of interest from Academic Institutions (educators/professors)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solidFill>
                  <a:schemeClr val="dk1"/>
                </a:solidFill>
              </a:rPr>
              <a:t>The quote from Adrian was taken from his participation in the flood tracker demo, edited for clarity, we can ask him to confirm</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WGDisasters involvement?   → e.g. Recovery observatory</a:t>
            </a:r>
            <a:endParaRPr/>
          </a:p>
        </p:txBody>
      </p:sp>
      <p:sp>
        <p:nvSpPr>
          <p:cNvPr id="141" name="Google Shape;141;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1" name="Google Shape;17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7.jpg"/><Relationship Id="rId4" Type="http://schemas.openxmlformats.org/officeDocument/2006/relationships/image" Target="../media/image1.jpg"/><Relationship Id="rId5" Type="http://schemas.openxmlformats.org/officeDocument/2006/relationships/image" Target="../media/image3.png"/><Relationship Id="rId6"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16"/>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16"/>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16"/>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16"/>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16"/>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16"/>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16"/>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16"/>
          <p:cNvPicPr preferRelativeResize="0"/>
          <p:nvPr/>
        </p:nvPicPr>
        <p:blipFill rotWithShape="1">
          <a:blip r:embed="rId6">
            <a:alphaModFix amt="34000"/>
          </a:blip>
          <a:srcRect b="670" l="54016" r="11355" t="36081"/>
          <a:stretch/>
        </p:blipFill>
        <p:spPr>
          <a:xfrm rot="-5400000">
            <a:off x="5792642" y="4819952"/>
            <a:ext cx="1719709" cy="2366806"/>
          </a:xfrm>
          <a:prstGeom prst="rtTriangle">
            <a:avLst/>
          </a:prstGeom>
          <a:noFill/>
          <a:ln>
            <a:noFill/>
          </a:ln>
        </p:spPr>
      </p:pic>
      <p:sp>
        <p:nvSpPr>
          <p:cNvPr id="20" name="Google Shape;20;p16"/>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Arial"/>
              <a:buNone/>
              <a:defRPr b="0" i="0" sz="8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17"/>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3" name="Google Shape;23;p17"/>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17"/>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17"/>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17"/>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17"/>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28" name="Google Shape;28;p17"/>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CEOS Plenary, 30 Nov – 1 Dec 2022, Biarritz</a:t>
            </a:r>
            <a:endParaRPr b="1"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Arial"/>
              <a:ea typeface="Arial"/>
              <a:cs typeface="Arial"/>
              <a:sym typeface="Arial"/>
            </a:endParaRPr>
          </a:p>
        </p:txBody>
      </p:sp>
      <p:sp>
        <p:nvSpPr>
          <p:cNvPr id="29" name="Google Shape;29;p17"/>
          <p:cNvSpPr txBox="1"/>
          <p:nvPr>
            <p:ph idx="1" type="body"/>
          </p:nvPr>
        </p:nvSpPr>
        <p:spPr>
          <a:xfrm>
            <a:off x="324233" y="1558533"/>
            <a:ext cx="11495400" cy="466287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 name="Google Shape;30;p1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18"/>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3" name="Google Shape;33;p18"/>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18"/>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18"/>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 name="Google Shape;36;p18"/>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7" name="Google Shape;37;p18"/>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8" name="Google Shape;38;p18"/>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9" name="Google Shape;39;p18"/>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40" name="Google Shape;40;p1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1" name="Google Shape;41;p18"/>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CEOS Plenary, 30 Nov – 1 Dec 2022, Biarritz</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19"/>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4" name="Google Shape;44;p19"/>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19"/>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19"/>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7" name="Google Shape;47;p19"/>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8" name="Google Shape;48;p19"/>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49" name="Google Shape;49;p1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0" name="Google Shape;50;p19"/>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CEOS Plenary, 30 Nov – 1 Dec 2022, Biarritz</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20"/>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3" name="Google Shape;53;p20"/>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20"/>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20"/>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6" name="Google Shape;56;p20"/>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7" name="Google Shape;57;p20"/>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Noto Sans"/>
              <a:buChar char="❖"/>
              <a:defRPr b="0" i="0" sz="3200" u="none" cap="none" strike="noStrike">
                <a:solidFill>
                  <a:schemeClr val="dk1"/>
                </a:solidFill>
                <a:latin typeface="Arial"/>
                <a:ea typeface="Arial"/>
                <a:cs typeface="Arial"/>
                <a:sym typeface="Arial"/>
              </a:defRPr>
            </a:lvl1pPr>
            <a:lvl2pPr indent="-406400" lvl="1" marL="914400" marR="0" rtl="0" algn="l">
              <a:lnSpc>
                <a:spcPct val="90000"/>
              </a:lnSpc>
              <a:spcBef>
                <a:spcPts val="500"/>
              </a:spcBef>
              <a:spcAft>
                <a:spcPts val="0"/>
              </a:spcAft>
              <a:buClr>
                <a:schemeClr val="dk1"/>
              </a:buClr>
              <a:buSzPts val="2800"/>
              <a:buFont typeface="Noto Sans"/>
              <a:buChar char="▪"/>
              <a:defRPr b="0" i="0" sz="2800" u="none" cap="none" strike="noStrike">
                <a:solidFill>
                  <a:schemeClr val="dk1"/>
                </a:solidFill>
                <a:latin typeface="Arial"/>
                <a:ea typeface="Arial"/>
                <a:cs typeface="Arial"/>
                <a:sym typeface="Arial"/>
              </a:defRPr>
            </a:lvl2pPr>
            <a:lvl3pPr indent="-381000" lvl="2" marL="1371600" marR="0" rtl="0" algn="l">
              <a:lnSpc>
                <a:spcPct val="90000"/>
              </a:lnSpc>
              <a:spcBef>
                <a:spcPts val="500"/>
              </a:spcBef>
              <a:spcAft>
                <a:spcPts val="0"/>
              </a:spcAft>
              <a:buClr>
                <a:schemeClr val="dk1"/>
              </a:buClr>
              <a:buSzPts val="2400"/>
              <a:buFont typeface="Courier New"/>
              <a:buChar char="o"/>
              <a:defRPr b="0" i="0" sz="24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8" name="Google Shape;58;p20"/>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p:txBody>
      </p:sp>
      <p:sp>
        <p:nvSpPr>
          <p:cNvPr id="59" name="Google Shape;59;p20"/>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60" name="Google Shape;60;p20"/>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1" name="Google Shape;61;p20"/>
          <p:cNvSpPr txBox="1"/>
          <p:nvPr/>
        </p:nvSpPr>
        <p:spPr>
          <a:xfrm>
            <a:off x="-4504" y="6565341"/>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CEOS Plenary, 30 Nov – 1 Dec 2022, Biarritz</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4.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15"/>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5"/>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1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hyperlink" Target="https://padlet.com/Erin_M/z8wc0unki9iz630d" TargetMode="External"/><Relationship Id="rId6" Type="http://schemas.openxmlformats.org/officeDocument/2006/relationships/hyperlink" Target="https://forms.gle/QGPRcUeYtmGzcLGC8"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docs.google.com/document/d/19R5PC0Yg5Gu6RaPHP5nWMs4l6_iMHXkuC_CyaRWZIlM/edit?usp=sharin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docs.google.com/document/d/19R5PC0Yg5Gu6RaPHP5nWMs4l6_iMHXkuC_CyaRWZIlM/edit"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20" Type="http://schemas.openxmlformats.org/officeDocument/2006/relationships/image" Target="../media/image20.png"/><Relationship Id="rId22" Type="http://schemas.openxmlformats.org/officeDocument/2006/relationships/image" Target="../media/image16.png"/><Relationship Id="rId21" Type="http://schemas.openxmlformats.org/officeDocument/2006/relationships/image" Target="../media/image15.png"/><Relationship Id="rId24" Type="http://schemas.openxmlformats.org/officeDocument/2006/relationships/image" Target="../media/image33.png"/><Relationship Id="rId23"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23.png"/><Relationship Id="rId26" Type="http://schemas.openxmlformats.org/officeDocument/2006/relationships/image" Target="../media/image30.png"/><Relationship Id="rId25" Type="http://schemas.openxmlformats.org/officeDocument/2006/relationships/image" Target="../media/image35.png"/><Relationship Id="rId28" Type="http://schemas.openxmlformats.org/officeDocument/2006/relationships/image" Target="../media/image29.png"/><Relationship Id="rId27" Type="http://schemas.openxmlformats.org/officeDocument/2006/relationships/image" Target="../media/image36.png"/><Relationship Id="rId5" Type="http://schemas.openxmlformats.org/officeDocument/2006/relationships/image" Target="../media/image18.png"/><Relationship Id="rId6" Type="http://schemas.openxmlformats.org/officeDocument/2006/relationships/image" Target="../media/image32.png"/><Relationship Id="rId29" Type="http://schemas.openxmlformats.org/officeDocument/2006/relationships/image" Target="../media/image41.png"/><Relationship Id="rId7" Type="http://schemas.openxmlformats.org/officeDocument/2006/relationships/image" Target="../media/image19.png"/><Relationship Id="rId8" Type="http://schemas.openxmlformats.org/officeDocument/2006/relationships/image" Target="../media/image11.png"/><Relationship Id="rId31" Type="http://schemas.openxmlformats.org/officeDocument/2006/relationships/image" Target="../media/image40.png"/><Relationship Id="rId30" Type="http://schemas.openxmlformats.org/officeDocument/2006/relationships/image" Target="../media/image39.png"/><Relationship Id="rId11" Type="http://schemas.openxmlformats.org/officeDocument/2006/relationships/image" Target="../media/image27.png"/><Relationship Id="rId10" Type="http://schemas.openxmlformats.org/officeDocument/2006/relationships/image" Target="../media/image25.png"/><Relationship Id="rId13" Type="http://schemas.openxmlformats.org/officeDocument/2006/relationships/image" Target="../media/image24.png"/><Relationship Id="rId12" Type="http://schemas.openxmlformats.org/officeDocument/2006/relationships/image" Target="../media/image21.png"/><Relationship Id="rId15" Type="http://schemas.openxmlformats.org/officeDocument/2006/relationships/image" Target="../media/image17.png"/><Relationship Id="rId14" Type="http://schemas.openxmlformats.org/officeDocument/2006/relationships/image" Target="../media/image14.png"/><Relationship Id="rId17" Type="http://schemas.openxmlformats.org/officeDocument/2006/relationships/image" Target="../media/image26.png"/><Relationship Id="rId16" Type="http://schemas.openxmlformats.org/officeDocument/2006/relationships/image" Target="../media/image13.png"/><Relationship Id="rId19" Type="http://schemas.openxmlformats.org/officeDocument/2006/relationships/image" Target="../media/image28.png"/><Relationship Id="rId18"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4.png"/><Relationship Id="rId4" Type="http://schemas.openxmlformats.org/officeDocument/2006/relationships/image" Target="../media/image4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
          <p:cNvSpPr txBox="1"/>
          <p:nvPr>
            <p:ph type="title"/>
          </p:nvPr>
        </p:nvSpPr>
        <p:spPr>
          <a:xfrm>
            <a:off x="163947" y="139638"/>
            <a:ext cx="6157200" cy="3972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8000"/>
              <a:buFont typeface="Arial"/>
              <a:buNone/>
            </a:pPr>
            <a:r>
              <a:rPr lang="en-GB" sz="7500"/>
              <a:t>EOTEC DevNet </a:t>
            </a:r>
            <a:endParaRPr sz="7500"/>
          </a:p>
          <a:p>
            <a:pPr indent="0" lvl="0" marL="0" rtl="0" algn="l">
              <a:lnSpc>
                <a:spcPct val="90000"/>
              </a:lnSpc>
              <a:spcBef>
                <a:spcPts val="0"/>
              </a:spcBef>
              <a:spcAft>
                <a:spcPts val="0"/>
              </a:spcAft>
              <a:buClr>
                <a:schemeClr val="lt1"/>
              </a:buClr>
              <a:buSzPts val="8000"/>
              <a:buFont typeface="Arial"/>
              <a:buNone/>
            </a:pPr>
            <a:r>
              <a:t/>
            </a:r>
            <a:endParaRPr i="1" sz="4000"/>
          </a:p>
        </p:txBody>
      </p:sp>
      <p:sp>
        <p:nvSpPr>
          <p:cNvPr id="67" name="Google Shape;67;p1"/>
          <p:cNvSpPr/>
          <p:nvPr/>
        </p:nvSpPr>
        <p:spPr>
          <a:xfrm>
            <a:off x="7130410" y="3366408"/>
            <a:ext cx="5061600" cy="2605200"/>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Clr>
                <a:srgbClr val="000000"/>
              </a:buClr>
              <a:buSzPts val="2200"/>
              <a:buFont typeface="Arial"/>
              <a:buNone/>
            </a:pPr>
            <a:r>
              <a:t/>
            </a:r>
            <a:endParaRPr b="1" i="0" sz="2200" u="none" cap="none" strike="noStrike">
              <a:solidFill>
                <a:schemeClr val="accent1"/>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200"/>
              <a:buFont typeface="Arial"/>
              <a:buNone/>
            </a:pPr>
            <a:r>
              <a:rPr b="1" i="0" lang="en-GB" sz="1800" u="none" cap="none" strike="noStrike">
                <a:solidFill>
                  <a:schemeClr val="accent1"/>
                </a:solidFill>
                <a:latin typeface="Arial"/>
                <a:ea typeface="Arial"/>
                <a:cs typeface="Arial"/>
                <a:sym typeface="Arial"/>
              </a:rPr>
              <a:t> Jorge Del Rio Vera, </a:t>
            </a:r>
            <a:r>
              <a:rPr b="1" i="0" lang="en-GB" sz="1400" u="none" cap="none" strike="noStrike">
                <a:solidFill>
                  <a:schemeClr val="accent1"/>
                </a:solidFill>
                <a:latin typeface="Arial"/>
                <a:ea typeface="Arial"/>
                <a:cs typeface="Arial"/>
                <a:sym typeface="Arial"/>
              </a:rPr>
              <a:t>WGCapD</a:t>
            </a:r>
            <a:endParaRPr b="0" i="0" sz="1400" u="none" cap="none" strike="noStrike">
              <a:solidFill>
                <a:srgbClr val="000000"/>
              </a:solidFill>
              <a:latin typeface="Arial"/>
              <a:ea typeface="Arial"/>
              <a:cs typeface="Arial"/>
              <a:sym typeface="Arial"/>
            </a:endParaRPr>
          </a:p>
          <a:p>
            <a:pPr indent="0" lvl="0" marL="1371600" marR="0" rtl="0" algn="l">
              <a:lnSpc>
                <a:spcPct val="150000"/>
              </a:lnSpc>
              <a:spcBef>
                <a:spcPts val="0"/>
              </a:spcBef>
              <a:spcAft>
                <a:spcPts val="0"/>
              </a:spcAft>
              <a:buClr>
                <a:srgbClr val="000000"/>
              </a:buClr>
              <a:buSzPts val="2200"/>
              <a:buFont typeface="Arial"/>
              <a:buNone/>
            </a:pPr>
            <a:r>
              <a:rPr b="1" i="0" lang="en-GB" sz="1800" u="none" cap="none" strike="noStrike">
                <a:solidFill>
                  <a:schemeClr val="accent1"/>
                </a:solidFill>
                <a:latin typeface="Arial"/>
                <a:ea typeface="Arial"/>
                <a:cs typeface="Arial"/>
                <a:sym typeface="Arial"/>
              </a:rPr>
              <a:t>        Erin Martin, Yasha Moz, Martyna Stelmaszczuk-Gorska, Aline Coutinho Souza</a:t>
            </a:r>
            <a:endParaRPr b="1" i="0" sz="1800" u="none" cap="none" strike="noStrike">
              <a:solidFill>
                <a:schemeClr val="accent1"/>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200"/>
              <a:buFont typeface="Arial"/>
              <a:buNone/>
            </a:pPr>
            <a:r>
              <a:rPr b="1" i="0" lang="en-GB" sz="2200" u="none" cap="none" strike="noStrike">
                <a:solidFill>
                  <a:schemeClr val="accent1"/>
                </a:solidFill>
                <a:latin typeface="Arial"/>
                <a:ea typeface="Arial"/>
                <a:cs typeface="Arial"/>
                <a:sym typeface="Arial"/>
              </a:rPr>
              <a:t>Agenda Item #1.17</a:t>
            </a:r>
            <a:endParaRPr b="0" i="0" sz="1400" u="none" cap="none" strike="noStrike">
              <a:solidFill>
                <a:srgbClr val="000000"/>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200"/>
              <a:buFont typeface="Arial"/>
              <a:buNone/>
            </a:pPr>
            <a:r>
              <a:rPr b="1" i="0" lang="en-GB" sz="2200" u="none" cap="none" strike="noStrike">
                <a:solidFill>
                  <a:schemeClr val="accent1"/>
                </a:solidFill>
                <a:latin typeface="Arial"/>
                <a:ea typeface="Arial"/>
                <a:cs typeface="Arial"/>
                <a:sym typeface="Arial"/>
              </a:rPr>
              <a:t>CEOS Plenary 2022, CNES Biarritz</a:t>
            </a:r>
            <a:endParaRPr b="1" i="0" sz="2200" u="none" cap="none" strike="noStrike">
              <a:solidFill>
                <a:schemeClr val="accent1"/>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200"/>
              <a:buFont typeface="Arial"/>
              <a:buNone/>
            </a:pPr>
            <a:r>
              <a:rPr b="1" i="0" lang="en-GB" sz="2200" u="none" cap="none" strike="noStrike">
                <a:solidFill>
                  <a:schemeClr val="accent1"/>
                </a:solidFill>
                <a:latin typeface="Arial"/>
                <a:ea typeface="Arial"/>
                <a:cs typeface="Arial"/>
                <a:sym typeface="Arial"/>
              </a:rPr>
              <a:t>30th Nov – 1st December 2022</a:t>
            </a:r>
            <a:endParaRPr b="1" i="0" sz="2200" u="none" cap="none" strike="noStrike">
              <a:solidFill>
                <a:schemeClr val="accen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0"/>
          <p:cNvSpPr txBox="1"/>
          <p:nvPr>
            <p:ph idx="1" type="body"/>
          </p:nvPr>
        </p:nvSpPr>
        <p:spPr>
          <a:xfrm>
            <a:off x="3446350" y="1185925"/>
            <a:ext cx="3783600" cy="2699400"/>
          </a:xfrm>
          <a:prstGeom prst="rect">
            <a:avLst/>
          </a:prstGeom>
          <a:noFill/>
          <a:ln>
            <a:noFill/>
          </a:ln>
        </p:spPr>
        <p:txBody>
          <a:bodyPr anchorCtr="0" anchor="t" bIns="45700" lIns="91425" spcFirstLastPara="1" rIns="91425" wrap="square" tIns="45700">
            <a:noAutofit/>
          </a:bodyPr>
          <a:lstStyle/>
          <a:p>
            <a:pPr indent="0" lvl="0" marL="50800" rtl="0" algn="l">
              <a:lnSpc>
                <a:spcPct val="90000"/>
              </a:lnSpc>
              <a:spcBef>
                <a:spcPts val="1000"/>
              </a:spcBef>
              <a:spcAft>
                <a:spcPts val="0"/>
              </a:spcAft>
              <a:buSzPts val="2800"/>
              <a:buNone/>
            </a:pPr>
            <a:r>
              <a:rPr b="1" lang="en-GB" sz="1800"/>
              <a:t>Flood Thematic Working Groups</a:t>
            </a:r>
            <a:endParaRPr b="1" sz="1800"/>
          </a:p>
          <a:p>
            <a:pPr indent="-330200" lvl="0" marL="457200" rtl="0" algn="l">
              <a:lnSpc>
                <a:spcPct val="100000"/>
              </a:lnSpc>
              <a:spcBef>
                <a:spcPts val="1000"/>
              </a:spcBef>
              <a:spcAft>
                <a:spcPts val="0"/>
              </a:spcAft>
              <a:buSzPts val="1600"/>
              <a:buChar char="❖"/>
            </a:pPr>
            <a:r>
              <a:rPr lang="en-GB" sz="1600"/>
              <a:t>11 regional meetings took place so far (meeting quarterly)</a:t>
            </a:r>
            <a:endParaRPr sz="1600"/>
          </a:p>
          <a:p>
            <a:pPr indent="-330200" lvl="0" marL="457200" rtl="0" algn="l">
              <a:lnSpc>
                <a:spcPct val="100000"/>
              </a:lnSpc>
              <a:spcBef>
                <a:spcPts val="0"/>
              </a:spcBef>
              <a:spcAft>
                <a:spcPts val="0"/>
              </a:spcAft>
              <a:buSzPts val="1600"/>
              <a:buChar char="❖"/>
            </a:pPr>
            <a:r>
              <a:rPr lang="en-GB" sz="1600"/>
              <a:t>Groups led by local experts</a:t>
            </a:r>
            <a:endParaRPr sz="1600"/>
          </a:p>
          <a:p>
            <a:pPr indent="-330200" lvl="0" marL="457200" rtl="0" algn="l">
              <a:lnSpc>
                <a:spcPct val="100000"/>
              </a:lnSpc>
              <a:spcBef>
                <a:spcPts val="0"/>
              </a:spcBef>
              <a:spcAft>
                <a:spcPts val="0"/>
              </a:spcAft>
              <a:buSzPts val="1600"/>
              <a:buChar char="❖"/>
            </a:pPr>
            <a:r>
              <a:rPr lang="en-GB" sz="1600"/>
              <a:t>Collaborated on Flood Tools Tracker (eotec-dev.ceos.org)</a:t>
            </a:r>
            <a:endParaRPr sz="1600"/>
          </a:p>
          <a:p>
            <a:pPr indent="-330200" lvl="0" marL="457200" rtl="0" algn="l">
              <a:lnSpc>
                <a:spcPct val="100000"/>
              </a:lnSpc>
              <a:spcBef>
                <a:spcPts val="0"/>
              </a:spcBef>
              <a:spcAft>
                <a:spcPts val="0"/>
              </a:spcAft>
              <a:buSzPts val="1600"/>
              <a:buChar char="❖"/>
            </a:pPr>
            <a:r>
              <a:rPr lang="en-GB" sz="1600"/>
              <a:t>9 regional event analyses in development as part of a global use case on flood extent tools</a:t>
            </a:r>
            <a:endParaRPr sz="1600"/>
          </a:p>
          <a:p>
            <a:pPr indent="0" lvl="0" marL="0" rtl="0" algn="l">
              <a:lnSpc>
                <a:spcPct val="100000"/>
              </a:lnSpc>
              <a:spcBef>
                <a:spcPts val="0"/>
              </a:spcBef>
              <a:spcAft>
                <a:spcPts val="0"/>
              </a:spcAft>
              <a:buSzPts val="2800"/>
              <a:buNone/>
            </a:pPr>
            <a:r>
              <a:t/>
            </a:r>
            <a:endParaRPr sz="800"/>
          </a:p>
          <a:p>
            <a:pPr indent="0" lvl="0" marL="0" rtl="0" algn="l">
              <a:lnSpc>
                <a:spcPct val="90000"/>
              </a:lnSpc>
              <a:spcBef>
                <a:spcPts val="1000"/>
              </a:spcBef>
              <a:spcAft>
                <a:spcPts val="0"/>
              </a:spcAft>
              <a:buSzPts val="2800"/>
              <a:buNone/>
            </a:pPr>
            <a:r>
              <a:t/>
            </a:r>
            <a:endParaRPr b="1" sz="2000">
              <a:solidFill>
                <a:srgbClr val="FF0000"/>
              </a:solidFill>
            </a:endParaRPr>
          </a:p>
        </p:txBody>
      </p:sp>
      <p:sp>
        <p:nvSpPr>
          <p:cNvPr id="195" name="Google Shape;195;p10"/>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GB"/>
              <a:t>Key Activities/achievements</a:t>
            </a:r>
            <a:endParaRPr/>
          </a:p>
        </p:txBody>
      </p:sp>
      <p:grpSp>
        <p:nvGrpSpPr>
          <p:cNvPr id="196" name="Google Shape;196;p10"/>
          <p:cNvGrpSpPr/>
          <p:nvPr/>
        </p:nvGrpSpPr>
        <p:grpSpPr>
          <a:xfrm>
            <a:off x="176122" y="1185957"/>
            <a:ext cx="2999503" cy="827935"/>
            <a:chOff x="1593000" y="2322568"/>
            <a:chExt cx="2939827" cy="643356"/>
          </a:xfrm>
        </p:grpSpPr>
        <p:sp>
          <p:nvSpPr>
            <p:cNvPr id="197" name="Google Shape;197;p10"/>
            <p:cNvSpPr/>
            <p:nvPr/>
          </p:nvSpPr>
          <p:spPr>
            <a:xfrm flipH="1">
              <a:off x="2283025" y="2322575"/>
              <a:ext cx="1844400" cy="642600"/>
            </a:xfrm>
            <a:prstGeom prst="rect">
              <a:avLst/>
            </a:prstGeom>
            <a:solidFill>
              <a:srgbClr val="0C58D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10"/>
            <p:cNvSpPr/>
            <p:nvPr/>
          </p:nvSpPr>
          <p:spPr>
            <a:xfrm rot="-5400000">
              <a:off x="3501574" y="1934671"/>
              <a:ext cx="643356" cy="1419149"/>
            </a:xfrm>
            <a:prstGeom prst="flowChartOffpageConnector">
              <a:avLst/>
            </a:prstGeom>
            <a:solidFill>
              <a:srgbClr val="0C58D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10"/>
            <p:cNvSpPr/>
            <p:nvPr/>
          </p:nvSpPr>
          <p:spPr>
            <a:xfrm>
              <a:off x="2342625" y="2399951"/>
              <a:ext cx="1940700" cy="495900"/>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700"/>
                <a:buFont typeface="Arial"/>
                <a:buNone/>
              </a:pPr>
              <a:r>
                <a:rPr b="0" i="0" lang="en-GB" sz="1700" u="none" cap="none" strike="noStrike">
                  <a:solidFill>
                    <a:srgbClr val="FFFFFF"/>
                  </a:solidFill>
                  <a:latin typeface="Roboto Medium"/>
                  <a:ea typeface="Roboto Medium"/>
                  <a:cs typeface="Roboto Medium"/>
                  <a:sym typeface="Roboto Medium"/>
                </a:rPr>
                <a:t>Flood Working Groups</a:t>
              </a:r>
              <a:endParaRPr b="0" i="0" sz="1700" u="none" cap="none" strike="noStrike">
                <a:solidFill>
                  <a:srgbClr val="FFFFFF"/>
                </a:solidFill>
                <a:latin typeface="Roboto"/>
                <a:ea typeface="Roboto"/>
                <a:cs typeface="Roboto"/>
                <a:sym typeface="Roboto"/>
              </a:endParaRPr>
            </a:p>
          </p:txBody>
        </p:sp>
        <p:sp>
          <p:nvSpPr>
            <p:cNvPr id="200" name="Google Shape;200;p10"/>
            <p:cNvSpPr/>
            <p:nvPr/>
          </p:nvSpPr>
          <p:spPr>
            <a:xfrm>
              <a:off x="1593000" y="2322568"/>
              <a:ext cx="690000" cy="642300"/>
            </a:xfrm>
            <a:prstGeom prst="rect">
              <a:avLst/>
            </a:prstGeom>
            <a:solidFill>
              <a:srgbClr val="0D5DDF"/>
            </a:solidFill>
            <a:ln>
              <a:noFill/>
            </a:ln>
            <a:effectLst>
              <a:outerShdw blurRad="71438" rotWithShape="0" algn="bl" dir="2700000" dist="28575">
                <a:srgbClr val="000000">
                  <a:alpha val="15686"/>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10"/>
            <p:cNvSpPr/>
            <p:nvPr/>
          </p:nvSpPr>
          <p:spPr>
            <a:xfrm>
              <a:off x="1593000" y="2322575"/>
              <a:ext cx="690000" cy="642600"/>
            </a:xfrm>
            <a:prstGeom prst="rect">
              <a:avLst/>
            </a:prstGeom>
            <a:solidFill>
              <a:srgbClr val="0E65F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500"/>
                <a:buFont typeface="Arial"/>
                <a:buNone/>
              </a:pPr>
              <a:r>
                <a:rPr b="0" i="0" lang="en-GB" sz="1500" u="none" cap="none" strike="noStrike">
                  <a:solidFill>
                    <a:srgbClr val="FFFFFF"/>
                  </a:solidFill>
                  <a:latin typeface="Roboto Thin"/>
                  <a:ea typeface="Roboto Thin"/>
                  <a:cs typeface="Roboto Thin"/>
                  <a:sym typeface="Roboto Thin"/>
                </a:rPr>
                <a:t>03</a:t>
              </a:r>
              <a:endParaRPr b="0" i="0" sz="1500" u="none" cap="none" strike="noStrike">
                <a:solidFill>
                  <a:srgbClr val="FFFFFF"/>
                </a:solidFill>
                <a:latin typeface="Roboto Thin"/>
                <a:ea typeface="Roboto Thin"/>
                <a:cs typeface="Roboto Thin"/>
                <a:sym typeface="Roboto Thin"/>
              </a:endParaRPr>
            </a:p>
          </p:txBody>
        </p:sp>
      </p:grpSp>
      <p:sp>
        <p:nvSpPr>
          <p:cNvPr id="202" name="Google Shape;202;p10"/>
          <p:cNvSpPr txBox="1"/>
          <p:nvPr/>
        </p:nvSpPr>
        <p:spPr>
          <a:xfrm>
            <a:off x="176050" y="2385125"/>
            <a:ext cx="32145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Target group: subject matter experts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More than 50 colleagues involved so far</a:t>
            </a:r>
            <a:endParaRPr b="0" i="0" sz="1400" u="none" cap="none" strike="noStrike">
              <a:solidFill>
                <a:srgbClr val="000000"/>
              </a:solidFill>
              <a:latin typeface="Arial"/>
              <a:ea typeface="Arial"/>
              <a:cs typeface="Arial"/>
              <a:sym typeface="Arial"/>
            </a:endParaRPr>
          </a:p>
        </p:txBody>
      </p:sp>
      <p:grpSp>
        <p:nvGrpSpPr>
          <p:cNvPr id="203" name="Google Shape;203;p10"/>
          <p:cNvGrpSpPr/>
          <p:nvPr/>
        </p:nvGrpSpPr>
        <p:grpSpPr>
          <a:xfrm>
            <a:off x="152520" y="4193636"/>
            <a:ext cx="2949820" cy="779104"/>
            <a:chOff x="1593000" y="2322568"/>
            <a:chExt cx="2939827" cy="643356"/>
          </a:xfrm>
        </p:grpSpPr>
        <p:sp>
          <p:nvSpPr>
            <p:cNvPr id="204" name="Google Shape;204;p10"/>
            <p:cNvSpPr/>
            <p:nvPr/>
          </p:nvSpPr>
          <p:spPr>
            <a:xfrm flipH="1">
              <a:off x="2283025" y="2322575"/>
              <a:ext cx="1844400" cy="642600"/>
            </a:xfrm>
            <a:prstGeom prst="rect">
              <a:avLst/>
            </a:prstGeom>
            <a:solidFill>
              <a:srgbClr val="0C58D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10"/>
            <p:cNvSpPr/>
            <p:nvPr/>
          </p:nvSpPr>
          <p:spPr>
            <a:xfrm rot="-5400000">
              <a:off x="3501574" y="1934671"/>
              <a:ext cx="643356" cy="1419149"/>
            </a:xfrm>
            <a:prstGeom prst="flowChartOffpageConnector">
              <a:avLst/>
            </a:prstGeom>
            <a:solidFill>
              <a:srgbClr val="0C58D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10"/>
            <p:cNvSpPr/>
            <p:nvPr/>
          </p:nvSpPr>
          <p:spPr>
            <a:xfrm>
              <a:off x="2342622" y="2399944"/>
              <a:ext cx="1995000" cy="495900"/>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700"/>
                <a:buFont typeface="Arial"/>
                <a:buNone/>
              </a:pPr>
              <a:r>
                <a:rPr b="0" i="0" lang="en-GB" sz="1700" u="none" cap="none" strike="noStrike">
                  <a:solidFill>
                    <a:srgbClr val="FFFFFF"/>
                  </a:solidFill>
                  <a:latin typeface="Roboto Medium"/>
                  <a:ea typeface="Roboto Medium"/>
                  <a:cs typeface="Roboto Medium"/>
                  <a:sym typeface="Roboto Medium"/>
                </a:rPr>
                <a:t>Drought Working Groups</a:t>
              </a:r>
              <a:endParaRPr b="0" i="0" sz="1700" u="none" cap="none" strike="noStrike">
                <a:solidFill>
                  <a:srgbClr val="FFFFFF"/>
                </a:solidFill>
                <a:latin typeface="Roboto"/>
                <a:ea typeface="Roboto"/>
                <a:cs typeface="Roboto"/>
                <a:sym typeface="Roboto"/>
              </a:endParaRPr>
            </a:p>
          </p:txBody>
        </p:sp>
        <p:sp>
          <p:nvSpPr>
            <p:cNvPr id="207" name="Google Shape;207;p10"/>
            <p:cNvSpPr/>
            <p:nvPr/>
          </p:nvSpPr>
          <p:spPr>
            <a:xfrm>
              <a:off x="1593000" y="2322568"/>
              <a:ext cx="690000" cy="642300"/>
            </a:xfrm>
            <a:prstGeom prst="rect">
              <a:avLst/>
            </a:prstGeom>
            <a:solidFill>
              <a:srgbClr val="0D5DDF"/>
            </a:solidFill>
            <a:ln>
              <a:noFill/>
            </a:ln>
            <a:effectLst>
              <a:outerShdw blurRad="71438" rotWithShape="0" algn="bl" dir="2700000" dist="28575">
                <a:srgbClr val="000000">
                  <a:alpha val="15686"/>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10"/>
            <p:cNvSpPr/>
            <p:nvPr/>
          </p:nvSpPr>
          <p:spPr>
            <a:xfrm>
              <a:off x="1593000" y="2322575"/>
              <a:ext cx="690000" cy="642600"/>
            </a:xfrm>
            <a:prstGeom prst="rect">
              <a:avLst/>
            </a:prstGeom>
            <a:solidFill>
              <a:srgbClr val="0E65F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500"/>
                <a:buFont typeface="Arial"/>
                <a:buNone/>
              </a:pPr>
              <a:r>
                <a:rPr b="0" i="0" lang="en-GB" sz="1500" u="none" cap="none" strike="noStrike">
                  <a:solidFill>
                    <a:srgbClr val="FFFFFF"/>
                  </a:solidFill>
                  <a:latin typeface="Roboto Thin"/>
                  <a:ea typeface="Roboto Thin"/>
                  <a:cs typeface="Roboto Thin"/>
                  <a:sym typeface="Roboto Thin"/>
                </a:rPr>
                <a:t>04</a:t>
              </a:r>
              <a:endParaRPr b="0" i="0" sz="1500" u="none" cap="none" strike="noStrike">
                <a:solidFill>
                  <a:srgbClr val="FFFFFF"/>
                </a:solidFill>
                <a:latin typeface="Roboto Thin"/>
                <a:ea typeface="Roboto Thin"/>
                <a:cs typeface="Roboto Thin"/>
                <a:sym typeface="Roboto Thin"/>
              </a:endParaRPr>
            </a:p>
          </p:txBody>
        </p:sp>
      </p:grpSp>
      <p:pic>
        <p:nvPicPr>
          <p:cNvPr id="209" name="Google Shape;209;p10"/>
          <p:cNvPicPr preferRelativeResize="0"/>
          <p:nvPr/>
        </p:nvPicPr>
        <p:blipFill rotWithShape="1">
          <a:blip r:embed="rId3">
            <a:alphaModFix/>
          </a:blip>
          <a:srcRect b="0" l="0" r="0" t="0"/>
          <a:stretch/>
        </p:blipFill>
        <p:spPr>
          <a:xfrm>
            <a:off x="7500678" y="1185925"/>
            <a:ext cx="4636345" cy="2699399"/>
          </a:xfrm>
          <a:prstGeom prst="rect">
            <a:avLst/>
          </a:prstGeom>
          <a:noFill/>
          <a:ln>
            <a:noFill/>
          </a:ln>
        </p:spPr>
      </p:pic>
      <p:pic>
        <p:nvPicPr>
          <p:cNvPr id="210" name="Google Shape;210;p10"/>
          <p:cNvPicPr preferRelativeResize="0"/>
          <p:nvPr/>
        </p:nvPicPr>
        <p:blipFill rotWithShape="1">
          <a:blip r:embed="rId4">
            <a:alphaModFix/>
          </a:blip>
          <a:srcRect b="0" l="0" r="0" t="3558"/>
          <a:stretch/>
        </p:blipFill>
        <p:spPr>
          <a:xfrm>
            <a:off x="8300000" y="4022425"/>
            <a:ext cx="2999376" cy="2419651"/>
          </a:xfrm>
          <a:prstGeom prst="rect">
            <a:avLst/>
          </a:prstGeom>
          <a:noFill/>
          <a:ln>
            <a:noFill/>
          </a:ln>
        </p:spPr>
      </p:pic>
      <p:sp>
        <p:nvSpPr>
          <p:cNvPr id="211" name="Google Shape;211;p10"/>
          <p:cNvSpPr txBox="1"/>
          <p:nvPr/>
        </p:nvSpPr>
        <p:spPr>
          <a:xfrm>
            <a:off x="3583150" y="4116200"/>
            <a:ext cx="3646800" cy="17967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1000"/>
              </a:spcBef>
              <a:spcAft>
                <a:spcPts val="0"/>
              </a:spcAft>
              <a:buClr>
                <a:schemeClr val="dk1"/>
              </a:buClr>
              <a:buSzPts val="1100"/>
              <a:buFont typeface="Arial"/>
              <a:buNone/>
            </a:pPr>
            <a:r>
              <a:rPr b="1" i="0" lang="en-GB" sz="1800" u="none" cap="none" strike="noStrike">
                <a:solidFill>
                  <a:schemeClr val="dk1"/>
                </a:solidFill>
                <a:latin typeface="Arial"/>
                <a:ea typeface="Arial"/>
                <a:cs typeface="Arial"/>
                <a:sym typeface="Arial"/>
              </a:rPr>
              <a:t>Drought consultation December 1 to identify needs</a:t>
            </a:r>
            <a:endParaRPr b="1" i="0" sz="1800" u="none" cap="none" strike="noStrike">
              <a:solidFill>
                <a:schemeClr val="dk1"/>
              </a:solidFill>
              <a:latin typeface="Arial"/>
              <a:ea typeface="Arial"/>
              <a:cs typeface="Arial"/>
              <a:sym typeface="Arial"/>
            </a:endParaRPr>
          </a:p>
          <a:p>
            <a:pPr indent="-330200" lvl="0" marL="457200" marR="0" rtl="0" algn="l">
              <a:lnSpc>
                <a:spcPct val="100000"/>
              </a:lnSpc>
              <a:spcBef>
                <a:spcPts val="1000"/>
              </a:spcBef>
              <a:spcAft>
                <a:spcPts val="0"/>
              </a:spcAft>
              <a:buClr>
                <a:schemeClr val="dk1"/>
              </a:buClr>
              <a:buSzPts val="1600"/>
              <a:buFont typeface="Noto Sans"/>
              <a:buChar char="❖"/>
            </a:pPr>
            <a:r>
              <a:rPr b="0" i="0" lang="en-GB" sz="1600" u="none" cap="none" strike="noStrike">
                <a:solidFill>
                  <a:schemeClr val="dk1"/>
                </a:solidFill>
                <a:latin typeface="Arial"/>
                <a:ea typeface="Arial"/>
                <a:cs typeface="Arial"/>
                <a:sym typeface="Arial"/>
              </a:rPr>
              <a:t>Share your insights in this </a:t>
            </a:r>
            <a:r>
              <a:rPr b="0" i="0" lang="en-GB" sz="1600" u="sng" cap="none" strike="noStrike">
                <a:solidFill>
                  <a:schemeClr val="hlink"/>
                </a:solidFill>
                <a:latin typeface="Arial"/>
                <a:ea typeface="Arial"/>
                <a:cs typeface="Arial"/>
                <a:sym typeface="Arial"/>
                <a:hlinkClick r:id="rId5"/>
              </a:rPr>
              <a:t>collaboration document</a:t>
            </a:r>
            <a:endParaRPr b="0" i="0" sz="1600" u="none" cap="none" strike="noStrike">
              <a:solidFill>
                <a:schemeClr val="dk1"/>
              </a:solidFill>
              <a:latin typeface="Arial"/>
              <a:ea typeface="Arial"/>
              <a:cs typeface="Arial"/>
              <a:sym typeface="Arial"/>
            </a:endParaRPr>
          </a:p>
          <a:p>
            <a:pPr indent="-330200" lvl="0" marL="457200" marR="0" rtl="0" algn="l">
              <a:lnSpc>
                <a:spcPct val="100000"/>
              </a:lnSpc>
              <a:spcBef>
                <a:spcPts val="0"/>
              </a:spcBef>
              <a:spcAft>
                <a:spcPts val="0"/>
              </a:spcAft>
              <a:buClr>
                <a:schemeClr val="dk1"/>
              </a:buClr>
              <a:buSzPts val="1600"/>
              <a:buFont typeface="Noto Sans"/>
              <a:buChar char="❖"/>
            </a:pPr>
            <a:r>
              <a:rPr b="0" i="0" lang="en-GB" sz="1600" u="none" cap="none" strike="noStrike">
                <a:solidFill>
                  <a:schemeClr val="dk1"/>
                </a:solidFill>
                <a:latin typeface="Arial"/>
                <a:ea typeface="Arial"/>
                <a:cs typeface="Arial"/>
                <a:sym typeface="Arial"/>
              </a:rPr>
              <a:t>Sign up or refer a colleague to the group via this </a:t>
            </a:r>
            <a:r>
              <a:rPr b="0" i="0" lang="en-GB" sz="1600" u="sng" cap="none" strike="noStrike">
                <a:solidFill>
                  <a:schemeClr val="hlink"/>
                </a:solidFill>
                <a:latin typeface="Arial"/>
                <a:ea typeface="Arial"/>
                <a:cs typeface="Arial"/>
                <a:sym typeface="Arial"/>
                <a:hlinkClick r:id="rId6"/>
              </a:rPr>
              <a:t>link</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1"/>
          <p:cNvSpPr txBox="1"/>
          <p:nvPr>
            <p:ph idx="1" type="body"/>
          </p:nvPr>
        </p:nvSpPr>
        <p:spPr>
          <a:xfrm>
            <a:off x="348300" y="1036970"/>
            <a:ext cx="11495400" cy="4662900"/>
          </a:xfrm>
          <a:prstGeom prst="rect">
            <a:avLst/>
          </a:prstGeom>
          <a:noFill/>
          <a:ln>
            <a:noFill/>
          </a:ln>
        </p:spPr>
        <p:txBody>
          <a:bodyPr anchorCtr="0" anchor="t" bIns="45700" lIns="91425" spcFirstLastPara="1" rIns="91425" wrap="square" tIns="45700">
            <a:noAutofit/>
          </a:bodyPr>
          <a:lstStyle/>
          <a:p>
            <a:pPr indent="-355600" lvl="0" marL="457200" rtl="0" algn="l">
              <a:lnSpc>
                <a:spcPct val="90000"/>
              </a:lnSpc>
              <a:spcBef>
                <a:spcPts val="1000"/>
              </a:spcBef>
              <a:spcAft>
                <a:spcPts val="0"/>
              </a:spcAft>
              <a:buSzPts val="2000"/>
              <a:buChar char="❖"/>
            </a:pPr>
            <a:r>
              <a:rPr lang="en-GB" sz="2000"/>
              <a:t>NASA (a member of both CEOS and GEO) - supporting 3 part-time members of the Secretariat for the total of </a:t>
            </a:r>
            <a:r>
              <a:rPr b="1" lang="en-GB" sz="2000"/>
              <a:t>one full-time equivalent</a:t>
            </a:r>
            <a:r>
              <a:rPr lang="en-GB" sz="2000"/>
              <a:t> (FTE). </a:t>
            </a:r>
            <a:endParaRPr/>
          </a:p>
          <a:p>
            <a:pPr indent="-381000" lvl="1" marL="914400" rtl="0" algn="l">
              <a:lnSpc>
                <a:spcPct val="90000"/>
              </a:lnSpc>
              <a:spcBef>
                <a:spcPts val="0"/>
              </a:spcBef>
              <a:spcAft>
                <a:spcPts val="0"/>
              </a:spcAft>
              <a:buSzPts val="2400"/>
              <a:buChar char="▪"/>
            </a:pPr>
            <a:r>
              <a:rPr lang="en-GB" sz="2000"/>
              <a:t>NASA’s Capacity Building Program intends to extend its support for EOTEC DevNet Secretariat through March 2024</a:t>
            </a:r>
            <a:endParaRPr/>
          </a:p>
          <a:p>
            <a:pPr indent="-355600" lvl="0" marL="457200" rtl="0" algn="l">
              <a:lnSpc>
                <a:spcPct val="90000"/>
              </a:lnSpc>
              <a:spcBef>
                <a:spcPts val="1000"/>
              </a:spcBef>
              <a:spcAft>
                <a:spcPts val="0"/>
              </a:spcAft>
              <a:buSzPts val="2000"/>
              <a:buChar char="❖"/>
            </a:pPr>
            <a:r>
              <a:rPr lang="en-GB" sz="2000"/>
              <a:t>EO College (with funding from German Federal Ministry of Education and Research via DLR) - supporting 2 part time members of Secretariat for the total of </a:t>
            </a:r>
            <a:r>
              <a:rPr b="1" lang="en-GB" sz="2000"/>
              <a:t>60% FTE</a:t>
            </a:r>
            <a:r>
              <a:rPr lang="en-GB" sz="2000"/>
              <a:t>, funding stakeholder mapping analysis and EOTEC DevNet’s standalone website development</a:t>
            </a:r>
            <a:endParaRPr/>
          </a:p>
          <a:p>
            <a:pPr indent="-355600" lvl="1" marL="914400" rtl="0" algn="l">
              <a:lnSpc>
                <a:spcPct val="90000"/>
              </a:lnSpc>
              <a:spcBef>
                <a:spcPts val="0"/>
              </a:spcBef>
              <a:spcAft>
                <a:spcPts val="0"/>
              </a:spcAft>
              <a:buSzPts val="2000"/>
              <a:buChar char="▪"/>
            </a:pPr>
            <a:r>
              <a:rPr lang="en-GB" sz="2000"/>
              <a:t>EO College commitment is confirmed through September 2023, looking for funding to extend support further</a:t>
            </a:r>
            <a:endParaRPr/>
          </a:p>
          <a:p>
            <a:pPr indent="-355600" lvl="0" marL="457200" rtl="0" algn="l">
              <a:lnSpc>
                <a:spcPct val="90000"/>
              </a:lnSpc>
              <a:spcBef>
                <a:spcPts val="1000"/>
              </a:spcBef>
              <a:spcAft>
                <a:spcPts val="0"/>
              </a:spcAft>
              <a:buSzPts val="2000"/>
              <a:buChar char="❖"/>
            </a:pPr>
            <a:r>
              <a:rPr lang="en-GB" sz="2000"/>
              <a:t>CEOS - SEO personnel </a:t>
            </a:r>
            <a:r>
              <a:rPr b="1" lang="en-GB" sz="2000"/>
              <a:t>supporting the development of flood tools tracker</a:t>
            </a:r>
            <a:endParaRPr b="1"/>
          </a:p>
          <a:p>
            <a:pPr indent="-355600" lvl="0" marL="457200" rtl="0" algn="l">
              <a:lnSpc>
                <a:spcPct val="90000"/>
              </a:lnSpc>
              <a:spcBef>
                <a:spcPts val="1000"/>
              </a:spcBef>
              <a:spcAft>
                <a:spcPts val="0"/>
              </a:spcAft>
              <a:buSzPts val="2000"/>
              <a:buChar char="❖"/>
            </a:pPr>
            <a:r>
              <a:rPr lang="en-GB" sz="2000"/>
              <a:t>UNOOSA – supporting part time member of Secretariat at </a:t>
            </a:r>
            <a:r>
              <a:rPr b="1" lang="en-GB" sz="2000"/>
              <a:t>25% FTE</a:t>
            </a:r>
            <a:r>
              <a:rPr lang="en-GB" sz="2000"/>
              <a:t>, starting mid-November, engaging subject matter experts on disaster management and emergency response</a:t>
            </a:r>
            <a:endParaRPr/>
          </a:p>
          <a:p>
            <a:pPr indent="-355600" lvl="1" marL="914400" rtl="0" algn="l">
              <a:lnSpc>
                <a:spcPct val="90000"/>
              </a:lnSpc>
              <a:spcBef>
                <a:spcPts val="0"/>
              </a:spcBef>
              <a:spcAft>
                <a:spcPts val="0"/>
              </a:spcAft>
              <a:buSzPts val="2000"/>
              <a:buChar char="▪"/>
            </a:pPr>
            <a:r>
              <a:rPr lang="en-GB" sz="2000"/>
              <a:t>UNOOSA commitment is confirmed through May 2023 </a:t>
            </a:r>
            <a:endParaRPr/>
          </a:p>
          <a:p>
            <a:pPr indent="-355600" lvl="0" marL="457200" rtl="0" algn="l">
              <a:lnSpc>
                <a:spcPct val="90000"/>
              </a:lnSpc>
              <a:spcBef>
                <a:spcPts val="1000"/>
              </a:spcBef>
              <a:spcAft>
                <a:spcPts val="0"/>
              </a:spcAft>
              <a:buSzPts val="2000"/>
              <a:buChar char="❖"/>
            </a:pPr>
            <a:r>
              <a:rPr lang="en-GB" sz="2000"/>
              <a:t>Other networks (GEO, WMO-CGMS VLab, WMO ETR) - </a:t>
            </a:r>
            <a:r>
              <a:rPr b="1" lang="en-GB" sz="2000"/>
              <a:t>regular participation in Global Task</a:t>
            </a:r>
            <a:r>
              <a:rPr lang="en-GB" sz="2000"/>
              <a:t> Team meetings, ad hoc technical assistance, helping reach members in respective networks, securing enabling environment and encouraging members to engage</a:t>
            </a:r>
            <a:endParaRPr sz="2000"/>
          </a:p>
          <a:p>
            <a:pPr indent="-355600" lvl="0" marL="457200" rtl="0" algn="l">
              <a:lnSpc>
                <a:spcPct val="90000"/>
              </a:lnSpc>
              <a:spcBef>
                <a:spcPts val="1000"/>
              </a:spcBef>
              <a:spcAft>
                <a:spcPts val="0"/>
              </a:spcAft>
              <a:buSzPts val="2000"/>
              <a:buChar char="❖"/>
            </a:pPr>
            <a:r>
              <a:rPr lang="en-GB" sz="2000"/>
              <a:t>Staffing is not all… there are other contributions from Network Partners </a:t>
            </a:r>
            <a:endParaRPr sz="2000"/>
          </a:p>
          <a:p>
            <a:pPr indent="0" lvl="0" marL="0" rtl="0" algn="l">
              <a:lnSpc>
                <a:spcPct val="90000"/>
              </a:lnSpc>
              <a:spcBef>
                <a:spcPts val="1000"/>
              </a:spcBef>
              <a:spcAft>
                <a:spcPts val="0"/>
              </a:spcAft>
              <a:buSzPts val="2800"/>
              <a:buNone/>
            </a:pPr>
            <a:r>
              <a:t/>
            </a:r>
            <a:endParaRPr sz="2000"/>
          </a:p>
        </p:txBody>
      </p:sp>
      <p:sp>
        <p:nvSpPr>
          <p:cNvPr id="217" name="Google Shape;217;p11"/>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GB" sz="4100"/>
              <a:t>Current Staffing - A Collaborative Effort</a:t>
            </a:r>
            <a:endParaRPr sz="41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2"/>
          <p:cNvSpPr txBox="1"/>
          <p:nvPr/>
        </p:nvSpPr>
        <p:spPr>
          <a:xfrm>
            <a:off x="94020" y="103248"/>
            <a:ext cx="8668500" cy="692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900"/>
              <a:buFont typeface="Arial"/>
              <a:buNone/>
            </a:pPr>
            <a:r>
              <a:rPr b="0" i="0" lang="en-GB" sz="3900" u="none" cap="none" strike="noStrike">
                <a:solidFill>
                  <a:schemeClr val="lt1"/>
                </a:solidFill>
                <a:latin typeface="Arial"/>
                <a:ea typeface="Arial"/>
                <a:cs typeface="Arial"/>
                <a:sym typeface="Arial"/>
              </a:rPr>
              <a:t>Sustainability Plan Recommendations</a:t>
            </a:r>
            <a:endParaRPr b="0" i="0" sz="900" u="none" cap="none" strike="noStrike">
              <a:solidFill>
                <a:srgbClr val="000000"/>
              </a:solidFill>
              <a:latin typeface="Arial"/>
              <a:ea typeface="Arial"/>
              <a:cs typeface="Arial"/>
              <a:sym typeface="Arial"/>
            </a:endParaRPr>
          </a:p>
        </p:txBody>
      </p:sp>
      <p:sp>
        <p:nvSpPr>
          <p:cNvPr id="223" name="Google Shape;223;p12"/>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224" name="Google Shape;224;p12"/>
          <p:cNvSpPr txBox="1"/>
          <p:nvPr/>
        </p:nvSpPr>
        <p:spPr>
          <a:xfrm>
            <a:off x="357100" y="1290949"/>
            <a:ext cx="11112000" cy="4217400"/>
          </a:xfrm>
          <a:prstGeom prst="rect">
            <a:avLst/>
          </a:prstGeom>
          <a:noFill/>
          <a:ln>
            <a:noFill/>
          </a:ln>
        </p:spPr>
        <p:txBody>
          <a:bodyPr anchorCtr="0" anchor="t" bIns="45700" lIns="91425" spcFirstLastPara="1" rIns="91425" wrap="square" tIns="45700">
            <a:spAutoFit/>
          </a:bodyPr>
          <a:lstStyle/>
          <a:p>
            <a:pPr indent="-214311" lvl="0" marL="214311" marR="0" rtl="0" algn="l">
              <a:lnSpc>
                <a:spcPct val="100000"/>
              </a:lnSpc>
              <a:spcBef>
                <a:spcPts val="0"/>
              </a:spcBef>
              <a:spcAft>
                <a:spcPts val="0"/>
              </a:spcAft>
              <a:buClr>
                <a:schemeClr val="dk1"/>
              </a:buClr>
              <a:buSzPts val="1800"/>
              <a:buFont typeface="Noto Sans"/>
              <a:buChar char="❖"/>
            </a:pPr>
            <a:r>
              <a:rPr b="0" i="0" lang="en-GB" sz="1800" u="none" cap="none" strike="noStrike">
                <a:solidFill>
                  <a:schemeClr val="dk1"/>
                </a:solidFill>
                <a:latin typeface="Arial"/>
                <a:ea typeface="Arial"/>
                <a:cs typeface="Arial"/>
                <a:sym typeface="Arial"/>
              </a:rPr>
              <a:t>EOTEC DevNet will continue to function as a best-efforts network of networks initiative, with each </a:t>
            </a:r>
            <a:r>
              <a:rPr b="1" i="0" lang="en-GB" sz="1800" u="none" cap="none" strike="noStrike">
                <a:solidFill>
                  <a:schemeClr val="dk1"/>
                </a:solidFill>
                <a:latin typeface="Arial"/>
                <a:ea typeface="Arial"/>
                <a:cs typeface="Arial"/>
                <a:sym typeface="Arial"/>
              </a:rPr>
              <a:t>member network making a specific contribution (monetary or in-kind) towards achieving one or more of the program’s goals and related deliverables</a:t>
            </a:r>
            <a:r>
              <a:rPr b="0" i="0" lang="en-GB" sz="1800" u="none" cap="none" strike="noStrike">
                <a:solidFill>
                  <a:schemeClr val="dk1"/>
                </a:solidFill>
                <a:latin typeface="Arial"/>
                <a:ea typeface="Arial"/>
                <a:cs typeface="Arial"/>
                <a:sym typeface="Arial"/>
              </a:rPr>
              <a:t>. These contributions could include assigning or funding personnel, offering support for development of specific products and/or covering certain program expenses (i.e. marketing materials or costs of travel).</a:t>
            </a:r>
            <a:endParaRPr b="0" i="0" sz="18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214311" lvl="0" marL="214311" marR="0" rtl="0" algn="l">
              <a:lnSpc>
                <a:spcPct val="100000"/>
              </a:lnSpc>
              <a:spcBef>
                <a:spcPts val="0"/>
              </a:spcBef>
              <a:spcAft>
                <a:spcPts val="0"/>
              </a:spcAft>
              <a:buClr>
                <a:schemeClr val="dk1"/>
              </a:buClr>
              <a:buSzPts val="1800"/>
              <a:buFont typeface="Noto Sans"/>
              <a:buChar char="❖"/>
            </a:pPr>
            <a:r>
              <a:rPr b="0" i="0" lang="en-GB" sz="1800" u="none" cap="none" strike="noStrike">
                <a:solidFill>
                  <a:schemeClr val="dk1"/>
                </a:solidFill>
                <a:latin typeface="Arial"/>
                <a:ea typeface="Arial"/>
                <a:cs typeface="Arial"/>
                <a:sym typeface="Arial"/>
              </a:rPr>
              <a:t>Additional outreach will be conducted to Community of Practice (CoP) members in each of the four regions to support the part-time positions of regional CoP coordinators.</a:t>
            </a:r>
            <a:endParaRPr b="0" i="0" sz="18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600"/>
              <a:buFont typeface="Arial"/>
              <a:buNone/>
            </a:pPr>
            <a:r>
              <a:t/>
            </a:r>
            <a:endParaRPr b="0" i="0" sz="1800" u="none" cap="none" strike="noStrike">
              <a:solidFill>
                <a:schemeClr val="dk1"/>
              </a:solidFill>
              <a:latin typeface="Arial"/>
              <a:ea typeface="Arial"/>
              <a:cs typeface="Arial"/>
              <a:sym typeface="Arial"/>
            </a:endParaRPr>
          </a:p>
          <a:p>
            <a:pPr indent="-214311" lvl="0" marL="214311" marR="0" rtl="0" algn="l">
              <a:lnSpc>
                <a:spcPct val="100000"/>
              </a:lnSpc>
              <a:spcBef>
                <a:spcPts val="0"/>
              </a:spcBef>
              <a:spcAft>
                <a:spcPts val="0"/>
              </a:spcAft>
              <a:buClr>
                <a:schemeClr val="dk1"/>
              </a:buClr>
              <a:buSzPts val="1800"/>
              <a:buFont typeface="Noto Sans"/>
              <a:buChar char="❖"/>
            </a:pPr>
            <a:r>
              <a:rPr b="0" i="0" lang="en-GB" sz="1800" u="none" cap="none" strike="noStrike">
                <a:solidFill>
                  <a:srgbClr val="000000"/>
                </a:solidFill>
                <a:latin typeface="Arial"/>
                <a:ea typeface="Arial"/>
                <a:cs typeface="Arial"/>
                <a:sym typeface="Arial"/>
              </a:rPr>
              <a:t>Finally, support will also be sought to staff the Global Coordination team. E.g. funding by the network partners or in-kind support based on a rotating schedule. NASA’s Capacity Building Program and DLR’s support to EO College are funding the current team</a:t>
            </a:r>
            <a:r>
              <a:rPr b="0" i="0" lang="en-GB" sz="1800" u="none" cap="none" strike="noStrike">
                <a:solidFill>
                  <a:schemeClr val="dk1"/>
                </a:solidFill>
                <a:latin typeface="Arial"/>
                <a:ea typeface="Arial"/>
                <a:cs typeface="Arial"/>
                <a:sym typeface="Arial"/>
              </a:rPr>
              <a:t>.</a:t>
            </a:r>
            <a:br>
              <a:rPr b="0" i="0" lang="en-GB"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a:p>
            <a:pPr indent="-214311" lvl="0" marL="214311" marR="0" rtl="0" algn="l">
              <a:lnSpc>
                <a:spcPct val="100000"/>
              </a:lnSpc>
              <a:spcBef>
                <a:spcPts val="0"/>
              </a:spcBef>
              <a:spcAft>
                <a:spcPts val="0"/>
              </a:spcAft>
              <a:buClr>
                <a:schemeClr val="dk1"/>
              </a:buClr>
              <a:buSzPts val="1800"/>
              <a:buFont typeface="Arial"/>
              <a:buChar char="❖"/>
            </a:pPr>
            <a:r>
              <a:rPr b="0" i="0" lang="en-GB" sz="1800" u="none" cap="none" strike="noStrike">
                <a:solidFill>
                  <a:schemeClr val="dk1"/>
                </a:solidFill>
                <a:latin typeface="Arial"/>
                <a:ea typeface="Arial"/>
                <a:cs typeface="Arial"/>
                <a:sym typeface="Arial"/>
              </a:rPr>
              <a:t>Details available in the Sustainability Plan </a:t>
            </a:r>
            <a:r>
              <a:rPr b="0" i="0" lang="en-GB" sz="1800" u="sng" cap="none" strike="noStrike">
                <a:solidFill>
                  <a:schemeClr val="hlink"/>
                </a:solidFill>
                <a:latin typeface="Arial"/>
                <a:ea typeface="Arial"/>
                <a:cs typeface="Arial"/>
                <a:sym typeface="Arial"/>
                <a:hlinkClick r:id="rId3"/>
              </a:rPr>
              <a:t>document</a:t>
            </a:r>
            <a:endParaRPr b="0" i="0" sz="1800" u="none" cap="none" strike="noStrike">
              <a:solidFill>
                <a:schemeClr val="dk1"/>
              </a:solidFill>
              <a:latin typeface="Arial"/>
              <a:ea typeface="Arial"/>
              <a:cs typeface="Arial"/>
              <a:sym typeface="Arial"/>
            </a:endParaRPr>
          </a:p>
          <a:p>
            <a:pPr indent="-112711" lvl="0" marL="214311" marR="0" rtl="0" algn="l">
              <a:lnSpc>
                <a:spcPct val="150000"/>
              </a:lnSpc>
              <a:spcBef>
                <a:spcPts val="0"/>
              </a:spcBef>
              <a:spcAft>
                <a:spcPts val="0"/>
              </a:spcAft>
              <a:buClr>
                <a:schemeClr val="dk1"/>
              </a:buClr>
              <a:buSzPts val="1600"/>
              <a:buFont typeface="Noto Sans"/>
              <a:buNone/>
            </a:pPr>
            <a:r>
              <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3"/>
          <p:cNvSpPr txBox="1"/>
          <p:nvPr/>
        </p:nvSpPr>
        <p:spPr>
          <a:xfrm>
            <a:off x="94020" y="103248"/>
            <a:ext cx="8668500" cy="692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900"/>
              <a:buFont typeface="Arial"/>
              <a:buNone/>
            </a:pPr>
            <a:r>
              <a:rPr b="0" i="0" lang="en-GB" sz="3900" u="none" cap="none" strike="noStrike">
                <a:solidFill>
                  <a:schemeClr val="lt1"/>
                </a:solidFill>
                <a:latin typeface="Arial"/>
                <a:ea typeface="Arial"/>
                <a:cs typeface="Arial"/>
                <a:sym typeface="Arial"/>
              </a:rPr>
              <a:t>Request for CEOS Members</a:t>
            </a:r>
            <a:endParaRPr b="0" i="0" sz="900" u="none" cap="none" strike="noStrike">
              <a:solidFill>
                <a:srgbClr val="000000"/>
              </a:solidFill>
              <a:latin typeface="Arial"/>
              <a:ea typeface="Arial"/>
              <a:cs typeface="Arial"/>
              <a:sym typeface="Arial"/>
            </a:endParaRPr>
          </a:p>
        </p:txBody>
      </p:sp>
      <p:sp>
        <p:nvSpPr>
          <p:cNvPr id="230" name="Google Shape;230;p13"/>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231" name="Google Shape;231;p13"/>
          <p:cNvSpPr txBox="1"/>
          <p:nvPr/>
        </p:nvSpPr>
        <p:spPr>
          <a:xfrm>
            <a:off x="357105" y="1290957"/>
            <a:ext cx="11112000" cy="4602300"/>
          </a:xfrm>
          <a:prstGeom prst="rect">
            <a:avLst/>
          </a:prstGeom>
          <a:noFill/>
          <a:ln>
            <a:noFill/>
          </a:ln>
        </p:spPr>
        <p:txBody>
          <a:bodyPr anchorCtr="0" anchor="t" bIns="45700" lIns="91425" spcFirstLastPara="1" rIns="91425" wrap="square" tIns="45700">
            <a:spAutoFit/>
          </a:bodyPr>
          <a:lstStyle/>
          <a:p>
            <a:pPr indent="-214311" lvl="0" marL="214311" marR="0" rtl="0" algn="l">
              <a:lnSpc>
                <a:spcPct val="150000"/>
              </a:lnSpc>
              <a:spcBef>
                <a:spcPts val="0"/>
              </a:spcBef>
              <a:spcAft>
                <a:spcPts val="0"/>
              </a:spcAft>
              <a:buClr>
                <a:schemeClr val="dk1"/>
              </a:buClr>
              <a:buSzPts val="2000"/>
              <a:buFont typeface="Noto Sans"/>
              <a:buChar char="❖"/>
            </a:pPr>
            <a:r>
              <a:rPr b="0" i="0" lang="en-GB" sz="2000" u="none" cap="none" strike="noStrike">
                <a:solidFill>
                  <a:schemeClr val="dk1"/>
                </a:solidFill>
                <a:latin typeface="Arial"/>
                <a:ea typeface="Arial"/>
                <a:cs typeface="Arial"/>
                <a:sym typeface="Arial"/>
              </a:rPr>
              <a:t>Help grow the effort through participation in EOTEC DevNet’s regional communities of practice and thematic working groups. Meeting details available at ceos.org/eotec</a:t>
            </a:r>
            <a:endParaRPr b="0" i="0" sz="2000" u="none" cap="none" strike="noStrike">
              <a:solidFill>
                <a:schemeClr val="dk1"/>
              </a:solidFill>
              <a:latin typeface="Arial"/>
              <a:ea typeface="Arial"/>
              <a:cs typeface="Arial"/>
              <a:sym typeface="Arial"/>
            </a:endParaRPr>
          </a:p>
          <a:p>
            <a:pPr indent="0" lvl="0" marL="457200" marR="0" rtl="0" algn="l">
              <a:lnSpc>
                <a:spcPct val="15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a:p>
            <a:pPr indent="-214311" lvl="0" marL="214311" marR="0" rtl="0" algn="l">
              <a:lnSpc>
                <a:spcPct val="150000"/>
              </a:lnSpc>
              <a:spcBef>
                <a:spcPts val="0"/>
              </a:spcBef>
              <a:spcAft>
                <a:spcPts val="0"/>
              </a:spcAft>
              <a:buClr>
                <a:schemeClr val="dk1"/>
              </a:buClr>
              <a:buSzPts val="2000"/>
              <a:buFont typeface="Noto Sans"/>
              <a:buChar char="❖"/>
            </a:pPr>
            <a:r>
              <a:rPr b="0" i="0" lang="en-GB" sz="2000" u="none" cap="none" strike="noStrike">
                <a:solidFill>
                  <a:schemeClr val="dk1"/>
                </a:solidFill>
                <a:latin typeface="Arial"/>
                <a:ea typeface="Arial"/>
                <a:cs typeface="Arial"/>
                <a:sym typeface="Arial"/>
              </a:rPr>
              <a:t>Review the proposed </a:t>
            </a:r>
            <a:r>
              <a:rPr b="0" i="0" lang="en-GB" sz="2000" u="sng" cap="none" strike="noStrike">
                <a:solidFill>
                  <a:schemeClr val="hlink"/>
                </a:solidFill>
                <a:latin typeface="Arial"/>
                <a:ea typeface="Arial"/>
                <a:cs typeface="Arial"/>
                <a:sym typeface="Arial"/>
                <a:hlinkClick r:id="rId3"/>
              </a:rPr>
              <a:t>sustainability plan</a:t>
            </a:r>
            <a:r>
              <a:rPr b="0" i="0" lang="en-GB" sz="2000" u="none" cap="none" strike="noStrike">
                <a:solidFill>
                  <a:schemeClr val="dk1"/>
                </a:solidFill>
                <a:latin typeface="Arial"/>
                <a:ea typeface="Arial"/>
                <a:cs typeface="Arial"/>
                <a:sym typeface="Arial"/>
              </a:rPr>
              <a:t> and consider outlined approaches to staffing, including in-kind support for the part-time positions of regional community of practice coordinators. </a:t>
            </a:r>
            <a:endParaRPr b="0" i="0" sz="1400" u="none" cap="none" strike="noStrike">
              <a:solidFill>
                <a:srgbClr val="000000"/>
              </a:solidFill>
              <a:latin typeface="Arial"/>
              <a:ea typeface="Arial"/>
              <a:cs typeface="Arial"/>
              <a:sym typeface="Arial"/>
            </a:endParaRPr>
          </a:p>
          <a:p>
            <a:pPr indent="-87311" lvl="0" marL="214311" marR="0" rtl="0" algn="l">
              <a:lnSpc>
                <a:spcPct val="150000"/>
              </a:lnSpc>
              <a:spcBef>
                <a:spcPts val="0"/>
              </a:spcBef>
              <a:spcAft>
                <a:spcPts val="0"/>
              </a:spcAft>
              <a:buClr>
                <a:schemeClr val="dk1"/>
              </a:buClr>
              <a:buSzPts val="2000"/>
              <a:buFont typeface="Noto Sans"/>
              <a:buNone/>
            </a:pPr>
            <a:r>
              <a:t/>
            </a:r>
            <a:endParaRPr b="0" i="0" sz="1800" u="none" cap="none" strike="noStrike">
              <a:solidFill>
                <a:schemeClr val="dk1"/>
              </a:solidFill>
              <a:latin typeface="Arial"/>
              <a:ea typeface="Arial"/>
              <a:cs typeface="Arial"/>
              <a:sym typeface="Arial"/>
            </a:endParaRPr>
          </a:p>
          <a:p>
            <a:pPr indent="-214311" lvl="0" marL="214311" marR="0" rtl="0" algn="l">
              <a:lnSpc>
                <a:spcPct val="15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Continue letting CEOS SEO support key EOTEC DevNet products that are of greatest benefit to the capacity building community</a:t>
            </a:r>
            <a:br>
              <a:rPr b="0" i="0" lang="en-GB" sz="2000" u="none" cap="none" strike="noStrike">
                <a:solidFill>
                  <a:schemeClr val="dk1"/>
                </a:solidFill>
                <a:latin typeface="Arial"/>
                <a:ea typeface="Arial"/>
                <a:cs typeface="Arial"/>
                <a:sym typeface="Arial"/>
              </a:rPr>
            </a:br>
            <a:endParaRPr b="0" i="0" sz="1200" u="none" cap="none" strike="noStrike">
              <a:solidFill>
                <a:schemeClr val="dk1"/>
              </a:solidFill>
              <a:latin typeface="Arial"/>
              <a:ea typeface="Arial"/>
              <a:cs typeface="Arial"/>
              <a:sym typeface="Arial"/>
            </a:endParaRPr>
          </a:p>
          <a:p>
            <a:pPr indent="-214311" lvl="0" marL="214311" marR="0" rtl="0" algn="l">
              <a:lnSpc>
                <a:spcPct val="15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Pending satisfactory Phase 2 report (will include monitoring and evaluation data, network analysis) endorse EOTEC DevNet initiative at CEOS SIT-38 to continue to Phase 3</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4"/>
          <p:cNvSpPr txBox="1"/>
          <p:nvPr>
            <p:ph idx="1" type="body"/>
          </p:nvPr>
        </p:nvSpPr>
        <p:spPr>
          <a:xfrm>
            <a:off x="301875" y="1340100"/>
            <a:ext cx="10952100" cy="2359800"/>
          </a:xfrm>
          <a:prstGeom prst="rect">
            <a:avLst/>
          </a:prstGeom>
          <a:noFill/>
          <a:ln>
            <a:noFill/>
          </a:ln>
        </p:spPr>
        <p:txBody>
          <a:bodyPr anchorCtr="0" anchor="t" bIns="45700" lIns="91425" spcFirstLastPara="1" rIns="91425" wrap="square" tIns="45700">
            <a:noAutofit/>
          </a:bodyPr>
          <a:lstStyle/>
          <a:p>
            <a:pPr indent="-428625" lvl="0" marL="457200" rtl="0" algn="l">
              <a:lnSpc>
                <a:spcPct val="100000"/>
              </a:lnSpc>
              <a:spcBef>
                <a:spcPts val="1000"/>
              </a:spcBef>
              <a:spcAft>
                <a:spcPts val="0"/>
              </a:spcAft>
              <a:buClr>
                <a:srgbClr val="1D1C1D"/>
              </a:buClr>
              <a:buSzPts val="3150"/>
              <a:buChar char="❖"/>
            </a:pPr>
            <a:r>
              <a:rPr lang="en-GB" sz="3150">
                <a:solidFill>
                  <a:srgbClr val="1D1C1D"/>
                </a:solidFill>
                <a:highlight>
                  <a:srgbClr val="FFFFFF"/>
                </a:highlight>
              </a:rPr>
              <a:t>What other global or regional education, training and capacity development efforts should be incorporated into EOTEC DevNet?</a:t>
            </a:r>
            <a:endParaRPr sz="3150">
              <a:solidFill>
                <a:srgbClr val="1D1C1D"/>
              </a:solidFill>
              <a:highlight>
                <a:srgbClr val="FFFFFF"/>
              </a:highlight>
            </a:endParaRPr>
          </a:p>
          <a:p>
            <a:pPr indent="0" lvl="0" marL="914400" rtl="0" algn="l">
              <a:lnSpc>
                <a:spcPct val="100000"/>
              </a:lnSpc>
              <a:spcBef>
                <a:spcPts val="1000"/>
              </a:spcBef>
              <a:spcAft>
                <a:spcPts val="0"/>
              </a:spcAft>
              <a:buSzPts val="2800"/>
              <a:buNone/>
            </a:pPr>
            <a:r>
              <a:t/>
            </a:r>
            <a:endParaRPr sz="3150">
              <a:solidFill>
                <a:srgbClr val="1D1C1D"/>
              </a:solidFill>
              <a:highlight>
                <a:srgbClr val="FFFFFF"/>
              </a:highlight>
            </a:endParaRPr>
          </a:p>
          <a:p>
            <a:pPr indent="-428625" lvl="0" marL="457200" rtl="0" algn="l">
              <a:lnSpc>
                <a:spcPct val="100000"/>
              </a:lnSpc>
              <a:spcBef>
                <a:spcPts val="1000"/>
              </a:spcBef>
              <a:spcAft>
                <a:spcPts val="0"/>
              </a:spcAft>
              <a:buClr>
                <a:srgbClr val="1D1C1D"/>
              </a:buClr>
              <a:buSzPts val="3150"/>
              <a:buChar char="❖"/>
            </a:pPr>
            <a:r>
              <a:rPr lang="en-GB" sz="3150">
                <a:solidFill>
                  <a:srgbClr val="1D1C1D"/>
                </a:solidFill>
                <a:highlight>
                  <a:srgbClr val="FFFFFF"/>
                </a:highlight>
              </a:rPr>
              <a:t>How can we get more space agencies participate in EOTEC DevNet communities of practice?</a:t>
            </a:r>
            <a:endParaRPr sz="3150">
              <a:solidFill>
                <a:srgbClr val="1D1C1D"/>
              </a:solidFill>
              <a:highlight>
                <a:srgbClr val="FFFFFF"/>
              </a:highlight>
            </a:endParaRPr>
          </a:p>
          <a:p>
            <a:pPr indent="0" lvl="0" marL="914400" rtl="0" algn="l">
              <a:lnSpc>
                <a:spcPct val="100000"/>
              </a:lnSpc>
              <a:spcBef>
                <a:spcPts val="1000"/>
              </a:spcBef>
              <a:spcAft>
                <a:spcPts val="0"/>
              </a:spcAft>
              <a:buSzPts val="2800"/>
              <a:buNone/>
            </a:pPr>
            <a:r>
              <a:t/>
            </a:r>
            <a:endParaRPr sz="3150">
              <a:solidFill>
                <a:srgbClr val="1D1C1D"/>
              </a:solidFill>
              <a:highlight>
                <a:srgbClr val="FFFFFF"/>
              </a:highlight>
            </a:endParaRPr>
          </a:p>
          <a:p>
            <a:pPr indent="-428625" lvl="0" marL="457200" rtl="0" algn="l">
              <a:lnSpc>
                <a:spcPct val="100000"/>
              </a:lnSpc>
              <a:spcBef>
                <a:spcPts val="1000"/>
              </a:spcBef>
              <a:spcAft>
                <a:spcPts val="0"/>
              </a:spcAft>
              <a:buClr>
                <a:srgbClr val="1D1C1D"/>
              </a:buClr>
              <a:buSzPts val="3150"/>
              <a:buChar char="❖"/>
            </a:pPr>
            <a:r>
              <a:rPr lang="en-GB" sz="3150">
                <a:solidFill>
                  <a:srgbClr val="1D1C1D"/>
                </a:solidFill>
                <a:highlight>
                  <a:srgbClr val="FFFFFF"/>
                </a:highlight>
              </a:rPr>
              <a:t>Any suggestions for potential donors/supporters for EOTEC DevNet Phase 3?</a:t>
            </a:r>
            <a:endParaRPr i="1" sz="3600">
              <a:highlight>
                <a:srgbClr val="FFFFFF"/>
              </a:highlight>
            </a:endParaRPr>
          </a:p>
        </p:txBody>
      </p:sp>
      <p:sp>
        <p:nvSpPr>
          <p:cNvPr id="237" name="Google Shape;237;p14"/>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a:t>Questions for the CEOS Plenary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2"/>
          <p:cNvSpPr txBox="1"/>
          <p:nvPr>
            <p:ph idx="1" type="body"/>
          </p:nvPr>
        </p:nvSpPr>
        <p:spPr>
          <a:xfrm>
            <a:off x="324224" y="1558525"/>
            <a:ext cx="10788300" cy="4662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00"/>
              <a:buNone/>
            </a:pPr>
            <a:r>
              <a:rPr b="1" lang="en-GB"/>
              <a:t>Focus</a:t>
            </a:r>
            <a:r>
              <a:rPr lang="en-GB"/>
              <a:t>: capacity-building and data democracy</a:t>
            </a:r>
            <a:endParaRPr/>
          </a:p>
          <a:p>
            <a:pPr indent="0" lvl="0" marL="0" rtl="0" algn="l">
              <a:lnSpc>
                <a:spcPct val="90000"/>
              </a:lnSpc>
              <a:spcBef>
                <a:spcPts val="1000"/>
              </a:spcBef>
              <a:spcAft>
                <a:spcPts val="0"/>
              </a:spcAft>
              <a:buSzPts val="2800"/>
              <a:buNone/>
            </a:pPr>
            <a:r>
              <a:t/>
            </a:r>
            <a:endParaRPr/>
          </a:p>
          <a:p>
            <a:pPr indent="-406400" lvl="0" marL="457200" rtl="0" algn="l">
              <a:lnSpc>
                <a:spcPct val="90000"/>
              </a:lnSpc>
              <a:spcBef>
                <a:spcPts val="1000"/>
              </a:spcBef>
              <a:spcAft>
                <a:spcPts val="0"/>
              </a:spcAft>
              <a:buSzPts val="2800"/>
              <a:buChar char="❖"/>
            </a:pPr>
            <a:r>
              <a:rPr lang="en-GB"/>
              <a:t>Increase user uptake and raise awareness</a:t>
            </a:r>
            <a:endParaRPr/>
          </a:p>
          <a:p>
            <a:pPr indent="-406400" lvl="0" marL="457200" rtl="0" algn="l">
              <a:lnSpc>
                <a:spcPct val="90000"/>
              </a:lnSpc>
              <a:spcBef>
                <a:spcPts val="0"/>
              </a:spcBef>
              <a:spcAft>
                <a:spcPts val="0"/>
              </a:spcAft>
              <a:buSzPts val="2800"/>
              <a:buChar char="❖"/>
            </a:pPr>
            <a:r>
              <a:rPr lang="en-GB"/>
              <a:t>Create opportunities for collaboration</a:t>
            </a:r>
            <a:endParaRPr/>
          </a:p>
          <a:p>
            <a:pPr indent="-406400" lvl="0" marL="457200" rtl="0" algn="l">
              <a:lnSpc>
                <a:spcPct val="90000"/>
              </a:lnSpc>
              <a:spcBef>
                <a:spcPts val="0"/>
              </a:spcBef>
              <a:spcAft>
                <a:spcPts val="0"/>
              </a:spcAft>
              <a:buSzPts val="2800"/>
              <a:buChar char="❖"/>
            </a:pPr>
            <a:r>
              <a:rPr lang="en-GB"/>
              <a:t>Flexible participation</a:t>
            </a:r>
            <a:endParaRPr/>
          </a:p>
          <a:p>
            <a:pPr indent="-406400" lvl="0" marL="457200" rtl="0" algn="l">
              <a:lnSpc>
                <a:spcPct val="90000"/>
              </a:lnSpc>
              <a:spcBef>
                <a:spcPts val="0"/>
              </a:spcBef>
              <a:spcAft>
                <a:spcPts val="0"/>
              </a:spcAft>
              <a:buSzPts val="2800"/>
              <a:buChar char="❖"/>
            </a:pPr>
            <a:r>
              <a:rPr lang="en-GB"/>
              <a:t>Gather user needs</a:t>
            </a:r>
            <a:endParaRPr/>
          </a:p>
        </p:txBody>
      </p:sp>
      <p:sp>
        <p:nvSpPr>
          <p:cNvPr id="73" name="Google Shape;73;p2"/>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a:t>WGCapD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3"/>
          <p:cNvSpPr txBox="1"/>
          <p:nvPr>
            <p:ph idx="1" type="body"/>
          </p:nvPr>
        </p:nvSpPr>
        <p:spPr>
          <a:xfrm>
            <a:off x="348299" y="1348110"/>
            <a:ext cx="11495400" cy="4662900"/>
          </a:xfrm>
          <a:prstGeom prst="rect">
            <a:avLst/>
          </a:prstGeom>
          <a:noFill/>
          <a:ln>
            <a:noFill/>
          </a:ln>
        </p:spPr>
        <p:txBody>
          <a:bodyPr anchorCtr="0" anchor="t" bIns="45700" lIns="91425" spcFirstLastPara="1" rIns="91425" wrap="square" tIns="45700">
            <a:noAutofit/>
          </a:bodyPr>
          <a:lstStyle/>
          <a:p>
            <a:pPr indent="-406400" lvl="0" marL="457200" rtl="0" algn="l">
              <a:lnSpc>
                <a:spcPct val="90000"/>
              </a:lnSpc>
              <a:spcBef>
                <a:spcPts val="1000"/>
              </a:spcBef>
              <a:spcAft>
                <a:spcPts val="0"/>
              </a:spcAft>
              <a:buSzPts val="2800"/>
              <a:buChar char="❖"/>
            </a:pPr>
            <a:r>
              <a:rPr lang="en-GB"/>
              <a:t>High number of deliverables and high success (so far this year 10 completed)</a:t>
            </a:r>
            <a:endParaRPr/>
          </a:p>
          <a:p>
            <a:pPr indent="-406400" lvl="0" marL="457200" rtl="0" algn="l">
              <a:lnSpc>
                <a:spcPct val="90000"/>
              </a:lnSpc>
              <a:spcBef>
                <a:spcPts val="0"/>
              </a:spcBef>
              <a:spcAft>
                <a:spcPts val="0"/>
              </a:spcAft>
              <a:buSzPts val="2800"/>
              <a:buChar char="❖"/>
            </a:pPr>
            <a:r>
              <a:rPr lang="en-GB"/>
              <a:t>Only possible thanks to very commited members and work with other working groups </a:t>
            </a:r>
            <a:endParaRPr/>
          </a:p>
          <a:p>
            <a:pPr indent="0" lvl="0" marL="0" rtl="0" algn="l">
              <a:lnSpc>
                <a:spcPct val="90000"/>
              </a:lnSpc>
              <a:spcBef>
                <a:spcPts val="1000"/>
              </a:spcBef>
              <a:spcAft>
                <a:spcPts val="0"/>
              </a:spcAft>
              <a:buSzPts val="2800"/>
              <a:buNone/>
            </a:pPr>
            <a:r>
              <a:t/>
            </a:r>
            <a:endParaRPr/>
          </a:p>
          <a:p>
            <a:pPr indent="-406400" lvl="0" marL="457200" rtl="0" algn="l">
              <a:lnSpc>
                <a:spcPct val="90000"/>
              </a:lnSpc>
              <a:spcBef>
                <a:spcPts val="1000"/>
              </a:spcBef>
              <a:spcAft>
                <a:spcPts val="0"/>
              </a:spcAft>
              <a:buSzPts val="2800"/>
              <a:buChar char="❖"/>
            </a:pPr>
            <a:r>
              <a:rPr lang="en-GB"/>
              <a:t>Engaging with (emerging) space agencies</a:t>
            </a:r>
            <a:endParaRPr/>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t/>
            </a:r>
            <a:endParaRPr/>
          </a:p>
        </p:txBody>
      </p:sp>
      <p:sp>
        <p:nvSpPr>
          <p:cNvPr id="79" name="Google Shape;79;p3"/>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a:t>Deliverables and engagement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4"/>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p>
            <a:pPr indent="-406400" lvl="0" marL="457200" rtl="0" algn="l">
              <a:lnSpc>
                <a:spcPct val="90000"/>
              </a:lnSpc>
              <a:spcBef>
                <a:spcPts val="1000"/>
              </a:spcBef>
              <a:spcAft>
                <a:spcPts val="0"/>
              </a:spcAft>
              <a:buSzPts val="2800"/>
              <a:buChar char="❖"/>
            </a:pPr>
            <a:r>
              <a:rPr lang="en-GB"/>
              <a:t>Annual meeting 1-3 March 2023 - hybrid (Vienna)</a:t>
            </a:r>
            <a:endParaRPr/>
          </a:p>
          <a:p>
            <a:pPr indent="0" lvl="0" marL="457200" rtl="0" algn="l">
              <a:lnSpc>
                <a:spcPct val="90000"/>
              </a:lnSpc>
              <a:spcBef>
                <a:spcPts val="1000"/>
              </a:spcBef>
              <a:spcAft>
                <a:spcPts val="0"/>
              </a:spcAft>
              <a:buSzPts val="2800"/>
              <a:buNone/>
            </a:pPr>
            <a:r>
              <a:t/>
            </a:r>
            <a:endParaRPr/>
          </a:p>
          <a:p>
            <a:pPr indent="-406400" lvl="0" marL="457200" rtl="0" algn="l">
              <a:lnSpc>
                <a:spcPct val="90000"/>
              </a:lnSpc>
              <a:spcBef>
                <a:spcPts val="1000"/>
              </a:spcBef>
              <a:spcAft>
                <a:spcPts val="0"/>
              </a:spcAft>
              <a:buSzPts val="2800"/>
              <a:buChar char="❖"/>
            </a:pPr>
            <a:r>
              <a:rPr lang="en-GB"/>
              <a:t>Vice-chair position to be filled in by CEOS plenary 2023</a:t>
            </a:r>
            <a:endParaRPr/>
          </a:p>
          <a:p>
            <a:pPr indent="-381000" lvl="1" marL="914400" rtl="0" algn="l">
              <a:lnSpc>
                <a:spcPct val="90000"/>
              </a:lnSpc>
              <a:spcBef>
                <a:spcPts val="0"/>
              </a:spcBef>
              <a:spcAft>
                <a:spcPts val="0"/>
              </a:spcAft>
              <a:buSzPts val="2400"/>
              <a:buChar char="▪"/>
            </a:pPr>
            <a:r>
              <a:rPr lang="en-GB"/>
              <a:t>SANSA (Dan Matsapola) will become Chair</a:t>
            </a:r>
            <a:endParaRPr/>
          </a:p>
          <a:p>
            <a:pPr indent="-381000" lvl="1" marL="914400" rtl="0" algn="l">
              <a:lnSpc>
                <a:spcPct val="90000"/>
              </a:lnSpc>
              <a:spcBef>
                <a:spcPts val="0"/>
              </a:spcBef>
              <a:spcAft>
                <a:spcPts val="0"/>
              </a:spcAft>
              <a:buSzPts val="2400"/>
              <a:buChar char="▪"/>
            </a:pPr>
            <a:r>
              <a:rPr lang="en-GB"/>
              <a:t>Vice-Chair (nominations welcome)</a:t>
            </a:r>
            <a:endParaRPr/>
          </a:p>
          <a:p>
            <a:pPr indent="0" lvl="0" marL="0" rtl="0" algn="l">
              <a:lnSpc>
                <a:spcPct val="90000"/>
              </a:lnSpc>
              <a:spcBef>
                <a:spcPts val="1000"/>
              </a:spcBef>
              <a:spcAft>
                <a:spcPts val="0"/>
              </a:spcAft>
              <a:buSzPts val="2800"/>
              <a:buNone/>
            </a:pPr>
            <a:r>
              <a:t/>
            </a:r>
            <a:endParaRPr/>
          </a:p>
          <a:p>
            <a:pPr indent="-406400" lvl="0" marL="457200" rtl="0" algn="l">
              <a:lnSpc>
                <a:spcPct val="90000"/>
              </a:lnSpc>
              <a:spcBef>
                <a:spcPts val="1000"/>
              </a:spcBef>
              <a:spcAft>
                <a:spcPts val="0"/>
              </a:spcAft>
              <a:buSzPts val="2800"/>
              <a:buChar char="❖"/>
            </a:pPr>
            <a:r>
              <a:rPr lang="en-GB"/>
              <a:t>EOTEC DevNet way forward for next CEOS SIT</a:t>
            </a:r>
            <a:endParaRPr/>
          </a:p>
          <a:p>
            <a:pPr indent="0" lvl="0" marL="0" rtl="0" algn="l">
              <a:lnSpc>
                <a:spcPct val="90000"/>
              </a:lnSpc>
              <a:spcBef>
                <a:spcPts val="1000"/>
              </a:spcBef>
              <a:spcAft>
                <a:spcPts val="0"/>
              </a:spcAft>
              <a:buSzPts val="2800"/>
              <a:buNone/>
            </a:pPr>
            <a:r>
              <a:t/>
            </a:r>
            <a:endParaRPr/>
          </a:p>
        </p:txBody>
      </p:sp>
      <p:sp>
        <p:nvSpPr>
          <p:cNvPr id="85" name="Google Shape;85;p4"/>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a:t>What is next?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5"/>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Arial"/>
              <a:buNone/>
            </a:pPr>
            <a:r>
              <a:rPr lang="en-GB" sz="3400"/>
              <a:t>EOTEC DevNet: Connecting Capacity Builders</a:t>
            </a:r>
            <a:endParaRPr sz="3400"/>
          </a:p>
        </p:txBody>
      </p:sp>
      <p:sp>
        <p:nvSpPr>
          <p:cNvPr id="91" name="Google Shape;91;p5"/>
          <p:cNvSpPr txBox="1"/>
          <p:nvPr/>
        </p:nvSpPr>
        <p:spPr>
          <a:xfrm>
            <a:off x="460475" y="1209425"/>
            <a:ext cx="5183700" cy="5196600"/>
          </a:xfrm>
          <a:prstGeom prst="rect">
            <a:avLst/>
          </a:prstGeom>
          <a:noFill/>
          <a:ln>
            <a:noFill/>
          </a:ln>
        </p:spPr>
        <p:txBody>
          <a:bodyPr anchorCtr="0" anchor="t" bIns="45700" lIns="91425" spcFirstLastPara="1" rIns="91425" wrap="square" tIns="45700">
            <a:normAutofit fontScale="77500" lnSpcReduction="20000"/>
          </a:bodyPr>
          <a:lstStyle/>
          <a:p>
            <a:pPr indent="0" lvl="0" marL="0" marR="0" rtl="0" algn="l">
              <a:lnSpc>
                <a:spcPct val="110000"/>
              </a:lnSpc>
              <a:spcBef>
                <a:spcPts val="1500"/>
              </a:spcBef>
              <a:spcAft>
                <a:spcPts val="0"/>
              </a:spcAft>
              <a:buClr>
                <a:srgbClr val="000000"/>
              </a:buClr>
              <a:buSzPct val="100000"/>
              <a:buFont typeface="Arial"/>
              <a:buNone/>
            </a:pPr>
            <a:r>
              <a:rPr b="0" i="1" lang="en-GB" sz="2800" u="none" cap="none" strike="noStrike">
                <a:solidFill>
                  <a:schemeClr val="dk1"/>
                </a:solidFill>
                <a:latin typeface="Calibri"/>
                <a:ea typeface="Calibri"/>
                <a:cs typeface="Calibri"/>
                <a:sym typeface="Calibri"/>
              </a:rPr>
              <a:t>The Earth Observation Training, Education, and Capacity Development Network (EOTEC DevNet) plays a unique role in fostering collaboration and eliminating duplication among space-based asset providers and others engaged in EO-related capacity building. In particular, EOTEC:</a:t>
            </a:r>
            <a:endParaRPr b="0" i="1" sz="2800" u="none" cap="none" strike="noStrike">
              <a:solidFill>
                <a:schemeClr val="dk1"/>
              </a:solidFill>
              <a:latin typeface="Calibri"/>
              <a:ea typeface="Calibri"/>
              <a:cs typeface="Calibri"/>
              <a:sym typeface="Calibri"/>
            </a:endParaRPr>
          </a:p>
          <a:p>
            <a:pPr indent="0" lvl="0" marL="0" marR="0" rtl="0" algn="l">
              <a:lnSpc>
                <a:spcPct val="115000"/>
              </a:lnSpc>
              <a:spcBef>
                <a:spcPts val="800"/>
              </a:spcBef>
              <a:spcAft>
                <a:spcPts val="0"/>
              </a:spcAft>
              <a:buClr>
                <a:srgbClr val="000000"/>
              </a:buClr>
              <a:buSzPct val="100000"/>
              <a:buFont typeface="Arial"/>
              <a:buNone/>
            </a:pPr>
            <a:r>
              <a:t/>
            </a:r>
            <a:endParaRPr b="0" i="0" sz="1600" u="none" cap="none" strike="noStrike">
              <a:solidFill>
                <a:schemeClr val="dk1"/>
              </a:solidFill>
              <a:latin typeface="Calibri"/>
              <a:ea typeface="Calibri"/>
              <a:cs typeface="Calibri"/>
              <a:sym typeface="Calibri"/>
            </a:endParaRPr>
          </a:p>
          <a:p>
            <a:pPr indent="-351724" lvl="0" marL="457200" marR="0" rtl="0" algn="l">
              <a:lnSpc>
                <a:spcPct val="115000"/>
              </a:lnSpc>
              <a:spcBef>
                <a:spcPts val="0"/>
              </a:spcBef>
              <a:spcAft>
                <a:spcPts val="0"/>
              </a:spcAft>
              <a:buClr>
                <a:schemeClr val="dk1"/>
              </a:buClr>
              <a:buSzPct val="100000"/>
              <a:buFont typeface="Arial"/>
              <a:buChar char="➢"/>
            </a:pPr>
            <a:r>
              <a:rPr b="0" i="0" lang="en-GB" sz="2500" u="none" cap="none" strike="noStrike">
                <a:solidFill>
                  <a:schemeClr val="dk1"/>
                </a:solidFill>
                <a:latin typeface="Calibri"/>
                <a:ea typeface="Calibri"/>
                <a:cs typeface="Calibri"/>
                <a:sym typeface="Calibri"/>
              </a:rPr>
              <a:t>Hosts a diverse community spanning space asset providers and operational global/national met agencies, universities, regional science centers, and EO-related development initiatives</a:t>
            </a:r>
            <a:endParaRPr b="0" i="0" sz="2500" u="none" cap="none" strike="noStrike">
              <a:solidFill>
                <a:schemeClr val="dk1"/>
              </a:solidFill>
              <a:latin typeface="Calibri"/>
              <a:ea typeface="Calibri"/>
              <a:cs typeface="Calibri"/>
              <a:sym typeface="Calibri"/>
            </a:endParaRPr>
          </a:p>
          <a:p>
            <a:pPr indent="-351724" lvl="0" marL="457200" marR="0" rtl="0" algn="l">
              <a:lnSpc>
                <a:spcPct val="115000"/>
              </a:lnSpc>
              <a:spcBef>
                <a:spcPts val="0"/>
              </a:spcBef>
              <a:spcAft>
                <a:spcPts val="0"/>
              </a:spcAft>
              <a:buClr>
                <a:schemeClr val="dk1"/>
              </a:buClr>
              <a:buSzPct val="100000"/>
              <a:buFont typeface="Arial"/>
              <a:buChar char="➢"/>
            </a:pPr>
            <a:r>
              <a:rPr b="0" i="0" lang="en-GB" sz="2500" u="none" cap="none" strike="noStrike">
                <a:solidFill>
                  <a:schemeClr val="dk1"/>
                </a:solidFill>
                <a:latin typeface="Calibri"/>
                <a:ea typeface="Calibri"/>
                <a:cs typeface="Calibri"/>
                <a:sym typeface="Calibri"/>
              </a:rPr>
              <a:t>Has a distinct focus on identifying gaps and overlaps</a:t>
            </a:r>
            <a:endParaRPr b="0" i="0" sz="2500" u="none" cap="none" strike="noStrike">
              <a:solidFill>
                <a:schemeClr val="dk1"/>
              </a:solidFill>
              <a:latin typeface="Calibri"/>
              <a:ea typeface="Calibri"/>
              <a:cs typeface="Calibri"/>
              <a:sym typeface="Calibri"/>
            </a:endParaRPr>
          </a:p>
          <a:p>
            <a:pPr indent="-351724" lvl="0" marL="457200" marR="0" rtl="0" algn="l">
              <a:lnSpc>
                <a:spcPct val="115000"/>
              </a:lnSpc>
              <a:spcBef>
                <a:spcPts val="0"/>
              </a:spcBef>
              <a:spcAft>
                <a:spcPts val="0"/>
              </a:spcAft>
              <a:buClr>
                <a:schemeClr val="dk1"/>
              </a:buClr>
              <a:buSzPct val="100000"/>
              <a:buFont typeface="Arial"/>
              <a:buChar char="➢"/>
            </a:pPr>
            <a:r>
              <a:rPr b="0" i="0" lang="en-GB" sz="2500" u="none" cap="none" strike="noStrike">
                <a:solidFill>
                  <a:schemeClr val="dk1"/>
                </a:solidFill>
                <a:latin typeface="Calibri"/>
                <a:ea typeface="Calibri"/>
                <a:cs typeface="Calibri"/>
                <a:sym typeface="Calibri"/>
              </a:rPr>
              <a:t>Supports and enhances WGCapD and CEOS work and priorities</a:t>
            </a:r>
            <a:endParaRPr b="0" i="0" sz="2500" u="none" cap="none" strike="noStrike">
              <a:solidFill>
                <a:schemeClr val="dk1"/>
              </a:solidFill>
              <a:latin typeface="Calibri"/>
              <a:ea typeface="Calibri"/>
              <a:cs typeface="Calibri"/>
              <a:sym typeface="Calibri"/>
            </a:endParaRPr>
          </a:p>
        </p:txBody>
      </p:sp>
      <p:pic>
        <p:nvPicPr>
          <p:cNvPr id="92" name="Google Shape;92;p5"/>
          <p:cNvPicPr preferRelativeResize="0"/>
          <p:nvPr/>
        </p:nvPicPr>
        <p:blipFill rotWithShape="1">
          <a:blip r:embed="rId3">
            <a:alphaModFix/>
          </a:blip>
          <a:srcRect b="0" l="0" r="0" t="0"/>
          <a:stretch/>
        </p:blipFill>
        <p:spPr>
          <a:xfrm>
            <a:off x="6274400" y="2585425"/>
            <a:ext cx="5600174" cy="24446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6"/>
          <p:cNvSpPr txBox="1"/>
          <p:nvPr>
            <p:ph idx="1" type="body"/>
          </p:nvPr>
        </p:nvSpPr>
        <p:spPr>
          <a:xfrm>
            <a:off x="176058" y="1520783"/>
            <a:ext cx="11495400" cy="4662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t/>
            </a:r>
            <a:endParaRPr/>
          </a:p>
        </p:txBody>
      </p:sp>
      <p:sp>
        <p:nvSpPr>
          <p:cNvPr id="98" name="Google Shape;98;p6"/>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sz="4000"/>
              <a:t>A Growing Network of Capacity Builders</a:t>
            </a:r>
            <a:endParaRPr sz="4000"/>
          </a:p>
        </p:txBody>
      </p:sp>
      <p:pic>
        <p:nvPicPr>
          <p:cNvPr id="99" name="Google Shape;99;p6"/>
          <p:cNvPicPr preferRelativeResize="0"/>
          <p:nvPr/>
        </p:nvPicPr>
        <p:blipFill rotWithShape="1">
          <a:blip r:embed="rId3">
            <a:alphaModFix/>
          </a:blip>
          <a:srcRect b="0" l="-1140" r="1137" t="0"/>
          <a:stretch/>
        </p:blipFill>
        <p:spPr>
          <a:xfrm>
            <a:off x="386800" y="955050"/>
            <a:ext cx="10791674" cy="5639350"/>
          </a:xfrm>
          <a:prstGeom prst="rect">
            <a:avLst/>
          </a:prstGeom>
          <a:noFill/>
          <a:ln>
            <a:noFill/>
          </a:ln>
        </p:spPr>
      </p:pic>
      <p:pic>
        <p:nvPicPr>
          <p:cNvPr id="100" name="Google Shape;100;p6"/>
          <p:cNvPicPr preferRelativeResize="0"/>
          <p:nvPr/>
        </p:nvPicPr>
        <p:blipFill rotWithShape="1">
          <a:blip r:embed="rId4">
            <a:alphaModFix/>
          </a:blip>
          <a:srcRect b="0" l="0" r="0" t="0"/>
          <a:stretch/>
        </p:blipFill>
        <p:spPr>
          <a:xfrm>
            <a:off x="7026550" y="1099575"/>
            <a:ext cx="678576" cy="685675"/>
          </a:xfrm>
          <a:prstGeom prst="rect">
            <a:avLst/>
          </a:prstGeom>
          <a:noFill/>
          <a:ln>
            <a:noFill/>
          </a:ln>
        </p:spPr>
      </p:pic>
      <p:pic>
        <p:nvPicPr>
          <p:cNvPr id="101" name="Google Shape;101;p6"/>
          <p:cNvPicPr preferRelativeResize="0"/>
          <p:nvPr/>
        </p:nvPicPr>
        <p:blipFill rotWithShape="1">
          <a:blip r:embed="rId5">
            <a:alphaModFix/>
          </a:blip>
          <a:srcRect b="0" l="0" r="0" t="0"/>
          <a:stretch/>
        </p:blipFill>
        <p:spPr>
          <a:xfrm>
            <a:off x="5756725" y="1154536"/>
            <a:ext cx="678575" cy="575762"/>
          </a:xfrm>
          <a:prstGeom prst="rect">
            <a:avLst/>
          </a:prstGeom>
          <a:noFill/>
          <a:ln>
            <a:noFill/>
          </a:ln>
        </p:spPr>
      </p:pic>
      <p:pic>
        <p:nvPicPr>
          <p:cNvPr id="102" name="Google Shape;102;p6"/>
          <p:cNvPicPr preferRelativeResize="0"/>
          <p:nvPr/>
        </p:nvPicPr>
        <p:blipFill rotWithShape="1">
          <a:blip r:embed="rId6">
            <a:alphaModFix/>
          </a:blip>
          <a:srcRect b="0" l="0" r="0" t="0"/>
          <a:stretch/>
        </p:blipFill>
        <p:spPr>
          <a:xfrm>
            <a:off x="433626" y="1931149"/>
            <a:ext cx="1598343" cy="631275"/>
          </a:xfrm>
          <a:prstGeom prst="rect">
            <a:avLst/>
          </a:prstGeom>
          <a:noFill/>
          <a:ln>
            <a:noFill/>
          </a:ln>
        </p:spPr>
      </p:pic>
      <p:pic>
        <p:nvPicPr>
          <p:cNvPr id="103" name="Google Shape;103;p6"/>
          <p:cNvPicPr preferRelativeResize="0"/>
          <p:nvPr/>
        </p:nvPicPr>
        <p:blipFill rotWithShape="1">
          <a:blip r:embed="rId7">
            <a:alphaModFix/>
          </a:blip>
          <a:srcRect b="0" l="0" r="0" t="0"/>
          <a:stretch/>
        </p:blipFill>
        <p:spPr>
          <a:xfrm>
            <a:off x="9629074" y="1154525"/>
            <a:ext cx="842670" cy="926000"/>
          </a:xfrm>
          <a:prstGeom prst="rect">
            <a:avLst/>
          </a:prstGeom>
          <a:noFill/>
          <a:ln>
            <a:noFill/>
          </a:ln>
        </p:spPr>
      </p:pic>
      <p:pic>
        <p:nvPicPr>
          <p:cNvPr id="104" name="Google Shape;104;p6"/>
          <p:cNvPicPr preferRelativeResize="0"/>
          <p:nvPr/>
        </p:nvPicPr>
        <p:blipFill rotWithShape="1">
          <a:blip r:embed="rId8">
            <a:alphaModFix/>
          </a:blip>
          <a:srcRect b="0" l="0" r="0" t="0"/>
          <a:stretch/>
        </p:blipFill>
        <p:spPr>
          <a:xfrm>
            <a:off x="5826400" y="4753500"/>
            <a:ext cx="1371351" cy="685676"/>
          </a:xfrm>
          <a:prstGeom prst="rect">
            <a:avLst/>
          </a:prstGeom>
          <a:noFill/>
          <a:ln>
            <a:noFill/>
          </a:ln>
        </p:spPr>
      </p:pic>
      <p:pic>
        <p:nvPicPr>
          <p:cNvPr id="105" name="Google Shape;105;p6"/>
          <p:cNvPicPr preferRelativeResize="0"/>
          <p:nvPr/>
        </p:nvPicPr>
        <p:blipFill rotWithShape="1">
          <a:blip r:embed="rId9">
            <a:alphaModFix/>
          </a:blip>
          <a:srcRect b="0" l="0" r="0" t="0"/>
          <a:stretch/>
        </p:blipFill>
        <p:spPr>
          <a:xfrm>
            <a:off x="9465410" y="5104550"/>
            <a:ext cx="595886" cy="575775"/>
          </a:xfrm>
          <a:prstGeom prst="rect">
            <a:avLst/>
          </a:prstGeom>
          <a:noFill/>
          <a:ln>
            <a:noFill/>
          </a:ln>
        </p:spPr>
      </p:pic>
      <p:pic>
        <p:nvPicPr>
          <p:cNvPr id="106" name="Google Shape;106;p6"/>
          <p:cNvPicPr preferRelativeResize="0"/>
          <p:nvPr/>
        </p:nvPicPr>
        <p:blipFill rotWithShape="1">
          <a:blip r:embed="rId10">
            <a:alphaModFix/>
          </a:blip>
          <a:srcRect b="0" l="0" r="0" t="0"/>
          <a:stretch/>
        </p:blipFill>
        <p:spPr>
          <a:xfrm>
            <a:off x="143641" y="2960954"/>
            <a:ext cx="842675" cy="631292"/>
          </a:xfrm>
          <a:prstGeom prst="rect">
            <a:avLst/>
          </a:prstGeom>
          <a:noFill/>
          <a:ln>
            <a:noFill/>
          </a:ln>
        </p:spPr>
      </p:pic>
      <p:pic>
        <p:nvPicPr>
          <p:cNvPr id="107" name="Google Shape;107;p6"/>
          <p:cNvPicPr preferRelativeResize="0"/>
          <p:nvPr/>
        </p:nvPicPr>
        <p:blipFill rotWithShape="1">
          <a:blip r:embed="rId11">
            <a:alphaModFix/>
          </a:blip>
          <a:srcRect b="0" l="0" r="0" t="0"/>
          <a:stretch/>
        </p:blipFill>
        <p:spPr>
          <a:xfrm>
            <a:off x="1763200" y="5721650"/>
            <a:ext cx="595900" cy="595900"/>
          </a:xfrm>
          <a:prstGeom prst="rect">
            <a:avLst/>
          </a:prstGeom>
          <a:noFill/>
          <a:ln>
            <a:noFill/>
          </a:ln>
        </p:spPr>
      </p:pic>
      <p:pic>
        <p:nvPicPr>
          <p:cNvPr id="108" name="Google Shape;108;p6"/>
          <p:cNvPicPr preferRelativeResize="0"/>
          <p:nvPr/>
        </p:nvPicPr>
        <p:blipFill rotWithShape="1">
          <a:blip r:embed="rId12">
            <a:alphaModFix/>
          </a:blip>
          <a:srcRect b="0" l="0" r="0" t="0"/>
          <a:stretch/>
        </p:blipFill>
        <p:spPr>
          <a:xfrm>
            <a:off x="260950" y="4659425"/>
            <a:ext cx="1032463" cy="729998"/>
          </a:xfrm>
          <a:prstGeom prst="rect">
            <a:avLst/>
          </a:prstGeom>
          <a:noFill/>
          <a:ln>
            <a:noFill/>
          </a:ln>
        </p:spPr>
      </p:pic>
      <p:pic>
        <p:nvPicPr>
          <p:cNvPr id="109" name="Google Shape;109;p6"/>
          <p:cNvPicPr preferRelativeResize="0"/>
          <p:nvPr/>
        </p:nvPicPr>
        <p:blipFill rotWithShape="1">
          <a:blip r:embed="rId13">
            <a:alphaModFix/>
          </a:blip>
          <a:srcRect b="0" l="0" r="0" t="0"/>
          <a:stretch/>
        </p:blipFill>
        <p:spPr>
          <a:xfrm>
            <a:off x="6028275" y="5819655"/>
            <a:ext cx="842675" cy="690020"/>
          </a:xfrm>
          <a:prstGeom prst="rect">
            <a:avLst/>
          </a:prstGeom>
          <a:noFill/>
          <a:ln>
            <a:noFill/>
          </a:ln>
        </p:spPr>
      </p:pic>
      <p:pic>
        <p:nvPicPr>
          <p:cNvPr id="110" name="Google Shape;110;p6"/>
          <p:cNvPicPr preferRelativeResize="0"/>
          <p:nvPr/>
        </p:nvPicPr>
        <p:blipFill rotWithShape="1">
          <a:blip r:embed="rId14">
            <a:alphaModFix/>
          </a:blip>
          <a:srcRect b="0" l="0" r="0" t="0"/>
          <a:stretch/>
        </p:blipFill>
        <p:spPr>
          <a:xfrm>
            <a:off x="8308075" y="5680313"/>
            <a:ext cx="678575" cy="678575"/>
          </a:xfrm>
          <a:prstGeom prst="rect">
            <a:avLst/>
          </a:prstGeom>
          <a:noFill/>
          <a:ln>
            <a:noFill/>
          </a:ln>
        </p:spPr>
      </p:pic>
      <p:pic>
        <p:nvPicPr>
          <p:cNvPr id="111" name="Google Shape;111;p6"/>
          <p:cNvPicPr preferRelativeResize="0"/>
          <p:nvPr/>
        </p:nvPicPr>
        <p:blipFill rotWithShape="1">
          <a:blip r:embed="rId15">
            <a:alphaModFix/>
          </a:blip>
          <a:srcRect b="0" l="0" r="0" t="0"/>
          <a:stretch/>
        </p:blipFill>
        <p:spPr>
          <a:xfrm>
            <a:off x="3737200" y="1099563"/>
            <a:ext cx="1181651" cy="1181651"/>
          </a:xfrm>
          <a:prstGeom prst="rect">
            <a:avLst/>
          </a:prstGeom>
          <a:noFill/>
          <a:ln>
            <a:noFill/>
          </a:ln>
        </p:spPr>
      </p:pic>
      <p:pic>
        <p:nvPicPr>
          <p:cNvPr id="112" name="Google Shape;112;p6"/>
          <p:cNvPicPr preferRelativeResize="0"/>
          <p:nvPr/>
        </p:nvPicPr>
        <p:blipFill rotWithShape="1">
          <a:blip r:embed="rId16">
            <a:alphaModFix/>
          </a:blip>
          <a:srcRect b="0" l="0" r="0" t="0"/>
          <a:stretch/>
        </p:blipFill>
        <p:spPr>
          <a:xfrm>
            <a:off x="8411875" y="1099575"/>
            <a:ext cx="891500" cy="650801"/>
          </a:xfrm>
          <a:prstGeom prst="rect">
            <a:avLst/>
          </a:prstGeom>
          <a:noFill/>
          <a:ln>
            <a:noFill/>
          </a:ln>
        </p:spPr>
      </p:pic>
      <p:pic>
        <p:nvPicPr>
          <p:cNvPr id="113" name="Google Shape;113;p6"/>
          <p:cNvPicPr preferRelativeResize="0"/>
          <p:nvPr/>
        </p:nvPicPr>
        <p:blipFill rotWithShape="1">
          <a:blip r:embed="rId17">
            <a:alphaModFix/>
          </a:blip>
          <a:srcRect b="0" l="0" r="0" t="0"/>
          <a:stretch/>
        </p:blipFill>
        <p:spPr>
          <a:xfrm>
            <a:off x="10171766" y="5389416"/>
            <a:ext cx="678575" cy="678575"/>
          </a:xfrm>
          <a:prstGeom prst="rect">
            <a:avLst/>
          </a:prstGeom>
          <a:noFill/>
          <a:ln>
            <a:noFill/>
          </a:ln>
        </p:spPr>
      </p:pic>
      <p:pic>
        <p:nvPicPr>
          <p:cNvPr id="114" name="Google Shape;114;p6"/>
          <p:cNvPicPr preferRelativeResize="0"/>
          <p:nvPr/>
        </p:nvPicPr>
        <p:blipFill rotWithShape="1">
          <a:blip r:embed="rId18">
            <a:alphaModFix/>
          </a:blip>
          <a:srcRect b="0" l="0" r="0" t="0"/>
          <a:stretch/>
        </p:blipFill>
        <p:spPr>
          <a:xfrm>
            <a:off x="672463" y="5326214"/>
            <a:ext cx="969773" cy="646506"/>
          </a:xfrm>
          <a:prstGeom prst="rect">
            <a:avLst/>
          </a:prstGeom>
          <a:noFill/>
          <a:ln>
            <a:noFill/>
          </a:ln>
        </p:spPr>
      </p:pic>
      <p:pic>
        <p:nvPicPr>
          <p:cNvPr id="115" name="Google Shape;115;p6"/>
          <p:cNvPicPr preferRelativeResize="0"/>
          <p:nvPr/>
        </p:nvPicPr>
        <p:blipFill rotWithShape="1">
          <a:blip r:embed="rId19">
            <a:alphaModFix/>
          </a:blip>
          <a:srcRect b="0" l="0" r="0" t="0"/>
          <a:stretch/>
        </p:blipFill>
        <p:spPr>
          <a:xfrm>
            <a:off x="4918850" y="1750375"/>
            <a:ext cx="891499" cy="240370"/>
          </a:xfrm>
          <a:prstGeom prst="rect">
            <a:avLst/>
          </a:prstGeom>
          <a:noFill/>
          <a:ln>
            <a:noFill/>
          </a:ln>
        </p:spPr>
      </p:pic>
      <p:pic>
        <p:nvPicPr>
          <p:cNvPr id="116" name="Google Shape;116;p6"/>
          <p:cNvPicPr preferRelativeResize="0"/>
          <p:nvPr/>
        </p:nvPicPr>
        <p:blipFill rotWithShape="1">
          <a:blip r:embed="rId20">
            <a:alphaModFix/>
          </a:blip>
          <a:srcRect b="0" l="0" r="0" t="0"/>
          <a:stretch/>
        </p:blipFill>
        <p:spPr>
          <a:xfrm>
            <a:off x="7364238" y="5570675"/>
            <a:ext cx="678575" cy="678575"/>
          </a:xfrm>
          <a:prstGeom prst="rect">
            <a:avLst/>
          </a:prstGeom>
          <a:noFill/>
          <a:ln>
            <a:noFill/>
          </a:ln>
        </p:spPr>
      </p:pic>
      <p:pic>
        <p:nvPicPr>
          <p:cNvPr id="117" name="Google Shape;117;p6"/>
          <p:cNvPicPr preferRelativeResize="0"/>
          <p:nvPr/>
        </p:nvPicPr>
        <p:blipFill rotWithShape="1">
          <a:blip r:embed="rId21">
            <a:alphaModFix/>
          </a:blip>
          <a:srcRect b="0" l="0" r="0" t="0"/>
          <a:stretch/>
        </p:blipFill>
        <p:spPr>
          <a:xfrm>
            <a:off x="10892383" y="4346400"/>
            <a:ext cx="1243017" cy="407100"/>
          </a:xfrm>
          <a:prstGeom prst="rect">
            <a:avLst/>
          </a:prstGeom>
          <a:noFill/>
          <a:ln>
            <a:noFill/>
          </a:ln>
        </p:spPr>
      </p:pic>
      <p:pic>
        <p:nvPicPr>
          <p:cNvPr id="118" name="Google Shape;118;p6"/>
          <p:cNvPicPr preferRelativeResize="0"/>
          <p:nvPr/>
        </p:nvPicPr>
        <p:blipFill rotWithShape="1">
          <a:blip r:embed="rId22">
            <a:alphaModFix/>
          </a:blip>
          <a:srcRect b="0" l="0" r="0" t="0"/>
          <a:stretch/>
        </p:blipFill>
        <p:spPr>
          <a:xfrm>
            <a:off x="10960800" y="3708325"/>
            <a:ext cx="1181650" cy="496209"/>
          </a:xfrm>
          <a:prstGeom prst="rect">
            <a:avLst/>
          </a:prstGeom>
          <a:noFill/>
          <a:ln>
            <a:noFill/>
          </a:ln>
        </p:spPr>
      </p:pic>
      <p:pic>
        <p:nvPicPr>
          <p:cNvPr id="119" name="Google Shape;119;p6"/>
          <p:cNvPicPr preferRelativeResize="0"/>
          <p:nvPr/>
        </p:nvPicPr>
        <p:blipFill rotWithShape="1">
          <a:blip r:embed="rId23">
            <a:alphaModFix/>
          </a:blip>
          <a:srcRect b="0" l="0" r="0" t="0"/>
          <a:stretch/>
        </p:blipFill>
        <p:spPr>
          <a:xfrm>
            <a:off x="2971674" y="1730299"/>
            <a:ext cx="891499" cy="714580"/>
          </a:xfrm>
          <a:prstGeom prst="rect">
            <a:avLst/>
          </a:prstGeom>
          <a:noFill/>
          <a:ln>
            <a:noFill/>
          </a:ln>
        </p:spPr>
      </p:pic>
      <p:pic>
        <p:nvPicPr>
          <p:cNvPr id="120" name="Google Shape;120;p6"/>
          <p:cNvPicPr preferRelativeResize="0"/>
          <p:nvPr/>
        </p:nvPicPr>
        <p:blipFill rotWithShape="1">
          <a:blip r:embed="rId24">
            <a:alphaModFix/>
          </a:blip>
          <a:srcRect b="0" l="0" r="0" t="0"/>
          <a:stretch/>
        </p:blipFill>
        <p:spPr>
          <a:xfrm>
            <a:off x="11001200" y="5164400"/>
            <a:ext cx="1100850" cy="456075"/>
          </a:xfrm>
          <a:prstGeom prst="rect">
            <a:avLst/>
          </a:prstGeom>
          <a:noFill/>
          <a:ln>
            <a:noFill/>
          </a:ln>
        </p:spPr>
      </p:pic>
      <p:pic>
        <p:nvPicPr>
          <p:cNvPr id="121" name="Google Shape;121;p6"/>
          <p:cNvPicPr preferRelativeResize="0"/>
          <p:nvPr/>
        </p:nvPicPr>
        <p:blipFill rotWithShape="1">
          <a:blip r:embed="rId25">
            <a:alphaModFix/>
          </a:blip>
          <a:srcRect b="0" l="0" r="0" t="0"/>
          <a:stretch/>
        </p:blipFill>
        <p:spPr>
          <a:xfrm>
            <a:off x="147375" y="3880325"/>
            <a:ext cx="525100" cy="779100"/>
          </a:xfrm>
          <a:prstGeom prst="rect">
            <a:avLst/>
          </a:prstGeom>
          <a:noFill/>
          <a:ln>
            <a:noFill/>
          </a:ln>
        </p:spPr>
      </p:pic>
      <p:pic>
        <p:nvPicPr>
          <p:cNvPr id="122" name="Google Shape;122;p6"/>
          <p:cNvPicPr preferRelativeResize="0"/>
          <p:nvPr/>
        </p:nvPicPr>
        <p:blipFill rotWithShape="1">
          <a:blip r:embed="rId26">
            <a:alphaModFix/>
          </a:blip>
          <a:srcRect b="0" l="0" r="0" t="0"/>
          <a:stretch/>
        </p:blipFill>
        <p:spPr>
          <a:xfrm>
            <a:off x="10672954" y="2909996"/>
            <a:ext cx="678571" cy="722479"/>
          </a:xfrm>
          <a:prstGeom prst="rect">
            <a:avLst/>
          </a:prstGeom>
          <a:noFill/>
          <a:ln>
            <a:noFill/>
          </a:ln>
        </p:spPr>
      </p:pic>
      <p:pic>
        <p:nvPicPr>
          <p:cNvPr id="123" name="Google Shape;123;p6"/>
          <p:cNvPicPr preferRelativeResize="0"/>
          <p:nvPr/>
        </p:nvPicPr>
        <p:blipFill rotWithShape="1">
          <a:blip r:embed="rId27">
            <a:alphaModFix/>
          </a:blip>
          <a:srcRect b="0" l="0" r="0" t="0"/>
          <a:stretch/>
        </p:blipFill>
        <p:spPr>
          <a:xfrm>
            <a:off x="4225800" y="5972713"/>
            <a:ext cx="1100850" cy="488487"/>
          </a:xfrm>
          <a:prstGeom prst="rect">
            <a:avLst/>
          </a:prstGeom>
          <a:noFill/>
          <a:ln>
            <a:noFill/>
          </a:ln>
        </p:spPr>
      </p:pic>
      <p:pic>
        <p:nvPicPr>
          <p:cNvPr id="124" name="Google Shape;124;p6"/>
          <p:cNvPicPr preferRelativeResize="0"/>
          <p:nvPr/>
        </p:nvPicPr>
        <p:blipFill rotWithShape="1">
          <a:blip r:embed="rId28">
            <a:alphaModFix/>
          </a:blip>
          <a:srcRect b="0" l="0" r="0" t="0"/>
          <a:stretch/>
        </p:blipFill>
        <p:spPr>
          <a:xfrm>
            <a:off x="9906467" y="2180992"/>
            <a:ext cx="842675" cy="842675"/>
          </a:xfrm>
          <a:prstGeom prst="rect">
            <a:avLst/>
          </a:prstGeom>
          <a:noFill/>
          <a:ln>
            <a:noFill/>
          </a:ln>
        </p:spPr>
      </p:pic>
      <p:pic>
        <p:nvPicPr>
          <p:cNvPr id="125" name="Google Shape;125;p6"/>
          <p:cNvPicPr preferRelativeResize="0"/>
          <p:nvPr/>
        </p:nvPicPr>
        <p:blipFill rotWithShape="1">
          <a:blip r:embed="rId29">
            <a:alphaModFix/>
          </a:blip>
          <a:srcRect b="0" l="0" r="0" t="0"/>
          <a:stretch/>
        </p:blipFill>
        <p:spPr>
          <a:xfrm>
            <a:off x="2718113" y="6067996"/>
            <a:ext cx="1243026" cy="483129"/>
          </a:xfrm>
          <a:prstGeom prst="rect">
            <a:avLst/>
          </a:prstGeom>
          <a:noFill/>
          <a:ln>
            <a:noFill/>
          </a:ln>
        </p:spPr>
      </p:pic>
      <p:pic>
        <p:nvPicPr>
          <p:cNvPr id="126" name="Google Shape;126;p6"/>
          <p:cNvPicPr preferRelativeResize="0"/>
          <p:nvPr/>
        </p:nvPicPr>
        <p:blipFill rotWithShape="1">
          <a:blip r:embed="rId30">
            <a:alphaModFix/>
          </a:blip>
          <a:srcRect b="0" l="0" r="0" t="0"/>
          <a:stretch/>
        </p:blipFill>
        <p:spPr>
          <a:xfrm>
            <a:off x="2934766" y="1182574"/>
            <a:ext cx="725883" cy="407099"/>
          </a:xfrm>
          <a:prstGeom prst="rect">
            <a:avLst/>
          </a:prstGeom>
          <a:noFill/>
          <a:ln>
            <a:noFill/>
          </a:ln>
        </p:spPr>
      </p:pic>
      <p:pic>
        <p:nvPicPr>
          <p:cNvPr id="127" name="Google Shape;127;p6"/>
          <p:cNvPicPr preferRelativeResize="0"/>
          <p:nvPr/>
        </p:nvPicPr>
        <p:blipFill rotWithShape="1">
          <a:blip r:embed="rId31">
            <a:alphaModFix/>
          </a:blip>
          <a:srcRect b="0" l="0" r="0" t="0"/>
          <a:stretch/>
        </p:blipFill>
        <p:spPr>
          <a:xfrm>
            <a:off x="2122230" y="1425958"/>
            <a:ext cx="595901" cy="38314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7"/>
          <p:cNvSpPr txBox="1"/>
          <p:nvPr>
            <p:ph idx="1" type="body"/>
          </p:nvPr>
        </p:nvSpPr>
        <p:spPr>
          <a:xfrm>
            <a:off x="-56775" y="1406125"/>
            <a:ext cx="9141000" cy="23598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1000"/>
              </a:spcBef>
              <a:spcAft>
                <a:spcPts val="0"/>
              </a:spcAft>
              <a:buSzPts val="2800"/>
              <a:buNone/>
            </a:pPr>
            <a:r>
              <a:rPr i="1" lang="en-GB" sz="1600">
                <a:highlight>
                  <a:srgbClr val="FFFFFF"/>
                </a:highlight>
              </a:rPr>
              <a:t>“</a:t>
            </a:r>
            <a:r>
              <a:rPr b="1" i="1" lang="en-GB" sz="1600">
                <a:highlight>
                  <a:srgbClr val="FFFFFF"/>
                </a:highlight>
              </a:rPr>
              <a:t>I am glad to be part of EOTEC because it's an interesting platform to share up-to-date information on innovative GIS/RS ideas/data and services</a:t>
            </a:r>
            <a:r>
              <a:rPr i="1" lang="en-GB" sz="1600">
                <a:highlight>
                  <a:srgbClr val="FFFFFF"/>
                </a:highlight>
              </a:rPr>
              <a:t>. Currently, there are free and high quality EO products and high capabilities and tools to support sustainable development goals in developing world. However, the use and usability of RS solutions in developing countries, like sub Saharan African countries, is low. Most decision making is impaired by lack of spatial solutions. To that end, experts from GIS and RS or related areas can be part and parcel for mitigation of recurring problems. I encourage GIS/RS experts as well as others from related disciplines to join this network so as to contribute their part for achieving the goals of fostering global development, ensuring food security and mitigation of climate change."</a:t>
            </a:r>
            <a:r>
              <a:rPr lang="en-GB" sz="1600">
                <a:highlight>
                  <a:srgbClr val="FFFFFF"/>
                </a:highlight>
              </a:rPr>
              <a:t> </a:t>
            </a:r>
            <a:endParaRPr sz="1600">
              <a:highlight>
                <a:srgbClr val="FFFFFF"/>
              </a:highlight>
            </a:endParaRPr>
          </a:p>
          <a:p>
            <a:pPr indent="0" lvl="0" marL="0" rtl="0" algn="l">
              <a:lnSpc>
                <a:spcPct val="90000"/>
              </a:lnSpc>
              <a:spcBef>
                <a:spcPts val="1000"/>
              </a:spcBef>
              <a:spcAft>
                <a:spcPts val="0"/>
              </a:spcAft>
              <a:buSzPts val="2800"/>
              <a:buNone/>
            </a:pPr>
            <a:r>
              <a:t/>
            </a:r>
            <a:endParaRPr sz="1800">
              <a:highlight>
                <a:srgbClr val="FFFFFF"/>
              </a:highlight>
            </a:endParaRPr>
          </a:p>
          <a:p>
            <a:pPr indent="457200" lvl="0" marL="1828800" rtl="0" algn="l">
              <a:lnSpc>
                <a:spcPct val="90000"/>
              </a:lnSpc>
              <a:spcBef>
                <a:spcPts val="1000"/>
              </a:spcBef>
              <a:spcAft>
                <a:spcPts val="0"/>
              </a:spcAft>
              <a:buSzPts val="2800"/>
              <a:buNone/>
            </a:pPr>
            <a:r>
              <a:rPr lang="en-GB" sz="1800">
                <a:highlight>
                  <a:srgbClr val="FFFFFF"/>
                </a:highlight>
              </a:rPr>
              <a:t>		</a:t>
            </a:r>
            <a:endParaRPr sz="1800">
              <a:highlight>
                <a:srgbClr val="FFFFFF"/>
              </a:highlight>
            </a:endParaRPr>
          </a:p>
          <a:p>
            <a:pPr indent="457200" lvl="0" marL="2743200" rtl="0" algn="l">
              <a:lnSpc>
                <a:spcPct val="90000"/>
              </a:lnSpc>
              <a:spcBef>
                <a:spcPts val="1000"/>
              </a:spcBef>
              <a:spcAft>
                <a:spcPts val="0"/>
              </a:spcAft>
              <a:buSzPts val="2800"/>
              <a:buNone/>
            </a:pPr>
            <a:r>
              <a:t/>
            </a:r>
            <a:endParaRPr i="1" sz="1600">
              <a:highlight>
                <a:srgbClr val="FFFFFF"/>
              </a:highlight>
            </a:endParaRPr>
          </a:p>
        </p:txBody>
      </p:sp>
      <p:sp>
        <p:nvSpPr>
          <p:cNvPr id="133" name="Google Shape;133;p7"/>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a:t>CoP Engagement is Strong</a:t>
            </a:r>
            <a:endParaRPr/>
          </a:p>
        </p:txBody>
      </p:sp>
      <p:pic>
        <p:nvPicPr>
          <p:cNvPr id="134" name="Google Shape;134;p7"/>
          <p:cNvPicPr preferRelativeResize="0"/>
          <p:nvPr/>
        </p:nvPicPr>
        <p:blipFill rotWithShape="1">
          <a:blip r:embed="rId3">
            <a:alphaModFix/>
          </a:blip>
          <a:srcRect b="0" l="0" r="0" t="0"/>
          <a:stretch/>
        </p:blipFill>
        <p:spPr>
          <a:xfrm>
            <a:off x="9930650" y="1177525"/>
            <a:ext cx="1576724" cy="1576724"/>
          </a:xfrm>
          <a:prstGeom prst="rect">
            <a:avLst/>
          </a:prstGeom>
          <a:noFill/>
          <a:ln>
            <a:noFill/>
          </a:ln>
        </p:spPr>
      </p:pic>
      <p:sp>
        <p:nvSpPr>
          <p:cNvPr id="135" name="Google Shape;135;p7"/>
          <p:cNvSpPr txBox="1"/>
          <p:nvPr/>
        </p:nvSpPr>
        <p:spPr>
          <a:xfrm>
            <a:off x="9390300" y="2723275"/>
            <a:ext cx="2731500" cy="1246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Terefe Hanchiso</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Co-lead of EOTEC DevNet Africa Region Community of Practice Task Team,</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Wolkite University (Ethiopia), Department of Natural Resource Management</a:t>
            </a:r>
            <a:endParaRPr b="0" i="0" sz="1100" u="none" cap="none" strike="noStrike">
              <a:solidFill>
                <a:srgbClr val="000000"/>
              </a:solidFill>
              <a:latin typeface="Arial"/>
              <a:ea typeface="Arial"/>
              <a:cs typeface="Arial"/>
              <a:sym typeface="Arial"/>
            </a:endParaRPr>
          </a:p>
        </p:txBody>
      </p:sp>
      <p:sp>
        <p:nvSpPr>
          <p:cNvPr id="136" name="Google Shape;136;p7"/>
          <p:cNvSpPr txBox="1"/>
          <p:nvPr/>
        </p:nvSpPr>
        <p:spPr>
          <a:xfrm>
            <a:off x="1462150" y="4641175"/>
            <a:ext cx="2637600" cy="1416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Adrian Guzman</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Arial"/>
                <a:ea typeface="Arial"/>
                <a:cs typeface="Arial"/>
                <a:sym typeface="Arial"/>
              </a:rPr>
              <a:t>Co-lead of the EOTEC DevNet Americas Region thematic working group on floods, Satellite Constellation Manager and International Relations and Space Security Coordinator for the Mexican Space Agency</a:t>
            </a:r>
            <a:endParaRPr b="0" i="0" sz="1400" u="none" cap="none" strike="noStrike">
              <a:solidFill>
                <a:srgbClr val="000000"/>
              </a:solidFill>
              <a:latin typeface="Arial"/>
              <a:ea typeface="Arial"/>
              <a:cs typeface="Arial"/>
              <a:sym typeface="Arial"/>
            </a:endParaRPr>
          </a:p>
        </p:txBody>
      </p:sp>
      <p:pic>
        <p:nvPicPr>
          <p:cNvPr id="137" name="Google Shape;137;p7"/>
          <p:cNvPicPr preferRelativeResize="0"/>
          <p:nvPr/>
        </p:nvPicPr>
        <p:blipFill rotWithShape="1">
          <a:blip r:embed="rId4">
            <a:alphaModFix/>
          </a:blip>
          <a:srcRect b="0" l="0" r="0" t="0"/>
          <a:stretch/>
        </p:blipFill>
        <p:spPr>
          <a:xfrm>
            <a:off x="279229" y="4339300"/>
            <a:ext cx="1066350" cy="1867799"/>
          </a:xfrm>
          <a:prstGeom prst="rect">
            <a:avLst/>
          </a:prstGeom>
          <a:noFill/>
          <a:ln>
            <a:noFill/>
          </a:ln>
        </p:spPr>
      </p:pic>
      <p:sp>
        <p:nvSpPr>
          <p:cNvPr id="138" name="Google Shape;138;p7"/>
          <p:cNvSpPr txBox="1"/>
          <p:nvPr>
            <p:ph idx="1" type="body"/>
          </p:nvPr>
        </p:nvSpPr>
        <p:spPr>
          <a:xfrm>
            <a:off x="4500975" y="4239775"/>
            <a:ext cx="7394400" cy="2359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2800"/>
              <a:buNone/>
            </a:pPr>
            <a:r>
              <a:rPr i="1" lang="en-GB" sz="1600">
                <a:highlight>
                  <a:srgbClr val="FFFFFF"/>
                </a:highlight>
              </a:rPr>
              <a:t>“This “Tracker of Flood Resources and Capacity Tools” is very helpful for Americas region - it serves as an important connection between satellite developers, data providers and end users. It is sometimes difficult to direct students or users to the right resources but now we share this multilingual tracker with them. </a:t>
            </a:r>
            <a:r>
              <a:rPr b="1" i="1" lang="en-GB" sz="1600">
                <a:highlight>
                  <a:srgbClr val="FFFFFF"/>
                </a:highlight>
              </a:rPr>
              <a:t>As a result, we already are seeing people find and participate in relevant trainings and appreciate EOTEC DevNet serving as a useful connection point for academia, research institutions and practitioners.</a:t>
            </a:r>
            <a:r>
              <a:rPr i="1" lang="en-GB" sz="1600">
                <a:highlight>
                  <a:srgbClr val="FFFFFF"/>
                </a:highlight>
              </a:rPr>
              <a:t>”</a:t>
            </a:r>
            <a:endParaRPr sz="1800">
              <a:highlight>
                <a:srgbClr val="FFFFFF"/>
              </a:highlight>
            </a:endParaRPr>
          </a:p>
          <a:p>
            <a:pPr indent="457200" lvl="0" marL="1828800" rtl="0" algn="l">
              <a:lnSpc>
                <a:spcPct val="90000"/>
              </a:lnSpc>
              <a:spcBef>
                <a:spcPts val="1000"/>
              </a:spcBef>
              <a:spcAft>
                <a:spcPts val="0"/>
              </a:spcAft>
              <a:buSzPts val="2800"/>
              <a:buNone/>
            </a:pPr>
            <a:r>
              <a:rPr lang="en-GB" sz="1800">
                <a:highlight>
                  <a:srgbClr val="FFFFFF"/>
                </a:highlight>
              </a:rPr>
              <a:t>		</a:t>
            </a:r>
            <a:endParaRPr sz="1800">
              <a:highlight>
                <a:srgbClr val="FFFFFF"/>
              </a:highlight>
            </a:endParaRPr>
          </a:p>
          <a:p>
            <a:pPr indent="457200" lvl="0" marL="2743200" rtl="0" algn="l">
              <a:lnSpc>
                <a:spcPct val="90000"/>
              </a:lnSpc>
              <a:spcBef>
                <a:spcPts val="1000"/>
              </a:spcBef>
              <a:spcAft>
                <a:spcPts val="0"/>
              </a:spcAft>
              <a:buSzPts val="2800"/>
              <a:buNone/>
            </a:pPr>
            <a:r>
              <a:t/>
            </a:r>
            <a:endParaRPr i="1" sz="1600">
              <a:highlight>
                <a:srgbClr val="FFFFFF"/>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8"/>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Arial"/>
              <a:buNone/>
            </a:pPr>
            <a:r>
              <a:rPr lang="en-GB"/>
              <a:t>Key Accomplishments</a:t>
            </a:r>
            <a:endParaRPr/>
          </a:p>
        </p:txBody>
      </p:sp>
      <p:sp>
        <p:nvSpPr>
          <p:cNvPr id="144" name="Google Shape;144;p8"/>
          <p:cNvSpPr txBox="1"/>
          <p:nvPr/>
        </p:nvSpPr>
        <p:spPr>
          <a:xfrm>
            <a:off x="253025" y="1139350"/>
            <a:ext cx="5530200" cy="5367900"/>
          </a:xfrm>
          <a:prstGeom prst="rect">
            <a:avLst/>
          </a:prstGeom>
          <a:noFill/>
          <a:ln>
            <a:noFill/>
          </a:ln>
        </p:spPr>
        <p:txBody>
          <a:bodyPr anchorCtr="0" anchor="t" bIns="45700" lIns="91425" spcFirstLastPara="1" rIns="91425" wrap="square" tIns="45700">
            <a:normAutofit fontScale="85000" lnSpcReduction="10000"/>
          </a:bodyPr>
          <a:lstStyle/>
          <a:p>
            <a:pPr indent="0" lvl="0" marL="457200" marR="0" rtl="0" algn="l">
              <a:lnSpc>
                <a:spcPct val="90000"/>
              </a:lnSpc>
              <a:spcBef>
                <a:spcPts val="0"/>
              </a:spcBef>
              <a:spcAft>
                <a:spcPts val="0"/>
              </a:spcAft>
              <a:buClr>
                <a:srgbClr val="000000"/>
              </a:buClr>
              <a:buSzPct val="100000"/>
              <a:buFont typeface="Arial"/>
              <a:buNone/>
            </a:pPr>
            <a:r>
              <a:t/>
            </a:r>
            <a:endParaRPr b="0" i="0" sz="1400" u="none" cap="none" strike="noStrike">
              <a:solidFill>
                <a:srgbClr val="008B7A"/>
              </a:solidFill>
              <a:latin typeface="Calibri"/>
              <a:ea typeface="Calibri"/>
              <a:cs typeface="Calibri"/>
              <a:sym typeface="Calibri"/>
            </a:endParaRPr>
          </a:p>
          <a:p>
            <a:pPr indent="-325754" lvl="0" marL="457200" marR="0" rtl="0" algn="l">
              <a:lnSpc>
                <a:spcPct val="115000"/>
              </a:lnSpc>
              <a:spcBef>
                <a:spcPts val="0"/>
              </a:spcBef>
              <a:spcAft>
                <a:spcPts val="0"/>
              </a:spcAft>
              <a:buClr>
                <a:srgbClr val="008B7A"/>
              </a:buClr>
              <a:buSzPct val="112500"/>
              <a:buFont typeface="Arial"/>
              <a:buChar char="➢"/>
            </a:pPr>
            <a:r>
              <a:rPr b="0" i="0" lang="en-GB" sz="1600" u="none" cap="none" strike="noStrike">
                <a:solidFill>
                  <a:schemeClr val="dk1"/>
                </a:solidFill>
                <a:latin typeface="Arial"/>
                <a:ea typeface="Arial"/>
                <a:cs typeface="Arial"/>
                <a:sym typeface="Arial"/>
              </a:rPr>
              <a:t>Functional global and regional structures</a:t>
            </a:r>
            <a:endParaRPr b="0" i="0" sz="1600" u="none" cap="none" strike="noStrike">
              <a:solidFill>
                <a:schemeClr val="dk1"/>
              </a:solidFill>
              <a:latin typeface="Arial"/>
              <a:ea typeface="Arial"/>
              <a:cs typeface="Arial"/>
              <a:sym typeface="Arial"/>
            </a:endParaRPr>
          </a:p>
          <a:p>
            <a:pPr indent="-325754" lvl="1" marL="914400" marR="0" rtl="0" algn="l">
              <a:lnSpc>
                <a:spcPct val="115000"/>
              </a:lnSpc>
              <a:spcBef>
                <a:spcPts val="0"/>
              </a:spcBef>
              <a:spcAft>
                <a:spcPts val="0"/>
              </a:spcAft>
              <a:buClr>
                <a:srgbClr val="008B7A"/>
              </a:buClr>
              <a:buSzPct val="112500"/>
              <a:buFont typeface="Arial"/>
              <a:buChar char="○"/>
            </a:pPr>
            <a:r>
              <a:rPr b="1" i="0" lang="en-GB" sz="1600" u="none" cap="none" strike="noStrike">
                <a:solidFill>
                  <a:schemeClr val="dk1"/>
                </a:solidFill>
                <a:latin typeface="Arial"/>
                <a:ea typeface="Arial"/>
                <a:cs typeface="Arial"/>
                <a:sym typeface="Arial"/>
              </a:rPr>
              <a:t>Global Task Team and Leadership Group </a:t>
            </a:r>
            <a:r>
              <a:rPr b="0" i="0" lang="en-GB" sz="1600" u="none" cap="none" strike="noStrike">
                <a:solidFill>
                  <a:schemeClr val="dk1"/>
                </a:solidFill>
                <a:latin typeface="Arial"/>
                <a:ea typeface="Arial"/>
                <a:cs typeface="Arial"/>
                <a:sym typeface="Arial"/>
              </a:rPr>
              <a:t>coordinating efforts across partner networks</a:t>
            </a:r>
            <a:endParaRPr b="0" i="0" sz="1600" u="none" cap="none" strike="noStrike">
              <a:solidFill>
                <a:schemeClr val="dk1"/>
              </a:solidFill>
              <a:latin typeface="Arial"/>
              <a:ea typeface="Arial"/>
              <a:cs typeface="Arial"/>
              <a:sym typeface="Arial"/>
            </a:endParaRPr>
          </a:p>
          <a:p>
            <a:pPr indent="-325754" lvl="1" marL="914400" marR="0" rtl="0" algn="l">
              <a:lnSpc>
                <a:spcPct val="115000"/>
              </a:lnSpc>
              <a:spcBef>
                <a:spcPts val="0"/>
              </a:spcBef>
              <a:spcAft>
                <a:spcPts val="0"/>
              </a:spcAft>
              <a:buClr>
                <a:srgbClr val="008B7A"/>
              </a:buClr>
              <a:buSzPct val="112500"/>
              <a:buFont typeface="Arial"/>
              <a:buChar char="○"/>
            </a:pPr>
            <a:r>
              <a:rPr b="1" i="0" lang="en-GB" sz="1600" u="none" cap="none" strike="noStrike">
                <a:solidFill>
                  <a:schemeClr val="dk1"/>
                </a:solidFill>
                <a:latin typeface="Arial"/>
                <a:ea typeface="Arial"/>
                <a:cs typeface="Arial"/>
                <a:sym typeface="Arial"/>
              </a:rPr>
              <a:t>Four regional Communities of Practice (CoPs) </a:t>
            </a:r>
            <a:r>
              <a:rPr b="0" i="0" lang="en-GB" sz="1600" u="none" cap="none" strike="noStrike">
                <a:solidFill>
                  <a:schemeClr val="dk1"/>
                </a:solidFill>
                <a:latin typeface="Arial"/>
                <a:ea typeface="Arial"/>
                <a:cs typeface="Arial"/>
                <a:sym typeface="Arial"/>
              </a:rPr>
              <a:t>meeting regularly, all have co-leads from the region</a:t>
            </a:r>
            <a:endParaRPr b="0" i="0" sz="1600" u="none" cap="none" strike="noStrike">
              <a:solidFill>
                <a:schemeClr val="dk1"/>
              </a:solidFill>
              <a:latin typeface="Arial"/>
              <a:ea typeface="Arial"/>
              <a:cs typeface="Arial"/>
              <a:sym typeface="Arial"/>
            </a:endParaRPr>
          </a:p>
          <a:p>
            <a:pPr indent="-325754" lvl="0" marL="457200" marR="0" rtl="0" algn="l">
              <a:lnSpc>
                <a:spcPct val="115000"/>
              </a:lnSpc>
              <a:spcBef>
                <a:spcPts val="0"/>
              </a:spcBef>
              <a:spcAft>
                <a:spcPts val="0"/>
              </a:spcAft>
              <a:buClr>
                <a:srgbClr val="008B7A"/>
              </a:buClr>
              <a:buSzPct val="112500"/>
              <a:buFont typeface="Arial"/>
              <a:buChar char="➢"/>
            </a:pPr>
            <a:r>
              <a:rPr b="1" i="0" lang="en-GB" sz="1600" u="none" cap="none" strike="noStrike">
                <a:solidFill>
                  <a:schemeClr val="dk1"/>
                </a:solidFill>
                <a:latin typeface="Arial"/>
                <a:ea typeface="Arial"/>
                <a:cs typeface="Arial"/>
                <a:sym typeface="Arial"/>
              </a:rPr>
              <a:t>Preliminary needs identified by CoPs and needs assessment in progress</a:t>
            </a:r>
            <a:endParaRPr b="1" i="0" sz="1600" u="none" cap="none" strike="noStrike">
              <a:solidFill>
                <a:schemeClr val="dk1"/>
              </a:solidFill>
              <a:latin typeface="Arial"/>
              <a:ea typeface="Arial"/>
              <a:cs typeface="Arial"/>
              <a:sym typeface="Arial"/>
            </a:endParaRPr>
          </a:p>
          <a:p>
            <a:pPr indent="-325754" lvl="0" marL="457200" marR="0" rtl="0" algn="l">
              <a:lnSpc>
                <a:spcPct val="115000"/>
              </a:lnSpc>
              <a:spcBef>
                <a:spcPts val="0"/>
              </a:spcBef>
              <a:spcAft>
                <a:spcPts val="0"/>
              </a:spcAft>
              <a:buClr>
                <a:srgbClr val="008B7A"/>
              </a:buClr>
              <a:buSzPct val="112500"/>
              <a:buFont typeface="Arial"/>
              <a:buChar char="➢"/>
            </a:pPr>
            <a:r>
              <a:rPr b="0" i="0" lang="en-GB" sz="1600" u="none" cap="none" strike="noStrike">
                <a:solidFill>
                  <a:schemeClr val="dk1"/>
                </a:solidFill>
                <a:latin typeface="Arial"/>
                <a:ea typeface="Arial"/>
                <a:cs typeface="Arial"/>
                <a:sym typeface="Arial"/>
              </a:rPr>
              <a:t>Co-developed products:</a:t>
            </a:r>
            <a:endParaRPr b="0" i="0" sz="1600" u="none" cap="none" strike="noStrike">
              <a:solidFill>
                <a:schemeClr val="dk1"/>
              </a:solidFill>
              <a:latin typeface="Arial"/>
              <a:ea typeface="Arial"/>
              <a:cs typeface="Arial"/>
              <a:sym typeface="Arial"/>
            </a:endParaRPr>
          </a:p>
          <a:p>
            <a:pPr indent="-325754" lvl="1" marL="914400" marR="0" rtl="0" algn="l">
              <a:lnSpc>
                <a:spcPct val="115000"/>
              </a:lnSpc>
              <a:spcBef>
                <a:spcPts val="0"/>
              </a:spcBef>
              <a:spcAft>
                <a:spcPts val="0"/>
              </a:spcAft>
              <a:buClr>
                <a:srgbClr val="008B7A"/>
              </a:buClr>
              <a:buSzPct val="112500"/>
              <a:buFont typeface="Arial"/>
              <a:buChar char="○"/>
            </a:pPr>
            <a:r>
              <a:rPr b="0" i="0" lang="en-GB" sz="1600" u="none" cap="none" strike="noStrike">
                <a:solidFill>
                  <a:schemeClr val="dk1"/>
                </a:solidFill>
                <a:latin typeface="Arial"/>
                <a:ea typeface="Arial"/>
                <a:cs typeface="Arial"/>
                <a:sym typeface="Arial"/>
              </a:rPr>
              <a:t>Flood tools tracker - thank you to CEOS SEO for support!</a:t>
            </a:r>
            <a:endParaRPr b="0" i="0" sz="1600" u="none" cap="none" strike="noStrike">
              <a:solidFill>
                <a:schemeClr val="dk1"/>
              </a:solidFill>
              <a:latin typeface="Arial"/>
              <a:ea typeface="Arial"/>
              <a:cs typeface="Arial"/>
              <a:sym typeface="Arial"/>
            </a:endParaRPr>
          </a:p>
          <a:p>
            <a:pPr indent="-325754" lvl="1" marL="914400" marR="0" rtl="0" algn="l">
              <a:lnSpc>
                <a:spcPct val="115000"/>
              </a:lnSpc>
              <a:spcBef>
                <a:spcPts val="0"/>
              </a:spcBef>
              <a:spcAft>
                <a:spcPts val="0"/>
              </a:spcAft>
              <a:buClr>
                <a:srgbClr val="008B7A"/>
              </a:buClr>
              <a:buSzPct val="112500"/>
              <a:buFont typeface="Arial"/>
              <a:buChar char="○"/>
            </a:pPr>
            <a:r>
              <a:rPr b="0" i="0" lang="en-GB" sz="1600" u="none" cap="none" strike="noStrike">
                <a:solidFill>
                  <a:schemeClr val="dk1"/>
                </a:solidFill>
                <a:latin typeface="Arial"/>
                <a:ea typeface="Arial"/>
                <a:cs typeface="Arial"/>
                <a:sym typeface="Arial"/>
              </a:rPr>
              <a:t>Global flood extent use case in process</a:t>
            </a:r>
            <a:endParaRPr b="0" i="0" sz="1600" u="none" cap="none" strike="noStrike">
              <a:solidFill>
                <a:schemeClr val="dk1"/>
              </a:solidFill>
              <a:latin typeface="Arial"/>
              <a:ea typeface="Arial"/>
              <a:cs typeface="Arial"/>
              <a:sym typeface="Arial"/>
            </a:endParaRPr>
          </a:p>
          <a:p>
            <a:pPr indent="-325754" lvl="0" marL="457200" marR="0" rtl="0" algn="l">
              <a:lnSpc>
                <a:spcPct val="115000"/>
              </a:lnSpc>
              <a:spcBef>
                <a:spcPts val="0"/>
              </a:spcBef>
              <a:spcAft>
                <a:spcPts val="0"/>
              </a:spcAft>
              <a:buClr>
                <a:srgbClr val="008B7A"/>
              </a:buClr>
              <a:buSzPct val="112500"/>
              <a:buFont typeface="Arial"/>
              <a:buChar char="➢"/>
            </a:pPr>
            <a:r>
              <a:rPr b="1" i="0" lang="en-GB" sz="1600" u="none" cap="none" strike="noStrike">
                <a:solidFill>
                  <a:schemeClr val="dk1"/>
                </a:solidFill>
                <a:latin typeface="Arial"/>
                <a:ea typeface="Arial"/>
                <a:cs typeface="Arial"/>
                <a:sym typeface="Arial"/>
              </a:rPr>
              <a:t>Network analysis to assess coordination</a:t>
            </a:r>
            <a:endParaRPr b="1" i="0" sz="1600" u="none" cap="none" strike="noStrike">
              <a:solidFill>
                <a:schemeClr val="dk1"/>
              </a:solidFill>
              <a:latin typeface="Arial"/>
              <a:ea typeface="Arial"/>
              <a:cs typeface="Arial"/>
              <a:sym typeface="Arial"/>
            </a:endParaRPr>
          </a:p>
          <a:p>
            <a:pPr indent="-325754" lvl="0" marL="457200" marR="0" rtl="0" algn="l">
              <a:lnSpc>
                <a:spcPct val="115000"/>
              </a:lnSpc>
              <a:spcBef>
                <a:spcPts val="0"/>
              </a:spcBef>
              <a:spcAft>
                <a:spcPts val="0"/>
              </a:spcAft>
              <a:buClr>
                <a:srgbClr val="008B7A"/>
              </a:buClr>
              <a:buSzPct val="112500"/>
              <a:buFont typeface="Arial"/>
              <a:buChar char="➢"/>
            </a:pPr>
            <a:r>
              <a:rPr b="0" i="0" lang="en-GB" sz="1600" u="none" cap="none" strike="noStrike">
                <a:solidFill>
                  <a:schemeClr val="dk1"/>
                </a:solidFill>
                <a:latin typeface="Arial"/>
                <a:ea typeface="Arial"/>
                <a:cs typeface="Arial"/>
                <a:sym typeface="Arial"/>
              </a:rPr>
              <a:t>Joint work with EO College and EO4GEO Alliance, good engagement with Digital Earth Africa and SELPER</a:t>
            </a:r>
            <a:endParaRPr b="0" i="0" sz="1600" u="none" cap="none" strike="noStrike">
              <a:solidFill>
                <a:schemeClr val="dk1"/>
              </a:solidFill>
              <a:latin typeface="Arial"/>
              <a:ea typeface="Arial"/>
              <a:cs typeface="Arial"/>
              <a:sym typeface="Arial"/>
            </a:endParaRPr>
          </a:p>
          <a:p>
            <a:pPr indent="-325754" lvl="0" marL="457200" marR="0" rtl="0" algn="l">
              <a:lnSpc>
                <a:spcPct val="115000"/>
              </a:lnSpc>
              <a:spcBef>
                <a:spcPts val="0"/>
              </a:spcBef>
              <a:spcAft>
                <a:spcPts val="0"/>
              </a:spcAft>
              <a:buClr>
                <a:srgbClr val="008B7A"/>
              </a:buClr>
              <a:buSzPct val="112500"/>
              <a:buFont typeface="Arial"/>
              <a:buChar char="➢"/>
            </a:pPr>
            <a:r>
              <a:rPr b="1" i="0" lang="en-GB" sz="1600" u="none" cap="none" strike="noStrike">
                <a:solidFill>
                  <a:schemeClr val="dk1"/>
                </a:solidFill>
                <a:latin typeface="Arial"/>
                <a:ea typeface="Arial"/>
                <a:cs typeface="Arial"/>
                <a:sym typeface="Arial"/>
              </a:rPr>
              <a:t>Communication platforms</a:t>
            </a:r>
            <a:endParaRPr b="1" i="0" sz="1600" u="none" cap="none" strike="noStrike">
              <a:solidFill>
                <a:schemeClr val="dk1"/>
              </a:solidFill>
              <a:latin typeface="Arial"/>
              <a:ea typeface="Arial"/>
              <a:cs typeface="Arial"/>
              <a:sym typeface="Arial"/>
            </a:endParaRPr>
          </a:p>
          <a:p>
            <a:pPr indent="-325754" lvl="1" marL="914400" marR="0" rtl="0" algn="l">
              <a:lnSpc>
                <a:spcPct val="115000"/>
              </a:lnSpc>
              <a:spcBef>
                <a:spcPts val="0"/>
              </a:spcBef>
              <a:spcAft>
                <a:spcPts val="0"/>
              </a:spcAft>
              <a:buClr>
                <a:srgbClr val="008B7A"/>
              </a:buClr>
              <a:buSzPct val="112500"/>
              <a:buFont typeface="Arial"/>
              <a:buChar char="○"/>
            </a:pPr>
            <a:r>
              <a:rPr b="1" i="0" lang="en-GB" sz="1600" u="none" cap="none" strike="noStrike">
                <a:solidFill>
                  <a:schemeClr val="dk1"/>
                </a:solidFill>
                <a:latin typeface="Arial"/>
                <a:ea typeface="Arial"/>
                <a:cs typeface="Arial"/>
                <a:sym typeface="Arial"/>
              </a:rPr>
              <a:t>Independent website under development</a:t>
            </a:r>
            <a:r>
              <a:rPr b="0" i="0" lang="en-GB" sz="1600" u="none" cap="none" strike="noStrike">
                <a:solidFill>
                  <a:schemeClr val="dk1"/>
                </a:solidFill>
                <a:latin typeface="Arial"/>
                <a:ea typeface="Arial"/>
                <a:cs typeface="Arial"/>
                <a:sym typeface="Arial"/>
              </a:rPr>
              <a:t>, content currently hosted at ceos.org/eotec </a:t>
            </a:r>
            <a:endParaRPr b="0" i="0" sz="1600" u="none" cap="none" strike="noStrike">
              <a:solidFill>
                <a:schemeClr val="dk1"/>
              </a:solidFill>
              <a:latin typeface="Arial"/>
              <a:ea typeface="Arial"/>
              <a:cs typeface="Arial"/>
              <a:sym typeface="Arial"/>
            </a:endParaRPr>
          </a:p>
          <a:p>
            <a:pPr indent="-325754" lvl="1" marL="914400" marR="0" rtl="0" algn="l">
              <a:lnSpc>
                <a:spcPct val="115000"/>
              </a:lnSpc>
              <a:spcBef>
                <a:spcPts val="0"/>
              </a:spcBef>
              <a:spcAft>
                <a:spcPts val="0"/>
              </a:spcAft>
              <a:buClr>
                <a:srgbClr val="008B7A"/>
              </a:buClr>
              <a:buSzPct val="112500"/>
              <a:buFont typeface="Arial"/>
              <a:buChar char="○"/>
            </a:pPr>
            <a:r>
              <a:rPr b="0" i="0" lang="en-GB" sz="1600" u="none" cap="none" strike="noStrike">
                <a:solidFill>
                  <a:schemeClr val="dk1"/>
                </a:solidFill>
                <a:latin typeface="Arial"/>
                <a:ea typeface="Arial"/>
                <a:cs typeface="Arial"/>
                <a:sym typeface="Arial"/>
              </a:rPr>
              <a:t>Twitter account launched at @EOTECDevNet</a:t>
            </a:r>
            <a:endParaRPr b="0" i="0" sz="1600" u="none" cap="none" strike="noStrike">
              <a:solidFill>
                <a:schemeClr val="dk1"/>
              </a:solidFill>
              <a:latin typeface="Arial"/>
              <a:ea typeface="Arial"/>
              <a:cs typeface="Arial"/>
              <a:sym typeface="Arial"/>
            </a:endParaRPr>
          </a:p>
          <a:p>
            <a:pPr indent="-325754" lvl="1" marL="914400" marR="0" rtl="0" algn="l">
              <a:lnSpc>
                <a:spcPct val="115000"/>
              </a:lnSpc>
              <a:spcBef>
                <a:spcPts val="0"/>
              </a:spcBef>
              <a:spcAft>
                <a:spcPts val="0"/>
              </a:spcAft>
              <a:buClr>
                <a:srgbClr val="008B7A"/>
              </a:buClr>
              <a:buSzPct val="112500"/>
              <a:buFont typeface="Arial"/>
              <a:buChar char="○"/>
            </a:pPr>
            <a:r>
              <a:rPr b="0" i="0" lang="en-GB" sz="1600" u="none" cap="none" strike="noStrike">
                <a:solidFill>
                  <a:schemeClr val="dk1"/>
                </a:solidFill>
                <a:latin typeface="Arial"/>
                <a:ea typeface="Arial"/>
                <a:cs typeface="Arial"/>
                <a:sym typeface="Arial"/>
              </a:rPr>
              <a:t>Slack and ASANA utilized at Secretariat level</a:t>
            </a:r>
            <a:endParaRPr b="0" i="0" sz="1600" u="none" cap="none" strike="noStrike">
              <a:solidFill>
                <a:schemeClr val="dk1"/>
              </a:solidFill>
              <a:latin typeface="Arial"/>
              <a:ea typeface="Arial"/>
              <a:cs typeface="Arial"/>
              <a:sym typeface="Arial"/>
            </a:endParaRPr>
          </a:p>
          <a:p>
            <a:pPr indent="-325754" lvl="1" marL="914400" marR="0" rtl="0" algn="l">
              <a:lnSpc>
                <a:spcPct val="115000"/>
              </a:lnSpc>
              <a:spcBef>
                <a:spcPts val="0"/>
              </a:spcBef>
              <a:spcAft>
                <a:spcPts val="0"/>
              </a:spcAft>
              <a:buClr>
                <a:srgbClr val="008B7A"/>
              </a:buClr>
              <a:buSzPct val="112500"/>
              <a:buFont typeface="Arial"/>
              <a:buChar char="○"/>
            </a:pPr>
            <a:r>
              <a:rPr b="0" i="0" lang="en-GB" sz="1600" u="none" cap="none" strike="noStrike">
                <a:solidFill>
                  <a:schemeClr val="dk1"/>
                </a:solidFill>
                <a:latin typeface="Arial"/>
                <a:ea typeface="Arial"/>
                <a:cs typeface="Arial"/>
                <a:sym typeface="Arial"/>
              </a:rPr>
              <a:t>WhatsApp group to be trialed for Africa; Slack for Europe</a:t>
            </a:r>
            <a:endParaRPr b="0" i="0" sz="1600" u="none" cap="none" strike="noStrike">
              <a:solidFill>
                <a:schemeClr val="dk1"/>
              </a:solidFill>
              <a:latin typeface="Arial"/>
              <a:ea typeface="Arial"/>
              <a:cs typeface="Arial"/>
              <a:sym typeface="Arial"/>
            </a:endParaRPr>
          </a:p>
          <a:p>
            <a:pPr indent="-325754" lvl="0" marL="457200" marR="0" rtl="0" algn="l">
              <a:lnSpc>
                <a:spcPct val="115000"/>
              </a:lnSpc>
              <a:spcBef>
                <a:spcPts val="0"/>
              </a:spcBef>
              <a:spcAft>
                <a:spcPts val="0"/>
              </a:spcAft>
              <a:buClr>
                <a:srgbClr val="008B7A"/>
              </a:buClr>
              <a:buSzPct val="112500"/>
              <a:buFont typeface="Arial"/>
              <a:buChar char="➢"/>
            </a:pPr>
            <a:r>
              <a:rPr b="1" i="0" lang="en-GB" sz="1600" u="none" cap="none" strike="noStrike">
                <a:solidFill>
                  <a:schemeClr val="dk1"/>
                </a:solidFill>
                <a:latin typeface="Arial"/>
                <a:ea typeface="Arial"/>
                <a:cs typeface="Arial"/>
                <a:sym typeface="Arial"/>
              </a:rPr>
              <a:t>Theory of change, M&amp;E framework and sustainability plan developed</a:t>
            </a:r>
            <a:endParaRPr b="1" i="1" sz="2800" u="none" cap="none" strike="noStrike">
              <a:solidFill>
                <a:srgbClr val="008B7A"/>
              </a:solidFill>
              <a:latin typeface="Calibri"/>
              <a:ea typeface="Calibri"/>
              <a:cs typeface="Calibri"/>
              <a:sym typeface="Calibri"/>
            </a:endParaRPr>
          </a:p>
        </p:txBody>
      </p:sp>
      <p:grpSp>
        <p:nvGrpSpPr>
          <p:cNvPr id="145" name="Google Shape;145;p8"/>
          <p:cNvGrpSpPr/>
          <p:nvPr/>
        </p:nvGrpSpPr>
        <p:grpSpPr>
          <a:xfrm>
            <a:off x="6537750" y="4715582"/>
            <a:ext cx="5048856" cy="1024223"/>
            <a:chOff x="1593000" y="2322568"/>
            <a:chExt cx="2939827" cy="643356"/>
          </a:xfrm>
        </p:grpSpPr>
        <p:sp>
          <p:nvSpPr>
            <p:cNvPr id="146" name="Google Shape;146;p8"/>
            <p:cNvSpPr/>
            <p:nvPr/>
          </p:nvSpPr>
          <p:spPr>
            <a:xfrm flipH="1">
              <a:off x="2283025" y="2322575"/>
              <a:ext cx="1844400" cy="642600"/>
            </a:xfrm>
            <a:prstGeom prst="rect">
              <a:avLst/>
            </a:prstGeom>
            <a:solidFill>
              <a:srgbClr val="0C58D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47" name="Google Shape;147;p8"/>
            <p:cNvSpPr/>
            <p:nvPr/>
          </p:nvSpPr>
          <p:spPr>
            <a:xfrm rot="-5400000">
              <a:off x="3501574" y="1934671"/>
              <a:ext cx="643356" cy="1419149"/>
            </a:xfrm>
            <a:prstGeom prst="flowChartOffpageConnector">
              <a:avLst/>
            </a:prstGeom>
            <a:solidFill>
              <a:srgbClr val="0C58D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48" name="Google Shape;148;p8"/>
            <p:cNvSpPr/>
            <p:nvPr/>
          </p:nvSpPr>
          <p:spPr>
            <a:xfrm>
              <a:off x="2342625" y="2399951"/>
              <a:ext cx="1940700" cy="495900"/>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700"/>
                <a:buFont typeface="Arial"/>
                <a:buNone/>
              </a:pPr>
              <a:r>
                <a:rPr b="0" i="0" lang="en-GB" sz="1700" u="none" cap="none" strike="noStrike">
                  <a:solidFill>
                    <a:srgbClr val="FFFFFF"/>
                  </a:solidFill>
                  <a:latin typeface="Roboto Medium"/>
                  <a:ea typeface="Roboto Medium"/>
                  <a:cs typeface="Roboto Medium"/>
                  <a:sym typeface="Roboto Medium"/>
                </a:rPr>
                <a:t>Drought Working Groups</a:t>
              </a:r>
              <a:endParaRPr b="0" i="0" sz="1700" u="none" cap="none" strike="noStrike">
                <a:solidFill>
                  <a:srgbClr val="FFFFFF"/>
                </a:solidFill>
                <a:latin typeface="Roboto"/>
                <a:ea typeface="Roboto"/>
                <a:cs typeface="Roboto"/>
                <a:sym typeface="Roboto"/>
              </a:endParaRPr>
            </a:p>
          </p:txBody>
        </p:sp>
        <p:sp>
          <p:nvSpPr>
            <p:cNvPr id="149" name="Google Shape;149;p8"/>
            <p:cNvSpPr/>
            <p:nvPr/>
          </p:nvSpPr>
          <p:spPr>
            <a:xfrm>
              <a:off x="1593000" y="2322568"/>
              <a:ext cx="690000" cy="642300"/>
            </a:xfrm>
            <a:prstGeom prst="rect">
              <a:avLst/>
            </a:prstGeom>
            <a:solidFill>
              <a:srgbClr val="0D5DDF"/>
            </a:solidFill>
            <a:ln>
              <a:noFill/>
            </a:ln>
            <a:effectLst>
              <a:outerShdw blurRad="71438" rotWithShape="0" algn="bl" dir="2700000" dist="28575">
                <a:srgbClr val="000000">
                  <a:alpha val="15686"/>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50" name="Google Shape;150;p8"/>
            <p:cNvSpPr/>
            <p:nvPr/>
          </p:nvSpPr>
          <p:spPr>
            <a:xfrm>
              <a:off x="1593000" y="2322575"/>
              <a:ext cx="690000" cy="642600"/>
            </a:xfrm>
            <a:prstGeom prst="rect">
              <a:avLst/>
            </a:prstGeom>
            <a:solidFill>
              <a:srgbClr val="0E65F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500"/>
                <a:buFont typeface="Arial"/>
                <a:buNone/>
              </a:pPr>
              <a:r>
                <a:rPr b="0" i="0" lang="en-GB" sz="1500" u="none" cap="none" strike="noStrike">
                  <a:solidFill>
                    <a:srgbClr val="FFFFFF"/>
                  </a:solidFill>
                  <a:latin typeface="Roboto Thin"/>
                  <a:ea typeface="Roboto Thin"/>
                  <a:cs typeface="Roboto Thin"/>
                  <a:sym typeface="Roboto Thin"/>
                </a:rPr>
                <a:t>04</a:t>
              </a:r>
              <a:endParaRPr b="0" i="0" sz="1500" u="none" cap="none" strike="noStrike">
                <a:solidFill>
                  <a:srgbClr val="FFFFFF"/>
                </a:solidFill>
                <a:latin typeface="Roboto Thin"/>
                <a:ea typeface="Roboto Thin"/>
                <a:cs typeface="Roboto Thin"/>
                <a:sym typeface="Roboto Thin"/>
              </a:endParaRPr>
            </a:p>
          </p:txBody>
        </p:sp>
      </p:grpSp>
      <p:grpSp>
        <p:nvGrpSpPr>
          <p:cNvPr id="151" name="Google Shape;151;p8"/>
          <p:cNvGrpSpPr/>
          <p:nvPr/>
        </p:nvGrpSpPr>
        <p:grpSpPr>
          <a:xfrm>
            <a:off x="6537750" y="2630427"/>
            <a:ext cx="5048856" cy="1024223"/>
            <a:chOff x="1593000" y="2322568"/>
            <a:chExt cx="2939827" cy="643356"/>
          </a:xfrm>
        </p:grpSpPr>
        <p:sp>
          <p:nvSpPr>
            <p:cNvPr id="152" name="Google Shape;152;p8"/>
            <p:cNvSpPr/>
            <p:nvPr/>
          </p:nvSpPr>
          <p:spPr>
            <a:xfrm flipH="1">
              <a:off x="2283025" y="2322575"/>
              <a:ext cx="1844400" cy="642600"/>
            </a:xfrm>
            <a:prstGeom prst="rect">
              <a:avLst/>
            </a:prstGeom>
            <a:solidFill>
              <a:srgbClr val="0C58D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8"/>
            <p:cNvSpPr/>
            <p:nvPr/>
          </p:nvSpPr>
          <p:spPr>
            <a:xfrm rot="-5400000">
              <a:off x="3501574" y="1934671"/>
              <a:ext cx="643356" cy="1419149"/>
            </a:xfrm>
            <a:prstGeom prst="flowChartOffpageConnector">
              <a:avLst/>
            </a:prstGeom>
            <a:solidFill>
              <a:srgbClr val="0C58D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8"/>
            <p:cNvSpPr/>
            <p:nvPr/>
          </p:nvSpPr>
          <p:spPr>
            <a:xfrm>
              <a:off x="2342625" y="2399951"/>
              <a:ext cx="1940700" cy="495900"/>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700"/>
                <a:buFont typeface="Arial"/>
                <a:buNone/>
              </a:pPr>
              <a:r>
                <a:rPr b="0" i="0" lang="en-GB" sz="1700" u="none" cap="none" strike="noStrike">
                  <a:solidFill>
                    <a:srgbClr val="FFFFFF"/>
                  </a:solidFill>
                  <a:latin typeface="Roboto Medium"/>
                  <a:ea typeface="Roboto Medium"/>
                  <a:cs typeface="Roboto Medium"/>
                  <a:sym typeface="Roboto Medium"/>
                </a:rPr>
                <a:t>Regional CoP Task Teams</a:t>
              </a:r>
              <a:endParaRPr b="0" i="0" sz="1700" u="none" cap="none" strike="noStrike">
                <a:solidFill>
                  <a:srgbClr val="FFFFFF"/>
                </a:solidFill>
                <a:latin typeface="Roboto"/>
                <a:ea typeface="Roboto"/>
                <a:cs typeface="Roboto"/>
                <a:sym typeface="Roboto"/>
              </a:endParaRPr>
            </a:p>
          </p:txBody>
        </p:sp>
        <p:sp>
          <p:nvSpPr>
            <p:cNvPr id="155" name="Google Shape;155;p8"/>
            <p:cNvSpPr/>
            <p:nvPr/>
          </p:nvSpPr>
          <p:spPr>
            <a:xfrm>
              <a:off x="1593000" y="2322568"/>
              <a:ext cx="690000" cy="642300"/>
            </a:xfrm>
            <a:prstGeom prst="rect">
              <a:avLst/>
            </a:prstGeom>
            <a:solidFill>
              <a:srgbClr val="0D5DDF"/>
            </a:solidFill>
            <a:ln>
              <a:noFill/>
            </a:ln>
            <a:effectLst>
              <a:outerShdw blurRad="71438" rotWithShape="0" algn="bl" dir="2700000" dist="28575">
                <a:srgbClr val="000000">
                  <a:alpha val="15686"/>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8"/>
            <p:cNvSpPr/>
            <p:nvPr/>
          </p:nvSpPr>
          <p:spPr>
            <a:xfrm>
              <a:off x="1593000" y="2322575"/>
              <a:ext cx="690000" cy="642600"/>
            </a:xfrm>
            <a:prstGeom prst="rect">
              <a:avLst/>
            </a:prstGeom>
            <a:solidFill>
              <a:srgbClr val="0E65F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500"/>
                <a:buFont typeface="Arial"/>
                <a:buNone/>
              </a:pPr>
              <a:r>
                <a:rPr b="0" i="0" lang="en-GB" sz="1500" u="none" cap="none" strike="noStrike">
                  <a:solidFill>
                    <a:srgbClr val="FFFFFF"/>
                  </a:solidFill>
                  <a:latin typeface="Roboto Thin"/>
                  <a:ea typeface="Roboto Thin"/>
                  <a:cs typeface="Roboto Thin"/>
                  <a:sym typeface="Roboto Thin"/>
                </a:rPr>
                <a:t>02</a:t>
              </a:r>
              <a:endParaRPr b="0" i="0" sz="1500" u="none" cap="none" strike="noStrike">
                <a:solidFill>
                  <a:srgbClr val="FFFFFF"/>
                </a:solidFill>
                <a:latin typeface="Roboto Thin"/>
                <a:ea typeface="Roboto Thin"/>
                <a:cs typeface="Roboto Thin"/>
                <a:sym typeface="Roboto Thin"/>
              </a:endParaRPr>
            </a:p>
          </p:txBody>
        </p:sp>
      </p:grpSp>
      <p:grpSp>
        <p:nvGrpSpPr>
          <p:cNvPr id="157" name="Google Shape;157;p8"/>
          <p:cNvGrpSpPr/>
          <p:nvPr/>
        </p:nvGrpSpPr>
        <p:grpSpPr>
          <a:xfrm>
            <a:off x="6537750" y="3672890"/>
            <a:ext cx="5048856" cy="1024223"/>
            <a:chOff x="1593000" y="2322568"/>
            <a:chExt cx="2939827" cy="643356"/>
          </a:xfrm>
        </p:grpSpPr>
        <p:sp>
          <p:nvSpPr>
            <p:cNvPr id="158" name="Google Shape;158;p8"/>
            <p:cNvSpPr/>
            <p:nvPr/>
          </p:nvSpPr>
          <p:spPr>
            <a:xfrm flipH="1">
              <a:off x="2283025" y="2322575"/>
              <a:ext cx="1844400" cy="642600"/>
            </a:xfrm>
            <a:prstGeom prst="rect">
              <a:avLst/>
            </a:prstGeom>
            <a:solidFill>
              <a:srgbClr val="0C58D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8"/>
            <p:cNvSpPr/>
            <p:nvPr/>
          </p:nvSpPr>
          <p:spPr>
            <a:xfrm rot="-5400000">
              <a:off x="3501574" y="1934671"/>
              <a:ext cx="643356" cy="1419149"/>
            </a:xfrm>
            <a:prstGeom prst="flowChartOffpageConnector">
              <a:avLst/>
            </a:prstGeom>
            <a:solidFill>
              <a:srgbClr val="0C58D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8"/>
            <p:cNvSpPr/>
            <p:nvPr/>
          </p:nvSpPr>
          <p:spPr>
            <a:xfrm>
              <a:off x="2342625" y="2399951"/>
              <a:ext cx="1940700" cy="495900"/>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700"/>
                <a:buFont typeface="Arial"/>
                <a:buNone/>
              </a:pPr>
              <a:r>
                <a:rPr b="0" i="0" lang="en-GB" sz="1700" u="none" cap="none" strike="noStrike">
                  <a:solidFill>
                    <a:srgbClr val="FFFFFF"/>
                  </a:solidFill>
                  <a:latin typeface="Roboto Medium"/>
                  <a:ea typeface="Roboto Medium"/>
                  <a:cs typeface="Roboto Medium"/>
                  <a:sym typeface="Roboto Medium"/>
                </a:rPr>
                <a:t>Floods Working Groups</a:t>
              </a:r>
              <a:endParaRPr b="0" i="0" sz="1700" u="none" cap="none" strike="noStrike">
                <a:solidFill>
                  <a:srgbClr val="FFFFFF"/>
                </a:solidFill>
                <a:latin typeface="Roboto"/>
                <a:ea typeface="Roboto"/>
                <a:cs typeface="Roboto"/>
                <a:sym typeface="Roboto"/>
              </a:endParaRPr>
            </a:p>
          </p:txBody>
        </p:sp>
        <p:sp>
          <p:nvSpPr>
            <p:cNvPr id="161" name="Google Shape;161;p8"/>
            <p:cNvSpPr/>
            <p:nvPr/>
          </p:nvSpPr>
          <p:spPr>
            <a:xfrm>
              <a:off x="1593000" y="2322568"/>
              <a:ext cx="690000" cy="642300"/>
            </a:xfrm>
            <a:prstGeom prst="rect">
              <a:avLst/>
            </a:prstGeom>
            <a:solidFill>
              <a:srgbClr val="0D5DDF"/>
            </a:solidFill>
            <a:ln>
              <a:noFill/>
            </a:ln>
            <a:effectLst>
              <a:outerShdw blurRad="71438" rotWithShape="0" algn="bl" dir="2700000" dist="28575">
                <a:srgbClr val="000000">
                  <a:alpha val="15686"/>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8"/>
            <p:cNvSpPr/>
            <p:nvPr/>
          </p:nvSpPr>
          <p:spPr>
            <a:xfrm>
              <a:off x="1593000" y="2322575"/>
              <a:ext cx="690000" cy="642600"/>
            </a:xfrm>
            <a:prstGeom prst="rect">
              <a:avLst/>
            </a:prstGeom>
            <a:solidFill>
              <a:srgbClr val="0E65F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500"/>
                <a:buFont typeface="Arial"/>
                <a:buNone/>
              </a:pPr>
              <a:r>
                <a:rPr b="0" i="0" lang="en-GB" sz="1500" u="none" cap="none" strike="noStrike">
                  <a:solidFill>
                    <a:srgbClr val="FFFFFF"/>
                  </a:solidFill>
                  <a:latin typeface="Roboto Thin"/>
                  <a:ea typeface="Roboto Thin"/>
                  <a:cs typeface="Roboto Thin"/>
                  <a:sym typeface="Roboto Thin"/>
                </a:rPr>
                <a:t>03</a:t>
              </a:r>
              <a:endParaRPr b="0" i="0" sz="1500" u="none" cap="none" strike="noStrike">
                <a:solidFill>
                  <a:srgbClr val="FFFFFF"/>
                </a:solidFill>
                <a:latin typeface="Roboto Thin"/>
                <a:ea typeface="Roboto Thin"/>
                <a:cs typeface="Roboto Thin"/>
                <a:sym typeface="Roboto Thin"/>
              </a:endParaRPr>
            </a:p>
          </p:txBody>
        </p:sp>
      </p:grpSp>
      <p:grpSp>
        <p:nvGrpSpPr>
          <p:cNvPr id="163" name="Google Shape;163;p8"/>
          <p:cNvGrpSpPr/>
          <p:nvPr/>
        </p:nvGrpSpPr>
        <p:grpSpPr>
          <a:xfrm>
            <a:off x="6537750" y="1582494"/>
            <a:ext cx="5048856" cy="1024223"/>
            <a:chOff x="1593000" y="2322568"/>
            <a:chExt cx="2939827" cy="643356"/>
          </a:xfrm>
        </p:grpSpPr>
        <p:sp>
          <p:nvSpPr>
            <p:cNvPr id="164" name="Google Shape;164;p8"/>
            <p:cNvSpPr/>
            <p:nvPr/>
          </p:nvSpPr>
          <p:spPr>
            <a:xfrm flipH="1">
              <a:off x="2283025" y="2322575"/>
              <a:ext cx="1844400" cy="642600"/>
            </a:xfrm>
            <a:prstGeom prst="rect">
              <a:avLst/>
            </a:prstGeom>
            <a:solidFill>
              <a:srgbClr val="0C58D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8"/>
            <p:cNvSpPr/>
            <p:nvPr/>
          </p:nvSpPr>
          <p:spPr>
            <a:xfrm rot="-5400000">
              <a:off x="3501574" y="1934671"/>
              <a:ext cx="643356" cy="1419149"/>
            </a:xfrm>
            <a:prstGeom prst="flowChartOffpageConnector">
              <a:avLst/>
            </a:prstGeom>
            <a:solidFill>
              <a:srgbClr val="0C58D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8"/>
            <p:cNvSpPr/>
            <p:nvPr/>
          </p:nvSpPr>
          <p:spPr>
            <a:xfrm>
              <a:off x="2342625" y="2399951"/>
              <a:ext cx="1940700" cy="495900"/>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700"/>
                <a:buFont typeface="Arial"/>
                <a:buNone/>
              </a:pPr>
              <a:r>
                <a:rPr b="0" i="0" lang="en-GB" sz="1700" u="none" cap="none" strike="noStrike">
                  <a:solidFill>
                    <a:srgbClr val="FFFFFF"/>
                  </a:solidFill>
                  <a:latin typeface="Roboto Medium"/>
                  <a:ea typeface="Roboto Medium"/>
                  <a:cs typeface="Roboto Medium"/>
                  <a:sym typeface="Roboto Medium"/>
                </a:rPr>
                <a:t>Global Coordination</a:t>
              </a:r>
              <a:endParaRPr b="0" i="0" sz="1700" u="none" cap="none" strike="noStrike">
                <a:solidFill>
                  <a:srgbClr val="FFFFFF"/>
                </a:solidFill>
                <a:latin typeface="Roboto"/>
                <a:ea typeface="Roboto"/>
                <a:cs typeface="Roboto"/>
                <a:sym typeface="Roboto"/>
              </a:endParaRPr>
            </a:p>
          </p:txBody>
        </p:sp>
        <p:sp>
          <p:nvSpPr>
            <p:cNvPr id="167" name="Google Shape;167;p8"/>
            <p:cNvSpPr/>
            <p:nvPr/>
          </p:nvSpPr>
          <p:spPr>
            <a:xfrm>
              <a:off x="1593000" y="2322568"/>
              <a:ext cx="690000" cy="642300"/>
            </a:xfrm>
            <a:prstGeom prst="rect">
              <a:avLst/>
            </a:prstGeom>
            <a:solidFill>
              <a:srgbClr val="0D5DDF"/>
            </a:solidFill>
            <a:ln>
              <a:noFill/>
            </a:ln>
            <a:effectLst>
              <a:outerShdw blurRad="71438" rotWithShape="0" algn="bl" dir="2700000" dist="28575">
                <a:srgbClr val="000000">
                  <a:alpha val="15686"/>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8"/>
            <p:cNvSpPr/>
            <p:nvPr/>
          </p:nvSpPr>
          <p:spPr>
            <a:xfrm>
              <a:off x="1593000" y="2322575"/>
              <a:ext cx="690000" cy="642600"/>
            </a:xfrm>
            <a:prstGeom prst="rect">
              <a:avLst/>
            </a:prstGeom>
            <a:solidFill>
              <a:srgbClr val="0E65F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500"/>
                <a:buFont typeface="Arial"/>
                <a:buNone/>
              </a:pPr>
              <a:r>
                <a:rPr b="0" i="0" lang="en-GB" sz="1500" u="none" cap="none" strike="noStrike">
                  <a:solidFill>
                    <a:srgbClr val="FFFFFF"/>
                  </a:solidFill>
                  <a:latin typeface="Roboto Thin"/>
                  <a:ea typeface="Roboto Thin"/>
                  <a:cs typeface="Roboto Thin"/>
                  <a:sym typeface="Roboto Thin"/>
                </a:rPr>
                <a:t>01</a:t>
              </a:r>
              <a:endParaRPr b="0" i="0" sz="1500" u="none" cap="none" strike="noStrike">
                <a:solidFill>
                  <a:srgbClr val="FFFFFF"/>
                </a:solidFill>
                <a:latin typeface="Roboto Thin"/>
                <a:ea typeface="Roboto Thin"/>
                <a:cs typeface="Roboto Thin"/>
                <a:sym typeface="Roboto Thin"/>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9"/>
          <p:cNvSpPr txBox="1"/>
          <p:nvPr>
            <p:ph idx="1" type="body"/>
          </p:nvPr>
        </p:nvSpPr>
        <p:spPr>
          <a:xfrm>
            <a:off x="4348750" y="1117750"/>
            <a:ext cx="7698000" cy="2699400"/>
          </a:xfrm>
          <a:prstGeom prst="rect">
            <a:avLst/>
          </a:prstGeom>
          <a:noFill/>
          <a:ln>
            <a:noFill/>
          </a:ln>
        </p:spPr>
        <p:txBody>
          <a:bodyPr anchorCtr="0" anchor="t" bIns="45700" lIns="91425" spcFirstLastPara="1" rIns="91425" wrap="square" tIns="45700">
            <a:noAutofit/>
          </a:bodyPr>
          <a:lstStyle/>
          <a:p>
            <a:pPr indent="0" lvl="0" marL="50800" rtl="0" algn="l">
              <a:lnSpc>
                <a:spcPct val="90000"/>
              </a:lnSpc>
              <a:spcBef>
                <a:spcPts val="1000"/>
              </a:spcBef>
              <a:spcAft>
                <a:spcPts val="0"/>
              </a:spcAft>
              <a:buSzPts val="2800"/>
              <a:buNone/>
            </a:pPr>
            <a:r>
              <a:rPr b="1" lang="en-GB" sz="2000"/>
              <a:t>Representatives of all networks coming together to</a:t>
            </a:r>
            <a:endParaRPr b="1" sz="2000"/>
          </a:p>
          <a:p>
            <a:pPr indent="-342900" lvl="0" marL="457200" rtl="0" algn="l">
              <a:lnSpc>
                <a:spcPct val="100000"/>
              </a:lnSpc>
              <a:spcBef>
                <a:spcPts val="1000"/>
              </a:spcBef>
              <a:spcAft>
                <a:spcPts val="0"/>
              </a:spcAft>
              <a:buSzPts val="1800"/>
              <a:buChar char="❖"/>
            </a:pPr>
            <a:r>
              <a:rPr lang="en-GB" sz="1800"/>
              <a:t>Build awareness of each other’s priorities and work programs</a:t>
            </a:r>
            <a:endParaRPr sz="1800"/>
          </a:p>
          <a:p>
            <a:pPr indent="-342900" lvl="0" marL="457200" rtl="0" algn="l">
              <a:lnSpc>
                <a:spcPct val="100000"/>
              </a:lnSpc>
              <a:spcBef>
                <a:spcPts val="0"/>
              </a:spcBef>
              <a:spcAft>
                <a:spcPts val="0"/>
              </a:spcAft>
              <a:buSzPts val="1800"/>
              <a:buChar char="❖"/>
            </a:pPr>
            <a:r>
              <a:rPr lang="en-GB" sz="1800"/>
              <a:t>Reduce duplication of efforts</a:t>
            </a:r>
            <a:endParaRPr sz="1800"/>
          </a:p>
          <a:p>
            <a:pPr indent="-342900" lvl="0" marL="457200" rtl="0" algn="l">
              <a:lnSpc>
                <a:spcPct val="100000"/>
              </a:lnSpc>
              <a:spcBef>
                <a:spcPts val="0"/>
              </a:spcBef>
              <a:spcAft>
                <a:spcPts val="0"/>
              </a:spcAft>
              <a:buSzPts val="1800"/>
              <a:buChar char="❖"/>
            </a:pPr>
            <a:r>
              <a:rPr lang="en-GB" sz="1800"/>
              <a:t>Identify joint opportunities for collaboration</a:t>
            </a:r>
            <a:endParaRPr sz="1800"/>
          </a:p>
          <a:p>
            <a:pPr indent="-342900" lvl="0" marL="457200" rtl="0" algn="l">
              <a:lnSpc>
                <a:spcPct val="100000"/>
              </a:lnSpc>
              <a:spcBef>
                <a:spcPts val="0"/>
              </a:spcBef>
              <a:spcAft>
                <a:spcPts val="0"/>
              </a:spcAft>
              <a:buSzPts val="1800"/>
              <a:buChar char="❖"/>
            </a:pPr>
            <a:r>
              <a:rPr lang="en-GB" sz="1800"/>
              <a:t>Set direction for EOTEC DevNet, i.e. by drafting/approving Theory of Change, M&amp;E Framework, Sustainability Plan</a:t>
            </a:r>
            <a:endParaRPr sz="1800"/>
          </a:p>
          <a:p>
            <a:pPr indent="-342900" lvl="0" marL="457200" rtl="0" algn="l">
              <a:lnSpc>
                <a:spcPct val="100000"/>
              </a:lnSpc>
              <a:spcBef>
                <a:spcPts val="0"/>
              </a:spcBef>
              <a:spcAft>
                <a:spcPts val="0"/>
              </a:spcAft>
              <a:buSzPts val="1800"/>
              <a:buChar char="❖"/>
            </a:pPr>
            <a:r>
              <a:rPr lang="en-GB" sz="1800"/>
              <a:t>Representing EOTEC DevNet at international forums, i.e. preparing a statement for UN-GGIM or presentation to CEOS Plenary</a:t>
            </a:r>
            <a:endParaRPr sz="1800"/>
          </a:p>
          <a:p>
            <a:pPr indent="-342900" lvl="0" marL="457200" rtl="0" algn="l">
              <a:lnSpc>
                <a:spcPct val="100000"/>
              </a:lnSpc>
              <a:spcBef>
                <a:spcPts val="0"/>
              </a:spcBef>
              <a:spcAft>
                <a:spcPts val="0"/>
              </a:spcAft>
              <a:buSzPts val="1800"/>
              <a:buChar char="❖"/>
            </a:pPr>
            <a:r>
              <a:rPr lang="en-GB" sz="1800">
                <a:highlight>
                  <a:schemeClr val="lt1"/>
                </a:highlight>
              </a:rPr>
              <a:t>Explore options to utilize existing mechanisms to assess user needs such as WMO Global Survey on Satellite Data Utilization</a:t>
            </a:r>
            <a:endParaRPr sz="1800"/>
          </a:p>
          <a:p>
            <a:pPr indent="0" lvl="0" marL="50800" rtl="0" algn="l">
              <a:lnSpc>
                <a:spcPct val="90000"/>
              </a:lnSpc>
              <a:spcBef>
                <a:spcPts val="1000"/>
              </a:spcBef>
              <a:spcAft>
                <a:spcPts val="0"/>
              </a:spcAft>
              <a:buSzPts val="2800"/>
              <a:buNone/>
            </a:pPr>
            <a:r>
              <a:t/>
            </a:r>
            <a:endParaRPr sz="1800">
              <a:solidFill>
                <a:srgbClr val="FF0000"/>
              </a:solidFill>
              <a:highlight>
                <a:srgbClr val="FFFF00"/>
              </a:highlight>
            </a:endParaRPr>
          </a:p>
          <a:p>
            <a:pPr indent="0" lvl="0" marL="50800" rtl="0" algn="l">
              <a:lnSpc>
                <a:spcPct val="90000"/>
              </a:lnSpc>
              <a:spcBef>
                <a:spcPts val="1000"/>
              </a:spcBef>
              <a:spcAft>
                <a:spcPts val="0"/>
              </a:spcAft>
              <a:buSzPts val="2800"/>
              <a:buNone/>
            </a:pPr>
            <a:r>
              <a:t/>
            </a:r>
            <a:endParaRPr sz="1800"/>
          </a:p>
        </p:txBody>
      </p:sp>
      <p:sp>
        <p:nvSpPr>
          <p:cNvPr id="174" name="Google Shape;174;p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GB"/>
              <a:t>Key Activities/achievements</a:t>
            </a:r>
            <a:endParaRPr/>
          </a:p>
        </p:txBody>
      </p:sp>
      <p:grpSp>
        <p:nvGrpSpPr>
          <p:cNvPr id="175" name="Google Shape;175;p9"/>
          <p:cNvGrpSpPr/>
          <p:nvPr/>
        </p:nvGrpSpPr>
        <p:grpSpPr>
          <a:xfrm>
            <a:off x="338423" y="1197244"/>
            <a:ext cx="3536903" cy="1034388"/>
            <a:chOff x="1593000" y="2322568"/>
            <a:chExt cx="2939827" cy="643356"/>
          </a:xfrm>
        </p:grpSpPr>
        <p:sp>
          <p:nvSpPr>
            <p:cNvPr id="176" name="Google Shape;176;p9"/>
            <p:cNvSpPr/>
            <p:nvPr/>
          </p:nvSpPr>
          <p:spPr>
            <a:xfrm flipH="1">
              <a:off x="2283025" y="2322575"/>
              <a:ext cx="1844400" cy="642600"/>
            </a:xfrm>
            <a:prstGeom prst="rect">
              <a:avLst/>
            </a:prstGeom>
            <a:solidFill>
              <a:srgbClr val="0C58D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9"/>
            <p:cNvSpPr/>
            <p:nvPr/>
          </p:nvSpPr>
          <p:spPr>
            <a:xfrm rot="-5400000">
              <a:off x="3501574" y="1934671"/>
              <a:ext cx="643356" cy="1419149"/>
            </a:xfrm>
            <a:prstGeom prst="flowChartOffpageConnector">
              <a:avLst/>
            </a:prstGeom>
            <a:solidFill>
              <a:srgbClr val="0C58D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9"/>
            <p:cNvSpPr/>
            <p:nvPr/>
          </p:nvSpPr>
          <p:spPr>
            <a:xfrm>
              <a:off x="2342625" y="2399951"/>
              <a:ext cx="1940700" cy="495900"/>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700"/>
                <a:buFont typeface="Arial"/>
                <a:buNone/>
              </a:pPr>
              <a:r>
                <a:rPr b="0" i="0" lang="en-GB" sz="1700" u="none" cap="none" strike="noStrike">
                  <a:solidFill>
                    <a:srgbClr val="FFFFFF"/>
                  </a:solidFill>
                  <a:latin typeface="Roboto Medium"/>
                  <a:ea typeface="Roboto Medium"/>
                  <a:cs typeface="Roboto Medium"/>
                  <a:sym typeface="Roboto Medium"/>
                </a:rPr>
                <a:t>Global Coordination</a:t>
              </a:r>
              <a:endParaRPr b="0" i="0" sz="1700" u="none" cap="none" strike="noStrike">
                <a:solidFill>
                  <a:srgbClr val="FFFFFF"/>
                </a:solidFill>
                <a:latin typeface="Roboto"/>
                <a:ea typeface="Roboto"/>
                <a:cs typeface="Roboto"/>
                <a:sym typeface="Roboto"/>
              </a:endParaRPr>
            </a:p>
          </p:txBody>
        </p:sp>
        <p:sp>
          <p:nvSpPr>
            <p:cNvPr id="179" name="Google Shape;179;p9"/>
            <p:cNvSpPr/>
            <p:nvPr/>
          </p:nvSpPr>
          <p:spPr>
            <a:xfrm>
              <a:off x="1593000" y="2322568"/>
              <a:ext cx="690000" cy="642300"/>
            </a:xfrm>
            <a:prstGeom prst="rect">
              <a:avLst/>
            </a:prstGeom>
            <a:solidFill>
              <a:srgbClr val="0D5DDF"/>
            </a:solidFill>
            <a:ln>
              <a:noFill/>
            </a:ln>
            <a:effectLst>
              <a:outerShdw blurRad="71438" rotWithShape="0" algn="bl" dir="2700000" dist="28575">
                <a:srgbClr val="000000">
                  <a:alpha val="15686"/>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9"/>
            <p:cNvSpPr/>
            <p:nvPr/>
          </p:nvSpPr>
          <p:spPr>
            <a:xfrm>
              <a:off x="1593000" y="2322575"/>
              <a:ext cx="690000" cy="642600"/>
            </a:xfrm>
            <a:prstGeom prst="rect">
              <a:avLst/>
            </a:prstGeom>
            <a:solidFill>
              <a:srgbClr val="0E65F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500"/>
                <a:buFont typeface="Arial"/>
                <a:buNone/>
              </a:pPr>
              <a:r>
                <a:rPr b="0" i="0" lang="en-GB" sz="1500" u="none" cap="none" strike="noStrike">
                  <a:solidFill>
                    <a:srgbClr val="FFFFFF"/>
                  </a:solidFill>
                  <a:latin typeface="Roboto Thin"/>
                  <a:ea typeface="Roboto Thin"/>
                  <a:cs typeface="Roboto Thin"/>
                  <a:sym typeface="Roboto Thin"/>
                </a:rPr>
                <a:t>01</a:t>
              </a:r>
              <a:endParaRPr b="0" i="0" sz="1500" u="none" cap="none" strike="noStrike">
                <a:solidFill>
                  <a:srgbClr val="FFFFFF"/>
                </a:solidFill>
                <a:latin typeface="Roboto Thin"/>
                <a:ea typeface="Roboto Thin"/>
                <a:cs typeface="Roboto Thin"/>
                <a:sym typeface="Roboto Thin"/>
              </a:endParaRPr>
            </a:p>
          </p:txBody>
        </p:sp>
      </p:grpSp>
      <p:sp>
        <p:nvSpPr>
          <p:cNvPr id="181" name="Google Shape;181;p9"/>
          <p:cNvSpPr txBox="1"/>
          <p:nvPr>
            <p:ph idx="1" type="body"/>
          </p:nvPr>
        </p:nvSpPr>
        <p:spPr>
          <a:xfrm>
            <a:off x="4348750" y="4133050"/>
            <a:ext cx="7698000" cy="2331300"/>
          </a:xfrm>
          <a:prstGeom prst="rect">
            <a:avLst/>
          </a:prstGeom>
          <a:noFill/>
          <a:ln>
            <a:noFill/>
          </a:ln>
        </p:spPr>
        <p:txBody>
          <a:bodyPr anchorCtr="0" anchor="t" bIns="45700" lIns="91425" spcFirstLastPara="1" rIns="91425" wrap="square" tIns="45700">
            <a:noAutofit/>
          </a:bodyPr>
          <a:lstStyle/>
          <a:p>
            <a:pPr indent="0" lvl="0" marL="50800" rtl="0" algn="l">
              <a:lnSpc>
                <a:spcPct val="90000"/>
              </a:lnSpc>
              <a:spcBef>
                <a:spcPts val="1000"/>
              </a:spcBef>
              <a:spcAft>
                <a:spcPts val="0"/>
              </a:spcAft>
              <a:buSzPts val="2800"/>
              <a:buNone/>
            </a:pPr>
            <a:r>
              <a:rPr b="1" lang="en-GB" sz="2000"/>
              <a:t>4 Communities of Practice (Africa, Americas, Asia-Oceania, Europe) meet quarterly to </a:t>
            </a:r>
            <a:endParaRPr b="1" sz="2000"/>
          </a:p>
          <a:p>
            <a:pPr indent="-342900" lvl="0" marL="457200" rtl="0" algn="l">
              <a:lnSpc>
                <a:spcPct val="100000"/>
              </a:lnSpc>
              <a:spcBef>
                <a:spcPts val="1000"/>
              </a:spcBef>
              <a:spcAft>
                <a:spcPts val="0"/>
              </a:spcAft>
              <a:buSzPts val="1800"/>
              <a:buChar char="❖"/>
            </a:pPr>
            <a:r>
              <a:rPr lang="en-GB" sz="1800"/>
              <a:t>Share capacity-building information and resources</a:t>
            </a:r>
            <a:endParaRPr sz="1800"/>
          </a:p>
          <a:p>
            <a:pPr indent="-342900" lvl="0" marL="457200" rtl="0" algn="l">
              <a:lnSpc>
                <a:spcPct val="100000"/>
              </a:lnSpc>
              <a:spcBef>
                <a:spcPts val="0"/>
              </a:spcBef>
              <a:spcAft>
                <a:spcPts val="0"/>
              </a:spcAft>
              <a:buSzPts val="1800"/>
              <a:buChar char="❖"/>
            </a:pPr>
            <a:r>
              <a:rPr lang="en-GB" sz="1800"/>
              <a:t>Set regional priorities</a:t>
            </a:r>
            <a:endParaRPr sz="1800"/>
          </a:p>
          <a:p>
            <a:pPr indent="-342900" lvl="0" marL="457200" rtl="0" algn="l">
              <a:lnSpc>
                <a:spcPct val="100000"/>
              </a:lnSpc>
              <a:spcBef>
                <a:spcPts val="0"/>
              </a:spcBef>
              <a:spcAft>
                <a:spcPts val="0"/>
              </a:spcAft>
              <a:buSzPts val="1800"/>
              <a:buChar char="❖"/>
            </a:pPr>
            <a:r>
              <a:rPr lang="en-GB" sz="1800"/>
              <a:t>Assess regional needs</a:t>
            </a:r>
            <a:endParaRPr sz="1800"/>
          </a:p>
          <a:p>
            <a:pPr indent="-342900" lvl="0" marL="457200" rtl="0" algn="l">
              <a:lnSpc>
                <a:spcPct val="100000"/>
              </a:lnSpc>
              <a:spcBef>
                <a:spcPts val="0"/>
              </a:spcBef>
              <a:spcAft>
                <a:spcPts val="0"/>
              </a:spcAft>
              <a:buSzPts val="1800"/>
              <a:buChar char="❖"/>
            </a:pPr>
            <a:r>
              <a:rPr lang="en-GB" sz="1800"/>
              <a:t>Spotlight on key capacity building initiatives, organizations, convenings and trainings</a:t>
            </a:r>
            <a:endParaRPr sz="1800"/>
          </a:p>
          <a:p>
            <a:pPr indent="0" lvl="0" marL="50800" rtl="0" algn="l">
              <a:lnSpc>
                <a:spcPct val="100000"/>
              </a:lnSpc>
              <a:spcBef>
                <a:spcPts val="1000"/>
              </a:spcBef>
              <a:spcAft>
                <a:spcPts val="0"/>
              </a:spcAft>
              <a:buSzPts val="2800"/>
              <a:buNone/>
            </a:pPr>
            <a:r>
              <a:t/>
            </a:r>
            <a:endParaRPr sz="1800">
              <a:solidFill>
                <a:srgbClr val="FF0000"/>
              </a:solidFill>
              <a:highlight>
                <a:srgbClr val="FFFF00"/>
              </a:highlight>
            </a:endParaRPr>
          </a:p>
          <a:p>
            <a:pPr indent="0" lvl="0" marL="50800" rtl="0" algn="l">
              <a:lnSpc>
                <a:spcPct val="90000"/>
              </a:lnSpc>
              <a:spcBef>
                <a:spcPts val="1000"/>
              </a:spcBef>
              <a:spcAft>
                <a:spcPts val="0"/>
              </a:spcAft>
              <a:buSzPts val="2800"/>
              <a:buNone/>
            </a:pPr>
            <a:r>
              <a:t/>
            </a:r>
            <a:endParaRPr sz="2000"/>
          </a:p>
        </p:txBody>
      </p:sp>
      <p:sp>
        <p:nvSpPr>
          <p:cNvPr id="182" name="Google Shape;182;p9"/>
          <p:cNvSpPr txBox="1"/>
          <p:nvPr/>
        </p:nvSpPr>
        <p:spPr>
          <a:xfrm>
            <a:off x="348250" y="2363350"/>
            <a:ext cx="37641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Global Task Team meets quarterly</a:t>
            </a:r>
            <a:br>
              <a:rPr b="0" i="0" lang="en-GB" sz="1400" u="none" cap="none" strike="noStrike">
                <a:solidFill>
                  <a:srgbClr val="000000"/>
                </a:solidFill>
                <a:latin typeface="Arial"/>
                <a:ea typeface="Arial"/>
                <a:cs typeface="Arial"/>
                <a:sym typeface="Arial"/>
              </a:rPr>
            </a:br>
            <a:r>
              <a:rPr b="0" i="0" lang="en-GB" sz="1400" u="none" cap="none" strike="noStrike">
                <a:solidFill>
                  <a:srgbClr val="000000"/>
                </a:solidFill>
                <a:latin typeface="Arial"/>
                <a:ea typeface="Arial"/>
                <a:cs typeface="Arial"/>
                <a:sym typeface="Arial"/>
              </a:rPr>
              <a:t>Global Leadership Team meets annually</a:t>
            </a:r>
            <a:endParaRPr b="0" i="0" sz="1400" u="none" cap="none" strike="noStrike">
              <a:solidFill>
                <a:srgbClr val="000000"/>
              </a:solidFill>
              <a:latin typeface="Arial"/>
              <a:ea typeface="Arial"/>
              <a:cs typeface="Arial"/>
              <a:sym typeface="Arial"/>
            </a:endParaRPr>
          </a:p>
        </p:txBody>
      </p:sp>
      <p:sp>
        <p:nvSpPr>
          <p:cNvPr id="183" name="Google Shape;183;p9"/>
          <p:cNvSpPr txBox="1"/>
          <p:nvPr/>
        </p:nvSpPr>
        <p:spPr>
          <a:xfrm>
            <a:off x="348250" y="4986825"/>
            <a:ext cx="3877200" cy="1477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Regional CoP Teams meet quarterly</a:t>
            </a:r>
            <a:br>
              <a:rPr b="0" i="0" lang="en-GB" sz="1400" u="none" cap="none" strike="noStrike">
                <a:solidFill>
                  <a:srgbClr val="000000"/>
                </a:solidFill>
                <a:latin typeface="Arial"/>
                <a:ea typeface="Arial"/>
                <a:cs typeface="Arial"/>
                <a:sym typeface="Arial"/>
              </a:rPr>
            </a:br>
            <a:r>
              <a:rPr b="0" i="0" lang="en-GB" sz="1400" u="none" cap="none" strike="noStrike">
                <a:solidFill>
                  <a:srgbClr val="000000"/>
                </a:solidFill>
                <a:latin typeface="Arial"/>
                <a:ea typeface="Arial"/>
                <a:cs typeface="Arial"/>
                <a:sym typeface="Arial"/>
              </a:rPr>
              <a:t>Target group: professionals engaged in capacity development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Over 100 colleagues involved so far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20-25 attend Africa &amp; Americas meetings</a:t>
            </a:r>
            <a:br>
              <a:rPr b="0" i="0" lang="en-GB" sz="1400" u="none" cap="none" strike="noStrike">
                <a:solidFill>
                  <a:srgbClr val="000000"/>
                </a:solidFill>
                <a:latin typeface="Arial"/>
                <a:ea typeface="Arial"/>
                <a:cs typeface="Arial"/>
                <a:sym typeface="Arial"/>
              </a:rPr>
            </a:br>
            <a:r>
              <a:rPr b="0" i="0" lang="en-GB" sz="1400" u="none" cap="none" strike="noStrike">
                <a:solidFill>
                  <a:srgbClr val="000000"/>
                </a:solidFill>
                <a:latin typeface="Arial"/>
                <a:ea typeface="Arial"/>
                <a:cs typeface="Arial"/>
                <a:sym typeface="Arial"/>
              </a:rPr>
              <a:t>10-15 attend Europe &amp; Asia/Oceania meetings</a:t>
            </a:r>
            <a:endParaRPr b="0" i="0" sz="1400" u="none" cap="none" strike="noStrike">
              <a:solidFill>
                <a:srgbClr val="000000"/>
              </a:solidFill>
              <a:latin typeface="Arial"/>
              <a:ea typeface="Arial"/>
              <a:cs typeface="Arial"/>
              <a:sym typeface="Arial"/>
            </a:endParaRPr>
          </a:p>
        </p:txBody>
      </p:sp>
      <p:grpSp>
        <p:nvGrpSpPr>
          <p:cNvPr id="184" name="Google Shape;184;p9"/>
          <p:cNvGrpSpPr/>
          <p:nvPr/>
        </p:nvGrpSpPr>
        <p:grpSpPr>
          <a:xfrm>
            <a:off x="338423" y="3817144"/>
            <a:ext cx="3536903" cy="1034388"/>
            <a:chOff x="1593000" y="2322568"/>
            <a:chExt cx="2939827" cy="643356"/>
          </a:xfrm>
        </p:grpSpPr>
        <p:sp>
          <p:nvSpPr>
            <p:cNvPr id="185" name="Google Shape;185;p9"/>
            <p:cNvSpPr/>
            <p:nvPr/>
          </p:nvSpPr>
          <p:spPr>
            <a:xfrm flipH="1">
              <a:off x="2283025" y="2322575"/>
              <a:ext cx="1844400" cy="642600"/>
            </a:xfrm>
            <a:prstGeom prst="rect">
              <a:avLst/>
            </a:prstGeom>
            <a:solidFill>
              <a:srgbClr val="0C58D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9"/>
            <p:cNvSpPr/>
            <p:nvPr/>
          </p:nvSpPr>
          <p:spPr>
            <a:xfrm rot="-5400000">
              <a:off x="3501574" y="1934671"/>
              <a:ext cx="643356" cy="1419149"/>
            </a:xfrm>
            <a:prstGeom prst="flowChartOffpageConnector">
              <a:avLst/>
            </a:prstGeom>
            <a:solidFill>
              <a:srgbClr val="0C58D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9"/>
            <p:cNvSpPr/>
            <p:nvPr/>
          </p:nvSpPr>
          <p:spPr>
            <a:xfrm>
              <a:off x="2342625" y="2399951"/>
              <a:ext cx="1940700" cy="495900"/>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700"/>
                <a:buFont typeface="Arial"/>
                <a:buNone/>
              </a:pPr>
              <a:r>
                <a:rPr b="0" i="0" lang="en-GB" sz="1700" u="none" cap="none" strike="noStrike">
                  <a:solidFill>
                    <a:srgbClr val="FFFFFF"/>
                  </a:solidFill>
                  <a:latin typeface="Roboto Medium"/>
                  <a:ea typeface="Roboto Medium"/>
                  <a:cs typeface="Roboto Medium"/>
                  <a:sym typeface="Roboto Medium"/>
                </a:rPr>
                <a:t>Regional CoP Task Teams</a:t>
              </a:r>
              <a:endParaRPr b="0" i="0" sz="1700" u="none" cap="none" strike="noStrike">
                <a:solidFill>
                  <a:srgbClr val="FFFFFF"/>
                </a:solidFill>
                <a:latin typeface="Roboto"/>
                <a:ea typeface="Roboto"/>
                <a:cs typeface="Roboto"/>
                <a:sym typeface="Roboto"/>
              </a:endParaRPr>
            </a:p>
          </p:txBody>
        </p:sp>
        <p:sp>
          <p:nvSpPr>
            <p:cNvPr id="188" name="Google Shape;188;p9"/>
            <p:cNvSpPr/>
            <p:nvPr/>
          </p:nvSpPr>
          <p:spPr>
            <a:xfrm>
              <a:off x="1593000" y="2322568"/>
              <a:ext cx="690000" cy="642300"/>
            </a:xfrm>
            <a:prstGeom prst="rect">
              <a:avLst/>
            </a:prstGeom>
            <a:solidFill>
              <a:srgbClr val="0D5DDF"/>
            </a:solidFill>
            <a:ln>
              <a:noFill/>
            </a:ln>
            <a:effectLst>
              <a:outerShdw blurRad="71438" rotWithShape="0" algn="bl" dir="2700000" dist="28575">
                <a:srgbClr val="000000">
                  <a:alpha val="15686"/>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9"/>
            <p:cNvSpPr/>
            <p:nvPr/>
          </p:nvSpPr>
          <p:spPr>
            <a:xfrm>
              <a:off x="1593000" y="2322575"/>
              <a:ext cx="690000" cy="642600"/>
            </a:xfrm>
            <a:prstGeom prst="rect">
              <a:avLst/>
            </a:prstGeom>
            <a:solidFill>
              <a:srgbClr val="0E65F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500"/>
                <a:buFont typeface="Arial"/>
                <a:buNone/>
              </a:pPr>
              <a:r>
                <a:rPr b="0" i="0" lang="en-GB" sz="1500" u="none" cap="none" strike="noStrike">
                  <a:solidFill>
                    <a:srgbClr val="FFFFFF"/>
                  </a:solidFill>
                  <a:latin typeface="Roboto Thin"/>
                  <a:ea typeface="Roboto Thin"/>
                  <a:cs typeface="Roboto Thin"/>
                  <a:sym typeface="Roboto Thin"/>
                </a:rPr>
                <a:t>02</a:t>
              </a:r>
              <a:endParaRPr b="0" i="0" sz="1500" u="none" cap="none" strike="noStrike">
                <a:solidFill>
                  <a:srgbClr val="FFFFFF"/>
                </a:solidFill>
                <a:latin typeface="Roboto Thin"/>
                <a:ea typeface="Roboto Thin"/>
                <a:cs typeface="Roboto Thin"/>
                <a:sym typeface="Roboto Thin"/>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