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vK+Ln4R4yPOj+kmcqtD0ROUua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728085-3FB3-42B4-BD42-D4318A15614A}">
  <a:tblStyle styleId="{31728085-3FB3-42B4-BD42-D4318A15614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7.jp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1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1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1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1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1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2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 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WGISS-54, 4-7 October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2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5" name="Google Shape;45;p2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2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6" name="Google Shape;56;p2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5" name="Google Shape;65;p2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2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 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2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6" name="Google Shape;76;p2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2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 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7" name="Google Shape;87;p2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 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6" name="Google Shape;96;p2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0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>
            <p:ph type="title"/>
          </p:nvPr>
        </p:nvSpPr>
        <p:spPr>
          <a:xfrm>
            <a:off x="176047" y="175938"/>
            <a:ext cx="6373034" cy="457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2022 CEOS Plenary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US" sz="4000"/>
              <a:t>Working Group on Information Systems &amp; Services (WGISS)</a:t>
            </a:r>
            <a:endParaRPr i="1" sz="4000"/>
          </a:p>
        </p:txBody>
      </p:sp>
      <p:sp>
        <p:nvSpPr>
          <p:cNvPr id="108" name="Google Shape;108;p1"/>
          <p:cNvSpPr/>
          <p:nvPr/>
        </p:nvSpPr>
        <p:spPr>
          <a:xfrm>
            <a:off x="7243428" y="3512373"/>
            <a:ext cx="4833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Dr. Makoto NATSUISAKA</a:t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JAXA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1.14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Biarritz, France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Nov. 29 – Dec. 1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type="title"/>
          </p:nvPr>
        </p:nvSpPr>
        <p:spPr>
          <a:xfrm>
            <a:off x="109373" y="124848"/>
            <a:ext cx="10575103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600"/>
              <a:t>Data DISCOVERY and ACCESS Interest Group</a:t>
            </a:r>
            <a:endParaRPr b="1" sz="3600"/>
          </a:p>
        </p:txBody>
      </p:sp>
      <p:sp>
        <p:nvSpPr>
          <p:cNvPr id="180" name="Google Shape;180;p10"/>
          <p:cNvSpPr txBox="1"/>
          <p:nvPr/>
        </p:nvSpPr>
        <p:spPr>
          <a:xfrm>
            <a:off x="364375" y="1168210"/>
            <a:ext cx="11473398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CEOS Service Discovery Best Practice has been developed.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	ref. CEOS OpenSearch Best Practice (Discover EO Collection, Granules)</a:t>
            </a:r>
            <a:endParaRPr/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947" y="2550761"/>
            <a:ext cx="2690754" cy="374515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 txBox="1"/>
          <p:nvPr/>
        </p:nvSpPr>
        <p:spPr>
          <a:xfrm>
            <a:off x="3886507" y="2550761"/>
            <a:ext cx="786888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 1: Online machine to machine interfaces (API)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 2: Downloadable tools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- Source code, binaries, Jupyter Notebooks, Docker images,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- Download from repository (GitHub, Zenodo, ..) or registry (e.g. DockerHub, …)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 3: Web GUI tools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 - Software as a Service (SaaS) 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- E.g. Jupyter Notebook on Google Colaboratory, Binder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 4: Application Package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 5: Coupled Services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3886507" y="5028070"/>
            <a:ext cx="734374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Survey of applicable metadata models/elements</a:t>
            </a:r>
            <a:endParaRPr/>
          </a:p>
          <a:p>
            <a:pPr indent="-101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ISO19115-1:2014 Annex F.3 “Metadata for discovery of services”</a:t>
            </a:r>
            <a:endParaRPr/>
          </a:p>
          <a:p>
            <a:pPr indent="-101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NASA ESDIS UMM-S, UMM-T</a:t>
            </a:r>
            <a:endParaRPr/>
          </a:p>
          <a:p>
            <a:pPr indent="-101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INSPIRE Technical Guidance (Metadata), </a:t>
            </a:r>
            <a:endParaRPr/>
          </a:p>
          <a:p>
            <a:pPr indent="-101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DataCite Metadata Schema Documentation, …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/>
          <p:nvPr>
            <p:ph type="title"/>
          </p:nvPr>
        </p:nvSpPr>
        <p:spPr>
          <a:xfrm>
            <a:off x="109373" y="124848"/>
            <a:ext cx="10575103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600"/>
              <a:t>Data DISCOVERY and ACCESS Interest Group</a:t>
            </a:r>
            <a:endParaRPr b="1" sz="3600"/>
          </a:p>
        </p:txBody>
      </p:sp>
      <p:sp>
        <p:nvSpPr>
          <p:cNvPr id="189" name="Google Shape;189;p11"/>
          <p:cNvSpPr txBox="1"/>
          <p:nvPr/>
        </p:nvSpPr>
        <p:spPr>
          <a:xfrm>
            <a:off x="364375" y="1283540"/>
            <a:ext cx="11561736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OGC STAC implementation for CMR was proposed and a volunteer from CWIC provider was solicited.  The results will be summarized as STAC implementation Best Practice.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/>
          <p:nvPr>
            <p:ph type="title"/>
          </p:nvPr>
        </p:nvSpPr>
        <p:spPr>
          <a:xfrm>
            <a:off x="208228" y="116610"/>
            <a:ext cx="10657480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600"/>
              <a:t>Data DISCOVERY and ACCESS Interest Group</a:t>
            </a:r>
            <a:endParaRPr sz="3600"/>
          </a:p>
        </p:txBody>
      </p:sp>
      <p:graphicFrame>
        <p:nvGraphicFramePr>
          <p:cNvPr id="195" name="Google Shape;195;p12"/>
          <p:cNvGraphicFramePr/>
          <p:nvPr/>
        </p:nvGraphicFramePr>
        <p:xfrm>
          <a:off x="319084" y="14436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{31728085-3FB3-42B4-BD42-D4318A15614A}</a:tableStyleId>
              </a:tblPr>
              <a:tblGrid>
                <a:gridCol w="1696275"/>
                <a:gridCol w="1221225"/>
                <a:gridCol w="3012675"/>
                <a:gridCol w="1112750"/>
                <a:gridCol w="1112750"/>
                <a:gridCol w="1049525"/>
                <a:gridCol w="1175975"/>
                <a:gridCol w="1112750"/>
              </a:tblGrid>
              <a:tr h="102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Title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Completion Date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Description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Link to GEO Work Programme (if relevant)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External Reference (if relevant)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Responsible User(s)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Responsible CEOS Entity(ies)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Contributing Agency(ies)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</a:tr>
              <a:tr h="1240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Discovery and Access for Data Analytics and Processing Tools and Services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2022-Q4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Facilitate discovery and access for end users to data analytics and processing tools and services through the WGISS Connected Data Assets Infrastructure.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WGISS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ESA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</a:tr>
              <a:tr h="102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Opensearch Best Practices to include Service Discovery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2022-Q4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Extension of Opensearch Best Practices to include service discovery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WGISS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ESA, NASA, JAXA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</a:tr>
              <a:tr h="1458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Feasibility Study for Common Guidlines for the STAC Implementations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2023-Q2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Evaluate the possibility of defining a guideline/best practice for the STAC at CEOS level, By that act for an alignment in implementing STAC (in all forms API, static search or metadata modelling) 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WGISS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WGISS Member Agencies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type="title"/>
          </p:nvPr>
        </p:nvSpPr>
        <p:spPr>
          <a:xfrm>
            <a:off x="232941" y="127710"/>
            <a:ext cx="1078928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600"/>
              <a:t>Interoperability Data and Use Interest Group</a:t>
            </a:r>
            <a:endParaRPr sz="3600"/>
          </a:p>
        </p:txBody>
      </p:sp>
      <p:sp>
        <p:nvSpPr>
          <p:cNvPr id="201" name="Google Shape;201;p13"/>
          <p:cNvSpPr txBox="1"/>
          <p:nvPr/>
        </p:nvSpPr>
        <p:spPr>
          <a:xfrm>
            <a:off x="364374" y="1234337"/>
            <a:ext cx="11463251" cy="5078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Led by ... (Vacancy)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EAIL (Earth Analytical Interoperability Lab.) is a cloud-based system developed by ex WGISS chair, Robert Woodcock (CISRO) in order to demonstrate “interoperability data and use”.  The cloud services enables big data archive and co-use in the cloud, hyper computing in the cloud.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Session on EAIL: Use Cases and Vision was held in WGISS-54 and the status was reported.</a:t>
            </a:r>
            <a:endParaRPr/>
          </a:p>
          <a:p>
            <a: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      - “EAIL Use-cases and vision” by Jonathan Hodge, CSIRO Chile</a:t>
            </a:r>
            <a:endParaRPr b="0" i="0" sz="24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      - “CEOS COAST: A CEOS EAIL Use Case” by Paul M. DiGiacomo, NOAA</a:t>
            </a:r>
            <a:endParaRPr b="0" i="0" sz="24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/>
        </p:nvSpPr>
        <p:spPr>
          <a:xfrm>
            <a:off x="358253" y="1241075"/>
            <a:ext cx="970396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“EAIL Use-cases and vision” by Jonathan Hodge, CSIRO Chile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https://ceos.org/meetings/wgiss-54/</a:t>
            </a:r>
            <a:endParaRPr/>
          </a:p>
        </p:txBody>
      </p:sp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845" y="2086917"/>
            <a:ext cx="7290323" cy="2893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 txBox="1"/>
          <p:nvPr/>
        </p:nvSpPr>
        <p:spPr>
          <a:xfrm>
            <a:off x="358253" y="5219900"/>
            <a:ext cx="1147549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EAIL is operated by CSIRO Chile with significant support from the Chilean Data Observatory, a public-private-academic partnership founded by the Chilean Government (Ministry of Science, Ministry of Economy), Adolfo Ibáñez University and AWS.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Landsat-5, 7, 8, 9, Sentinel 1, 2, NASA DEM, Copernicus DEM on AWS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265707" y="100816"/>
            <a:ext cx="1166058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Interoperability Data and Use Interest Group</a:t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type="title"/>
          </p:nvPr>
        </p:nvSpPr>
        <p:spPr>
          <a:xfrm>
            <a:off x="234177" y="108373"/>
            <a:ext cx="10649242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600"/>
              <a:t>Interoperability Data and Use Interest Group</a:t>
            </a:r>
            <a:endParaRPr sz="3600"/>
          </a:p>
        </p:txBody>
      </p:sp>
      <p:pic>
        <p:nvPicPr>
          <p:cNvPr id="215" name="Google Shape;2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77" y="2198769"/>
            <a:ext cx="5585588" cy="286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3148" y="2198769"/>
            <a:ext cx="6048315" cy="306581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5"/>
          <p:cNvSpPr txBox="1"/>
          <p:nvPr/>
        </p:nvSpPr>
        <p:spPr>
          <a:xfrm>
            <a:off x="311100" y="1182945"/>
            <a:ext cx="1090059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“CEOS COAST: A CEOS EAIL Use Case” by Paul M. DiGiacomo, NOAA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https://ceos.org/meetings/wgiss-54/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373853" y="5598593"/>
            <a:ext cx="114442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WGDisaster Flood pilots is also wishing future use of EAIL.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>
            <p:ph type="title"/>
          </p:nvPr>
        </p:nvSpPr>
        <p:spPr>
          <a:xfrm>
            <a:off x="208228" y="141324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Updates from the last Plenary</a:t>
            </a:r>
            <a:endParaRPr/>
          </a:p>
        </p:txBody>
      </p:sp>
      <p:graphicFrame>
        <p:nvGraphicFramePr>
          <p:cNvPr id="224" name="Google Shape;224;p16"/>
          <p:cNvGraphicFramePr/>
          <p:nvPr/>
        </p:nvGraphicFramePr>
        <p:xfrm>
          <a:off x="387178" y="14047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{31728085-3FB3-42B4-BD42-D4318A15614A}</a:tableStyleId>
              </a:tblPr>
              <a:tblGrid>
                <a:gridCol w="1666775"/>
                <a:gridCol w="1200000"/>
                <a:gridCol w="2960275"/>
                <a:gridCol w="1093400"/>
                <a:gridCol w="1093400"/>
                <a:gridCol w="1031275"/>
                <a:gridCol w="1155525"/>
                <a:gridCol w="1093400"/>
              </a:tblGrid>
              <a:tr h="53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Title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Completion Date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Description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Link to GEO Work Programme (if relevant)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External Reference (if relevant)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Responsible User(s)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Responsible CEOS Entity(ies)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Contributing Agency(ies)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</a:tr>
              <a:tr h="53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/>
          <p:nvPr>
            <p:ph type="title"/>
          </p:nvPr>
        </p:nvSpPr>
        <p:spPr>
          <a:xfrm>
            <a:off x="364374" y="91897"/>
            <a:ext cx="10772810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600"/>
              <a:t>Technology Exploration Interest Group</a:t>
            </a:r>
            <a:endParaRPr sz="3600"/>
          </a:p>
        </p:txBody>
      </p:sp>
      <p:sp>
        <p:nvSpPr>
          <p:cNvPr id="230" name="Google Shape;230;p17"/>
          <p:cNvSpPr txBox="1"/>
          <p:nvPr/>
        </p:nvSpPr>
        <p:spPr>
          <a:xfrm>
            <a:off x="364374" y="1225729"/>
            <a:ext cx="11463251" cy="5078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Led by Yosuke Ikehata (JAXA) and Richard Moreno (CNES)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Jupyter Notebook initiative as a collaboration with SEO and WGCapD has been going on.  Jupyter Notebook Day was held on 21</a:t>
            </a:r>
            <a:r>
              <a:rPr b="0" baseline="3000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Oct.  The white paper will be issued.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AI/ML initiative was proposed at WGISS-54.  Use cases, technologies, platforms, etc., related to the Earth observations, will be surveyed.  The participation from other entities would be welcomed.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Study on federation between HPC and Archive especially on cloud was also proposed at WGISS-54.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p18"/>
          <p:cNvGraphicFramePr/>
          <p:nvPr/>
        </p:nvGraphicFramePr>
        <p:xfrm>
          <a:off x="387178" y="14047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{31728085-3FB3-42B4-BD42-D4318A15614A}</a:tableStyleId>
              </a:tblPr>
              <a:tblGrid>
                <a:gridCol w="1666775"/>
                <a:gridCol w="1200000"/>
                <a:gridCol w="2960275"/>
                <a:gridCol w="1093400"/>
                <a:gridCol w="1093400"/>
                <a:gridCol w="1031275"/>
                <a:gridCol w="1155525"/>
                <a:gridCol w="1093400"/>
              </a:tblGrid>
              <a:tr h="53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Title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Completion Date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Description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Link to GEO Work Programme (if relevant)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External Reference (if relevant)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Responsible User(s)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Responsible CEOS Entity(ies)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Contributing Agency(ies)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</a:tr>
              <a:tr h="53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Jupyter Notebook Best Practice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2022-Q4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Knowledge sharing with Jupyter Notebook will be investigated and the best practice will be issued.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WGISS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UKSA, JAXA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</a:tr>
            </a:tbl>
          </a:graphicData>
        </a:graphic>
      </p:graphicFrame>
      <p:sp>
        <p:nvSpPr>
          <p:cNvPr id="236" name="Google Shape;236;p18"/>
          <p:cNvSpPr txBox="1"/>
          <p:nvPr>
            <p:ph type="title"/>
          </p:nvPr>
        </p:nvSpPr>
        <p:spPr>
          <a:xfrm>
            <a:off x="364374" y="91897"/>
            <a:ext cx="10772810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600"/>
              <a:t>Technology Exploration Interest Group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9"/>
          <p:cNvSpPr txBox="1"/>
          <p:nvPr>
            <p:ph type="title"/>
          </p:nvPr>
        </p:nvSpPr>
        <p:spPr>
          <a:xfrm>
            <a:off x="464888" y="168793"/>
            <a:ext cx="5169793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AOB</a:t>
            </a:r>
            <a:endParaRPr b="1"/>
          </a:p>
        </p:txBody>
      </p:sp>
      <p:sp>
        <p:nvSpPr>
          <p:cNvPr id="243" name="Google Shape;243;p19"/>
          <p:cNvSpPr txBox="1"/>
          <p:nvPr/>
        </p:nvSpPr>
        <p:spPr>
          <a:xfrm>
            <a:off x="464888" y="1388225"/>
            <a:ext cx="10970893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WGISS-55 is to be held in 18</a:t>
            </a:r>
            <a:r>
              <a:rPr b="0" baseline="3000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– 20</a:t>
            </a:r>
            <a:r>
              <a:rPr b="0" baseline="3000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April 2023 (TBD) hosted by CONAE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      - including joint session with WGDisaster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WGISS-56 is to be held in 24</a:t>
            </a:r>
            <a:r>
              <a:rPr b="0" baseline="3000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– 26</a:t>
            </a:r>
            <a:r>
              <a:rPr b="0" baseline="3000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October 2023 hosted by CNES</a:t>
            </a:r>
            <a:endParaRPr/>
          </a:p>
          <a:p>
            <a:pPr indent="-342900" lvl="1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A new vice chair (right after 2023 plenary up to 2025 plenary) solicitation has initiated.</a:t>
            </a:r>
            <a:endParaRPr/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1587731" y="1388225"/>
            <a:ext cx="2660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249417" y="121915"/>
            <a:ext cx="8919297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What is WGISS?</a:t>
            </a:r>
            <a:endParaRPr/>
          </a:p>
        </p:txBody>
      </p:sp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348456" y="1311789"/>
            <a:ext cx="11495088" cy="5023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2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orking</a:t>
            </a:r>
            <a:r>
              <a:rPr b="0" i="0" lang="en-US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sng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i="0" lang="en-US" sz="2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roup</a:t>
            </a:r>
            <a:r>
              <a:rPr b="0" i="0" lang="en-US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b="0" i="0" lang="en-US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sng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2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nformation</a:t>
            </a:r>
            <a:r>
              <a:rPr b="0" i="0" lang="en-US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sng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ystems</a:t>
            </a:r>
            <a:r>
              <a:rPr b="0" i="0" lang="en-US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sng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ervices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WGISS promotes collaboration in the development of systems and services that manage and supply Earth observation data as a working group of CEOS. 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The activities and expertise of WGISS span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information life cycle;</a:t>
            </a:r>
            <a:endParaRPr/>
          </a:p>
          <a:p>
            <a:pPr indent="-342900" lvl="1" marL="76892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preservation and stewardship, </a:t>
            </a:r>
            <a:endParaRPr/>
          </a:p>
          <a:p>
            <a:pPr indent="-342900" lvl="1" marL="76892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discovery and access, </a:t>
            </a:r>
            <a:endParaRPr/>
          </a:p>
          <a:p>
            <a:pPr indent="-342900" lvl="1" marL="76892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interoperability and use, </a:t>
            </a:r>
            <a:endParaRPr/>
          </a:p>
          <a:p>
            <a:pPr indent="-342900" lvl="1" marL="76892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explore of cutting-edge technology.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title"/>
          </p:nvPr>
        </p:nvSpPr>
        <p:spPr>
          <a:xfrm>
            <a:off x="263437" y="85502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WGISS Activities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261868" y="2725402"/>
            <a:ext cx="398885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Open Science in WGISS-52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Data Integrity and Authenticity in WGISS-53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AI/ML session in WGISS-54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Common Implementation of STAC</a:t>
            </a:r>
            <a:endParaRPr b="0" i="0" sz="14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5628463" y="2692703"/>
            <a:ext cx="426518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Service Discovery Best Practice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EAIL Best Practice (TBD)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Jupyter Notebook Best Practice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AI/ML White Paper</a:t>
            </a:r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>
            <a:off x="651542" y="1389895"/>
            <a:ext cx="10456445" cy="1130426"/>
            <a:chOff x="4854" y="205079"/>
            <a:chExt cx="10456445" cy="1130426"/>
          </a:xfrm>
        </p:grpSpPr>
        <p:sp>
          <p:nvSpPr>
            <p:cNvPr id="123" name="Google Shape;123;p3"/>
            <p:cNvSpPr/>
            <p:nvPr/>
          </p:nvSpPr>
          <p:spPr>
            <a:xfrm>
              <a:off x="4854" y="205079"/>
              <a:ext cx="2826066" cy="1130426"/>
            </a:xfrm>
            <a:prstGeom prst="chevron">
              <a:avLst>
                <a:gd fmla="val 50000" name="adj"/>
              </a:avLst>
            </a:prstGeom>
            <a:solidFill>
              <a:srgbClr val="A3CA3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570067" y="205079"/>
              <a:ext cx="1695640" cy="113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25" lIns="76000" spcFirstLastPara="1" rIns="25325" wrap="square" tIns="2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Survey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548314" y="205079"/>
              <a:ext cx="2826066" cy="1130426"/>
            </a:xfrm>
            <a:prstGeom prst="chevron">
              <a:avLst>
                <a:gd fmla="val 50000" name="adj"/>
              </a:avLst>
            </a:prstGeom>
            <a:solidFill>
              <a:srgbClr val="BF65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3113527" y="205079"/>
              <a:ext cx="1695640" cy="113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25" lIns="76000" spcFirstLastPara="1" rIns="25325" wrap="square" tIns="2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Demonstration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91774" y="205079"/>
              <a:ext cx="2826066" cy="1130426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5656987" y="205079"/>
              <a:ext cx="1695640" cy="113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25" lIns="76000" spcFirstLastPara="1" rIns="25325" wrap="square" tIns="2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Guidelines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635233" y="205079"/>
              <a:ext cx="2826066" cy="1130426"/>
            </a:xfrm>
            <a:prstGeom prst="chevron">
              <a:avLst>
                <a:gd fmla="val 50000" name="adj"/>
              </a:avLst>
            </a:prstGeom>
            <a:solidFill>
              <a:schemeClr val="accent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8200446" y="205079"/>
              <a:ext cx="1695640" cy="1130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325" lIns="76000" spcFirstLastPara="1" rIns="25325" wrap="square" tIns="2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Outreach</a:t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3"/>
          <p:cNvSpPr txBox="1"/>
          <p:nvPr/>
        </p:nvSpPr>
        <p:spPr>
          <a:xfrm>
            <a:off x="3102686" y="3866265"/>
            <a:ext cx="29933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EAIL initiative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Jupyter Notebook Webinar</a:t>
            </a:r>
            <a:endParaRPr b="0" i="0" sz="14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8190546" y="3881458"/>
            <a:ext cx="24830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WGISS Webinars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261868" y="4883626"/>
            <a:ext cx="118065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Technologies related to the “Cloud” is getting more important from a viewpoint of “data interoperability and use”.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9222F"/>
                </a:solidFill>
                <a:latin typeface="Arial"/>
                <a:ea typeface="Arial"/>
                <a:cs typeface="Arial"/>
                <a:sym typeface="Arial"/>
              </a:rPr>
              <a:t>ref. EO data in the cloud, Analysis in place in the cloud, ARD, STAC, Cloud Optimized Data Format, AI/ML, Knowledge share in the cloud (Jupyter Notebook, Git, etc.)</a:t>
            </a:r>
            <a:endParaRPr b="0" i="0" sz="1800" u="none" cap="none" strike="noStrike">
              <a:solidFill>
                <a:srgbClr val="19222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type="title"/>
          </p:nvPr>
        </p:nvSpPr>
        <p:spPr>
          <a:xfrm>
            <a:off x="265893" y="137540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WGISS Structure</a:t>
            </a:r>
            <a:endParaRPr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-96" r="0" t="0"/>
          <a:stretch/>
        </p:blipFill>
        <p:spPr>
          <a:xfrm>
            <a:off x="1082386" y="1309903"/>
            <a:ext cx="10066877" cy="484409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1042737" y="6153998"/>
            <a:ext cx="64257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https://ceos.org/ourwork/workinggroups/wgiss/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type="title"/>
          </p:nvPr>
        </p:nvSpPr>
        <p:spPr>
          <a:xfrm>
            <a:off x="313991" y="182463"/>
            <a:ext cx="9060669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Chair Team Activities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232719" y="1249261"/>
            <a:ext cx="11726562" cy="5078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Chair: Makoto Natsuisaka (JAXA), Vice Chair: Tom Sohre (USGS),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Secretary: Michelle Piepgrass (JAXA)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WGISS-53 (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22ｰ24 March 2022, Remote)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WGISS-54 (4-7 October 2022, Tokyo JAPAN)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　　　- CEO, SEO, GEO presentations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	- ISO TC211/OGC liaison report</a:t>
            </a:r>
            <a:endParaRPr/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	- 6</a:t>
            </a:r>
            <a:r>
              <a:rPr b="0" baseline="3000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joint symposium with WGISS-WGCV was successfully held.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	- LSI VC proposed CEOS interoperability framework and CEOS engagement 	  with Standard Organizations. </a:t>
            </a:r>
            <a:endParaRPr/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8836" y="1935890"/>
            <a:ext cx="3992966" cy="2638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>
            <p:ph type="title"/>
          </p:nvPr>
        </p:nvSpPr>
        <p:spPr>
          <a:xfrm>
            <a:off x="610553" y="96350"/>
            <a:ext cx="9060669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/>
              <a:t>Chair Team Activities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292443" y="1153297"/>
            <a:ext cx="11458832" cy="5078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CEOS ARD Oversight Group including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participation in EUMETSAT “Explore Analysis Ready Data (ARD) with the data cube for atmospheric composition” webinar (16</a:t>
            </a:r>
            <a:r>
              <a:rPr b="0" baseline="3000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February 2022)</a:t>
            </a:r>
            <a:endParaRPr b="0" i="0" sz="24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CEOS Interoperability Framework … Common on-line dictionary initiative led by Katrin Molch (DLR) is considered as one of semantic interoperability.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CEOS Engagement with Standard Organizations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CEOS Ocean Coordination Group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WGISS presentations were input to WGD-17 (March 2022) and WGD-18 (October 2022).  The joint session in April 2023 is being planned.</a:t>
            </a:r>
            <a:endParaRPr b="0" i="0" sz="24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364374" y="96350"/>
            <a:ext cx="9060669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600"/>
              <a:t>Data Preservation and Stewardship IG</a:t>
            </a:r>
            <a:endParaRPr sz="3600"/>
          </a:p>
        </p:txBody>
      </p:sp>
      <p:sp>
        <p:nvSpPr>
          <p:cNvPr id="159" name="Google Shape;159;p7"/>
          <p:cNvSpPr txBox="1"/>
          <p:nvPr/>
        </p:nvSpPr>
        <p:spPr>
          <a:xfrm>
            <a:off x="364374" y="1341205"/>
            <a:ext cx="11463251" cy="397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Led by Mirko Albani (ESA).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CGMS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(Working Group-1V) requested a short presentation on Best practice on “Long Term Data Preservation” during its Working Group Meeting (April 28th to 29</a:t>
            </a:r>
            <a:r>
              <a:rPr b="0" baseline="3000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2022) .  The both groups identified c</a:t>
            </a: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ommon interests on data stewardship  and are planning to have joint symposium in future.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How to give “Data Integrity and Authenticity in particular on Cloud Archives” was discussed in WGISS-53 and follow-on session was hold in WGISS-54.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>
            <p:ph type="title"/>
          </p:nvPr>
        </p:nvSpPr>
        <p:spPr>
          <a:xfrm>
            <a:off x="208228" y="141324"/>
            <a:ext cx="9571546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600"/>
              <a:t>Data Preservation and Stewardship IG</a:t>
            </a:r>
            <a:endParaRPr sz="3600"/>
          </a:p>
        </p:txBody>
      </p:sp>
      <p:graphicFrame>
        <p:nvGraphicFramePr>
          <p:cNvPr id="165" name="Google Shape;165;p8"/>
          <p:cNvGraphicFramePr/>
          <p:nvPr/>
        </p:nvGraphicFramePr>
        <p:xfrm>
          <a:off x="208228" y="3558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{31728085-3FB3-42B4-BD42-D4318A15614A}</a:tableStyleId>
              </a:tblPr>
              <a:tblGrid>
                <a:gridCol w="1739375"/>
                <a:gridCol w="1154125"/>
                <a:gridCol w="3187375"/>
                <a:gridCol w="1236575"/>
                <a:gridCol w="1075525"/>
                <a:gridCol w="1046175"/>
                <a:gridCol w="1205875"/>
                <a:gridCol w="1141025"/>
              </a:tblGrid>
              <a:tr h="96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Title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Completion Date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Description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Link to GEO Work Programme (if relevant)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External Reference (if relevant)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Responsible User(s)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Responsible CEOS Entity(ies)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Contributing Agency(ies)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</a:tr>
              <a:tr h="96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Data Management and Stewardship Maturity Matrix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2023-Q1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"Data Management and Stewardship Maturity Matrix" respectively defined by WGISS and WGCV will be merged.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WGISS, WGCV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ESA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</a:tr>
              <a:tr h="76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Archive Technologies White Paper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2023-Q2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 white paper for archive technologies enabling proper data preservation will be developed.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WGISS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ESA</a:t>
                      </a:r>
                      <a:endParaRPr b="0" i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2000" marB="72000" marR="72000" marL="72000"/>
                </a:tc>
              </a:tr>
            </a:tbl>
          </a:graphicData>
        </a:graphic>
      </p:graphicFrame>
      <p:sp>
        <p:nvSpPr>
          <p:cNvPr id="166" name="Google Shape;166;p8"/>
          <p:cNvSpPr txBox="1"/>
          <p:nvPr/>
        </p:nvSpPr>
        <p:spPr>
          <a:xfrm>
            <a:off x="364374" y="1250588"/>
            <a:ext cx="11463251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Data Quality Assessment and Indicators and DMSMM Maturity Matrix was discussed in the joint session with WGCV at WGISS-54. The information exchange between WGISS and WGCV will be done toward issue of the Best Practice planned in the next year. </a:t>
            </a:r>
            <a:endParaRPr b="0" i="0" sz="24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>
            <p:ph type="title"/>
          </p:nvPr>
        </p:nvSpPr>
        <p:spPr>
          <a:xfrm>
            <a:off x="109373" y="124848"/>
            <a:ext cx="10575103" cy="8645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600"/>
              <a:t>Data DISCOVERY and ACCESS Interest Group</a:t>
            </a:r>
            <a:endParaRPr b="1" sz="3600"/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 b="44614" l="0" r="0" t="0"/>
          <a:stretch/>
        </p:blipFill>
        <p:spPr>
          <a:xfrm>
            <a:off x="1093446" y="4133763"/>
            <a:ext cx="5389732" cy="220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2705" y="3017915"/>
            <a:ext cx="4933349" cy="348765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 txBox="1"/>
          <p:nvPr/>
        </p:nvSpPr>
        <p:spPr>
          <a:xfrm>
            <a:off x="287208" y="1175514"/>
            <a:ext cx="11617584" cy="28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Led by Damiano Guerrucci (ESA).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interest group makes the CEOS partner’s data to be findable and accessible through “WGISS Data Assets”. 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IDN and FedEO are well communicated. 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NASA introduced AI/ML as a GCMD keyword.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