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jAdrOq5VHBll/jawzkRjmWZAg2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32000" y="1825625"/>
            <a:ext cx="558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172200" y="1825625"/>
            <a:ext cx="558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1250" l="0" r="17426" t="0"/>
          <a:stretch/>
        </p:blipFill>
        <p:spPr>
          <a:xfrm>
            <a:off x="2262821" y="0"/>
            <a:ext cx="992883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" y="0"/>
            <a:ext cx="121913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ctrTitle"/>
          </p:nvPr>
        </p:nvSpPr>
        <p:spPr>
          <a:xfrm>
            <a:off x="432001" y="1914525"/>
            <a:ext cx="6692700" cy="28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b="1"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45631" y="5505450"/>
            <a:ext cx="4631194" cy="924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51" y="428624"/>
            <a:ext cx="1847849" cy="51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32000" y="1825625"/>
            <a:ext cx="11328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(call-out)">
  <p:cSld name="Two Content (call-out)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1" type="ftr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32000" y="1825625"/>
            <a:ext cx="3726000" cy="4351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0000" lIns="144000" spcFirstLastPara="1" rIns="144000" wrap="square" tIns="180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308898" y="1825625"/>
            <a:ext cx="74511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1" type="ftr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1" type="ftr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5910263"/>
            <a:ext cx="714375" cy="947737"/>
          </a:xfrm>
          <a:prstGeom prst="triangle">
            <a:avLst>
              <a:gd fmla="val 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"/>
          <p:cNvSpPr/>
          <p:nvPr/>
        </p:nvSpPr>
        <p:spPr>
          <a:xfrm>
            <a:off x="10372725" y="5910263"/>
            <a:ext cx="1819275" cy="947308"/>
          </a:xfrm>
          <a:prstGeom prst="triangle">
            <a:avLst>
              <a:gd fmla="val 10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432000" y="365125"/>
            <a:ext cx="11328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432000" y="1825625"/>
            <a:ext cx="11328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432001" y="6364817"/>
            <a:ext cx="772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title"/>
          </p:nvPr>
        </p:nvSpPr>
        <p:spPr>
          <a:xfrm>
            <a:off x="432000" y="522363"/>
            <a:ext cx="11840700" cy="12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lang="en-GB"/>
              <a:t>UNOOSA: </a:t>
            </a:r>
            <a:r>
              <a:rPr lang="en-GB"/>
              <a:t>International Efforts Using Space For Climate Action</a:t>
            </a:r>
            <a:br>
              <a:rPr b="0" i="0" lang="en-GB" u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endParaRPr/>
          </a:p>
        </p:txBody>
      </p:sp>
      <p:sp>
        <p:nvSpPr>
          <p:cNvPr id="47" name="Google Shape;47;p1"/>
          <p:cNvSpPr txBox="1"/>
          <p:nvPr>
            <p:ph idx="2" type="body"/>
          </p:nvPr>
        </p:nvSpPr>
        <p:spPr>
          <a:xfrm>
            <a:off x="4612894" y="1277736"/>
            <a:ext cx="7044115" cy="583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b="1" lang="en-GB" sz="1600">
                <a:latin typeface="Avenir"/>
                <a:ea typeface="Avenir"/>
                <a:cs typeface="Avenir"/>
                <a:sym typeface="Avenir"/>
              </a:rPr>
              <a:t>Conclusions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b="0" i="0" lang="en-GB" sz="1600" u="none" strike="noStrike">
                <a:latin typeface="Avenir"/>
                <a:ea typeface="Avenir"/>
                <a:cs typeface="Avenir"/>
                <a:sym typeface="Avenir"/>
              </a:rPr>
              <a:t>The mapping exercise shows that there is a wealth of ongoing and existing initiatives using space technology for climate action. On the other hand, in the area of climate services or capacity-building, a comparable solid coordination and collaboration structure does not currently exist.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b="1" lang="en-GB" sz="1600">
                <a:latin typeface="Avenir"/>
                <a:ea typeface="Avenir"/>
                <a:cs typeface="Avenir"/>
                <a:sym typeface="Avenir"/>
              </a:rPr>
              <a:t>Summary of findings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i="0" lang="en-GB" sz="1600" u="none" strike="noStrike">
                <a:latin typeface="Avenir"/>
                <a:ea typeface="Avenir"/>
                <a:cs typeface="Avenir"/>
                <a:sym typeface="Avenir"/>
              </a:rPr>
              <a:t>Climate observation, research and science as well as climate policy development is well-established, developed and coordinated 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i="0" lang="en-GB" sz="1600" u="none" strike="noStrike">
                <a:latin typeface="Avenir"/>
                <a:ea typeface="Avenir"/>
                <a:cs typeface="Avenir"/>
                <a:sym typeface="Avenir"/>
              </a:rPr>
              <a:t>“Climate services” are loosely defined and different actors use different definitions</a:t>
            </a: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i="0" lang="en-GB" sz="1600" u="none" strike="noStrike">
                <a:latin typeface="Avenir"/>
                <a:ea typeface="Avenir"/>
                <a:cs typeface="Avenir"/>
                <a:sym typeface="Avenir"/>
              </a:rPr>
              <a:t>“Space climate services” and “space for climate actions” are being developed by a vast and increasing number of bodies and stakeholders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i="0" lang="en-GB" sz="1600" u="none" strike="noStrike">
                <a:latin typeface="Avenir"/>
                <a:ea typeface="Avenir"/>
                <a:cs typeface="Avenir"/>
                <a:sym typeface="Avenir"/>
              </a:rPr>
              <a:t>There is a lack of platforms or forums that facilitate the sharing of actions and lessons learned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i="0" lang="en-GB" sz="1600" u="none" strike="noStrike">
                <a:latin typeface="Avenir"/>
                <a:ea typeface="Avenir"/>
                <a:cs typeface="Avenir"/>
                <a:sym typeface="Avenir"/>
              </a:rPr>
              <a:t>There is currently no international exchange of comprehensive and timely surface and space-based greenhouse gas observations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i="0" lang="en-GB" sz="1600" u="none" strike="noStrike">
                <a:latin typeface="Avenir"/>
                <a:ea typeface="Avenir"/>
                <a:cs typeface="Avenir"/>
                <a:sym typeface="Avenir"/>
              </a:rPr>
              <a:t>Limited capacity-building on “Space for Climate Service”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n-GB" sz="1600">
                <a:latin typeface="Avenir"/>
                <a:ea typeface="Avenir"/>
                <a:cs typeface="Avenir"/>
                <a:sym typeface="Avenir"/>
              </a:rPr>
              <a:t>Processes and activities are not as co-ordinated  within the United Nations system as might have been expected </a:t>
            </a:r>
            <a:endParaRPr/>
          </a:p>
        </p:txBody>
      </p:sp>
      <p:sp>
        <p:nvSpPr>
          <p:cNvPr id="48" name="Google Shape;48;p1"/>
          <p:cNvSpPr txBox="1"/>
          <p:nvPr>
            <p:ph idx="12" type="sldNum"/>
          </p:nvPr>
        </p:nvSpPr>
        <p:spPr>
          <a:xfrm>
            <a:off x="10998200" y="6364817"/>
            <a:ext cx="761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1" i="0" lang="en-GB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>
            <p:ph idx="10" type="dt"/>
          </p:nvPr>
        </p:nvSpPr>
        <p:spPr>
          <a:xfrm>
            <a:off x="0" y="6334125"/>
            <a:ext cx="1009650" cy="1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30/11/2022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45" y="1396957"/>
            <a:ext cx="4473213" cy="4381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/>
          <p:nvPr/>
        </p:nvSpPr>
        <p:spPr>
          <a:xfrm>
            <a:off x="274235" y="5764652"/>
            <a:ext cx="4153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full report can be found here: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https://www.unoosa.org/documents/pdf/Space4SDGs/Space_for_Climate_Action_-ebook.pdf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O PowerPoint Template">
  <a:themeElements>
    <a:clrScheme name="UKSA Colours">
      <a:dk1>
        <a:srgbClr val="000000"/>
      </a:dk1>
      <a:lt1>
        <a:srgbClr val="FFFFFF"/>
      </a:lt1>
      <a:dk2>
        <a:srgbClr val="266093"/>
      </a:dk2>
      <a:lt2>
        <a:srgbClr val="E7E6E6"/>
      </a:lt2>
      <a:accent1>
        <a:srgbClr val="266093"/>
      </a:accent1>
      <a:accent2>
        <a:srgbClr val="DD0932"/>
      </a:accent2>
      <a:accent3>
        <a:srgbClr val="672565"/>
      </a:accent3>
      <a:accent4>
        <a:srgbClr val="47BCCA"/>
      </a:accent4>
      <a:accent5>
        <a:srgbClr val="EC627E"/>
      </a:accent5>
      <a:accent6>
        <a:srgbClr val="00837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2022-11-30T08:04:07Z</dcterms:created>
  <dc:creator>Greenaway, Beth (UKSA)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2022-11-30T08:04:07Z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cbefc08c-9708-4304-8825-542b27512a39</vt:lpwstr>
  </property>
  <property fmtid="{D5CDD505-2E9C-101B-9397-08002B2CF9AE}" pid="8" name="MSIP_Label_ba62f585-b40f-4ab9-bafe-39150f03d124_ContentBits">
    <vt:lpwstr>0</vt:lpwstr>
  </property>
</Properties>
</file>