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6858000" cx="12192000"/>
  <p:notesSz cx="6858000" cy="9144000"/>
  <p:embeddedFontLst>
    <p:embeddedFont>
      <p:font typeface="Helvetica Neue"/>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9" roundtripDataSignature="AMtx7mjq84W74Tdync2I2vVPmbqEr2aYn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font" Target="fonts/HelveticaNeue-bold.fntdata"/><Relationship Id="rId25" Type="http://schemas.openxmlformats.org/officeDocument/2006/relationships/font" Target="fonts/HelveticaNeue-regular.fntdata"/><Relationship Id="rId28" Type="http://schemas.openxmlformats.org/officeDocument/2006/relationships/font" Target="fonts/HelveticaNeue-boldItalic.fntdata"/><Relationship Id="rId27" Type="http://schemas.openxmlformats.org/officeDocument/2006/relationships/font" Target="fonts/HelveticaNeue-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customschemas.google.com/relationships/presentationmetadata" Target="meta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2" name="Google Shape;10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4" name="Google Shape;254;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7f4d189020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17f4d18902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10.jpg"/><Relationship Id="rId4" Type="http://schemas.openxmlformats.org/officeDocument/2006/relationships/image" Target="../media/image11.jpg"/><Relationship Id="rId5" Type="http://schemas.openxmlformats.org/officeDocument/2006/relationships/image" Target="../media/image3.png"/><Relationship Id="rId6"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3" name="Google Shape;13;p7"/>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7"/>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7"/>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 name="Google Shape;16;p7"/>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 name="Google Shape;17;p7"/>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7"/>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9" name="Google Shape;19;p7"/>
          <p:cNvPicPr preferRelativeResize="0"/>
          <p:nvPr/>
        </p:nvPicPr>
        <p:blipFill rotWithShape="1">
          <a:blip r:embed="rId6">
            <a:alphaModFix amt="34000"/>
          </a:blip>
          <a:srcRect b="671" l="54016" r="11355" t="36081"/>
          <a:stretch/>
        </p:blipFill>
        <p:spPr>
          <a:xfrm rot="-5400000">
            <a:off x="5792642" y="4819952"/>
            <a:ext cx="1719709" cy="2366806"/>
          </a:xfrm>
          <a:prstGeom prst="rtTriangle">
            <a:avLst/>
          </a:prstGeom>
          <a:noFill/>
          <a:ln>
            <a:noFill/>
          </a:ln>
        </p:spPr>
      </p:pic>
      <p:sp>
        <p:nvSpPr>
          <p:cNvPr id="20" name="Google Shape;20;p7"/>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Arial"/>
              <a:buNone/>
              <a:defRPr b="0" i="0" sz="8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4" name="Shape 74"/>
        <p:cNvGrpSpPr/>
        <p:nvPr/>
      </p:nvGrpSpPr>
      <p:grpSpPr>
        <a:xfrm>
          <a:off x="0" y="0"/>
          <a:ext cx="0" cy="0"/>
          <a:chOff x="0" y="0"/>
          <a:chExt cx="0" cy="0"/>
        </a:xfrm>
      </p:grpSpPr>
      <p:sp>
        <p:nvSpPr>
          <p:cNvPr id="75" name="Google Shape;75;p33"/>
          <p:cNvSpPr txBox="1"/>
          <p:nvPr>
            <p:ph type="title"/>
          </p:nvPr>
        </p:nvSpPr>
        <p:spPr>
          <a:xfrm>
            <a:off x="1930400" y="148819"/>
            <a:ext cx="83312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33"/>
          <p:cNvSpPr txBox="1"/>
          <p:nvPr>
            <p:ph idx="1" type="body"/>
          </p:nvPr>
        </p:nvSpPr>
        <p:spPr>
          <a:xfrm>
            <a:off x="609600" y="1535113"/>
            <a:ext cx="5386917" cy="639763"/>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77" name="Google Shape;77;p33"/>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78" name="Google Shape;78;p33"/>
          <p:cNvSpPr txBox="1"/>
          <p:nvPr>
            <p:ph idx="3" type="body"/>
          </p:nvPr>
        </p:nvSpPr>
        <p:spPr>
          <a:xfrm>
            <a:off x="6193370" y="1535113"/>
            <a:ext cx="5389033" cy="639763"/>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79" name="Google Shape;79;p33"/>
          <p:cNvSpPr txBox="1"/>
          <p:nvPr>
            <p:ph idx="4" type="body"/>
          </p:nvPr>
        </p:nvSpPr>
        <p:spPr>
          <a:xfrm>
            <a:off x="6193370" y="2174875"/>
            <a:ext cx="5389033"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1" name="Shape 81"/>
        <p:cNvGrpSpPr/>
        <p:nvPr/>
      </p:nvGrpSpPr>
      <p:grpSpPr>
        <a:xfrm>
          <a:off x="0" y="0"/>
          <a:ext cx="0" cy="0"/>
          <a:chOff x="0" y="0"/>
          <a:chExt cx="0" cy="0"/>
        </a:xfrm>
      </p:grpSpPr>
      <p:sp>
        <p:nvSpPr>
          <p:cNvPr id="82" name="Google Shape;82;p35"/>
          <p:cNvSpPr txBox="1"/>
          <p:nvPr>
            <p:ph type="title"/>
          </p:nvPr>
        </p:nvSpPr>
        <p:spPr>
          <a:xfrm>
            <a:off x="609602" y="273049"/>
            <a:ext cx="4011084" cy="1162051"/>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 name="Google Shape;83;p35"/>
          <p:cNvSpPr txBox="1"/>
          <p:nvPr>
            <p:ph idx="1" type="body"/>
          </p:nvPr>
        </p:nvSpPr>
        <p:spPr>
          <a:xfrm>
            <a:off x="4766736" y="273054"/>
            <a:ext cx="6815667"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84" name="Google Shape;84;p35"/>
          <p:cNvSpPr txBox="1"/>
          <p:nvPr>
            <p:ph idx="2" type="body"/>
          </p:nvPr>
        </p:nvSpPr>
        <p:spPr>
          <a:xfrm>
            <a:off x="609602" y="1435103"/>
            <a:ext cx="4011084"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5" name="Shape 85"/>
        <p:cNvGrpSpPr/>
        <p:nvPr/>
      </p:nvGrpSpPr>
      <p:grpSpPr>
        <a:xfrm>
          <a:off x="0" y="0"/>
          <a:ext cx="0" cy="0"/>
          <a:chOff x="0" y="0"/>
          <a:chExt cx="0" cy="0"/>
        </a:xfrm>
      </p:grpSpPr>
      <p:sp>
        <p:nvSpPr>
          <p:cNvPr id="86" name="Google Shape;86;p36"/>
          <p:cNvSpPr txBox="1"/>
          <p:nvPr>
            <p:ph type="title"/>
          </p:nvPr>
        </p:nvSpPr>
        <p:spPr>
          <a:xfrm>
            <a:off x="2389717" y="4800601"/>
            <a:ext cx="7315200" cy="566739"/>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 name="Google Shape;87;p36"/>
          <p:cNvSpPr/>
          <p:nvPr>
            <p:ph idx="2" type="pic"/>
          </p:nvPr>
        </p:nvSpPr>
        <p:spPr>
          <a:xfrm>
            <a:off x="2389717" y="612775"/>
            <a:ext cx="7315200" cy="4114800"/>
          </a:xfrm>
          <a:prstGeom prst="rect">
            <a:avLst/>
          </a:prstGeom>
          <a:noFill/>
          <a:ln>
            <a:noFill/>
          </a:ln>
        </p:spPr>
      </p:sp>
      <p:sp>
        <p:nvSpPr>
          <p:cNvPr id="88" name="Google Shape;88;p36"/>
          <p:cNvSpPr txBox="1"/>
          <p:nvPr>
            <p:ph idx="1" type="body"/>
          </p:nvPr>
        </p:nvSpPr>
        <p:spPr>
          <a:xfrm>
            <a:off x="2389717" y="5367339"/>
            <a:ext cx="7315200" cy="8048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9" name="Shape 89"/>
        <p:cNvGrpSpPr/>
        <p:nvPr/>
      </p:nvGrpSpPr>
      <p:grpSpPr>
        <a:xfrm>
          <a:off x="0" y="0"/>
          <a:ext cx="0" cy="0"/>
          <a:chOff x="0" y="0"/>
          <a:chExt cx="0" cy="0"/>
        </a:xfrm>
      </p:grpSpPr>
      <p:sp>
        <p:nvSpPr>
          <p:cNvPr id="90" name="Google Shape;90;p37"/>
          <p:cNvSpPr txBox="1"/>
          <p:nvPr>
            <p:ph type="title"/>
          </p:nvPr>
        </p:nvSpPr>
        <p:spPr>
          <a:xfrm>
            <a:off x="1930400" y="148819"/>
            <a:ext cx="83312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 name="Google Shape;91;p37"/>
          <p:cNvSpPr txBox="1"/>
          <p:nvPr>
            <p:ph idx="1" type="body"/>
          </p:nvPr>
        </p:nvSpPr>
        <p:spPr>
          <a:xfrm rot="5400000">
            <a:off x="3833019" y="-1623218"/>
            <a:ext cx="4525963" cy="10972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2" name="Shape 92"/>
        <p:cNvGrpSpPr/>
        <p:nvPr/>
      </p:nvGrpSpPr>
      <p:grpSpPr>
        <a:xfrm>
          <a:off x="0" y="0"/>
          <a:ext cx="0" cy="0"/>
          <a:chOff x="0" y="0"/>
          <a:chExt cx="0" cy="0"/>
        </a:xfrm>
      </p:grpSpPr>
      <p:sp>
        <p:nvSpPr>
          <p:cNvPr id="93" name="Google Shape;93;p38"/>
          <p:cNvSpPr txBox="1"/>
          <p:nvPr>
            <p:ph type="title"/>
          </p:nvPr>
        </p:nvSpPr>
        <p:spPr>
          <a:xfrm rot="5400000">
            <a:off x="7285038" y="1828803"/>
            <a:ext cx="5851525" cy="27432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 name="Google Shape;94;p38"/>
          <p:cNvSpPr txBox="1"/>
          <p:nvPr>
            <p:ph idx="1" type="body"/>
          </p:nvPr>
        </p:nvSpPr>
        <p:spPr>
          <a:xfrm rot="5400000">
            <a:off x="1697038" y="-812797"/>
            <a:ext cx="5851525" cy="80264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showMasterSp="0">
  <p:cSld name="1_Blank">
    <p:spTree>
      <p:nvGrpSpPr>
        <p:cNvPr id="95" name="Shape 95"/>
        <p:cNvGrpSpPr/>
        <p:nvPr/>
      </p:nvGrpSpPr>
      <p:grpSpPr>
        <a:xfrm>
          <a:off x="0" y="0"/>
          <a:ext cx="0" cy="0"/>
          <a:chOff x="0" y="0"/>
          <a:chExt cx="0" cy="0"/>
        </a:xfrm>
      </p:grpSpPr>
      <p:sp>
        <p:nvSpPr>
          <p:cNvPr id="96" name="Google Shape;96;p39"/>
          <p:cNvSpPr txBox="1"/>
          <p:nvPr>
            <p:ph idx="1" type="body"/>
          </p:nvPr>
        </p:nvSpPr>
        <p:spPr>
          <a:xfrm>
            <a:off x="609600" y="1600200"/>
            <a:ext cx="10871200" cy="4724400"/>
          </a:xfrm>
          <a:prstGeom prst="rect">
            <a:avLst/>
          </a:prstGeom>
          <a:noFill/>
          <a:ln>
            <a:noFill/>
          </a:ln>
        </p:spPr>
        <p:txBody>
          <a:bodyPr anchorCtr="0" anchor="t" bIns="45700" lIns="91425" spcFirstLastPara="1" rIns="91425" wrap="square" tIns="45700">
            <a:normAutofit/>
          </a:bodyPr>
          <a:lstStyle>
            <a:lvl1pPr indent="-355600" lvl="0" marL="457200" algn="l">
              <a:spcBef>
                <a:spcPts val="400"/>
              </a:spcBef>
              <a:spcAft>
                <a:spcPts val="0"/>
              </a:spcAft>
              <a:buClr>
                <a:schemeClr val="dk1"/>
              </a:buClr>
              <a:buSzPts val="2000"/>
              <a:buChar char="•"/>
              <a:defRPr sz="2000">
                <a:latin typeface="Calibri"/>
                <a:ea typeface="Calibri"/>
                <a:cs typeface="Calibri"/>
                <a:sym typeface="Calibri"/>
              </a:defRPr>
            </a:lvl1pPr>
            <a:lvl2pPr indent="-355600" lvl="1" marL="914400" algn="l">
              <a:spcBef>
                <a:spcPts val="400"/>
              </a:spcBef>
              <a:spcAft>
                <a:spcPts val="0"/>
              </a:spcAft>
              <a:buClr>
                <a:schemeClr val="dk1"/>
              </a:buClr>
              <a:buSzPts val="2000"/>
              <a:buFont typeface="Courier New"/>
              <a:buChar char="o"/>
              <a:defRPr sz="2000">
                <a:latin typeface="Calibri"/>
                <a:ea typeface="Calibri"/>
                <a:cs typeface="Calibri"/>
                <a:sym typeface="Calibri"/>
              </a:defRPr>
            </a:lvl2pPr>
            <a:lvl3pPr indent="-355600" lvl="2" marL="1371600" algn="l">
              <a:spcBef>
                <a:spcPts val="400"/>
              </a:spcBef>
              <a:spcAft>
                <a:spcPts val="0"/>
              </a:spcAft>
              <a:buClr>
                <a:schemeClr val="dk1"/>
              </a:buClr>
              <a:buSzPts val="2000"/>
              <a:buFont typeface="Noto Sans Symbols"/>
              <a:buChar char="▪"/>
              <a:defRPr sz="2000">
                <a:latin typeface="Calibri"/>
                <a:ea typeface="Calibri"/>
                <a:cs typeface="Calibri"/>
                <a:sym typeface="Calibri"/>
              </a:defRPr>
            </a:lvl3pPr>
            <a:lvl4pPr indent="-355600" lvl="3" marL="1828800" algn="l">
              <a:spcBef>
                <a:spcPts val="400"/>
              </a:spcBef>
              <a:spcAft>
                <a:spcPts val="0"/>
              </a:spcAft>
              <a:buClr>
                <a:schemeClr val="dk1"/>
              </a:buClr>
              <a:buSzPts val="2000"/>
              <a:buChar char="–"/>
              <a:defRPr sz="2000">
                <a:latin typeface="Calibri"/>
                <a:ea typeface="Calibri"/>
                <a:cs typeface="Calibri"/>
                <a:sym typeface="Calibri"/>
              </a:defRPr>
            </a:lvl4pPr>
            <a:lvl5pPr indent="-355600" lvl="4" marL="2286000" algn="l">
              <a:spcBef>
                <a:spcPts val="400"/>
              </a:spcBef>
              <a:spcAft>
                <a:spcPts val="0"/>
              </a:spcAft>
              <a:buClr>
                <a:schemeClr val="dk1"/>
              </a:buClr>
              <a:buSzPts val="2000"/>
              <a:buChar char="»"/>
              <a:defRPr sz="2000">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7" name="Google Shape;97;p39"/>
          <p:cNvSpPr txBox="1"/>
          <p:nvPr>
            <p:ph idx="2" type="body"/>
          </p:nvPr>
        </p:nvSpPr>
        <p:spPr>
          <a:xfrm>
            <a:off x="2743200" y="304800"/>
            <a:ext cx="6604000" cy="533400"/>
          </a:xfrm>
          <a:prstGeom prst="rect">
            <a:avLst/>
          </a:prstGeom>
          <a:noFill/>
          <a:ln>
            <a:noFill/>
          </a:ln>
        </p:spPr>
        <p:txBody>
          <a:bodyPr anchorCtr="0" anchor="t" bIns="45700" lIns="91425" spcFirstLastPara="1" rIns="91425" wrap="square" tIns="45700">
            <a:normAutofit/>
          </a:bodyPr>
          <a:lstStyle>
            <a:lvl1pPr indent="-228600" lvl="0" marL="457200" algn="l">
              <a:spcBef>
                <a:spcPts val="640"/>
              </a:spcBef>
              <a:spcAft>
                <a:spcPts val="0"/>
              </a:spcAft>
              <a:buClr>
                <a:schemeClr val="lt1"/>
              </a:buClr>
              <a:buSzPts val="3200"/>
              <a:buNone/>
              <a:defRPr>
                <a:solidFill>
                  <a:schemeClr val="lt1"/>
                </a:solidFill>
                <a:latin typeface="Calibri"/>
                <a:ea typeface="Calibri"/>
                <a:cs typeface="Calibri"/>
                <a:sym typeface="Calibri"/>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8" name="Google Shape;98;p39"/>
          <p:cNvSpPr/>
          <p:nvPr/>
        </p:nvSpPr>
        <p:spPr>
          <a:xfrm>
            <a:off x="101601" y="6629402"/>
            <a:ext cx="7703931" cy="187285"/>
          </a:xfrm>
          <a:prstGeom prst="roundRect">
            <a:avLst>
              <a:gd fmla="val 16667" name="adj"/>
            </a:avLst>
          </a:prstGeom>
          <a:solidFill>
            <a:schemeClr val="lt1">
              <a:alpha val="48235"/>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0" i="1" lang="en-GB" sz="1100" u="none" cap="none" strike="noStrike">
                <a:solidFill>
                  <a:schemeClr val="dk2"/>
                </a:solidFill>
                <a:latin typeface="Helvetica Neue"/>
                <a:ea typeface="Helvetica Neue"/>
                <a:cs typeface="Helvetica Neue"/>
                <a:sym typeface="Helvetica Neue"/>
              </a:rPr>
              <a:t>SIT-35, 25-26 March 2020	Join at www.slido.com with the event code: #ceos-sit-35</a:t>
            </a:r>
            <a:endParaRPr b="0" i="1" sz="1100" u="none" cap="none" strike="noStrike">
              <a:solidFill>
                <a:schemeClr val="dk2"/>
              </a:solidFill>
              <a:latin typeface="Helvetica Neue"/>
              <a:ea typeface="Helvetica Neue"/>
              <a:cs typeface="Helvetica Neue"/>
              <a:sym typeface="Helvetica Neue"/>
            </a:endParaRPr>
          </a:p>
        </p:txBody>
      </p:sp>
      <p:sp>
        <p:nvSpPr>
          <p:cNvPr id="99" name="Google Shape;99;p39"/>
          <p:cNvSpPr/>
          <p:nvPr>
            <p:ph idx="12" type="sldNum"/>
          </p:nvPr>
        </p:nvSpPr>
        <p:spPr>
          <a:xfrm>
            <a:off x="11684000" y="6629402"/>
            <a:ext cx="406400" cy="187285"/>
          </a:xfrm>
          <a:prstGeom prst="roundRect">
            <a:avLst>
              <a:gd fmla="val 16667" name="adj"/>
            </a:avLst>
          </a:prstGeom>
          <a:solidFill>
            <a:schemeClr val="lt1">
              <a:alpha val="48235"/>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lvl1pPr indent="0" lvl="0" marL="0" marR="0" rtl="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8"/>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3" name="Google Shape;23;p8"/>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4" name="Google Shape;24;p8"/>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5" name="Google Shape;25;p8"/>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6" name="Google Shape;26;p8"/>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7" name="Google Shape;27;p8"/>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28" name="Google Shape;28;p8"/>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9" name="Google Shape;29;p8"/>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0" name="Google Shape;30;p8"/>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CEOS Plenary, November 30</a:t>
            </a:r>
            <a:r>
              <a:rPr b="1" baseline="30000" i="0" lang="en-GB" sz="1400" u="none" cap="none" strike="noStrike">
                <a:solidFill>
                  <a:schemeClr val="accent1"/>
                </a:solidFill>
                <a:latin typeface="Arial"/>
                <a:ea typeface="Arial"/>
                <a:cs typeface="Arial"/>
                <a:sym typeface="Arial"/>
              </a:rPr>
              <a:t>th</a:t>
            </a:r>
            <a:r>
              <a:rPr b="1" i="0" lang="en-GB" sz="1400" u="none" cap="none" strike="noStrike">
                <a:solidFill>
                  <a:schemeClr val="accent1"/>
                </a:solidFill>
                <a:latin typeface="Arial"/>
                <a:ea typeface="Arial"/>
                <a:cs typeface="Arial"/>
                <a:sym typeface="Arial"/>
              </a:rPr>
              <a:t>  - December 1</a:t>
            </a:r>
            <a:r>
              <a:rPr b="1" baseline="30000" i="0" lang="en-GB" sz="1400" u="none" cap="none" strike="noStrike">
                <a:solidFill>
                  <a:schemeClr val="accent1"/>
                </a:solidFill>
                <a:latin typeface="Arial"/>
                <a:ea typeface="Arial"/>
                <a:cs typeface="Arial"/>
                <a:sym typeface="Arial"/>
              </a:rPr>
              <a:t>st</a:t>
            </a:r>
            <a:r>
              <a:rPr b="1" i="0" lang="en-GB" sz="1400" u="none" cap="none" strike="noStrike">
                <a:solidFill>
                  <a:schemeClr val="accent1"/>
                </a:solidFill>
                <a:latin typeface="Arial"/>
                <a:ea typeface="Arial"/>
                <a:cs typeface="Arial"/>
                <a:sym typeface="Arial"/>
              </a:rPr>
              <a:t> 2022</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1" name="Shape 31"/>
        <p:cNvGrpSpPr/>
        <p:nvPr/>
      </p:nvGrpSpPr>
      <p:grpSpPr>
        <a:xfrm>
          <a:off x="0" y="0"/>
          <a:ext cx="0" cy="0"/>
          <a:chOff x="0" y="0"/>
          <a:chExt cx="0" cy="0"/>
        </a:xfrm>
      </p:grpSpPr>
      <p:sp>
        <p:nvSpPr>
          <p:cNvPr id="32" name="Google Shape;32;p9"/>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3" name="Google Shape;33;p9"/>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34" name="Google Shape;34;p9"/>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5" name="Google Shape;35;p9"/>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6" name="Google Shape;36;p9"/>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7" name="Google Shape;37;p9"/>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8" name="Google Shape;38;p9"/>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9" name="Google Shape;39;p9"/>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40" name="Google Shape;40;p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1" name="Google Shape;41;p9"/>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CEOS Plenary, November 30</a:t>
            </a:r>
            <a:r>
              <a:rPr b="1" baseline="30000" i="0" lang="en-GB" sz="1400" u="none" cap="none" strike="noStrike">
                <a:solidFill>
                  <a:schemeClr val="accent1"/>
                </a:solidFill>
                <a:latin typeface="Arial"/>
                <a:ea typeface="Arial"/>
                <a:cs typeface="Arial"/>
                <a:sym typeface="Arial"/>
              </a:rPr>
              <a:t>th</a:t>
            </a:r>
            <a:r>
              <a:rPr b="1" i="0" lang="en-GB" sz="1400" u="none" cap="none" strike="noStrike">
                <a:solidFill>
                  <a:schemeClr val="accent1"/>
                </a:solidFill>
                <a:latin typeface="Arial"/>
                <a:ea typeface="Arial"/>
                <a:cs typeface="Arial"/>
                <a:sym typeface="Arial"/>
              </a:rPr>
              <a:t>  - December 1</a:t>
            </a:r>
            <a:r>
              <a:rPr b="1" baseline="30000" i="0" lang="en-GB" sz="1400" u="none" cap="none" strike="noStrike">
                <a:solidFill>
                  <a:schemeClr val="accent1"/>
                </a:solidFill>
                <a:latin typeface="Arial"/>
                <a:ea typeface="Arial"/>
                <a:cs typeface="Arial"/>
                <a:sym typeface="Arial"/>
              </a:rPr>
              <a:t>st</a:t>
            </a:r>
            <a:r>
              <a:rPr b="1" i="0" lang="en-GB" sz="1400" u="none" cap="none" strike="noStrike">
                <a:solidFill>
                  <a:schemeClr val="accent1"/>
                </a:solidFill>
                <a:latin typeface="Arial"/>
                <a:ea typeface="Arial"/>
                <a:cs typeface="Arial"/>
                <a:sym typeface="Arial"/>
              </a:rPr>
              <a:t> 2022</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42" name="Shape 42"/>
        <p:cNvGrpSpPr/>
        <p:nvPr/>
      </p:nvGrpSpPr>
      <p:grpSpPr>
        <a:xfrm>
          <a:off x="0" y="0"/>
          <a:ext cx="0" cy="0"/>
          <a:chOff x="0" y="0"/>
          <a:chExt cx="0" cy="0"/>
        </a:xfrm>
      </p:grpSpPr>
      <p:sp>
        <p:nvSpPr>
          <p:cNvPr id="43" name="Google Shape;43;p11"/>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44" name="Google Shape;44;p11"/>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45" name="Google Shape;45;p11"/>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46" name="Google Shape;46;p11"/>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7" name="Google Shape;47;p11"/>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8" name="Google Shape;48;p11"/>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Noto Sans"/>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Noto Sans"/>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Courier New"/>
              <a:buChar char="o"/>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9" name="Google Shape;49;p11"/>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50" name="Google Shape;50;p11"/>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51" name="Google Shape;51;p11"/>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2" name="Google Shape;52;p11"/>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CEOS Plenary, November 30</a:t>
            </a:r>
            <a:r>
              <a:rPr b="1" baseline="30000" i="0" lang="en-GB" sz="1400" u="none" cap="none" strike="noStrike">
                <a:solidFill>
                  <a:schemeClr val="accent1"/>
                </a:solidFill>
                <a:latin typeface="Arial"/>
                <a:ea typeface="Arial"/>
                <a:cs typeface="Arial"/>
                <a:sym typeface="Arial"/>
              </a:rPr>
              <a:t>th</a:t>
            </a:r>
            <a:r>
              <a:rPr b="1" i="0" lang="en-GB" sz="1400" u="none" cap="none" strike="noStrike">
                <a:solidFill>
                  <a:schemeClr val="accent1"/>
                </a:solidFill>
                <a:latin typeface="Arial"/>
                <a:ea typeface="Arial"/>
                <a:cs typeface="Arial"/>
                <a:sym typeface="Arial"/>
              </a:rPr>
              <a:t>  - December 1</a:t>
            </a:r>
            <a:r>
              <a:rPr b="1" baseline="30000" i="0" lang="en-GB" sz="1400" u="none" cap="none" strike="noStrike">
                <a:solidFill>
                  <a:schemeClr val="accent1"/>
                </a:solidFill>
                <a:latin typeface="Arial"/>
                <a:ea typeface="Arial"/>
                <a:cs typeface="Arial"/>
                <a:sym typeface="Arial"/>
              </a:rPr>
              <a:t>st</a:t>
            </a:r>
            <a:r>
              <a:rPr b="1" i="0" lang="en-GB" sz="1400" u="none" cap="none" strike="noStrike">
                <a:solidFill>
                  <a:schemeClr val="accent1"/>
                </a:solidFill>
                <a:latin typeface="Arial"/>
                <a:ea typeface="Arial"/>
                <a:cs typeface="Arial"/>
                <a:sym typeface="Arial"/>
              </a:rPr>
              <a:t>, 2022</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9" name="Shape 59"/>
        <p:cNvGrpSpPr/>
        <p:nvPr/>
      </p:nvGrpSpPr>
      <p:grpSpPr>
        <a:xfrm>
          <a:off x="0" y="0"/>
          <a:ext cx="0" cy="0"/>
          <a:chOff x="0" y="0"/>
          <a:chExt cx="0" cy="0"/>
        </a:xfrm>
      </p:grpSpPr>
      <p:sp>
        <p:nvSpPr>
          <p:cNvPr id="60" name="Google Shape;60;p28"/>
          <p:cNvSpPr txBox="1"/>
          <p:nvPr>
            <p:ph type="title"/>
          </p:nvPr>
        </p:nvSpPr>
        <p:spPr>
          <a:xfrm>
            <a:off x="1930400" y="148819"/>
            <a:ext cx="83312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1" name="Shape 61"/>
        <p:cNvGrpSpPr/>
        <p:nvPr/>
      </p:nvGrpSpPr>
      <p:grpSpPr>
        <a:xfrm>
          <a:off x="0" y="0"/>
          <a:ext cx="0" cy="0"/>
          <a:chOff x="0" y="0"/>
          <a:chExt cx="0" cy="0"/>
        </a:xfrm>
      </p:grpSpPr>
      <p:sp>
        <p:nvSpPr>
          <p:cNvPr id="62" name="Google Shape;62;p29"/>
          <p:cNvSpPr txBox="1"/>
          <p:nvPr>
            <p:ph type="ctrTitle"/>
          </p:nvPr>
        </p:nvSpPr>
        <p:spPr>
          <a:xfrm>
            <a:off x="914400" y="2130429"/>
            <a:ext cx="103632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29"/>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64" name="Shape 64"/>
        <p:cNvGrpSpPr/>
        <p:nvPr/>
      </p:nvGrpSpPr>
      <p:grpSpPr>
        <a:xfrm>
          <a:off x="0" y="0"/>
          <a:ext cx="0" cy="0"/>
          <a:chOff x="0" y="0"/>
          <a:chExt cx="0" cy="0"/>
        </a:xfrm>
      </p:grpSpPr>
      <p:sp>
        <p:nvSpPr>
          <p:cNvPr id="65" name="Google Shape;65;p30"/>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6" name="Google Shape;66;p30"/>
          <p:cNvSpPr txBox="1"/>
          <p:nvPr>
            <p:ph type="title"/>
          </p:nvPr>
        </p:nvSpPr>
        <p:spPr>
          <a:xfrm>
            <a:off x="1930400" y="148819"/>
            <a:ext cx="83312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7" name="Shape 67"/>
        <p:cNvGrpSpPr/>
        <p:nvPr/>
      </p:nvGrpSpPr>
      <p:grpSpPr>
        <a:xfrm>
          <a:off x="0" y="0"/>
          <a:ext cx="0" cy="0"/>
          <a:chOff x="0" y="0"/>
          <a:chExt cx="0" cy="0"/>
        </a:xfrm>
      </p:grpSpPr>
      <p:sp>
        <p:nvSpPr>
          <p:cNvPr id="68" name="Google Shape;68;p31"/>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31"/>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0" name="Shape 70"/>
        <p:cNvGrpSpPr/>
        <p:nvPr/>
      </p:nvGrpSpPr>
      <p:grpSpPr>
        <a:xfrm>
          <a:off x="0" y="0"/>
          <a:ext cx="0" cy="0"/>
          <a:chOff x="0" y="0"/>
          <a:chExt cx="0" cy="0"/>
        </a:xfrm>
      </p:grpSpPr>
      <p:sp>
        <p:nvSpPr>
          <p:cNvPr id="71" name="Google Shape;71;p32"/>
          <p:cNvSpPr txBox="1"/>
          <p:nvPr>
            <p:ph type="title"/>
          </p:nvPr>
        </p:nvSpPr>
        <p:spPr>
          <a:xfrm>
            <a:off x="1930400" y="148819"/>
            <a:ext cx="83312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32"/>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73" name="Google Shape;73;p32"/>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4.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3.xml"/><Relationship Id="rId10" Type="http://schemas.openxmlformats.org/officeDocument/2006/relationships/slideLayout" Target="../slideLayouts/slideLayout12.xml"/><Relationship Id="rId13" Type="http://schemas.openxmlformats.org/officeDocument/2006/relationships/slideLayout" Target="../slideLayouts/slideLayout15.xml"/><Relationship Id="rId12" Type="http://schemas.openxmlformats.org/officeDocument/2006/relationships/slideLayout" Target="../slideLayouts/slideLayout14.xml"/><Relationship Id="rId1" Type="http://schemas.openxmlformats.org/officeDocument/2006/relationships/image" Target="../media/image9.png"/><Relationship Id="rId2" Type="http://schemas.openxmlformats.org/officeDocument/2006/relationships/image" Target="../media/image12.png"/><Relationship Id="rId3" Type="http://schemas.openxmlformats.org/officeDocument/2006/relationships/slideLayout" Target="../slideLayouts/slideLayout5.xml"/><Relationship Id="rId4" Type="http://schemas.openxmlformats.org/officeDocument/2006/relationships/slideLayout" Target="../slideLayouts/slideLayout6.xml"/><Relationship Id="rId9" Type="http://schemas.openxmlformats.org/officeDocument/2006/relationships/slideLayout" Target="../slideLayouts/slideLayout11.xml"/><Relationship Id="rId15" Type="http://schemas.openxmlformats.org/officeDocument/2006/relationships/theme" Target="../theme/theme2.xml"/><Relationship Id="rId14" Type="http://schemas.openxmlformats.org/officeDocument/2006/relationships/slideLayout" Target="../slideLayouts/slideLayout16.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 name="Google Shape;7;p6"/>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8" name="Google Shape;8;p6"/>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 name="Google Shape;10;p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 name="Shape 53"/>
        <p:cNvGrpSpPr/>
        <p:nvPr/>
      </p:nvGrpSpPr>
      <p:grpSpPr>
        <a:xfrm>
          <a:off x="0" y="0"/>
          <a:ext cx="0" cy="0"/>
          <a:chOff x="0" y="0"/>
          <a:chExt cx="0" cy="0"/>
        </a:xfrm>
      </p:grpSpPr>
      <p:sp>
        <p:nvSpPr>
          <p:cNvPr id="54" name="Google Shape;54;p27"/>
          <p:cNvSpPr/>
          <p:nvPr/>
        </p:nvSpPr>
        <p:spPr>
          <a:xfrm>
            <a:off x="0" y="0"/>
            <a:ext cx="12192000" cy="1447800"/>
          </a:xfrm>
          <a:prstGeom prst="rect">
            <a:avLst/>
          </a:prstGeom>
          <a:solidFill>
            <a:srgbClr val="DAE5F1"/>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1" u="none" cap="none" strike="noStrike">
              <a:solidFill>
                <a:srgbClr val="FFFFFF"/>
              </a:solidFill>
              <a:latin typeface="Arial"/>
              <a:ea typeface="Arial"/>
              <a:cs typeface="Arial"/>
              <a:sym typeface="Arial"/>
            </a:endParaRPr>
          </a:p>
        </p:txBody>
      </p:sp>
      <p:sp>
        <p:nvSpPr>
          <p:cNvPr id="55" name="Google Shape;55;p27"/>
          <p:cNvSpPr txBox="1"/>
          <p:nvPr>
            <p:ph type="title"/>
          </p:nvPr>
        </p:nvSpPr>
        <p:spPr>
          <a:xfrm>
            <a:off x="1930400" y="148819"/>
            <a:ext cx="83312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6" name="Google Shape;56;p27"/>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57" name="Google Shape;57;p27"/>
          <p:cNvPicPr preferRelativeResize="0"/>
          <p:nvPr/>
        </p:nvPicPr>
        <p:blipFill rotWithShape="1">
          <a:blip r:embed="rId1">
            <a:alphaModFix/>
          </a:blip>
          <a:srcRect b="0" l="0" r="0" t="0"/>
          <a:stretch/>
        </p:blipFill>
        <p:spPr>
          <a:xfrm>
            <a:off x="10677789" y="48319"/>
            <a:ext cx="1344000" cy="1344000"/>
          </a:xfrm>
          <a:prstGeom prst="rect">
            <a:avLst/>
          </a:prstGeom>
          <a:noFill/>
          <a:ln>
            <a:noFill/>
          </a:ln>
        </p:spPr>
      </p:pic>
      <p:pic>
        <p:nvPicPr>
          <p:cNvPr id="58" name="Google Shape;58;p27"/>
          <p:cNvPicPr preferRelativeResize="0"/>
          <p:nvPr/>
        </p:nvPicPr>
        <p:blipFill rotWithShape="1">
          <a:blip r:embed="rId2">
            <a:alphaModFix/>
          </a:blip>
          <a:srcRect b="0" l="0" r="0" t="0"/>
          <a:stretch/>
        </p:blipFill>
        <p:spPr>
          <a:xfrm>
            <a:off x="170212" y="336355"/>
            <a:ext cx="1639993" cy="76792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newsroom.unfccc.int/sites/default/files/resource/sbsta2022_L20a1E.pdf?download" TargetMode="External"/><Relationship Id="rId4" Type="http://schemas.openxmlformats.org/officeDocument/2006/relationships/hyperlink" Target="https://unfccc.int/event/earth-information-day-2022"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22.png"/><Relationship Id="rId5" Type="http://schemas.openxmlformats.org/officeDocument/2006/relationships/image" Target="../media/image13.png"/><Relationship Id="rId6" Type="http://schemas.openxmlformats.org/officeDocument/2006/relationships/image" Target="../media/image17.png"/><Relationship Id="rId7" Type="http://schemas.openxmlformats.org/officeDocument/2006/relationships/image" Target="../media/image9.png"/><Relationship Id="rId8" Type="http://schemas.openxmlformats.org/officeDocument/2006/relationships/image" Target="../media/image29.png"/></Relationships>
</file>

<file path=ppt/slides/_rels/slide6.xml.rels><?xml version="1.0" encoding="UTF-8" standalone="yes"?><Relationships xmlns="http://schemas.openxmlformats.org/package/2006/relationships"><Relationship Id="rId11" Type="http://schemas.openxmlformats.org/officeDocument/2006/relationships/image" Target="../media/image33.png"/><Relationship Id="rId10" Type="http://schemas.openxmlformats.org/officeDocument/2006/relationships/image" Target="../media/image30.png"/><Relationship Id="rId13" Type="http://schemas.openxmlformats.org/officeDocument/2006/relationships/image" Target="../media/image24.jpg"/><Relationship Id="rId12" Type="http://schemas.openxmlformats.org/officeDocument/2006/relationships/image" Target="../media/image25.png"/><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image" Target="../media/image26.png"/><Relationship Id="rId9" Type="http://schemas.openxmlformats.org/officeDocument/2006/relationships/image" Target="../media/image19.png"/><Relationship Id="rId5" Type="http://schemas.openxmlformats.org/officeDocument/2006/relationships/image" Target="../media/image21.png"/><Relationship Id="rId6" Type="http://schemas.openxmlformats.org/officeDocument/2006/relationships/image" Target="../media/image36.png"/><Relationship Id="rId7" Type="http://schemas.openxmlformats.org/officeDocument/2006/relationships/image" Target="../media/image28.png"/><Relationship Id="rId8"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2.jpg"/><Relationship Id="rId4" Type="http://schemas.openxmlformats.org/officeDocument/2006/relationships/image" Target="../media/image34.png"/><Relationship Id="rId5" Type="http://schemas.openxmlformats.org/officeDocument/2006/relationships/image" Target="../media/image27.png"/><Relationship Id="rId6" Type="http://schemas.openxmlformats.org/officeDocument/2006/relationships/image" Target="../media/image3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
          <p:cNvSpPr txBox="1"/>
          <p:nvPr>
            <p:ph type="title"/>
          </p:nvPr>
        </p:nvSpPr>
        <p:spPr>
          <a:xfrm>
            <a:off x="176047" y="175938"/>
            <a:ext cx="8313684" cy="397264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7500"/>
              <a:t>Joint CEOS/CGMS Working Group on Climate</a:t>
            </a:r>
            <a:endParaRPr sz="7500"/>
          </a:p>
          <a:p>
            <a:pPr indent="0" lvl="0" marL="0" rtl="0" algn="l">
              <a:lnSpc>
                <a:spcPct val="90000"/>
              </a:lnSpc>
              <a:spcBef>
                <a:spcPts val="0"/>
              </a:spcBef>
              <a:spcAft>
                <a:spcPts val="0"/>
              </a:spcAft>
              <a:buClr>
                <a:schemeClr val="lt1"/>
              </a:buClr>
              <a:buSzPts val="8000"/>
              <a:buFont typeface="Arial"/>
              <a:buNone/>
            </a:pPr>
            <a:r>
              <a:rPr i="1" lang="en-GB" sz="4000"/>
              <a:t>Agenda item 1.13</a:t>
            </a:r>
            <a:endParaRPr i="1" sz="4000"/>
          </a:p>
        </p:txBody>
      </p:sp>
      <p:sp>
        <p:nvSpPr>
          <p:cNvPr id="105" name="Google Shape;105;p1"/>
          <p:cNvSpPr/>
          <p:nvPr/>
        </p:nvSpPr>
        <p:spPr>
          <a:xfrm>
            <a:off x="6677107" y="4487482"/>
            <a:ext cx="5394300" cy="2605200"/>
          </a:xfrm>
          <a:prstGeom prst="rect">
            <a:avLst/>
          </a:prstGeom>
          <a:noFill/>
          <a:ln>
            <a:noFill/>
          </a:ln>
        </p:spPr>
        <p:txBody>
          <a:bodyPr anchorCtr="0" anchor="t" bIns="0" lIns="0" spcFirstLastPara="1" rIns="0" wrap="square" tIns="0">
            <a:noAutofit/>
          </a:bodyPr>
          <a:lstStyle/>
          <a:p>
            <a:pPr indent="0" lvl="0" marL="914400" marR="0" rtl="0" algn="r">
              <a:lnSpc>
                <a:spcPct val="150000"/>
              </a:lnSpc>
              <a:spcBef>
                <a:spcPts val="0"/>
              </a:spcBef>
              <a:spcAft>
                <a:spcPts val="0"/>
              </a:spcAft>
              <a:buNone/>
            </a:pPr>
            <a:r>
              <a:rPr b="1" lang="en-GB" sz="2200">
                <a:solidFill>
                  <a:schemeClr val="accent1"/>
                </a:solidFill>
              </a:rPr>
              <a:t>Albrecht </a:t>
            </a:r>
            <a:r>
              <a:rPr b="1" i="0" lang="en-GB" sz="2200" u="none" cap="none" strike="noStrike">
                <a:solidFill>
                  <a:schemeClr val="accent1"/>
                </a:solidFill>
                <a:latin typeface="Arial"/>
                <a:ea typeface="Arial"/>
                <a:cs typeface="Arial"/>
                <a:sym typeface="Arial"/>
              </a:rPr>
              <a:t>von Bargen, DLR</a:t>
            </a:r>
            <a:endParaRPr/>
          </a:p>
          <a:p>
            <a:pPr indent="0" lvl="0" marL="0" marR="0" rtl="0" algn="r">
              <a:lnSpc>
                <a:spcPct val="150000"/>
              </a:lnSpc>
              <a:spcBef>
                <a:spcPts val="0"/>
              </a:spcBef>
              <a:spcAft>
                <a:spcPts val="0"/>
              </a:spcAft>
              <a:buNone/>
            </a:pPr>
            <a:r>
              <a:rPr b="1" i="0" lang="en-GB" sz="2200" u="none" cap="none" strike="noStrike">
                <a:solidFill>
                  <a:schemeClr val="accent1"/>
                </a:solidFill>
                <a:latin typeface="Arial"/>
                <a:ea typeface="Arial"/>
                <a:cs typeface="Arial"/>
                <a:sym typeface="Arial"/>
              </a:rPr>
              <a:t>J</a:t>
            </a:r>
            <a:r>
              <a:rPr b="1" lang="en-GB" sz="2200">
                <a:solidFill>
                  <a:schemeClr val="accent1"/>
                </a:solidFill>
              </a:rPr>
              <a:t>effrey A.</a:t>
            </a:r>
            <a:r>
              <a:rPr b="1" i="0" lang="en-GB" sz="2200" u="none" cap="none" strike="noStrike">
                <a:solidFill>
                  <a:schemeClr val="accent1"/>
                </a:solidFill>
                <a:latin typeface="Arial"/>
                <a:ea typeface="Arial"/>
                <a:cs typeface="Arial"/>
                <a:sym typeface="Arial"/>
              </a:rPr>
              <a:t> Privette, NOAA</a:t>
            </a:r>
            <a:endParaRPr b="0" i="0" sz="14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chemeClr val="accent1"/>
                </a:solidFill>
                <a:latin typeface="Arial"/>
                <a:ea typeface="Arial"/>
                <a:cs typeface="Arial"/>
                <a:sym typeface="Arial"/>
              </a:rPr>
              <a:t>Agenda Item 1.13</a:t>
            </a:r>
            <a:endParaRPr b="0" i="0" sz="14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chemeClr val="accent1"/>
                </a:solidFill>
                <a:latin typeface="Arial"/>
                <a:ea typeface="Arial"/>
                <a:cs typeface="Arial"/>
                <a:sym typeface="Arial"/>
              </a:rPr>
              <a:t>Plenary 2022, Biarritz / France</a:t>
            </a:r>
            <a:endParaRPr b="1" i="0" sz="22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chemeClr val="accent1"/>
                </a:solidFill>
                <a:latin typeface="Arial"/>
                <a:ea typeface="Arial"/>
                <a:cs typeface="Arial"/>
                <a:sym typeface="Arial"/>
              </a:rPr>
              <a:t>13th - 15th September 2022</a:t>
            </a:r>
            <a:endParaRPr b="1" i="0" sz="2200" u="none" cap="none" strike="noStrike">
              <a:solidFill>
                <a:schemeClr val="accen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16"/>
          <p:cNvSpPr txBox="1"/>
          <p:nvPr>
            <p:ph idx="1" type="body"/>
          </p:nvPr>
        </p:nvSpPr>
        <p:spPr>
          <a:xfrm>
            <a:off x="285156" y="1120876"/>
            <a:ext cx="11495400" cy="4982944"/>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a:buChar char="❖"/>
            </a:pPr>
            <a:r>
              <a:rPr lang="en-GB" sz="2000"/>
              <a:t>Guiding questions for the workshop</a:t>
            </a:r>
            <a:endParaRPr sz="2000">
              <a:solidFill>
                <a:srgbClr val="7030A0"/>
              </a:solidFill>
            </a:endParaRPr>
          </a:p>
          <a:p>
            <a:pPr indent="-514350" lvl="1" marL="1022350" rtl="0" algn="l">
              <a:lnSpc>
                <a:spcPct val="90000"/>
              </a:lnSpc>
              <a:spcBef>
                <a:spcPts val="500"/>
              </a:spcBef>
              <a:spcAft>
                <a:spcPts val="0"/>
              </a:spcAft>
              <a:buSzPts val="2400"/>
              <a:buFont typeface="Arial"/>
              <a:buAutoNum type="arabicPeriod"/>
            </a:pPr>
            <a:r>
              <a:rPr lang="en-GB" sz="2000">
                <a:solidFill>
                  <a:srgbClr val="7030A0"/>
                </a:solidFill>
              </a:rPr>
              <a:t>GCOS ECV definition adequacy </a:t>
            </a:r>
            <a:endParaRPr sz="2000">
              <a:solidFill>
                <a:srgbClr val="7030A0"/>
              </a:solidFill>
            </a:endParaRPr>
          </a:p>
          <a:p>
            <a:pPr indent="-514350" lvl="1" marL="1022350" rtl="0" algn="l">
              <a:lnSpc>
                <a:spcPct val="90000"/>
              </a:lnSpc>
              <a:spcBef>
                <a:spcPts val="500"/>
              </a:spcBef>
              <a:spcAft>
                <a:spcPts val="0"/>
              </a:spcAft>
              <a:buSzPts val="2400"/>
              <a:buFont typeface="Arial"/>
              <a:buAutoNum type="arabicPeriod"/>
            </a:pPr>
            <a:r>
              <a:rPr lang="en-GB" sz="2000"/>
              <a:t>ECV coverage in ECV Inventory (existing/planned) identifying gaps in the inventory </a:t>
            </a:r>
            <a:endParaRPr sz="2000"/>
          </a:p>
          <a:p>
            <a:pPr indent="-514350" lvl="1" marL="1022350" rtl="0" algn="l">
              <a:lnSpc>
                <a:spcPct val="90000"/>
              </a:lnSpc>
              <a:spcBef>
                <a:spcPts val="500"/>
              </a:spcBef>
              <a:spcAft>
                <a:spcPts val="0"/>
              </a:spcAft>
              <a:buSzPts val="2400"/>
              <a:buFont typeface="Arial"/>
              <a:buAutoNum type="arabicPeriod"/>
            </a:pPr>
            <a:r>
              <a:rPr lang="en-GB" sz="2000"/>
              <a:t>Situation of the space segment for the ECV products </a:t>
            </a:r>
            <a:endParaRPr sz="2000"/>
          </a:p>
          <a:p>
            <a:pPr indent="-514350" lvl="1" marL="1022350" rtl="0" algn="l">
              <a:lnSpc>
                <a:spcPct val="90000"/>
              </a:lnSpc>
              <a:spcBef>
                <a:spcPts val="500"/>
              </a:spcBef>
              <a:spcAft>
                <a:spcPts val="0"/>
              </a:spcAft>
              <a:buSzPts val="2400"/>
              <a:buFont typeface="Arial"/>
              <a:buAutoNum type="arabicPeriod"/>
            </a:pPr>
            <a:r>
              <a:rPr lang="en-GB" sz="2000"/>
              <a:t>Situation of the ground segment for the ECV products </a:t>
            </a:r>
            <a:endParaRPr sz="2000"/>
          </a:p>
          <a:p>
            <a:pPr indent="-514350" lvl="1" marL="1022350" rtl="0" algn="l">
              <a:lnSpc>
                <a:spcPct val="90000"/>
              </a:lnSpc>
              <a:spcBef>
                <a:spcPts val="500"/>
              </a:spcBef>
              <a:spcAft>
                <a:spcPts val="0"/>
              </a:spcAft>
              <a:buSzPts val="2400"/>
              <a:buFont typeface="Arial"/>
              <a:buAutoNum type="arabicPeriod"/>
            </a:pPr>
            <a:r>
              <a:rPr lang="en-GB" sz="2000"/>
              <a:t>Situation of the science to exploit the measurements </a:t>
            </a:r>
            <a:endParaRPr sz="2000"/>
          </a:p>
          <a:p>
            <a:pPr indent="-514350" lvl="1" marL="1022350" rtl="0" algn="l">
              <a:lnSpc>
                <a:spcPct val="90000"/>
              </a:lnSpc>
              <a:spcBef>
                <a:spcPts val="500"/>
              </a:spcBef>
              <a:spcAft>
                <a:spcPts val="0"/>
              </a:spcAft>
              <a:buSzPts val="2400"/>
              <a:buFont typeface="Arial"/>
              <a:buAutoNum type="arabicPeriod"/>
            </a:pPr>
            <a:r>
              <a:rPr lang="en-GB" sz="2000"/>
              <a:t>Everything that is important in addition </a:t>
            </a:r>
            <a:endParaRPr sz="2000"/>
          </a:p>
          <a:p>
            <a:pPr indent="-514350" lvl="1" marL="1022350" rtl="0" algn="l">
              <a:lnSpc>
                <a:spcPct val="90000"/>
              </a:lnSpc>
              <a:spcBef>
                <a:spcPts val="500"/>
              </a:spcBef>
              <a:spcAft>
                <a:spcPts val="0"/>
              </a:spcAft>
              <a:buSzPts val="2400"/>
              <a:buFont typeface="Arial"/>
              <a:buAutoNum type="arabicPeriod"/>
            </a:pPr>
            <a:r>
              <a:rPr lang="en-GB" sz="2000"/>
              <a:t>Recommendations if needed</a:t>
            </a:r>
            <a:endParaRPr sz="2000"/>
          </a:p>
          <a:p>
            <a:pPr indent="-406400" lvl="0" marL="457200" marR="0" rtl="0" algn="l">
              <a:lnSpc>
                <a:spcPct val="90000"/>
              </a:lnSpc>
              <a:spcBef>
                <a:spcPts val="1000"/>
              </a:spcBef>
              <a:spcAft>
                <a:spcPts val="0"/>
              </a:spcAft>
              <a:buClr>
                <a:schemeClr val="dk1"/>
              </a:buClr>
              <a:buSzPts val="2800"/>
              <a:buFont typeface="Noto Sans"/>
              <a:buChar char="❖"/>
            </a:pPr>
            <a:r>
              <a:rPr lang="en-GB" sz="2000"/>
              <a:t>A report with findings related to GCOS IP draft had been submitted to GCOS secretariat Mid-June 2022 (CMRS-22-04)</a:t>
            </a:r>
            <a:endParaRPr/>
          </a:p>
          <a:p>
            <a:pPr indent="-406400" lvl="0" marL="457200" marR="0" rtl="0" algn="l">
              <a:lnSpc>
                <a:spcPct val="90000"/>
              </a:lnSpc>
              <a:spcBef>
                <a:spcPts val="1000"/>
              </a:spcBef>
              <a:spcAft>
                <a:spcPts val="0"/>
              </a:spcAft>
              <a:buClr>
                <a:schemeClr val="dk1"/>
              </a:buClr>
              <a:buSzPts val="2800"/>
              <a:buFont typeface="Noto Sans"/>
              <a:buChar char="❖"/>
            </a:pPr>
            <a:r>
              <a:rPr lang="en-GB" sz="2000"/>
              <a:t>Report of gap analysis containing the report of gap analysis carried out in 2019 / 2020 is under draft and will be combined with the CEOS response to GCOS IP (CMRS-22-02)</a:t>
            </a:r>
            <a:endParaRPr/>
          </a:p>
          <a:p>
            <a:pPr indent="-406400" lvl="0" marL="457200" marR="0" rtl="0" algn="l">
              <a:lnSpc>
                <a:spcPct val="90000"/>
              </a:lnSpc>
              <a:spcBef>
                <a:spcPts val="1000"/>
              </a:spcBef>
              <a:spcAft>
                <a:spcPts val="0"/>
              </a:spcAft>
              <a:buClr>
                <a:schemeClr val="dk1"/>
              </a:buClr>
              <a:buSzPts val="2800"/>
              <a:buFont typeface="Noto Sans"/>
              <a:buChar char="❖"/>
            </a:pPr>
            <a:r>
              <a:rPr lang="en-GB" sz="2000"/>
              <a:t>Feedback to GST strategy action #1 (and in parts to action #2)</a:t>
            </a:r>
            <a:endParaRPr/>
          </a:p>
        </p:txBody>
      </p:sp>
      <p:sp>
        <p:nvSpPr>
          <p:cNvPr id="227" name="Google Shape;227;p1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Gap analysis workshop (II)</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17"/>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a:buChar char="❖"/>
            </a:pPr>
            <a:r>
              <a:rPr lang="en-GB"/>
              <a:t>CMRS-22-01: Gap analysis workshop (closed)</a:t>
            </a:r>
            <a:endParaRPr/>
          </a:p>
          <a:p>
            <a:pPr indent="-406400" lvl="0" marL="457200" marR="0" rtl="0" algn="l">
              <a:lnSpc>
                <a:spcPct val="90000"/>
              </a:lnSpc>
              <a:spcBef>
                <a:spcPts val="1000"/>
              </a:spcBef>
              <a:spcAft>
                <a:spcPts val="0"/>
              </a:spcAft>
              <a:buClr>
                <a:schemeClr val="dk1"/>
              </a:buClr>
              <a:buSzPts val="2800"/>
              <a:buFont typeface="Noto Sans"/>
              <a:buChar char="❖"/>
            </a:pPr>
            <a:r>
              <a:rPr lang="en-GB"/>
              <a:t>CMRS-22-02: Output wrt GHG had been generated but a dedicated interaction with GHG Task Team must be organized</a:t>
            </a:r>
            <a:endParaRPr/>
          </a:p>
          <a:p>
            <a:pPr indent="-406400" lvl="0" marL="457200" marR="0" rtl="0" algn="l">
              <a:lnSpc>
                <a:spcPct val="90000"/>
              </a:lnSpc>
              <a:spcBef>
                <a:spcPts val="1000"/>
              </a:spcBef>
              <a:spcAft>
                <a:spcPts val="0"/>
              </a:spcAft>
              <a:buClr>
                <a:schemeClr val="dk1"/>
              </a:buClr>
              <a:buSzPts val="2800"/>
              <a:buFont typeface="Noto Sans"/>
              <a:buChar char="❖"/>
            </a:pPr>
            <a:r>
              <a:rPr lang="en-GB"/>
              <a:t>CMRS-22-03: Wrong expiry date in database -&gt; Q2/2024</a:t>
            </a:r>
            <a:br>
              <a:rPr lang="en-GB"/>
            </a:br>
            <a:r>
              <a:rPr lang="en-GB"/>
              <a:t>(Ocean-related ECVs @ Carbon cycle)</a:t>
            </a:r>
            <a:endParaRPr/>
          </a:p>
          <a:p>
            <a:pPr indent="-406400" lvl="0" marL="457200" marR="0" rtl="0" algn="l">
              <a:lnSpc>
                <a:spcPct val="90000"/>
              </a:lnSpc>
              <a:spcBef>
                <a:spcPts val="1000"/>
              </a:spcBef>
              <a:spcAft>
                <a:spcPts val="0"/>
              </a:spcAft>
              <a:buClr>
                <a:schemeClr val="dk1"/>
              </a:buClr>
              <a:buSzPts val="2800"/>
              <a:buFont typeface="Noto Sans"/>
              <a:buChar char="❖"/>
            </a:pPr>
            <a:r>
              <a:rPr lang="en-GB"/>
              <a:t>CMRS-22-04: Response to GCOS secretariat sent on June 17</a:t>
            </a:r>
            <a:r>
              <a:rPr baseline="30000" lang="en-GB"/>
              <a:t>th</a:t>
            </a:r>
            <a:r>
              <a:rPr lang="en-GB"/>
              <a:t>, 2022 (closed)</a:t>
            </a:r>
            <a:endParaRPr/>
          </a:p>
        </p:txBody>
      </p:sp>
      <p:sp>
        <p:nvSpPr>
          <p:cNvPr id="233" name="Google Shape;233;p17"/>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Action item status (Gap analysis)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18"/>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a:buChar char="❖"/>
            </a:pPr>
            <a:r>
              <a:rPr lang="en-GB" sz="2400">
                <a:solidFill>
                  <a:schemeClr val="dk1"/>
                </a:solidFill>
                <a:latin typeface="Calibri"/>
                <a:ea typeface="Calibri"/>
                <a:cs typeface="Calibri"/>
                <a:sym typeface="Calibri"/>
              </a:rPr>
              <a:t>Led by NASA (W. Su) and WMO (Z. Andreeva); </a:t>
            </a:r>
            <a:br>
              <a:rPr lang="en-GB" sz="2400">
                <a:solidFill>
                  <a:schemeClr val="dk1"/>
                </a:solidFill>
                <a:latin typeface="Calibri"/>
                <a:ea typeface="Calibri"/>
                <a:cs typeface="Calibri"/>
                <a:sym typeface="Calibri"/>
              </a:rPr>
            </a:br>
            <a:r>
              <a:rPr lang="en-GB" sz="2400">
                <a:solidFill>
                  <a:schemeClr val="dk1"/>
                </a:solidFill>
                <a:latin typeface="Calibri"/>
                <a:ea typeface="Calibri"/>
                <a:cs typeface="Calibri"/>
                <a:sym typeface="Calibri"/>
              </a:rPr>
              <a:t>NOAA/NCEI supports with tremendous effort wrt publication</a:t>
            </a:r>
            <a:endParaRPr/>
          </a:p>
          <a:p>
            <a:pPr indent="-406400" lvl="0" marL="457200" marR="0" rtl="0" algn="l">
              <a:lnSpc>
                <a:spcPct val="90000"/>
              </a:lnSpc>
              <a:spcBef>
                <a:spcPts val="1000"/>
              </a:spcBef>
              <a:spcAft>
                <a:spcPts val="0"/>
              </a:spcAft>
              <a:buClr>
                <a:schemeClr val="dk1"/>
              </a:buClr>
              <a:buSzPts val="2800"/>
              <a:buFont typeface="Noto Sans"/>
              <a:buChar char="❖"/>
            </a:pPr>
            <a:r>
              <a:rPr lang="en-GB" sz="2400">
                <a:solidFill>
                  <a:schemeClr val="dk1"/>
                </a:solidFill>
                <a:latin typeface="Calibri"/>
                <a:ea typeface="Calibri"/>
                <a:cs typeface="Calibri"/>
                <a:sym typeface="Calibri"/>
              </a:rPr>
              <a:t>Collecting use cases for climate data records</a:t>
            </a:r>
            <a:endParaRPr/>
          </a:p>
          <a:p>
            <a:pPr indent="-406400" lvl="0" marL="457200" marR="0" rtl="0" algn="l">
              <a:lnSpc>
                <a:spcPct val="90000"/>
              </a:lnSpc>
              <a:spcBef>
                <a:spcPts val="1000"/>
              </a:spcBef>
              <a:spcAft>
                <a:spcPts val="0"/>
              </a:spcAft>
              <a:buClr>
                <a:schemeClr val="dk1"/>
              </a:buClr>
              <a:buSzPts val="2800"/>
              <a:buFont typeface="Noto Sans"/>
              <a:buChar char="❖"/>
            </a:pPr>
            <a:r>
              <a:rPr lang="en-GB" sz="2400">
                <a:solidFill>
                  <a:schemeClr val="dk1"/>
                </a:solidFill>
                <a:latin typeface="Calibri"/>
                <a:ea typeface="Calibri"/>
                <a:cs typeface="Calibri"/>
                <a:sym typeface="Calibri"/>
              </a:rPr>
              <a:t>Use case gathering tool at the climatemonitoring.info webpage</a:t>
            </a:r>
            <a:endParaRPr/>
          </a:p>
          <a:p>
            <a:pPr indent="-406400" lvl="0" marL="457200" marR="0" rtl="0" algn="l">
              <a:lnSpc>
                <a:spcPct val="90000"/>
              </a:lnSpc>
              <a:spcBef>
                <a:spcPts val="1000"/>
              </a:spcBef>
              <a:spcAft>
                <a:spcPts val="0"/>
              </a:spcAft>
              <a:buClr>
                <a:schemeClr val="dk1"/>
              </a:buClr>
              <a:buSzPts val="2800"/>
              <a:buFont typeface="Noto Sans"/>
              <a:buChar char="❖"/>
            </a:pPr>
            <a:r>
              <a:rPr lang="en-GB" sz="2400">
                <a:solidFill>
                  <a:schemeClr val="dk1"/>
                </a:solidFill>
                <a:latin typeface="Calibri"/>
                <a:ea typeface="Calibri"/>
                <a:cs typeface="Calibri"/>
                <a:sym typeface="Calibri"/>
              </a:rPr>
              <a:t>Strict review process</a:t>
            </a:r>
            <a:endParaRPr/>
          </a:p>
          <a:p>
            <a:pPr indent="-406400" lvl="0" marL="457200" marR="0" rtl="0" algn="l">
              <a:lnSpc>
                <a:spcPct val="90000"/>
              </a:lnSpc>
              <a:spcBef>
                <a:spcPts val="1000"/>
              </a:spcBef>
              <a:spcAft>
                <a:spcPts val="0"/>
              </a:spcAft>
              <a:buClr>
                <a:schemeClr val="dk1"/>
              </a:buClr>
              <a:buSzPts val="2800"/>
              <a:buFont typeface="Noto Sans"/>
              <a:buChar char="❖"/>
            </a:pPr>
            <a:r>
              <a:rPr lang="en-GB" sz="2400">
                <a:solidFill>
                  <a:schemeClr val="dk1"/>
                </a:solidFill>
                <a:latin typeface="Calibri"/>
                <a:ea typeface="Calibri"/>
                <a:cs typeface="Calibri"/>
                <a:sym typeface="Calibri"/>
              </a:rPr>
              <a:t>More than 20 use cases reviewed, continuous publication process</a:t>
            </a:r>
            <a:endParaRPr sz="2400">
              <a:solidFill>
                <a:schemeClr val="dk1"/>
              </a:solidFill>
              <a:latin typeface="Calibri"/>
              <a:ea typeface="Calibri"/>
              <a:cs typeface="Calibri"/>
              <a:sym typeface="Calibri"/>
            </a:endParaRPr>
          </a:p>
          <a:p>
            <a:pPr indent="-406400" lvl="0" marL="457200" marR="0" rtl="0" algn="l">
              <a:lnSpc>
                <a:spcPct val="90000"/>
              </a:lnSpc>
              <a:spcBef>
                <a:spcPts val="1000"/>
              </a:spcBef>
              <a:spcAft>
                <a:spcPts val="0"/>
              </a:spcAft>
              <a:buClr>
                <a:schemeClr val="dk1"/>
              </a:buClr>
              <a:buSzPts val="2800"/>
              <a:buFont typeface="Noto Sans"/>
              <a:buChar char="❖"/>
            </a:pPr>
            <a:r>
              <a:rPr lang="en-GB" sz="2400">
                <a:solidFill>
                  <a:schemeClr val="dk1"/>
                </a:solidFill>
                <a:latin typeface="Calibri"/>
                <a:ea typeface="Calibri"/>
                <a:cs typeface="Calibri"/>
                <a:sym typeface="Calibri"/>
              </a:rPr>
              <a:t>Discussion linking of the activity with similar activities @ ESA/CCI and @ ECMWF</a:t>
            </a:r>
            <a:endParaRPr/>
          </a:p>
          <a:p>
            <a:pPr indent="-406400" lvl="0" marL="457200" marR="0" rtl="0" algn="l">
              <a:lnSpc>
                <a:spcPct val="90000"/>
              </a:lnSpc>
              <a:spcBef>
                <a:spcPts val="1000"/>
              </a:spcBef>
              <a:spcAft>
                <a:spcPts val="0"/>
              </a:spcAft>
              <a:buClr>
                <a:schemeClr val="dk1"/>
              </a:buClr>
              <a:buSzPts val="2800"/>
              <a:buFont typeface="Noto Sans"/>
              <a:buChar char="❖"/>
            </a:pPr>
            <a:r>
              <a:rPr lang="en-GB" sz="2400">
                <a:solidFill>
                  <a:schemeClr val="dk1"/>
                </a:solidFill>
                <a:latin typeface="Calibri"/>
                <a:ea typeface="Calibri"/>
                <a:cs typeface="Calibri"/>
                <a:sym typeface="Calibri"/>
              </a:rPr>
              <a:t>Activity becomes now a routine activity of WGClimate</a:t>
            </a:r>
            <a:endParaRPr sz="2400">
              <a:solidFill>
                <a:schemeClr val="dk1"/>
              </a:solidFill>
              <a:latin typeface="Calibri"/>
              <a:ea typeface="Calibri"/>
              <a:cs typeface="Calibri"/>
              <a:sym typeface="Calibri"/>
            </a:endParaRPr>
          </a:p>
          <a:p>
            <a:pPr indent="-406400" lvl="0" marL="457200" marR="0" rtl="0" algn="l">
              <a:lnSpc>
                <a:spcPct val="90000"/>
              </a:lnSpc>
              <a:spcBef>
                <a:spcPts val="1000"/>
              </a:spcBef>
              <a:spcAft>
                <a:spcPts val="0"/>
              </a:spcAft>
              <a:buClr>
                <a:schemeClr val="dk1"/>
              </a:buClr>
              <a:buSzPts val="2800"/>
              <a:buFont typeface="Noto Sans"/>
              <a:buChar char="❖"/>
            </a:pPr>
            <a:r>
              <a:rPr lang="en-GB" sz="2400">
                <a:solidFill>
                  <a:schemeClr val="dk1"/>
                </a:solidFill>
                <a:latin typeface="Calibri"/>
                <a:ea typeface="Calibri"/>
                <a:cs typeface="Calibri"/>
                <a:sym typeface="Calibri"/>
              </a:rPr>
              <a:t>See http://climatemonitoring.info</a:t>
            </a:r>
            <a:endParaRPr/>
          </a:p>
        </p:txBody>
      </p:sp>
      <p:sp>
        <p:nvSpPr>
          <p:cNvPr id="239" name="Google Shape;239;p18"/>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Use cases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19"/>
          <p:cNvSpPr txBox="1"/>
          <p:nvPr>
            <p:ph idx="1" type="body"/>
          </p:nvPr>
        </p:nvSpPr>
        <p:spPr>
          <a:xfrm>
            <a:off x="261709" y="1331887"/>
            <a:ext cx="11495400" cy="4662871"/>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a:buChar char="❖"/>
            </a:pPr>
            <a:r>
              <a:rPr lang="en-GB" sz="2400"/>
              <a:t>Interaction with AFOLU team via GHG task team</a:t>
            </a:r>
            <a:br>
              <a:rPr lang="en-GB" sz="2400"/>
            </a:br>
            <a:r>
              <a:rPr lang="en-GB" sz="2400"/>
              <a:t>WGClimate chairs are included in AFOLU discussions</a:t>
            </a:r>
            <a:endParaRPr/>
          </a:p>
          <a:p>
            <a:pPr indent="-406400" lvl="0" marL="457200" marR="0" rtl="0" algn="l">
              <a:lnSpc>
                <a:spcPct val="90000"/>
              </a:lnSpc>
              <a:spcBef>
                <a:spcPts val="1000"/>
              </a:spcBef>
              <a:spcAft>
                <a:spcPts val="0"/>
              </a:spcAft>
              <a:buClr>
                <a:schemeClr val="dk1"/>
              </a:buClr>
              <a:buSzPts val="2800"/>
              <a:buFont typeface="Noto Sans"/>
              <a:buChar char="❖"/>
            </a:pPr>
            <a:r>
              <a:rPr lang="en-GB" sz="2400"/>
              <a:t>WGClimate starts again to intensify their interaction with other Working Groups</a:t>
            </a:r>
            <a:endParaRPr/>
          </a:p>
          <a:p>
            <a:pPr indent="-381000" lvl="1" marL="914400" rtl="0" algn="l">
              <a:lnSpc>
                <a:spcPct val="90000"/>
              </a:lnSpc>
              <a:spcBef>
                <a:spcPts val="500"/>
              </a:spcBef>
              <a:spcAft>
                <a:spcPts val="0"/>
              </a:spcAft>
              <a:buSzPts val="2400"/>
              <a:buChar char="▪"/>
            </a:pPr>
            <a:r>
              <a:rPr lang="en-GB"/>
              <a:t>Introduction recently at the WG plenaries of WGDisaster and WGCV</a:t>
            </a:r>
            <a:endParaRPr/>
          </a:p>
          <a:p>
            <a:pPr indent="-381000" lvl="1" marL="914400" rtl="0" algn="l">
              <a:lnSpc>
                <a:spcPct val="90000"/>
              </a:lnSpc>
              <a:spcBef>
                <a:spcPts val="500"/>
              </a:spcBef>
              <a:spcAft>
                <a:spcPts val="0"/>
              </a:spcAft>
              <a:buSzPts val="2400"/>
              <a:buChar char="▪"/>
            </a:pPr>
            <a:r>
              <a:rPr lang="en-GB"/>
              <a:t>Vice versa, both WGs come back to recent WGClimate meeting in October 2022</a:t>
            </a:r>
            <a:endParaRPr/>
          </a:p>
          <a:p>
            <a:pPr indent="-381000" lvl="1" marL="914400" rtl="0" algn="l">
              <a:lnSpc>
                <a:spcPct val="90000"/>
              </a:lnSpc>
              <a:spcBef>
                <a:spcPts val="500"/>
              </a:spcBef>
              <a:spcAft>
                <a:spcPts val="0"/>
              </a:spcAft>
              <a:buSzPts val="2400"/>
              <a:buChar char="▪"/>
            </a:pPr>
            <a:r>
              <a:rPr lang="en-GB"/>
              <a:t>Topics for interaction identified, but will elaborated in 2023</a:t>
            </a:r>
            <a:endParaRPr/>
          </a:p>
          <a:p>
            <a:pPr indent="-406400" lvl="0" marL="457200" marR="0" rtl="0" algn="l">
              <a:lnSpc>
                <a:spcPct val="90000"/>
              </a:lnSpc>
              <a:spcBef>
                <a:spcPts val="1000"/>
              </a:spcBef>
              <a:spcAft>
                <a:spcPts val="0"/>
              </a:spcAft>
              <a:buClr>
                <a:schemeClr val="dk1"/>
              </a:buClr>
              <a:buSzPts val="2800"/>
              <a:buFont typeface="Noto Sans"/>
              <a:buChar char="❖"/>
            </a:pPr>
            <a:r>
              <a:rPr lang="en-GB" sz="2400"/>
              <a:t>Inclusion in the Ocean team discussion</a:t>
            </a:r>
            <a:endParaRPr/>
          </a:p>
          <a:p>
            <a:pPr indent="-406400" lvl="0" marL="457200" marR="0" rtl="0" algn="l">
              <a:lnSpc>
                <a:spcPct val="90000"/>
              </a:lnSpc>
              <a:spcBef>
                <a:spcPts val="1000"/>
              </a:spcBef>
              <a:spcAft>
                <a:spcPts val="0"/>
              </a:spcAft>
              <a:buClr>
                <a:schemeClr val="dk1"/>
              </a:buClr>
              <a:buSzPts val="2800"/>
              <a:buFont typeface="Noto Sans"/>
              <a:buChar char="❖"/>
            </a:pPr>
            <a:r>
              <a:rPr lang="en-GB" sz="2400"/>
              <a:t>Et al.: Scientific Committee and abstract review @ </a:t>
            </a:r>
            <a:br>
              <a:rPr lang="en-GB" sz="2400"/>
            </a:br>
            <a:r>
              <a:rPr lang="en-GB" sz="2400"/>
              <a:t>2</a:t>
            </a:r>
            <a:r>
              <a:rPr baseline="30000" lang="en-GB" sz="2400"/>
              <a:t>nd</a:t>
            </a:r>
            <a:r>
              <a:rPr lang="en-GB" sz="2400"/>
              <a:t> Climate Observation Conference (GCOS, hosted by EUMETSAT)</a:t>
            </a:r>
            <a:endParaRPr/>
          </a:p>
          <a:p>
            <a:pPr indent="-406400" lvl="0" marL="457200" marR="0" rtl="0" algn="l">
              <a:lnSpc>
                <a:spcPct val="90000"/>
              </a:lnSpc>
              <a:spcBef>
                <a:spcPts val="1000"/>
              </a:spcBef>
              <a:spcAft>
                <a:spcPts val="0"/>
              </a:spcAft>
              <a:buClr>
                <a:schemeClr val="dk1"/>
              </a:buClr>
              <a:buSzPts val="2800"/>
              <a:buFont typeface="Noto Sans"/>
              <a:buChar char="❖"/>
            </a:pPr>
            <a:r>
              <a:rPr lang="en-GB" sz="2400"/>
              <a:t>GEO WGCC paper for COP-27/SBSTA </a:t>
            </a:r>
            <a:br>
              <a:rPr lang="en-GB" sz="2400"/>
            </a:br>
            <a:r>
              <a:rPr lang="en-GB" sz="2400"/>
              <a:t>=&gt; preparation under support of WGClimate (W. Su)</a:t>
            </a:r>
            <a:endParaRPr/>
          </a:p>
          <a:p>
            <a:pPr indent="0" lvl="0" marL="50800" rtl="0" algn="l">
              <a:lnSpc>
                <a:spcPct val="90000"/>
              </a:lnSpc>
              <a:spcBef>
                <a:spcPts val="1000"/>
              </a:spcBef>
              <a:spcAft>
                <a:spcPts val="0"/>
              </a:spcAft>
              <a:buSzPts val="2800"/>
              <a:buNone/>
            </a:pPr>
            <a:r>
              <a:t/>
            </a:r>
            <a:endParaRPr sz="2400"/>
          </a:p>
          <a:p>
            <a:pPr indent="-228600" lvl="1" marL="914400" rtl="0" algn="l">
              <a:lnSpc>
                <a:spcPct val="90000"/>
              </a:lnSpc>
              <a:spcBef>
                <a:spcPts val="500"/>
              </a:spcBef>
              <a:spcAft>
                <a:spcPts val="0"/>
              </a:spcAft>
              <a:buSzPts val="2400"/>
              <a:buNone/>
            </a:pPr>
            <a:r>
              <a:t/>
            </a:r>
            <a:endParaRPr/>
          </a:p>
        </p:txBody>
      </p:sp>
      <p:sp>
        <p:nvSpPr>
          <p:cNvPr id="245" name="Google Shape;245;p1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Interaction within CEOS et al.</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20"/>
          <p:cNvSpPr txBox="1"/>
          <p:nvPr>
            <p:ph idx="1" type="body"/>
          </p:nvPr>
        </p:nvSpPr>
        <p:spPr>
          <a:xfrm>
            <a:off x="176048" y="1300625"/>
            <a:ext cx="11495400" cy="4662871"/>
          </a:xfrm>
          <a:prstGeom prst="rect">
            <a:avLst/>
          </a:prstGeom>
          <a:noFill/>
          <a:ln>
            <a:noFill/>
          </a:ln>
        </p:spPr>
        <p:txBody>
          <a:bodyPr anchorCtr="0" anchor="t" bIns="45700" lIns="91425" spcFirstLastPara="1" rIns="91425" wrap="square" tIns="45700">
            <a:noAutofit/>
          </a:bodyPr>
          <a:lstStyle/>
          <a:p>
            <a:pPr indent="0" lvl="0" marL="50800" rtl="0" algn="l">
              <a:lnSpc>
                <a:spcPct val="90000"/>
              </a:lnSpc>
              <a:spcBef>
                <a:spcPts val="1000"/>
              </a:spcBef>
              <a:spcAft>
                <a:spcPts val="0"/>
              </a:spcAft>
              <a:buSzPts val="2800"/>
              <a:buNone/>
            </a:pPr>
            <a:r>
              <a:rPr b="1" lang="en-GB" sz="2000" u="sng"/>
              <a:t>Endorsements items</a:t>
            </a:r>
            <a:endParaRPr/>
          </a:p>
          <a:p>
            <a:pPr indent="0" lvl="0" marL="50800" rtl="0" algn="l">
              <a:lnSpc>
                <a:spcPct val="90000"/>
              </a:lnSpc>
              <a:spcBef>
                <a:spcPts val="1000"/>
              </a:spcBef>
              <a:spcAft>
                <a:spcPts val="0"/>
              </a:spcAft>
              <a:buSzPts val="2800"/>
              <a:buNone/>
            </a:pPr>
            <a:r>
              <a:t/>
            </a:r>
            <a:endParaRPr sz="2000"/>
          </a:p>
          <a:p>
            <a:pPr indent="-457200" lvl="0" marL="508000" rtl="0" algn="l">
              <a:lnSpc>
                <a:spcPct val="90000"/>
              </a:lnSpc>
              <a:spcBef>
                <a:spcPts val="1000"/>
              </a:spcBef>
              <a:spcAft>
                <a:spcPts val="0"/>
              </a:spcAft>
              <a:buSzPts val="2800"/>
              <a:buFont typeface="Arial"/>
              <a:buAutoNum type="arabicPeriod"/>
            </a:pPr>
            <a:r>
              <a:rPr lang="en-GB" sz="2000"/>
              <a:t>Vice-chair nomination</a:t>
            </a:r>
            <a:endParaRPr/>
          </a:p>
          <a:p>
            <a:pPr indent="-279400" lvl="0" marL="508000" rtl="0" algn="l">
              <a:lnSpc>
                <a:spcPct val="90000"/>
              </a:lnSpc>
              <a:spcBef>
                <a:spcPts val="1000"/>
              </a:spcBef>
              <a:spcAft>
                <a:spcPts val="0"/>
              </a:spcAft>
              <a:buSzPts val="2800"/>
              <a:buFont typeface="Arial"/>
              <a:buNone/>
            </a:pPr>
            <a:r>
              <a:t/>
            </a:r>
            <a:endParaRPr sz="2000"/>
          </a:p>
          <a:p>
            <a:pPr indent="-457200" lvl="0" marL="508000" rtl="0" algn="l">
              <a:lnSpc>
                <a:spcPct val="90000"/>
              </a:lnSpc>
              <a:spcBef>
                <a:spcPts val="1000"/>
              </a:spcBef>
              <a:spcAft>
                <a:spcPts val="0"/>
              </a:spcAft>
              <a:buSzPts val="2800"/>
              <a:buFont typeface="Arial"/>
              <a:buAutoNum type="arabicPeriod"/>
            </a:pPr>
            <a:r>
              <a:rPr lang="en-GB" sz="2000"/>
              <a:t>“Statement Reporting on Progress by the Committee on Earth Observation Satellites (CEOS) and the Coordination Group for Meteorological Satellites (CGMS) on Coordinated Response to UNFCCC Needs for Global Observations” submitted to the 57</a:t>
            </a:r>
            <a:r>
              <a:rPr baseline="30000" lang="en-GB" sz="2000"/>
              <a:t>th</a:t>
            </a:r>
            <a:r>
              <a:rPr lang="en-GB" sz="2000"/>
              <a:t> Session of the Subsidiary Body for Science and Technology Advice.</a:t>
            </a:r>
            <a:endParaRPr/>
          </a:p>
          <a:p>
            <a:pPr indent="-228600" lvl="0" marL="457200" marR="0" rtl="0" algn="l">
              <a:lnSpc>
                <a:spcPct val="90000"/>
              </a:lnSpc>
              <a:spcBef>
                <a:spcPts val="1000"/>
              </a:spcBef>
              <a:spcAft>
                <a:spcPts val="0"/>
              </a:spcAft>
              <a:buClr>
                <a:schemeClr val="dk1"/>
              </a:buClr>
              <a:buSzPts val="2800"/>
              <a:buFont typeface="Noto Sans"/>
              <a:buNone/>
            </a:pPr>
            <a:r>
              <a:t/>
            </a:r>
            <a:endParaRPr sz="2000"/>
          </a:p>
          <a:p>
            <a:pPr indent="0" lvl="0" marL="50800" rtl="0" algn="l">
              <a:lnSpc>
                <a:spcPct val="90000"/>
              </a:lnSpc>
              <a:spcBef>
                <a:spcPts val="1000"/>
              </a:spcBef>
              <a:spcAft>
                <a:spcPts val="0"/>
              </a:spcAft>
              <a:buSzPts val="2800"/>
              <a:buNone/>
            </a:pPr>
            <a:r>
              <a:rPr b="1" lang="en-GB" sz="2000" u="sng"/>
              <a:t>Information item</a:t>
            </a:r>
            <a:endParaRPr/>
          </a:p>
          <a:p>
            <a:pPr indent="-406400" lvl="0" marL="457200" marR="0" rtl="0" algn="l">
              <a:lnSpc>
                <a:spcPct val="90000"/>
              </a:lnSpc>
              <a:spcBef>
                <a:spcPts val="1000"/>
              </a:spcBef>
              <a:spcAft>
                <a:spcPts val="0"/>
              </a:spcAft>
              <a:buClr>
                <a:schemeClr val="dk1"/>
              </a:buClr>
              <a:buSzPts val="2800"/>
              <a:buFont typeface="Noto Sans"/>
              <a:buChar char="❖"/>
            </a:pPr>
            <a:r>
              <a:rPr lang="en-GB" sz="2000"/>
              <a:t>WGClimate confirmed on October 13</a:t>
            </a:r>
            <a:r>
              <a:rPr baseline="30000" lang="en-GB" sz="2000"/>
              <a:t>th</a:t>
            </a:r>
            <a:r>
              <a:rPr lang="en-GB" sz="2000"/>
              <a:t>, 2022, Yasjka Meijer (ESA) as chair of the Greenhouse Gas Task Team. </a:t>
            </a:r>
            <a:r>
              <a:rPr lang="en-GB" sz="2000"/>
              <a:t>Deputy Chair</a:t>
            </a:r>
            <a:r>
              <a:rPr lang="en-GB" sz="2000"/>
              <a:t> is the vice-chair of WGClimate (ex officio)</a:t>
            </a:r>
            <a:br>
              <a:rPr lang="en-GB" sz="2000"/>
            </a:br>
            <a:br>
              <a:rPr lang="en-GB" sz="2000"/>
            </a:br>
            <a:endParaRPr sz="2000"/>
          </a:p>
        </p:txBody>
      </p:sp>
      <p:sp>
        <p:nvSpPr>
          <p:cNvPr id="251" name="Google Shape;251;p20"/>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Endorsements by CEOS principals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5"/>
          <p:cNvSpPr txBox="1"/>
          <p:nvPr>
            <p:ph idx="1" type="body"/>
          </p:nvPr>
        </p:nvSpPr>
        <p:spPr>
          <a:xfrm>
            <a:off x="300787" y="1269364"/>
            <a:ext cx="8436813" cy="4842267"/>
          </a:xfrm>
          <a:prstGeom prst="rect">
            <a:avLst/>
          </a:prstGeom>
          <a:noFill/>
          <a:ln>
            <a:noFill/>
          </a:ln>
        </p:spPr>
        <p:txBody>
          <a:bodyPr anchorCtr="0" anchor="t" bIns="45700" lIns="91425" spcFirstLastPara="1" rIns="91425" wrap="square" tIns="45700">
            <a:noAutofit/>
          </a:bodyPr>
          <a:lstStyle/>
          <a:p>
            <a:pPr indent="-450850" lvl="0" marL="635000" rtl="0" algn="l">
              <a:lnSpc>
                <a:spcPct val="150000"/>
              </a:lnSpc>
              <a:spcBef>
                <a:spcPts val="0"/>
              </a:spcBef>
              <a:spcAft>
                <a:spcPts val="0"/>
              </a:spcAft>
              <a:buSzPts val="2700"/>
              <a:buChar char="❖"/>
            </a:pPr>
            <a:r>
              <a:rPr lang="en-GB" sz="1900"/>
              <a:t>Extra meeting of WGClimate on May 19th, 2022</a:t>
            </a:r>
            <a:endParaRPr sz="2700"/>
          </a:p>
          <a:p>
            <a:pPr indent="-450850" lvl="0" marL="635000" rtl="0" algn="l">
              <a:lnSpc>
                <a:spcPct val="150000"/>
              </a:lnSpc>
              <a:spcBef>
                <a:spcPts val="0"/>
              </a:spcBef>
              <a:spcAft>
                <a:spcPts val="0"/>
              </a:spcAft>
              <a:buSzPts val="2700"/>
              <a:buChar char="❖"/>
            </a:pPr>
            <a:r>
              <a:rPr lang="en-GB" sz="1900"/>
              <a:t>Only topic: nomination of vice-chair candidate</a:t>
            </a:r>
            <a:endParaRPr sz="1900"/>
          </a:p>
          <a:p>
            <a:pPr indent="-450850" lvl="0" marL="635000" rtl="0" algn="l">
              <a:lnSpc>
                <a:spcPct val="150000"/>
              </a:lnSpc>
              <a:spcBef>
                <a:spcPts val="0"/>
              </a:spcBef>
              <a:spcAft>
                <a:spcPts val="0"/>
              </a:spcAft>
              <a:buSzPts val="2700"/>
              <a:buChar char="❖"/>
            </a:pPr>
            <a:r>
              <a:rPr lang="en-GB" sz="1900"/>
              <a:t>Dr. Wenying Su (NASA/Langley) had been nominated in full consent</a:t>
            </a:r>
            <a:endParaRPr sz="1900"/>
          </a:p>
          <a:p>
            <a:pPr indent="-450850" lvl="0" marL="635000" rtl="0" algn="l">
              <a:lnSpc>
                <a:spcPct val="150000"/>
              </a:lnSpc>
              <a:spcBef>
                <a:spcPts val="0"/>
              </a:spcBef>
              <a:spcAft>
                <a:spcPts val="0"/>
              </a:spcAft>
              <a:buSzPts val="2700"/>
              <a:buChar char="❖"/>
            </a:pPr>
            <a:r>
              <a:rPr lang="en-GB" sz="1900"/>
              <a:t>Approval of CGMS during CGMS-50 (June 17, 2022)</a:t>
            </a:r>
            <a:endParaRPr sz="2700"/>
          </a:p>
          <a:p>
            <a:pPr indent="-450850" lvl="0" marL="635000" rtl="0" algn="l">
              <a:lnSpc>
                <a:spcPct val="150000"/>
              </a:lnSpc>
              <a:spcBef>
                <a:spcPts val="0"/>
              </a:spcBef>
              <a:spcAft>
                <a:spcPts val="0"/>
              </a:spcAft>
              <a:buSzPts val="2700"/>
              <a:buChar char="❖"/>
            </a:pPr>
            <a:r>
              <a:rPr b="1" i="1" lang="en-GB" sz="1900"/>
              <a:t>To be endorsed during CEOS plenary 2022</a:t>
            </a:r>
            <a:endParaRPr sz="2700"/>
          </a:p>
          <a:p>
            <a:pPr indent="-450850" lvl="0" marL="635000" rtl="0" algn="l">
              <a:lnSpc>
                <a:spcPct val="150000"/>
              </a:lnSpc>
              <a:spcBef>
                <a:spcPts val="0"/>
              </a:spcBef>
              <a:spcAft>
                <a:spcPts val="0"/>
              </a:spcAft>
              <a:buSzPts val="2700"/>
              <a:buChar char="❖"/>
            </a:pPr>
            <a:r>
              <a:rPr i="1" lang="en-GB" sz="1900"/>
              <a:t>Vice-chair term begins with the end of CEOS plenary 2022</a:t>
            </a:r>
            <a:endParaRPr sz="2700"/>
          </a:p>
          <a:p>
            <a:pPr indent="-450850" lvl="0" marL="635000" rtl="0" algn="l">
              <a:lnSpc>
                <a:spcPct val="150000"/>
              </a:lnSpc>
              <a:spcBef>
                <a:spcPts val="0"/>
              </a:spcBef>
              <a:spcAft>
                <a:spcPts val="0"/>
              </a:spcAft>
              <a:buSzPts val="2700"/>
              <a:buChar char="❖"/>
            </a:pPr>
            <a:r>
              <a:rPr i="1" lang="en-GB" sz="1900"/>
              <a:t>Chair term begins with the end of CEOS plenary 2024 </a:t>
            </a:r>
            <a:br>
              <a:rPr i="1" lang="en-GB" sz="1900"/>
            </a:br>
            <a:r>
              <a:rPr i="1" lang="en-GB" sz="1900"/>
              <a:t>(terminates in 2026 with the end of CEOS plenary)</a:t>
            </a:r>
            <a:endParaRPr sz="2700"/>
          </a:p>
        </p:txBody>
      </p:sp>
      <p:sp>
        <p:nvSpPr>
          <p:cNvPr id="257" name="Google Shape;257;p5"/>
          <p:cNvSpPr txBox="1"/>
          <p:nvPr>
            <p:ph type="title"/>
          </p:nvPr>
        </p:nvSpPr>
        <p:spPr>
          <a:xfrm>
            <a:off x="167039" y="202153"/>
            <a:ext cx="9571546" cy="64971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sz="4000"/>
              <a:t>Endorsement: Vice-chair nomination</a:t>
            </a:r>
            <a:endParaRPr sz="4000"/>
          </a:p>
        </p:txBody>
      </p:sp>
      <p:pic>
        <p:nvPicPr>
          <p:cNvPr id="258" name="Google Shape;258;p5"/>
          <p:cNvPicPr preferRelativeResize="0"/>
          <p:nvPr/>
        </p:nvPicPr>
        <p:blipFill rotWithShape="1">
          <a:blip r:embed="rId3">
            <a:alphaModFix/>
          </a:blip>
          <a:srcRect b="0" l="0" r="0" t="0"/>
          <a:stretch/>
        </p:blipFill>
        <p:spPr>
          <a:xfrm>
            <a:off x="8847947" y="1337456"/>
            <a:ext cx="3189896" cy="47741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21"/>
          <p:cNvSpPr txBox="1"/>
          <p:nvPr>
            <p:ph idx="1" type="body"/>
          </p:nvPr>
        </p:nvSpPr>
        <p:spPr>
          <a:xfrm>
            <a:off x="324233" y="1406133"/>
            <a:ext cx="11495400" cy="46629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a:buChar char="❖"/>
            </a:pPr>
            <a:r>
              <a:rPr lang="en-GB" sz="2000"/>
              <a:t>The CEOS principals endorse the nomination of Dr Wenying Su (NASA) as Vice-chair of the Joint CEOS / CGMS Working Group on Climate. Her vice-chair term will begin with the end of the CEOS plenary 36 (2022). She will succeed as Chair of the Joint Working Group on Climate at the end of the CEOS plenary in 2024 with a chair term terminating at the end of the CEOS plenary in 2026.</a:t>
            </a:r>
            <a:endParaRPr/>
          </a:p>
          <a:p>
            <a:pPr indent="-228600" lvl="0" marL="457200" marR="0" rtl="0" algn="l">
              <a:lnSpc>
                <a:spcPct val="90000"/>
              </a:lnSpc>
              <a:spcBef>
                <a:spcPts val="1000"/>
              </a:spcBef>
              <a:spcAft>
                <a:spcPts val="0"/>
              </a:spcAft>
              <a:buClr>
                <a:schemeClr val="dk1"/>
              </a:buClr>
              <a:buSzPts val="2800"/>
              <a:buFont typeface="Noto Sans"/>
              <a:buNone/>
            </a:pPr>
            <a:r>
              <a:t/>
            </a:r>
            <a:endParaRPr sz="2000"/>
          </a:p>
          <a:p>
            <a:pPr indent="-406400" lvl="0" marL="457200" marR="0" rtl="0" algn="l">
              <a:lnSpc>
                <a:spcPct val="90000"/>
              </a:lnSpc>
              <a:spcBef>
                <a:spcPts val="1000"/>
              </a:spcBef>
              <a:spcAft>
                <a:spcPts val="0"/>
              </a:spcAft>
              <a:buClr>
                <a:schemeClr val="dk1"/>
              </a:buClr>
              <a:buSzPts val="2800"/>
              <a:buFont typeface="Noto Sans"/>
              <a:buChar char="❖"/>
            </a:pPr>
            <a:r>
              <a:rPr lang="en-GB" sz="2000"/>
              <a:t>The CEOS principals endorse the </a:t>
            </a:r>
            <a:br>
              <a:rPr lang="en-GB" sz="2000"/>
            </a:br>
            <a:r>
              <a:rPr lang="en-GB" sz="2000"/>
              <a:t>“Statement Reporting on Progress by the Committee on Earth Observation Satellites (CEOS) and the Coordination Group for Meteorological Satellites (CGMS) on Coordinated Response to UNFCCC Needs for Global Observations” submitted to the 57</a:t>
            </a:r>
            <a:r>
              <a:rPr baseline="30000" lang="en-GB" sz="2000"/>
              <a:t>th</a:t>
            </a:r>
            <a:r>
              <a:rPr lang="en-GB" sz="2000"/>
              <a:t> Session of the Subsidiary Body for Science and Technology Advice.”</a:t>
            </a:r>
            <a:br>
              <a:rPr lang="en-GB" sz="2000"/>
            </a:br>
            <a:br>
              <a:rPr lang="en-GB" sz="2000"/>
            </a:br>
            <a:r>
              <a:rPr lang="en-GB" sz="1800"/>
              <a:t>The statement had been given during the opening session of SBTSA 57 on November 6</a:t>
            </a:r>
            <a:r>
              <a:rPr baseline="30000" lang="en-GB" sz="1800"/>
              <a:t>th</a:t>
            </a:r>
            <a:r>
              <a:rPr lang="en-GB" sz="1800"/>
              <a:t>, 2022, and was circulated in advance for comments and decision to CEOS and CGMS members. Due to the consent between CEOS and CGMS that the statement will be given by the CEOS chair (CNES) or its National delegation, the statement had been provided by the France delegation.</a:t>
            </a:r>
            <a:endParaRPr/>
          </a:p>
        </p:txBody>
      </p:sp>
      <p:sp>
        <p:nvSpPr>
          <p:cNvPr id="264" name="Google Shape;264;p21"/>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Endorsements by CEOS principals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22"/>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p>
            <a:pPr indent="0" lvl="0" marL="50800" rtl="0" algn="l">
              <a:lnSpc>
                <a:spcPct val="90000"/>
              </a:lnSpc>
              <a:spcBef>
                <a:spcPts val="1000"/>
              </a:spcBef>
              <a:spcAft>
                <a:spcPts val="0"/>
              </a:spcAft>
              <a:buSzPts val="2800"/>
              <a:buNone/>
            </a:pPr>
            <a:r>
              <a:rPr lang="en-GB"/>
              <a:t>Many thanks</a:t>
            </a:r>
            <a:endParaRPr/>
          </a:p>
          <a:p>
            <a:pPr indent="-228600" lvl="0" marL="457200" marR="0" rtl="0" algn="l">
              <a:lnSpc>
                <a:spcPct val="90000"/>
              </a:lnSpc>
              <a:spcBef>
                <a:spcPts val="1000"/>
              </a:spcBef>
              <a:spcAft>
                <a:spcPts val="0"/>
              </a:spcAft>
              <a:buClr>
                <a:schemeClr val="dk1"/>
              </a:buClr>
              <a:buSzPts val="2800"/>
              <a:buFont typeface="Noto Sans"/>
              <a:buNone/>
            </a:pPr>
            <a:r>
              <a:t/>
            </a:r>
            <a:endParaRPr/>
          </a:p>
          <a:p>
            <a:pPr indent="-406400" lvl="0" marL="457200" marR="0" rtl="0" algn="l">
              <a:lnSpc>
                <a:spcPct val="90000"/>
              </a:lnSpc>
              <a:spcBef>
                <a:spcPts val="1000"/>
              </a:spcBef>
              <a:spcAft>
                <a:spcPts val="0"/>
              </a:spcAft>
              <a:buClr>
                <a:schemeClr val="dk1"/>
              </a:buClr>
              <a:buSzPts val="2800"/>
              <a:buFont typeface="Noto Sans"/>
              <a:buChar char="❖"/>
            </a:pPr>
            <a:r>
              <a:rPr lang="en-GB"/>
              <a:t>To my vice-chair who will now take over the driver-seat</a:t>
            </a:r>
            <a:endParaRPr/>
          </a:p>
          <a:p>
            <a:pPr indent="-406400" lvl="0" marL="457200" marR="0" rtl="0" algn="l">
              <a:lnSpc>
                <a:spcPct val="90000"/>
              </a:lnSpc>
              <a:spcBef>
                <a:spcPts val="1000"/>
              </a:spcBef>
              <a:spcAft>
                <a:spcPts val="0"/>
              </a:spcAft>
              <a:buClr>
                <a:schemeClr val="dk1"/>
              </a:buClr>
              <a:buSzPts val="2800"/>
              <a:buFont typeface="Noto Sans"/>
              <a:buChar char="❖"/>
            </a:pPr>
            <a:r>
              <a:rPr lang="en-GB"/>
              <a:t>To the CEOS Chair team and CEOS SIT team</a:t>
            </a:r>
            <a:endParaRPr/>
          </a:p>
          <a:p>
            <a:pPr indent="-406400" lvl="0" marL="457200" marR="0" rtl="0" algn="l">
              <a:lnSpc>
                <a:spcPct val="90000"/>
              </a:lnSpc>
              <a:spcBef>
                <a:spcPts val="1000"/>
              </a:spcBef>
              <a:spcAft>
                <a:spcPts val="0"/>
              </a:spcAft>
              <a:buClr>
                <a:schemeClr val="dk1"/>
              </a:buClr>
              <a:buSzPts val="2800"/>
              <a:buFont typeface="Noto Sans"/>
              <a:buChar char="❖"/>
            </a:pPr>
            <a:r>
              <a:rPr lang="en-GB"/>
              <a:t>To the CEO who was always very supportive and helpful</a:t>
            </a:r>
            <a:endParaRPr/>
          </a:p>
          <a:p>
            <a:pPr indent="0" lvl="0" marL="50800" rtl="0" algn="l">
              <a:lnSpc>
                <a:spcPct val="90000"/>
              </a:lnSpc>
              <a:spcBef>
                <a:spcPts val="1000"/>
              </a:spcBef>
              <a:spcAft>
                <a:spcPts val="0"/>
              </a:spcAft>
              <a:buSzPts val="2800"/>
              <a:buNone/>
            </a:pPr>
            <a:r>
              <a:t/>
            </a:r>
            <a:endParaRPr/>
          </a:p>
          <a:p>
            <a:pPr indent="-406400" lvl="0" marL="457200" marR="0" rtl="0" algn="l">
              <a:lnSpc>
                <a:spcPct val="90000"/>
              </a:lnSpc>
              <a:spcBef>
                <a:spcPts val="1000"/>
              </a:spcBef>
              <a:spcAft>
                <a:spcPts val="0"/>
              </a:spcAft>
              <a:buClr>
                <a:schemeClr val="dk1"/>
              </a:buClr>
              <a:buSzPts val="2800"/>
              <a:buFont typeface="Noto Sans"/>
              <a:buChar char="❖"/>
            </a:pPr>
            <a:r>
              <a:rPr lang="en-GB"/>
              <a:t>for your attention!</a:t>
            </a:r>
            <a:endParaRPr/>
          </a:p>
          <a:p>
            <a:pPr indent="0" lvl="0" marL="50800" rtl="0" algn="l">
              <a:lnSpc>
                <a:spcPct val="90000"/>
              </a:lnSpc>
              <a:spcBef>
                <a:spcPts val="1000"/>
              </a:spcBef>
              <a:spcAft>
                <a:spcPts val="0"/>
              </a:spcAft>
              <a:buSzPts val="2800"/>
              <a:buNone/>
            </a:pPr>
            <a:r>
              <a:t/>
            </a:r>
            <a:endParaRPr/>
          </a:p>
          <a:p>
            <a:pPr indent="0" lvl="0" marL="50800" rtl="0" algn="l">
              <a:lnSpc>
                <a:spcPct val="90000"/>
              </a:lnSpc>
              <a:spcBef>
                <a:spcPts val="1000"/>
              </a:spcBef>
              <a:spcAft>
                <a:spcPts val="0"/>
              </a:spcAft>
              <a:buSzPts val="2800"/>
              <a:buNone/>
            </a:pPr>
            <a:r>
              <a:t/>
            </a:r>
            <a:endParaRPr/>
          </a:p>
        </p:txBody>
      </p:sp>
      <p:sp>
        <p:nvSpPr>
          <p:cNvPr id="270" name="Google Shape;270;p2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2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t/>
            </a:r>
            <a:endParaRPr/>
          </a:p>
        </p:txBody>
      </p:sp>
      <p:sp>
        <p:nvSpPr>
          <p:cNvPr id="276" name="Google Shape;276;p23"/>
          <p:cNvSpPr txBox="1"/>
          <p:nvPr/>
        </p:nvSpPr>
        <p:spPr>
          <a:xfrm>
            <a:off x="4718058" y="2907323"/>
            <a:ext cx="2755883"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4400" u="none" cap="none" strike="noStrike">
                <a:solidFill>
                  <a:srgbClr val="000000"/>
                </a:solidFill>
                <a:latin typeface="Arial"/>
                <a:ea typeface="Arial"/>
                <a:cs typeface="Arial"/>
                <a:sym typeface="Arial"/>
              </a:rPr>
              <a:t>Appendix</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24"/>
          <p:cNvSpPr txBox="1"/>
          <p:nvPr>
            <p:ph idx="1" type="body"/>
          </p:nvPr>
        </p:nvSpPr>
        <p:spPr>
          <a:xfrm>
            <a:off x="324233" y="1281089"/>
            <a:ext cx="11495400" cy="4662900"/>
          </a:xfrm>
          <a:prstGeom prst="rect">
            <a:avLst/>
          </a:prstGeom>
          <a:noFill/>
          <a:ln>
            <a:noFill/>
          </a:ln>
        </p:spPr>
        <p:txBody>
          <a:bodyPr anchorCtr="0" anchor="t" bIns="45700" lIns="91425" spcFirstLastPara="1" rIns="91425" wrap="square" tIns="45700">
            <a:noAutofit/>
          </a:bodyPr>
          <a:lstStyle/>
          <a:p>
            <a:pPr indent="-400050" lvl="0" marL="457200" marR="0" rtl="0" algn="l">
              <a:lnSpc>
                <a:spcPct val="90000"/>
              </a:lnSpc>
              <a:spcBef>
                <a:spcPts val="1000"/>
              </a:spcBef>
              <a:spcAft>
                <a:spcPts val="0"/>
              </a:spcAft>
              <a:buClr>
                <a:schemeClr val="dk1"/>
              </a:buClr>
              <a:buSzPts val="2700"/>
              <a:buFont typeface="Noto Sans"/>
              <a:buChar char="❖"/>
            </a:pPr>
            <a:r>
              <a:rPr lang="en-GB" sz="2300"/>
              <a:t>March 2022		16</a:t>
            </a:r>
            <a:r>
              <a:rPr baseline="30000" lang="en-GB" sz="2300"/>
              <a:t>th</a:t>
            </a:r>
            <a:r>
              <a:rPr lang="en-GB" sz="2300"/>
              <a:t> WGClimate Meeting (virtual)</a:t>
            </a:r>
            <a:endParaRPr sz="2700"/>
          </a:p>
          <a:p>
            <a:pPr indent="-400050" lvl="0" marL="457200" marR="0" rtl="0" algn="l">
              <a:lnSpc>
                <a:spcPct val="90000"/>
              </a:lnSpc>
              <a:spcBef>
                <a:spcPts val="1000"/>
              </a:spcBef>
              <a:spcAft>
                <a:spcPts val="0"/>
              </a:spcAft>
              <a:buClr>
                <a:schemeClr val="dk1"/>
              </a:buClr>
              <a:buSzPts val="2700"/>
              <a:buFont typeface="Noto Sans"/>
              <a:buChar char="❖"/>
            </a:pPr>
            <a:r>
              <a:rPr lang="en-GB" sz="2300"/>
              <a:t>May 2022			Gap Analysis Workshop (hybrid, EUMETSAT)</a:t>
            </a:r>
            <a:endParaRPr sz="2700"/>
          </a:p>
          <a:p>
            <a:pPr indent="-400050" lvl="0" marL="457200" marR="0" rtl="0" algn="l">
              <a:lnSpc>
                <a:spcPct val="90000"/>
              </a:lnSpc>
              <a:spcBef>
                <a:spcPts val="1000"/>
              </a:spcBef>
              <a:spcAft>
                <a:spcPts val="0"/>
              </a:spcAft>
              <a:buClr>
                <a:schemeClr val="dk1"/>
              </a:buClr>
              <a:buSzPts val="2700"/>
              <a:buFont typeface="Noto Sans"/>
              <a:buChar char="❖"/>
            </a:pPr>
            <a:r>
              <a:rPr lang="en-GB" sz="2300"/>
              <a:t>May 2022			Interim WGClimate Meeting (Nomination)</a:t>
            </a:r>
            <a:endParaRPr sz="2700"/>
          </a:p>
          <a:p>
            <a:pPr indent="-400050" lvl="0" marL="457200" marR="0" rtl="0" algn="l">
              <a:lnSpc>
                <a:spcPct val="90000"/>
              </a:lnSpc>
              <a:spcBef>
                <a:spcPts val="1000"/>
              </a:spcBef>
              <a:spcAft>
                <a:spcPts val="0"/>
              </a:spcAft>
              <a:buClr>
                <a:schemeClr val="dk1"/>
              </a:buClr>
              <a:buSzPts val="2700"/>
              <a:buFont typeface="Noto Sans"/>
              <a:buChar char="❖"/>
            </a:pPr>
            <a:r>
              <a:rPr lang="en-GB" sz="2300"/>
              <a:t>May 2022			CGMS Working Group II Meeting</a:t>
            </a:r>
            <a:endParaRPr sz="2700"/>
          </a:p>
          <a:p>
            <a:pPr indent="-400050" lvl="0" marL="457200" marR="0" rtl="0" algn="l">
              <a:lnSpc>
                <a:spcPct val="90000"/>
              </a:lnSpc>
              <a:spcBef>
                <a:spcPts val="1000"/>
              </a:spcBef>
              <a:spcAft>
                <a:spcPts val="0"/>
              </a:spcAft>
              <a:buClr>
                <a:schemeClr val="dk1"/>
              </a:buClr>
              <a:buSzPts val="2700"/>
              <a:buFont typeface="Noto Sans"/>
              <a:buChar char="❖"/>
            </a:pPr>
            <a:r>
              <a:rPr lang="en-GB" sz="2300"/>
              <a:t>June 2022			50</a:t>
            </a:r>
            <a:r>
              <a:rPr baseline="30000" lang="en-GB" sz="2300"/>
              <a:t>th</a:t>
            </a:r>
            <a:r>
              <a:rPr lang="en-GB" sz="2300"/>
              <a:t> CGMS Plenary</a:t>
            </a:r>
            <a:endParaRPr sz="2700"/>
          </a:p>
          <a:p>
            <a:pPr indent="-400050" lvl="0" marL="457200" marR="0" rtl="0" algn="l">
              <a:lnSpc>
                <a:spcPct val="90000"/>
              </a:lnSpc>
              <a:spcBef>
                <a:spcPts val="1000"/>
              </a:spcBef>
              <a:spcAft>
                <a:spcPts val="0"/>
              </a:spcAft>
              <a:buClr>
                <a:schemeClr val="dk1"/>
              </a:buClr>
              <a:buSzPts val="2700"/>
              <a:buFont typeface="Noto Sans"/>
              <a:buChar char="❖"/>
            </a:pPr>
            <a:r>
              <a:rPr lang="en-GB" sz="2300"/>
              <a:t>June 2022			SBSTA 56 meeting</a:t>
            </a:r>
            <a:endParaRPr sz="2700"/>
          </a:p>
          <a:p>
            <a:pPr indent="-400050" lvl="0" marL="457200" marR="0" rtl="0" algn="l">
              <a:lnSpc>
                <a:spcPct val="90000"/>
              </a:lnSpc>
              <a:spcBef>
                <a:spcPts val="1000"/>
              </a:spcBef>
              <a:spcAft>
                <a:spcPts val="0"/>
              </a:spcAft>
              <a:buClr>
                <a:schemeClr val="dk1"/>
              </a:buClr>
              <a:buSzPts val="2700"/>
              <a:buFont typeface="Noto Sans"/>
              <a:buChar char="❖"/>
            </a:pPr>
            <a:r>
              <a:rPr lang="en-GB" sz="2300"/>
              <a:t>October 2022		2</a:t>
            </a:r>
            <a:r>
              <a:rPr baseline="30000" lang="en-GB" sz="2300"/>
              <a:t>nd</a:t>
            </a:r>
            <a:r>
              <a:rPr lang="en-GB" sz="2300"/>
              <a:t> Climate Observation Conference organized by GCOS</a:t>
            </a:r>
            <a:endParaRPr sz="2700"/>
          </a:p>
          <a:p>
            <a:pPr indent="-400050" lvl="0" marL="457200" marR="0" rtl="0" algn="l">
              <a:lnSpc>
                <a:spcPct val="90000"/>
              </a:lnSpc>
              <a:spcBef>
                <a:spcPts val="1000"/>
              </a:spcBef>
              <a:spcAft>
                <a:spcPts val="0"/>
              </a:spcAft>
              <a:buClr>
                <a:schemeClr val="dk1"/>
              </a:buClr>
              <a:buSzPts val="2700"/>
              <a:buFont typeface="Noto Sans"/>
              <a:buChar char="❖"/>
            </a:pPr>
            <a:r>
              <a:rPr lang="en-GB" sz="2300"/>
              <a:t>October 2022		GHG Task Team Meeting</a:t>
            </a:r>
            <a:endParaRPr sz="2700"/>
          </a:p>
          <a:p>
            <a:pPr indent="-400050" lvl="0" marL="457200" marR="0" rtl="0" algn="l">
              <a:lnSpc>
                <a:spcPct val="90000"/>
              </a:lnSpc>
              <a:spcBef>
                <a:spcPts val="1000"/>
              </a:spcBef>
              <a:spcAft>
                <a:spcPts val="0"/>
              </a:spcAft>
              <a:buClr>
                <a:schemeClr val="dk1"/>
              </a:buClr>
              <a:buSzPts val="2700"/>
              <a:buFont typeface="Noto Sans"/>
              <a:buChar char="❖"/>
            </a:pPr>
            <a:r>
              <a:rPr lang="en-GB" sz="2300"/>
              <a:t>October 2022		17</a:t>
            </a:r>
            <a:r>
              <a:rPr baseline="30000" lang="en-GB" sz="2300"/>
              <a:t>th</a:t>
            </a:r>
            <a:r>
              <a:rPr lang="en-GB" sz="2300"/>
              <a:t> WGClimate Meeting (EUMETSAT)</a:t>
            </a:r>
            <a:endParaRPr sz="2700"/>
          </a:p>
          <a:p>
            <a:pPr indent="-400050" lvl="0" marL="457200" marR="0" rtl="0" algn="l">
              <a:lnSpc>
                <a:spcPct val="90000"/>
              </a:lnSpc>
              <a:spcBef>
                <a:spcPts val="1000"/>
              </a:spcBef>
              <a:spcAft>
                <a:spcPts val="0"/>
              </a:spcAft>
              <a:buClr>
                <a:schemeClr val="dk1"/>
              </a:buClr>
              <a:buSzPts val="2700"/>
              <a:buFont typeface="Noto Sans"/>
              <a:buChar char="❖"/>
            </a:pPr>
            <a:r>
              <a:rPr lang="en-GB" sz="2300"/>
              <a:t>November 2022	COP-27 / SBSTA 57</a:t>
            </a:r>
            <a:endParaRPr sz="2700"/>
          </a:p>
          <a:p>
            <a:pPr indent="0" lvl="0" marL="50800" rtl="0" algn="l">
              <a:lnSpc>
                <a:spcPct val="90000"/>
              </a:lnSpc>
              <a:spcBef>
                <a:spcPts val="1000"/>
              </a:spcBef>
              <a:spcAft>
                <a:spcPts val="0"/>
              </a:spcAft>
              <a:buSzPts val="2800"/>
              <a:buNone/>
            </a:pPr>
            <a:r>
              <a:t/>
            </a:r>
            <a:endParaRPr sz="2300"/>
          </a:p>
        </p:txBody>
      </p:sp>
      <p:sp>
        <p:nvSpPr>
          <p:cNvPr id="282" name="Google Shape;282;p2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Meeting record 2022</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General activity overview</a:t>
            </a:r>
            <a:endParaRPr/>
          </a:p>
        </p:txBody>
      </p:sp>
      <p:sp>
        <p:nvSpPr>
          <p:cNvPr id="111" name="Google Shape;111;p2"/>
          <p:cNvSpPr/>
          <p:nvPr/>
        </p:nvSpPr>
        <p:spPr>
          <a:xfrm>
            <a:off x="92206" y="1244812"/>
            <a:ext cx="5932673" cy="2184188"/>
          </a:xfrm>
          <a:prstGeom prst="roundRect">
            <a:avLst>
              <a:gd fmla="val 16667" name="adj"/>
            </a:avLst>
          </a:prstGeom>
          <a:solidFill>
            <a:schemeClr val="lt1"/>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600"/>
              <a:buFont typeface="Noto Sans Symbols"/>
              <a:buChar char="❑"/>
            </a:pPr>
            <a:r>
              <a:rPr b="1" i="1" lang="en-GB" sz="1600" u="sng" cap="none" strike="noStrike">
                <a:solidFill>
                  <a:srgbClr val="002060"/>
                </a:solidFill>
                <a:latin typeface="Arial"/>
                <a:ea typeface="Arial"/>
                <a:cs typeface="Arial"/>
                <a:sym typeface="Arial"/>
              </a:rPr>
              <a:t>ECV Inventory </a:t>
            </a:r>
            <a:r>
              <a:rPr b="0" i="0" lang="en-GB" sz="1600" u="none" cap="none" strike="noStrike">
                <a:solidFill>
                  <a:schemeClr val="dk1"/>
                </a:solidFill>
                <a:latin typeface="Arial"/>
                <a:ea typeface="Arial"/>
                <a:cs typeface="Arial"/>
                <a:sym typeface="Arial"/>
              </a:rPr>
              <a:t>permanently populated and verified. Version 4.0 (06/07 2021) will have ~1,600 climate data record entries</a:t>
            </a:r>
            <a:endParaRPr/>
          </a:p>
          <a:p>
            <a:pPr indent="-285750" lvl="0" marL="285750" marR="0" rtl="0" algn="l">
              <a:lnSpc>
                <a:spcPct val="100000"/>
              </a:lnSpc>
              <a:spcBef>
                <a:spcPts val="0"/>
              </a:spcBef>
              <a:spcAft>
                <a:spcPts val="0"/>
              </a:spcAft>
              <a:buClr>
                <a:srgbClr val="000000"/>
              </a:buClr>
              <a:buSzPts val="1600"/>
              <a:buFont typeface="Noto Sans Symbols"/>
              <a:buChar char="❑"/>
            </a:pPr>
            <a:r>
              <a:rPr b="1" i="1" lang="en-GB" sz="1600" u="sng" cap="none" strike="noStrike">
                <a:solidFill>
                  <a:srgbClr val="002060"/>
                </a:solidFill>
                <a:latin typeface="Arial"/>
                <a:ea typeface="Arial"/>
                <a:cs typeface="Arial"/>
                <a:sym typeface="Arial"/>
              </a:rPr>
              <a:t>Gap analysis workshop in May 2022</a:t>
            </a:r>
            <a:endParaRPr/>
          </a:p>
          <a:p>
            <a:pPr indent="-285750" lvl="0" marL="285750" marR="0" rtl="0" algn="l">
              <a:lnSpc>
                <a:spcPct val="100000"/>
              </a:lnSpc>
              <a:spcBef>
                <a:spcPts val="0"/>
              </a:spcBef>
              <a:spcAft>
                <a:spcPts val="0"/>
              </a:spcAft>
              <a:buClr>
                <a:srgbClr val="000000"/>
              </a:buClr>
              <a:buSzPts val="1600"/>
              <a:buFont typeface="Noto Sans Symbols"/>
              <a:buChar char="❑"/>
            </a:pPr>
            <a:r>
              <a:rPr b="1" i="1" lang="en-GB" sz="1600" u="sng" cap="none" strike="noStrike">
                <a:solidFill>
                  <a:srgbClr val="002060"/>
                </a:solidFill>
                <a:latin typeface="Arial"/>
                <a:ea typeface="Arial"/>
                <a:cs typeface="Arial"/>
                <a:sym typeface="Arial"/>
              </a:rPr>
              <a:t>Action plan</a:t>
            </a:r>
            <a:endParaRPr b="0" i="0" sz="16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Noto Sans Symbols"/>
              <a:buChar char="❑"/>
            </a:pPr>
            <a:r>
              <a:rPr b="1" i="1" lang="en-GB" sz="1600" u="sng" cap="none" strike="noStrike">
                <a:solidFill>
                  <a:srgbClr val="682217"/>
                </a:solidFill>
                <a:latin typeface="Arial"/>
                <a:ea typeface="Arial"/>
                <a:cs typeface="Arial"/>
                <a:sym typeface="Arial"/>
              </a:rPr>
              <a:t>Request to agencies</a:t>
            </a:r>
            <a:r>
              <a:rPr b="0" i="0" lang="en-GB" sz="1600" u="none" cap="none" strike="noStrike">
                <a:solidFill>
                  <a:schemeClr val="dk1"/>
                </a:solidFill>
                <a:latin typeface="Arial"/>
                <a:ea typeface="Arial"/>
                <a:cs typeface="Arial"/>
                <a:sym typeface="Arial"/>
              </a:rPr>
              <a:t>: </a:t>
            </a:r>
            <a:br>
              <a:rPr b="0" i="0" lang="en-GB" sz="1600" u="none" cap="none" strike="noStrike">
                <a:solidFill>
                  <a:schemeClr val="dk1"/>
                </a:solidFill>
                <a:latin typeface="Arial"/>
                <a:ea typeface="Arial"/>
                <a:cs typeface="Arial"/>
                <a:sym typeface="Arial"/>
              </a:rPr>
            </a:br>
            <a:r>
              <a:rPr b="0" i="0" lang="en-GB" sz="1600" u="none" cap="none" strike="noStrike">
                <a:solidFill>
                  <a:schemeClr val="dk1"/>
                </a:solidFill>
                <a:latin typeface="Arial"/>
                <a:ea typeface="Arial"/>
                <a:cs typeface="Arial"/>
                <a:sym typeface="Arial"/>
              </a:rPr>
              <a:t>Please populate ECV inventory continuously!</a:t>
            </a:r>
            <a:br>
              <a:rPr b="0" i="0" lang="en-GB" sz="1600" u="none" cap="none" strike="noStrike">
                <a:solidFill>
                  <a:schemeClr val="dk1"/>
                </a:solidFill>
                <a:latin typeface="Arial"/>
                <a:ea typeface="Arial"/>
                <a:cs typeface="Arial"/>
                <a:sym typeface="Arial"/>
              </a:rPr>
            </a:br>
            <a:endParaRPr b="0" i="0" sz="1600" u="none" cap="none" strike="noStrike">
              <a:solidFill>
                <a:schemeClr val="dk1"/>
              </a:solidFill>
              <a:latin typeface="Arial"/>
              <a:ea typeface="Arial"/>
              <a:cs typeface="Arial"/>
              <a:sym typeface="Arial"/>
            </a:endParaRPr>
          </a:p>
        </p:txBody>
      </p:sp>
      <p:sp>
        <p:nvSpPr>
          <p:cNvPr id="112" name="Google Shape;112;p2"/>
          <p:cNvSpPr/>
          <p:nvPr/>
        </p:nvSpPr>
        <p:spPr>
          <a:xfrm>
            <a:off x="92206" y="3521369"/>
            <a:ext cx="5932672" cy="2266790"/>
          </a:xfrm>
          <a:prstGeom prst="roundRect">
            <a:avLst>
              <a:gd fmla="val 16667" name="adj"/>
            </a:avLst>
          </a:prstGeom>
          <a:solidFill>
            <a:schemeClr val="lt1"/>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600"/>
              <a:buFont typeface="Noto Sans Symbols"/>
              <a:buChar char="❑"/>
            </a:pPr>
            <a:r>
              <a:rPr b="1" i="1" lang="en-GB" sz="1600" u="sng" cap="none" strike="noStrike">
                <a:solidFill>
                  <a:srgbClr val="002060"/>
                </a:solidFill>
                <a:latin typeface="Arial"/>
                <a:ea typeface="Arial"/>
                <a:cs typeface="Arial"/>
                <a:sym typeface="Arial"/>
              </a:rPr>
              <a:t>Use Cases for CDRs </a:t>
            </a:r>
            <a:r>
              <a:rPr b="0" i="0" lang="en-GB" sz="1600" u="none" cap="none" strike="noStrike">
                <a:solidFill>
                  <a:schemeClr val="dk1"/>
                </a:solidFill>
                <a:latin typeface="Arial"/>
                <a:ea typeface="Arial"/>
                <a:cs typeface="Arial"/>
                <a:sym typeface="Arial"/>
              </a:rPr>
              <a:t>based on ECV inventory</a:t>
            </a:r>
            <a:endParaRPr/>
          </a:p>
          <a:p>
            <a:pPr indent="-285750" lvl="0" marL="285750" marR="0" rtl="0" algn="l">
              <a:lnSpc>
                <a:spcPct val="100000"/>
              </a:lnSpc>
              <a:spcBef>
                <a:spcPts val="0"/>
              </a:spcBef>
              <a:spcAft>
                <a:spcPts val="0"/>
              </a:spcAft>
              <a:buClr>
                <a:srgbClr val="000000"/>
              </a:buClr>
              <a:buSzPts val="1600"/>
              <a:buFont typeface="Noto Sans Symbols"/>
              <a:buChar char="❑"/>
            </a:pPr>
            <a:r>
              <a:rPr b="0" i="0" lang="en-GB" sz="1600" u="none" cap="none" strike="noStrike">
                <a:solidFill>
                  <a:schemeClr val="dk1"/>
                </a:solidFill>
                <a:latin typeface="Arial"/>
                <a:ea typeface="Arial"/>
                <a:cs typeface="Arial"/>
                <a:sym typeface="Arial"/>
              </a:rPr>
              <a:t>Demonstrates their value in climate applications and services</a:t>
            </a:r>
            <a:endParaRPr/>
          </a:p>
          <a:p>
            <a:pPr indent="-285750" lvl="0" marL="285750" marR="0" rtl="0" algn="l">
              <a:lnSpc>
                <a:spcPct val="100000"/>
              </a:lnSpc>
              <a:spcBef>
                <a:spcPts val="0"/>
              </a:spcBef>
              <a:spcAft>
                <a:spcPts val="0"/>
              </a:spcAft>
              <a:buClr>
                <a:srgbClr val="000000"/>
              </a:buClr>
              <a:buSzPts val="1600"/>
              <a:buFont typeface="Noto Sans Symbols"/>
              <a:buChar char="❑"/>
            </a:pPr>
            <a:r>
              <a:rPr b="1" i="1" lang="en-GB" sz="1600" u="sng" cap="none" strike="noStrike">
                <a:solidFill>
                  <a:srgbClr val="682217"/>
                </a:solidFill>
                <a:latin typeface="Arial"/>
                <a:ea typeface="Arial"/>
                <a:cs typeface="Arial"/>
                <a:sym typeface="Arial"/>
              </a:rPr>
              <a:t>Request to agencies: </a:t>
            </a:r>
            <a:br>
              <a:rPr b="0" i="0" lang="en-GB" sz="1600" u="none" cap="none" strike="noStrike">
                <a:solidFill>
                  <a:schemeClr val="dk1"/>
                </a:solidFill>
                <a:latin typeface="Arial"/>
                <a:ea typeface="Arial"/>
                <a:cs typeface="Arial"/>
                <a:sym typeface="Arial"/>
              </a:rPr>
            </a:br>
            <a:r>
              <a:rPr b="0" i="0" lang="en-GB" sz="1600" u="none" cap="none" strike="noStrike">
                <a:solidFill>
                  <a:schemeClr val="dk1"/>
                </a:solidFill>
                <a:latin typeface="Arial"/>
                <a:ea typeface="Arial"/>
                <a:cs typeface="Arial"/>
                <a:sym typeface="Arial"/>
              </a:rPr>
              <a:t>Please reach out for Use Cases and advertise in your user communities, commercial or institutional, continuously!</a:t>
            </a:r>
            <a:endParaRPr/>
          </a:p>
        </p:txBody>
      </p:sp>
      <p:sp>
        <p:nvSpPr>
          <p:cNvPr id="113" name="Google Shape;113;p2"/>
          <p:cNvSpPr/>
          <p:nvPr/>
        </p:nvSpPr>
        <p:spPr>
          <a:xfrm>
            <a:off x="92206" y="5880528"/>
            <a:ext cx="5932671" cy="637775"/>
          </a:xfrm>
          <a:prstGeom prst="roundRect">
            <a:avLst>
              <a:gd fmla="val 16667" name="adj"/>
            </a:avLst>
          </a:prstGeom>
          <a:solidFill>
            <a:srgbClr val="002060"/>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GB" sz="1600" u="none" cap="none" strike="noStrike">
                <a:solidFill>
                  <a:schemeClr val="lt1"/>
                </a:solidFill>
                <a:latin typeface="Arial"/>
                <a:ea typeface="Arial"/>
                <a:cs typeface="Arial"/>
                <a:sym typeface="Arial"/>
              </a:rPr>
              <a:t>See also under http://climatemonitoring.info</a:t>
            </a:r>
            <a:endParaRPr/>
          </a:p>
        </p:txBody>
      </p:sp>
      <p:sp>
        <p:nvSpPr>
          <p:cNvPr id="114" name="Google Shape;114;p2"/>
          <p:cNvSpPr/>
          <p:nvPr/>
        </p:nvSpPr>
        <p:spPr>
          <a:xfrm>
            <a:off x="6624662" y="4816695"/>
            <a:ext cx="5364135" cy="1802546"/>
          </a:xfrm>
          <a:prstGeom prst="roundRect">
            <a:avLst>
              <a:gd fmla="val 16667" name="adj"/>
            </a:avLst>
          </a:prstGeom>
          <a:solidFill>
            <a:srgbClr val="FFFFCC"/>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600"/>
              <a:buFont typeface="Noto Sans Symbols"/>
              <a:buChar char="❑"/>
            </a:pPr>
            <a:r>
              <a:rPr b="0" i="0" lang="en-GB" sz="1600" u="none" cap="none" strike="noStrike">
                <a:solidFill>
                  <a:schemeClr val="dk1"/>
                </a:solidFill>
                <a:latin typeface="Arial"/>
                <a:ea typeface="Arial"/>
                <a:cs typeface="Arial"/>
                <a:sym typeface="Arial"/>
              </a:rPr>
              <a:t>“Space element” in </a:t>
            </a:r>
            <a:r>
              <a:rPr b="1" i="1" lang="en-GB" sz="1600" u="sng" cap="none" strike="noStrike">
                <a:solidFill>
                  <a:schemeClr val="dk2"/>
                </a:solidFill>
                <a:latin typeface="Arial"/>
                <a:ea typeface="Arial"/>
                <a:cs typeface="Arial"/>
                <a:sym typeface="Arial"/>
              </a:rPr>
              <a:t>GCOS:</a:t>
            </a:r>
            <a:r>
              <a:rPr b="0" i="0" lang="en-GB" sz="1600" u="none" cap="none" strike="noStrike">
                <a:solidFill>
                  <a:schemeClr val="dk1"/>
                </a:solidFill>
                <a:latin typeface="Arial"/>
                <a:ea typeface="Arial"/>
                <a:cs typeface="Arial"/>
                <a:sym typeface="Arial"/>
              </a:rPr>
              <a:t> </a:t>
            </a:r>
            <a:br>
              <a:rPr b="0" i="0" lang="en-GB" sz="1600" u="none" cap="none" strike="noStrike">
                <a:solidFill>
                  <a:schemeClr val="dk1"/>
                </a:solidFill>
                <a:latin typeface="Arial"/>
                <a:ea typeface="Arial"/>
                <a:cs typeface="Arial"/>
                <a:sym typeface="Arial"/>
              </a:rPr>
            </a:br>
            <a:r>
              <a:rPr b="0" i="0" lang="en-GB" sz="1600" u="none" cap="none" strike="noStrike">
                <a:solidFill>
                  <a:schemeClr val="dk1"/>
                </a:solidFill>
                <a:latin typeface="Arial"/>
                <a:ea typeface="Arial"/>
                <a:cs typeface="Arial"/>
                <a:sym typeface="Arial"/>
              </a:rPr>
              <a:t>support and review implementation plan </a:t>
            </a:r>
            <a:endParaRPr/>
          </a:p>
          <a:p>
            <a:pPr indent="-285750" lvl="0" marL="285750" marR="0" rtl="0" algn="l">
              <a:lnSpc>
                <a:spcPct val="100000"/>
              </a:lnSpc>
              <a:spcBef>
                <a:spcPts val="0"/>
              </a:spcBef>
              <a:spcAft>
                <a:spcPts val="0"/>
              </a:spcAft>
              <a:buClr>
                <a:srgbClr val="000000"/>
              </a:buClr>
              <a:buSzPts val="1600"/>
              <a:buFont typeface="Noto Sans Symbols"/>
              <a:buChar char="❑"/>
            </a:pPr>
            <a:r>
              <a:rPr b="1" i="1" lang="en-GB" sz="1600" u="sng" cap="none" strike="noStrike">
                <a:solidFill>
                  <a:schemeClr val="dk2"/>
                </a:solidFill>
                <a:latin typeface="Arial"/>
                <a:ea typeface="Arial"/>
                <a:cs typeface="Arial"/>
                <a:sym typeface="Arial"/>
              </a:rPr>
              <a:t>GCOS requirements</a:t>
            </a:r>
            <a:r>
              <a:rPr b="0" i="0" lang="en-GB" sz="1600" u="none" cap="none" strike="noStrike">
                <a:solidFill>
                  <a:schemeClr val="dk1"/>
                </a:solidFill>
                <a:latin typeface="Arial"/>
                <a:ea typeface="Arial"/>
                <a:cs typeface="Arial"/>
                <a:sym typeface="Arial"/>
              </a:rPr>
              <a:t>:</a:t>
            </a:r>
            <a:br>
              <a:rPr b="0" i="0" lang="en-GB" sz="1600" u="none" cap="none" strike="noStrike">
                <a:solidFill>
                  <a:schemeClr val="dk1"/>
                </a:solidFill>
                <a:latin typeface="Arial"/>
                <a:ea typeface="Arial"/>
                <a:cs typeface="Arial"/>
                <a:sym typeface="Arial"/>
              </a:rPr>
            </a:br>
            <a:r>
              <a:rPr b="0" i="0" lang="en-GB" sz="1600" u="none" cap="none" strike="noStrike">
                <a:solidFill>
                  <a:schemeClr val="dk1"/>
                </a:solidFill>
                <a:latin typeface="Arial"/>
                <a:ea typeface="Arial"/>
                <a:cs typeface="Arial"/>
                <a:sym typeface="Arial"/>
              </a:rPr>
              <a:t>Regular dialogue with and support to GCOS</a:t>
            </a:r>
            <a:endParaRPr/>
          </a:p>
          <a:p>
            <a:pPr indent="-285750" lvl="0" marL="285750" marR="0" rtl="0" algn="l">
              <a:lnSpc>
                <a:spcPct val="100000"/>
              </a:lnSpc>
              <a:spcBef>
                <a:spcPts val="0"/>
              </a:spcBef>
              <a:spcAft>
                <a:spcPts val="0"/>
              </a:spcAft>
              <a:buClr>
                <a:srgbClr val="000000"/>
              </a:buClr>
              <a:buSzPts val="1600"/>
              <a:buFont typeface="Noto Sans Symbols"/>
              <a:buChar char="❑"/>
            </a:pPr>
            <a:r>
              <a:rPr b="0" i="0" lang="en-GB" sz="1600" u="none" cap="none" strike="noStrike">
                <a:solidFill>
                  <a:schemeClr val="dk1"/>
                </a:solidFill>
                <a:latin typeface="Arial"/>
                <a:ea typeface="Arial"/>
                <a:cs typeface="Arial"/>
                <a:sym typeface="Arial"/>
              </a:rPr>
              <a:t>Advocating space observations in </a:t>
            </a:r>
            <a:r>
              <a:rPr b="1" i="1" lang="en-GB" sz="1600" u="sng" cap="none" strike="noStrike">
                <a:solidFill>
                  <a:schemeClr val="dk2"/>
                </a:solidFill>
                <a:latin typeface="Arial"/>
                <a:ea typeface="Arial"/>
                <a:cs typeface="Arial"/>
                <a:sym typeface="Arial"/>
              </a:rPr>
              <a:t>GEO Climate Change Working Group</a:t>
            </a:r>
            <a:endParaRPr/>
          </a:p>
        </p:txBody>
      </p:sp>
      <p:sp>
        <p:nvSpPr>
          <p:cNvPr id="115" name="Google Shape;115;p2"/>
          <p:cNvSpPr/>
          <p:nvPr/>
        </p:nvSpPr>
        <p:spPr>
          <a:xfrm>
            <a:off x="6624663" y="3063552"/>
            <a:ext cx="5364136" cy="1658458"/>
          </a:xfrm>
          <a:prstGeom prst="roundRect">
            <a:avLst>
              <a:gd fmla="val 16667" name="adj"/>
            </a:avLst>
          </a:prstGeom>
          <a:solidFill>
            <a:srgbClr val="CCFF66"/>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i="1" lang="en-GB" sz="1600" u="sng" cap="none" strike="noStrike">
                <a:solidFill>
                  <a:schemeClr val="dk2"/>
                </a:solidFill>
                <a:latin typeface="Arial"/>
                <a:ea typeface="Arial"/>
                <a:cs typeface="Arial"/>
                <a:sym typeface="Arial"/>
              </a:rPr>
              <a:t>GHG Task Team</a:t>
            </a:r>
            <a:r>
              <a:rPr b="0" i="0" lang="en-GB" sz="1600" u="none" cap="none" strike="noStrike">
                <a:solidFill>
                  <a:schemeClr val="dk2"/>
                </a:solidFill>
                <a:latin typeface="Arial"/>
                <a:ea typeface="Arial"/>
                <a:cs typeface="Arial"/>
                <a:sym typeface="Arial"/>
              </a:rPr>
              <a:t> see agenda topic 1.11</a:t>
            </a:r>
            <a:endParaRPr/>
          </a:p>
          <a:p>
            <a:pPr indent="-285750" lvl="0" marL="285750" marR="0" rtl="0" algn="l">
              <a:lnSpc>
                <a:spcPct val="100000"/>
              </a:lnSpc>
              <a:spcBef>
                <a:spcPts val="0"/>
              </a:spcBef>
              <a:spcAft>
                <a:spcPts val="0"/>
              </a:spcAft>
              <a:buClr>
                <a:srgbClr val="000000"/>
              </a:buClr>
              <a:buSzPts val="1600"/>
              <a:buFont typeface="Noto Sans Symbols"/>
              <a:buChar char="❑"/>
            </a:pPr>
            <a:r>
              <a:rPr b="0" i="0" lang="en-GB" sz="1600" u="none" cap="none" strike="noStrike">
                <a:solidFill>
                  <a:schemeClr val="dk2"/>
                </a:solidFill>
                <a:latin typeface="Arial"/>
                <a:ea typeface="Arial"/>
                <a:cs typeface="Arial"/>
                <a:sym typeface="Arial"/>
              </a:rPr>
              <a:t>Guided by AC/VC white paper &amp; </a:t>
            </a:r>
            <a:r>
              <a:rPr b="0" i="1" lang="en-GB" sz="1600" u="none" cap="none" strike="noStrike">
                <a:solidFill>
                  <a:schemeClr val="dk2"/>
                </a:solidFill>
                <a:latin typeface="Arial"/>
                <a:ea typeface="Arial"/>
                <a:cs typeface="Arial"/>
                <a:sym typeface="Arial"/>
              </a:rPr>
              <a:t>roadmap</a:t>
            </a:r>
            <a:endParaRPr/>
          </a:p>
          <a:p>
            <a:pPr indent="-285750" lvl="0" marL="285750" marR="0" rtl="0" algn="l">
              <a:lnSpc>
                <a:spcPct val="100000"/>
              </a:lnSpc>
              <a:spcBef>
                <a:spcPts val="0"/>
              </a:spcBef>
              <a:spcAft>
                <a:spcPts val="0"/>
              </a:spcAft>
              <a:buClr>
                <a:srgbClr val="000000"/>
              </a:buClr>
              <a:buSzPts val="1600"/>
              <a:buFont typeface="Noto Sans Symbols"/>
              <a:buChar char="❑"/>
            </a:pPr>
            <a:r>
              <a:rPr b="0" i="0" lang="en-GB" sz="1600" u="none" cap="none" strike="noStrike">
                <a:solidFill>
                  <a:schemeClr val="dk2"/>
                </a:solidFill>
                <a:latin typeface="Arial"/>
                <a:ea typeface="Arial"/>
                <a:cs typeface="Arial"/>
                <a:sym typeface="Arial"/>
              </a:rPr>
              <a:t>Members from CGMS major WGs &amp; In-situ community</a:t>
            </a:r>
            <a:endParaRPr/>
          </a:p>
          <a:p>
            <a:pPr indent="-285750" lvl="0" marL="285750" marR="0" rtl="0" algn="l">
              <a:lnSpc>
                <a:spcPct val="100000"/>
              </a:lnSpc>
              <a:spcBef>
                <a:spcPts val="0"/>
              </a:spcBef>
              <a:spcAft>
                <a:spcPts val="0"/>
              </a:spcAft>
              <a:buClr>
                <a:srgbClr val="000000"/>
              </a:buClr>
              <a:buSzPts val="1600"/>
              <a:buFont typeface="Noto Sans Symbols"/>
              <a:buChar char="❑"/>
            </a:pPr>
            <a:r>
              <a:rPr b="0" i="0" lang="en-GB" sz="1600" u="none" cap="none" strike="noStrike">
                <a:solidFill>
                  <a:schemeClr val="dk2"/>
                </a:solidFill>
                <a:latin typeface="Arial"/>
                <a:ea typeface="Arial"/>
                <a:cs typeface="Arial"/>
                <a:sym typeface="Arial"/>
              </a:rPr>
              <a:t>AFOLU roadmap presentation during WGClimate meetings</a:t>
            </a:r>
            <a:endParaRPr/>
          </a:p>
        </p:txBody>
      </p:sp>
      <p:sp>
        <p:nvSpPr>
          <p:cNvPr id="116" name="Google Shape;116;p2"/>
          <p:cNvSpPr/>
          <p:nvPr/>
        </p:nvSpPr>
        <p:spPr>
          <a:xfrm>
            <a:off x="6624662" y="1244812"/>
            <a:ext cx="5364137" cy="1701588"/>
          </a:xfrm>
          <a:prstGeom prst="roundRect">
            <a:avLst>
              <a:gd fmla="val 16667" name="adj"/>
            </a:avLst>
          </a:prstGeom>
          <a:solidFill>
            <a:schemeClr val="lt2"/>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600"/>
              <a:buFont typeface="Noto Sans Symbols"/>
              <a:buChar char="❑"/>
            </a:pPr>
            <a:r>
              <a:rPr b="0" i="0" lang="en-GB" sz="1600" u="none" cap="none" strike="noStrike">
                <a:solidFill>
                  <a:schemeClr val="dk1"/>
                </a:solidFill>
                <a:latin typeface="Arial"/>
                <a:ea typeface="Arial"/>
                <a:cs typeface="Arial"/>
                <a:sym typeface="Arial"/>
              </a:rPr>
              <a:t>Unambiguous entry point to UNFCCC</a:t>
            </a:r>
            <a:endParaRPr/>
          </a:p>
          <a:p>
            <a:pPr indent="-285750" lvl="0" marL="285750" marR="0" rtl="0" algn="l">
              <a:lnSpc>
                <a:spcPct val="100000"/>
              </a:lnSpc>
              <a:spcBef>
                <a:spcPts val="0"/>
              </a:spcBef>
              <a:spcAft>
                <a:spcPts val="0"/>
              </a:spcAft>
              <a:buClr>
                <a:srgbClr val="000000"/>
              </a:buClr>
              <a:buSzPts val="1600"/>
              <a:buFont typeface="Noto Sans Symbols"/>
              <a:buChar char="❑"/>
            </a:pPr>
            <a:r>
              <a:rPr b="0" i="0" lang="en-GB" sz="1600" u="none" cap="none" strike="noStrike">
                <a:solidFill>
                  <a:schemeClr val="dk1"/>
                </a:solidFill>
                <a:latin typeface="Arial"/>
                <a:ea typeface="Arial"/>
                <a:cs typeface="Arial"/>
                <a:sym typeface="Arial"/>
              </a:rPr>
              <a:t>Coordinating SBSTA statements and CEOS contributions to SBSTA/RSO Earth Information Day</a:t>
            </a:r>
            <a:endParaRPr/>
          </a:p>
          <a:p>
            <a:pPr indent="-285750" lvl="0" marL="285750" marR="0" rtl="0" algn="l">
              <a:lnSpc>
                <a:spcPct val="100000"/>
              </a:lnSpc>
              <a:spcBef>
                <a:spcPts val="0"/>
              </a:spcBef>
              <a:spcAft>
                <a:spcPts val="0"/>
              </a:spcAft>
              <a:buClr>
                <a:srgbClr val="000000"/>
              </a:buClr>
              <a:buSzPts val="1600"/>
              <a:buFont typeface="Noto Sans Symbols"/>
              <a:buChar char="❑"/>
            </a:pPr>
            <a:r>
              <a:rPr b="0" i="0" lang="en-GB" sz="1600" u="none" cap="none" strike="noStrike">
                <a:solidFill>
                  <a:schemeClr val="dk1"/>
                </a:solidFill>
                <a:latin typeface="Arial"/>
                <a:ea typeface="Arial"/>
                <a:cs typeface="Arial"/>
                <a:sym typeface="Arial"/>
              </a:rPr>
              <a:t>Maintain Earth observation role to Global Stocktake</a:t>
            </a:r>
            <a:endParaRPr/>
          </a:p>
          <a:p>
            <a:pPr indent="-285750" lvl="0" marL="285750" marR="0" rtl="0" algn="l">
              <a:lnSpc>
                <a:spcPct val="100000"/>
              </a:lnSpc>
              <a:spcBef>
                <a:spcPts val="0"/>
              </a:spcBef>
              <a:spcAft>
                <a:spcPts val="0"/>
              </a:spcAft>
              <a:buClr>
                <a:srgbClr val="000000"/>
              </a:buClr>
              <a:buSzPts val="1600"/>
              <a:buFont typeface="Noto Sans Symbols"/>
              <a:buChar char="❑"/>
            </a:pPr>
            <a:r>
              <a:rPr b="0" i="0" lang="en-GB" sz="1600" u="none" cap="none" strike="noStrike">
                <a:solidFill>
                  <a:schemeClr val="dk1"/>
                </a:solidFill>
                <a:latin typeface="Arial"/>
                <a:ea typeface="Arial"/>
                <a:cs typeface="Arial"/>
                <a:sym typeface="Arial"/>
              </a:rPr>
              <a:t>Preparation for COP-27 / SBSTA-57</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12"/>
          <p:cNvSpPr txBox="1"/>
          <p:nvPr>
            <p:ph idx="1" type="body"/>
          </p:nvPr>
        </p:nvSpPr>
        <p:spPr>
          <a:xfrm>
            <a:off x="324233" y="1441304"/>
            <a:ext cx="11495400" cy="4662871"/>
          </a:xfrm>
          <a:prstGeom prst="rect">
            <a:avLst/>
          </a:prstGeom>
          <a:noFill/>
          <a:ln>
            <a:noFill/>
          </a:ln>
        </p:spPr>
        <p:txBody>
          <a:bodyPr anchorCtr="0" anchor="t" bIns="45700" lIns="91425" spcFirstLastPara="1" rIns="91425" wrap="square" tIns="45700">
            <a:noAutofit/>
          </a:bodyPr>
          <a:lstStyle/>
          <a:p>
            <a:pPr indent="0" lvl="0" marL="50800" rtl="0" algn="l">
              <a:lnSpc>
                <a:spcPct val="90000"/>
              </a:lnSpc>
              <a:spcBef>
                <a:spcPts val="1000"/>
              </a:spcBef>
              <a:spcAft>
                <a:spcPts val="0"/>
              </a:spcAft>
              <a:buSzPts val="2800"/>
              <a:buNone/>
            </a:pPr>
            <a:r>
              <a:rPr lang="en-GB" sz="2400"/>
              <a:t>COP-27 headlines / results / achievements (Egypt presidency)</a:t>
            </a:r>
            <a:endParaRPr/>
          </a:p>
          <a:p>
            <a:pPr indent="-406400" lvl="0" marL="457200" marR="0" rtl="0" algn="l">
              <a:lnSpc>
                <a:spcPct val="90000"/>
              </a:lnSpc>
              <a:spcBef>
                <a:spcPts val="1000"/>
              </a:spcBef>
              <a:spcAft>
                <a:spcPts val="0"/>
              </a:spcAft>
              <a:buClr>
                <a:schemeClr val="dk1"/>
              </a:buClr>
              <a:buSzPts val="2800"/>
              <a:buFont typeface="Noto Sans"/>
              <a:buChar char="❖"/>
            </a:pPr>
            <a:r>
              <a:rPr lang="en-GB" sz="2400"/>
              <a:t>Clear statements during the world leaders summit by G-77, IPCC, and private initiative representatives: </a:t>
            </a:r>
            <a:r>
              <a:rPr i="1" lang="en-GB" sz="2400"/>
              <a:t>time to act</a:t>
            </a:r>
            <a:endParaRPr/>
          </a:p>
          <a:p>
            <a:pPr indent="-406400" lvl="0" marL="457200" marR="0" rtl="0" algn="l">
              <a:lnSpc>
                <a:spcPct val="90000"/>
              </a:lnSpc>
              <a:spcBef>
                <a:spcPts val="1000"/>
              </a:spcBef>
              <a:spcAft>
                <a:spcPts val="0"/>
              </a:spcAft>
              <a:buClr>
                <a:schemeClr val="dk1"/>
              </a:buClr>
              <a:buSzPts val="2800"/>
              <a:buFont typeface="Noto Sans"/>
              <a:buChar char="❖"/>
            </a:pPr>
            <a:r>
              <a:rPr lang="en-GB" sz="2400"/>
              <a:t>Focus on financial balance / transfer</a:t>
            </a:r>
            <a:endParaRPr/>
          </a:p>
          <a:p>
            <a:pPr indent="-406400" lvl="0" marL="457200" marR="0" rtl="0" algn="l">
              <a:lnSpc>
                <a:spcPct val="90000"/>
              </a:lnSpc>
              <a:spcBef>
                <a:spcPts val="1000"/>
              </a:spcBef>
              <a:spcAft>
                <a:spcPts val="0"/>
              </a:spcAft>
              <a:buClr>
                <a:schemeClr val="dk1"/>
              </a:buClr>
              <a:buSzPts val="2800"/>
              <a:buFont typeface="Noto Sans"/>
              <a:buChar char="❖"/>
            </a:pPr>
            <a:r>
              <a:rPr lang="en-GB" sz="2400"/>
              <a:t>Trust fund initiated by European Union &amp; others</a:t>
            </a:r>
            <a:endParaRPr/>
          </a:p>
          <a:p>
            <a:pPr indent="-381000" lvl="1" marL="914400" rtl="0" algn="l">
              <a:lnSpc>
                <a:spcPct val="90000"/>
              </a:lnSpc>
              <a:spcBef>
                <a:spcPts val="500"/>
              </a:spcBef>
              <a:spcAft>
                <a:spcPts val="0"/>
              </a:spcAft>
              <a:buSzPts val="2400"/>
              <a:buChar char="▪"/>
            </a:pPr>
            <a:r>
              <a:rPr lang="en-GB" sz="2000"/>
              <a:t>Open issue: who exactly pays in, who exactly participate from, what kind of mechanism</a:t>
            </a:r>
            <a:endParaRPr/>
          </a:p>
          <a:p>
            <a:pPr indent="-406400" lvl="0" marL="457200" marR="0" rtl="0" algn="l">
              <a:lnSpc>
                <a:spcPct val="90000"/>
              </a:lnSpc>
              <a:spcBef>
                <a:spcPts val="1000"/>
              </a:spcBef>
              <a:spcAft>
                <a:spcPts val="0"/>
              </a:spcAft>
              <a:buClr>
                <a:schemeClr val="dk1"/>
              </a:buClr>
              <a:buSzPts val="2800"/>
              <a:buFont typeface="Noto Sans"/>
              <a:buChar char="❖"/>
            </a:pPr>
            <a:r>
              <a:rPr lang="en-GB" sz="2400"/>
              <a:t>Future role of development banks shall be adapted to the incorporation of Paris Agreement goals</a:t>
            </a:r>
            <a:endParaRPr/>
          </a:p>
          <a:p>
            <a:pPr indent="-406400" lvl="0" marL="457200" marR="0" rtl="0" algn="l">
              <a:lnSpc>
                <a:spcPct val="90000"/>
              </a:lnSpc>
              <a:spcBef>
                <a:spcPts val="1000"/>
              </a:spcBef>
              <a:spcAft>
                <a:spcPts val="0"/>
              </a:spcAft>
              <a:buClr>
                <a:schemeClr val="dk1"/>
              </a:buClr>
              <a:buSzPts val="2800"/>
              <a:buFont typeface="Noto Sans"/>
              <a:buChar char="❖"/>
            </a:pPr>
            <a:r>
              <a:rPr lang="en-GB" sz="2400"/>
              <a:t>No step back behind the Paris Agreement goals</a:t>
            </a:r>
            <a:endParaRPr/>
          </a:p>
          <a:p>
            <a:pPr indent="0" lvl="1" marL="533400" rtl="0" algn="l">
              <a:lnSpc>
                <a:spcPct val="90000"/>
              </a:lnSpc>
              <a:spcBef>
                <a:spcPts val="500"/>
              </a:spcBef>
              <a:spcAft>
                <a:spcPts val="0"/>
              </a:spcAft>
              <a:buSzPts val="2400"/>
              <a:buNone/>
            </a:pPr>
            <a:r>
              <a:t/>
            </a:r>
            <a:endParaRPr/>
          </a:p>
        </p:txBody>
      </p:sp>
      <p:sp>
        <p:nvSpPr>
          <p:cNvPr id="122" name="Google Shape;122;p1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COP-27</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13"/>
          <p:cNvSpPr txBox="1"/>
          <p:nvPr>
            <p:ph idx="1" type="body"/>
          </p:nvPr>
        </p:nvSpPr>
        <p:spPr>
          <a:xfrm>
            <a:off x="324233" y="1199027"/>
            <a:ext cx="11495400" cy="5139250"/>
          </a:xfrm>
          <a:prstGeom prst="rect">
            <a:avLst/>
          </a:prstGeom>
          <a:noFill/>
          <a:ln>
            <a:noFill/>
          </a:ln>
        </p:spPr>
        <p:txBody>
          <a:bodyPr anchorCtr="0" anchor="t" bIns="45700" lIns="91425" spcFirstLastPara="1" rIns="91425" wrap="square" tIns="45700">
            <a:noAutofit/>
          </a:bodyPr>
          <a:lstStyle/>
          <a:p>
            <a:pPr indent="-381000" lvl="0" marL="457200" marR="0" rtl="0" algn="l">
              <a:lnSpc>
                <a:spcPct val="90000"/>
              </a:lnSpc>
              <a:spcBef>
                <a:spcPts val="1000"/>
              </a:spcBef>
              <a:spcAft>
                <a:spcPts val="0"/>
              </a:spcAft>
              <a:buClr>
                <a:schemeClr val="dk1"/>
              </a:buClr>
              <a:buSzPts val="2400"/>
              <a:buFont typeface="Noto Sans"/>
              <a:buChar char="❖"/>
            </a:pPr>
            <a:r>
              <a:rPr lang="en-GB" sz="2000"/>
              <a:t>Decision topic GCOS IP moved (successfully) forward to a COP acknowledgement</a:t>
            </a:r>
            <a:endParaRPr sz="2400"/>
          </a:p>
          <a:p>
            <a:pPr indent="-355600" lvl="1" marL="914400" rtl="0" algn="l">
              <a:lnSpc>
                <a:spcPct val="90000"/>
              </a:lnSpc>
              <a:spcBef>
                <a:spcPts val="500"/>
              </a:spcBef>
              <a:spcAft>
                <a:spcPts val="0"/>
              </a:spcAft>
              <a:buSzPts val="2000"/>
              <a:buChar char="▪"/>
            </a:pPr>
            <a:r>
              <a:rPr lang="en-GB" sz="1600"/>
              <a:t>New GCOS Implementation Plan is highly acknowledged and recommended for implementation</a:t>
            </a:r>
            <a:endParaRPr sz="2000"/>
          </a:p>
          <a:p>
            <a:pPr indent="-355600" lvl="1" marL="914400" rtl="0" algn="l">
              <a:lnSpc>
                <a:spcPct val="90000"/>
              </a:lnSpc>
              <a:spcBef>
                <a:spcPts val="500"/>
              </a:spcBef>
              <a:spcAft>
                <a:spcPts val="0"/>
              </a:spcAft>
              <a:buSzPts val="2000"/>
              <a:buChar char="▪"/>
            </a:pPr>
            <a:r>
              <a:rPr lang="en-GB" sz="1600"/>
              <a:t>Re-calling the role of GCOS</a:t>
            </a:r>
            <a:endParaRPr sz="2000"/>
          </a:p>
          <a:p>
            <a:pPr indent="-368300" lvl="1" marL="914400" rtl="0" algn="l">
              <a:lnSpc>
                <a:spcPct val="90000"/>
              </a:lnSpc>
              <a:spcBef>
                <a:spcPts val="500"/>
              </a:spcBef>
              <a:spcAft>
                <a:spcPts val="0"/>
              </a:spcAft>
              <a:buSzPts val="2200"/>
              <a:buChar char="▪"/>
            </a:pPr>
            <a:r>
              <a:rPr lang="en-GB" sz="1000" u="sng">
                <a:solidFill>
                  <a:schemeClr val="hlink"/>
                </a:solidFill>
                <a:hlinkClick r:id="rId3"/>
              </a:rPr>
              <a:t>https://newsroom.unfccc.int/sites/default/files/resource/sbsta2022_L20a1E.pdf?download</a:t>
            </a:r>
            <a:r>
              <a:rPr lang="en-GB" sz="1000"/>
              <a:t> (GCOS IP decision)</a:t>
            </a:r>
            <a:endParaRPr sz="2200"/>
          </a:p>
          <a:p>
            <a:pPr indent="-381000" lvl="0" marL="457200" marR="0" rtl="0" algn="l">
              <a:lnSpc>
                <a:spcPct val="90000"/>
              </a:lnSpc>
              <a:spcBef>
                <a:spcPts val="1000"/>
              </a:spcBef>
              <a:spcAft>
                <a:spcPts val="0"/>
              </a:spcAft>
              <a:buClr>
                <a:schemeClr val="dk1"/>
              </a:buClr>
              <a:buSzPts val="2400"/>
              <a:buFont typeface="Noto Sans"/>
              <a:buChar char="❖"/>
            </a:pPr>
            <a:r>
              <a:rPr lang="en-GB" sz="2000"/>
              <a:t>Opening session: </a:t>
            </a:r>
            <a:br>
              <a:rPr lang="en-GB" sz="2000"/>
            </a:br>
            <a:r>
              <a:rPr lang="en-GB" sz="2000"/>
              <a:t>CEOS / CGMS statement provided by the French delegation</a:t>
            </a:r>
            <a:endParaRPr sz="2400"/>
          </a:p>
          <a:p>
            <a:pPr indent="-381000" lvl="0" marL="457200" marR="0" rtl="0" algn="l">
              <a:lnSpc>
                <a:spcPct val="90000"/>
              </a:lnSpc>
              <a:spcBef>
                <a:spcPts val="1000"/>
              </a:spcBef>
              <a:spcAft>
                <a:spcPts val="0"/>
              </a:spcAft>
              <a:buClr>
                <a:schemeClr val="dk1"/>
              </a:buClr>
              <a:buSzPts val="2400"/>
              <a:buFont typeface="Noto Sans"/>
              <a:buChar char="❖"/>
            </a:pPr>
            <a:r>
              <a:rPr lang="en-GB" sz="2000"/>
              <a:t>Earth Information Day</a:t>
            </a:r>
            <a:endParaRPr sz="2400"/>
          </a:p>
          <a:p>
            <a:pPr indent="-355600" lvl="1" marL="914400" rtl="0" algn="l">
              <a:lnSpc>
                <a:spcPct val="90000"/>
              </a:lnSpc>
              <a:spcBef>
                <a:spcPts val="500"/>
              </a:spcBef>
              <a:spcAft>
                <a:spcPts val="0"/>
              </a:spcAft>
              <a:buSzPts val="2000"/>
              <a:buChar char="▪"/>
            </a:pPr>
            <a:r>
              <a:rPr lang="en-GB" sz="1600"/>
              <a:t>Three panels (Panel 2 [mitigation] with representatives from space agencies: </a:t>
            </a:r>
            <a:br>
              <a:rPr lang="en-GB" sz="1600"/>
            </a:br>
            <a:r>
              <a:rPr lang="en-GB" sz="1600"/>
              <a:t>CEOS / CGMS WGClimate &amp; Systematic observation community)</a:t>
            </a:r>
            <a:endParaRPr sz="2000"/>
          </a:p>
          <a:p>
            <a:pPr indent="-355600" lvl="1" marL="914400" rtl="0" algn="l">
              <a:lnSpc>
                <a:spcPct val="90000"/>
              </a:lnSpc>
              <a:spcBef>
                <a:spcPts val="500"/>
              </a:spcBef>
              <a:spcAft>
                <a:spcPts val="0"/>
              </a:spcAft>
              <a:buSzPts val="2000"/>
              <a:buChar char="▪"/>
            </a:pPr>
            <a:r>
              <a:rPr lang="en-GB" sz="1600"/>
              <a:t>Two poster contribution by CEOS / CGMS (additional: ECMWF, ESA, JAXA, ….)</a:t>
            </a:r>
            <a:endParaRPr sz="2000"/>
          </a:p>
          <a:p>
            <a:pPr indent="-368300" lvl="1" marL="914400" rtl="0" algn="l">
              <a:lnSpc>
                <a:spcPct val="90000"/>
              </a:lnSpc>
              <a:spcBef>
                <a:spcPts val="500"/>
              </a:spcBef>
              <a:spcAft>
                <a:spcPts val="0"/>
              </a:spcAft>
              <a:buSzPts val="2200"/>
              <a:buChar char="▪"/>
            </a:pPr>
            <a:r>
              <a:rPr lang="en-GB" sz="1000"/>
              <a:t>SBSTA cover decision (draft): https://unfccc.int/sites/default/files/resource/cp2022_L19_adv.pdf?download</a:t>
            </a:r>
            <a:endParaRPr sz="2200"/>
          </a:p>
          <a:p>
            <a:pPr indent="-368300" lvl="1" marL="914400" rtl="0" algn="l">
              <a:lnSpc>
                <a:spcPct val="90000"/>
              </a:lnSpc>
              <a:spcBef>
                <a:spcPts val="500"/>
              </a:spcBef>
              <a:spcAft>
                <a:spcPts val="0"/>
              </a:spcAft>
              <a:buSzPts val="2200"/>
              <a:buChar char="▪"/>
            </a:pPr>
            <a:r>
              <a:rPr lang="en-GB" sz="1000"/>
              <a:t>Conclusions (draft): https://unfccc.int/sites/default/files/resource/sbsta2022_L20E.pdf?download</a:t>
            </a:r>
            <a:endParaRPr sz="2200"/>
          </a:p>
          <a:p>
            <a:pPr indent="-368300" lvl="1" marL="914400" rtl="0" algn="l">
              <a:lnSpc>
                <a:spcPct val="90000"/>
              </a:lnSpc>
              <a:spcBef>
                <a:spcPts val="500"/>
              </a:spcBef>
              <a:spcAft>
                <a:spcPts val="0"/>
              </a:spcAft>
              <a:buSzPts val="2200"/>
              <a:buChar char="▪"/>
            </a:pPr>
            <a:r>
              <a:rPr lang="en-GB" sz="1000"/>
              <a:t>Webpage: </a:t>
            </a:r>
            <a:r>
              <a:rPr lang="en-GB" sz="1000" u="sng">
                <a:solidFill>
                  <a:schemeClr val="hlink"/>
                </a:solidFill>
                <a:hlinkClick r:id="rId4"/>
              </a:rPr>
              <a:t>https://unfccc.int/event/earth-information-day-2022</a:t>
            </a:r>
            <a:endParaRPr sz="1000"/>
          </a:p>
          <a:p>
            <a:pPr indent="-355600" lvl="1" marL="914400" rtl="0" algn="l">
              <a:lnSpc>
                <a:spcPct val="90000"/>
              </a:lnSpc>
              <a:spcBef>
                <a:spcPts val="500"/>
              </a:spcBef>
              <a:spcAft>
                <a:spcPts val="0"/>
              </a:spcAft>
              <a:buSzPts val="2000"/>
              <a:buChar char="▪"/>
            </a:pPr>
            <a:r>
              <a:rPr lang="en-GB" sz="1600"/>
              <a:t>Draft report/conclusion will be provided for review to current WGClimate chair (open) re-calling the role of the Systematic Observation Community</a:t>
            </a:r>
            <a:endParaRPr sz="2000"/>
          </a:p>
          <a:p>
            <a:pPr indent="-228600" lvl="1" marL="914400" rtl="0" algn="l">
              <a:lnSpc>
                <a:spcPct val="90000"/>
              </a:lnSpc>
              <a:spcBef>
                <a:spcPts val="500"/>
              </a:spcBef>
              <a:spcAft>
                <a:spcPts val="0"/>
              </a:spcAft>
              <a:buSzPts val="2400"/>
              <a:buNone/>
            </a:pPr>
            <a:r>
              <a:t/>
            </a:r>
            <a:endParaRPr sz="2000"/>
          </a:p>
          <a:p>
            <a:pPr indent="-228600" lvl="1" marL="914400" rtl="0" algn="l">
              <a:lnSpc>
                <a:spcPct val="90000"/>
              </a:lnSpc>
              <a:spcBef>
                <a:spcPts val="500"/>
              </a:spcBef>
              <a:spcAft>
                <a:spcPts val="0"/>
              </a:spcAft>
              <a:buSzPts val="2400"/>
              <a:buNone/>
            </a:pPr>
            <a:r>
              <a:t/>
            </a:r>
            <a:endParaRPr/>
          </a:p>
        </p:txBody>
      </p:sp>
      <p:sp>
        <p:nvSpPr>
          <p:cNvPr id="128" name="Google Shape;128;p1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COP-27 / SBSTA-57</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5"/>
          <p:cNvSpPr txBox="1"/>
          <p:nvPr>
            <p:ph type="title"/>
          </p:nvPr>
        </p:nvSpPr>
        <p:spPr>
          <a:xfrm>
            <a:off x="1930400" y="148818"/>
            <a:ext cx="8331200" cy="1198647"/>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2133"/>
              <a:buFont typeface="Arial"/>
              <a:buNone/>
            </a:pPr>
            <a:r>
              <a:rPr b="1" lang="en-GB" sz="2133">
                <a:solidFill>
                  <a:srgbClr val="000000"/>
                </a:solidFill>
                <a:latin typeface="Arial"/>
                <a:ea typeface="Arial"/>
                <a:cs typeface="Arial"/>
                <a:sym typeface="Arial"/>
              </a:rPr>
              <a:t>Earth Observation from space: </a:t>
            </a:r>
            <a:br>
              <a:rPr b="1" lang="en-GB" sz="2133">
                <a:solidFill>
                  <a:srgbClr val="000000"/>
                </a:solidFill>
                <a:latin typeface="Arial"/>
                <a:ea typeface="Arial"/>
                <a:cs typeface="Arial"/>
                <a:sym typeface="Arial"/>
              </a:rPr>
            </a:br>
            <a:r>
              <a:rPr b="1" lang="en-GB" sz="2133">
                <a:solidFill>
                  <a:srgbClr val="000000"/>
                </a:solidFill>
                <a:latin typeface="Arial"/>
                <a:ea typeface="Arial"/>
                <a:cs typeface="Arial"/>
                <a:sym typeface="Arial"/>
              </a:rPr>
              <a:t>Supporting the Parties in Implementing the Paris Agreement</a:t>
            </a:r>
            <a:br>
              <a:rPr b="1" lang="en-GB" sz="2133">
                <a:solidFill>
                  <a:srgbClr val="000000"/>
                </a:solidFill>
                <a:latin typeface="Arial"/>
                <a:ea typeface="Arial"/>
                <a:cs typeface="Arial"/>
                <a:sym typeface="Arial"/>
              </a:rPr>
            </a:br>
            <a:br>
              <a:rPr b="1" lang="en-GB" sz="800">
                <a:solidFill>
                  <a:srgbClr val="000000"/>
                </a:solidFill>
                <a:latin typeface="Arial"/>
                <a:ea typeface="Arial"/>
                <a:cs typeface="Arial"/>
                <a:sym typeface="Arial"/>
              </a:rPr>
            </a:br>
            <a:r>
              <a:rPr lang="en-GB" sz="1333">
                <a:solidFill>
                  <a:srgbClr val="000000"/>
                </a:solidFill>
                <a:latin typeface="Arial"/>
                <a:ea typeface="Arial"/>
                <a:cs typeface="Arial"/>
                <a:sym typeface="Arial"/>
              </a:rPr>
              <a:t>A. von Bargen (DLR), J. Privette (NOAA), M. Dowell (EC), F. M. Seifert (ESA)</a:t>
            </a:r>
            <a:br>
              <a:rPr lang="en-GB" sz="1333">
                <a:solidFill>
                  <a:srgbClr val="000000"/>
                </a:solidFill>
                <a:latin typeface="Arial"/>
                <a:ea typeface="Arial"/>
                <a:cs typeface="Arial"/>
                <a:sym typeface="Arial"/>
              </a:rPr>
            </a:br>
            <a:r>
              <a:rPr lang="en-GB" sz="1333">
                <a:solidFill>
                  <a:srgbClr val="000000"/>
                </a:solidFill>
                <a:latin typeface="Arial"/>
                <a:ea typeface="Arial"/>
                <a:cs typeface="Arial"/>
                <a:sym typeface="Arial"/>
              </a:rPr>
              <a:t>on behalf of the Joint CEOS/CGMS Working Group on Climate</a:t>
            </a:r>
            <a:endParaRPr sz="1333">
              <a:latin typeface="Arial"/>
              <a:ea typeface="Arial"/>
              <a:cs typeface="Arial"/>
              <a:sym typeface="Arial"/>
            </a:endParaRPr>
          </a:p>
        </p:txBody>
      </p:sp>
      <p:sp>
        <p:nvSpPr>
          <p:cNvPr id="134" name="Google Shape;134;p25"/>
          <p:cNvSpPr txBox="1"/>
          <p:nvPr/>
        </p:nvSpPr>
        <p:spPr>
          <a:xfrm>
            <a:off x="2" y="1456267"/>
            <a:ext cx="2968717" cy="3087705"/>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67" u="none" cap="none" strike="noStrike">
                <a:solidFill>
                  <a:srgbClr val="FFFFFF"/>
                </a:solidFill>
                <a:latin typeface="Calibri"/>
                <a:ea typeface="Calibri"/>
                <a:cs typeface="Calibri"/>
                <a:sym typeface="Calibri"/>
              </a:rPr>
              <a:t>Space observations support key parts of the Paris Agreement:</a:t>
            </a:r>
            <a:endParaRPr/>
          </a:p>
          <a:p>
            <a:pPr indent="0" lvl="0" marL="0" marR="0" rtl="0" algn="l">
              <a:lnSpc>
                <a:spcPct val="100000"/>
              </a:lnSpc>
              <a:spcBef>
                <a:spcPts val="0"/>
              </a:spcBef>
              <a:spcAft>
                <a:spcPts val="0"/>
              </a:spcAft>
              <a:buNone/>
            </a:pPr>
            <a:r>
              <a:t/>
            </a:r>
            <a:endParaRPr b="0" i="0" sz="1333" u="none" cap="none" strike="noStrike">
              <a:solidFill>
                <a:srgbClr val="FFFFFF"/>
              </a:solidFill>
              <a:latin typeface="Calibri"/>
              <a:ea typeface="Calibri"/>
              <a:cs typeface="Calibri"/>
              <a:sym typeface="Calibri"/>
            </a:endParaRPr>
          </a:p>
          <a:p>
            <a:pPr indent="-228594" lvl="0" marL="228594" marR="0" rtl="0" algn="l">
              <a:lnSpc>
                <a:spcPct val="100000"/>
              </a:lnSpc>
              <a:spcBef>
                <a:spcPts val="0"/>
              </a:spcBef>
              <a:spcAft>
                <a:spcPts val="0"/>
              </a:spcAft>
              <a:buClr>
                <a:srgbClr val="FFFFFF"/>
              </a:buClr>
              <a:buSzPts val="1333"/>
              <a:buFont typeface="Arial"/>
              <a:buChar char="•"/>
            </a:pPr>
            <a:r>
              <a:rPr b="0" i="0" lang="en-GB" sz="1333" u="none" cap="none" strike="noStrike">
                <a:solidFill>
                  <a:srgbClr val="FFFFFF"/>
                </a:solidFill>
                <a:latin typeface="Calibri"/>
                <a:ea typeface="Calibri"/>
                <a:cs typeface="Calibri"/>
                <a:sym typeface="Calibri"/>
              </a:rPr>
              <a:t>State of the climate (Article 2)</a:t>
            </a:r>
            <a:endParaRPr/>
          </a:p>
          <a:p>
            <a:pPr indent="-143948" lvl="0" marL="228594" marR="0" rtl="0" algn="l">
              <a:lnSpc>
                <a:spcPct val="100000"/>
              </a:lnSpc>
              <a:spcBef>
                <a:spcPts val="0"/>
              </a:spcBef>
              <a:spcAft>
                <a:spcPts val="0"/>
              </a:spcAft>
              <a:buClr>
                <a:srgbClr val="000000"/>
              </a:buClr>
              <a:buSzPts val="1333"/>
              <a:buFont typeface="Arial"/>
              <a:buNone/>
            </a:pPr>
            <a:r>
              <a:t/>
            </a:r>
            <a:endParaRPr b="0" i="0" sz="1333" u="none" cap="none" strike="noStrike">
              <a:solidFill>
                <a:srgbClr val="FFFFFF"/>
              </a:solidFill>
              <a:latin typeface="Calibri"/>
              <a:ea typeface="Calibri"/>
              <a:cs typeface="Calibri"/>
              <a:sym typeface="Calibri"/>
            </a:endParaRPr>
          </a:p>
          <a:p>
            <a:pPr indent="-228594" lvl="0" marL="228594" marR="0" rtl="0" algn="l">
              <a:lnSpc>
                <a:spcPct val="100000"/>
              </a:lnSpc>
              <a:spcBef>
                <a:spcPts val="0"/>
              </a:spcBef>
              <a:spcAft>
                <a:spcPts val="0"/>
              </a:spcAft>
              <a:buClr>
                <a:srgbClr val="FFFFFF"/>
              </a:buClr>
              <a:buSzPts val="1333"/>
              <a:buFont typeface="Arial"/>
              <a:buChar char="•"/>
            </a:pPr>
            <a:r>
              <a:rPr b="0" i="0" lang="en-GB" sz="1333" u="none" cap="none" strike="noStrike">
                <a:solidFill>
                  <a:srgbClr val="FFFFFF"/>
                </a:solidFill>
                <a:latin typeface="Calibri"/>
                <a:ea typeface="Calibri"/>
                <a:cs typeface="Calibri"/>
                <a:sym typeface="Calibri"/>
              </a:rPr>
              <a:t>Mitigation (Articles 4 &amp; 5)</a:t>
            </a:r>
            <a:endParaRPr/>
          </a:p>
          <a:p>
            <a:pPr indent="-228594" lvl="0" marL="228594" marR="0" rtl="0" algn="l">
              <a:lnSpc>
                <a:spcPct val="100000"/>
              </a:lnSpc>
              <a:spcBef>
                <a:spcPts val="0"/>
              </a:spcBef>
              <a:spcAft>
                <a:spcPts val="0"/>
              </a:spcAft>
              <a:buClr>
                <a:srgbClr val="FFFFFF"/>
              </a:buClr>
              <a:buSzPts val="1333"/>
              <a:buFont typeface="Arial"/>
              <a:buChar char="•"/>
            </a:pPr>
            <a:r>
              <a:rPr b="0" i="0" lang="en-GB" sz="1333" u="none" cap="none" strike="noStrike">
                <a:solidFill>
                  <a:srgbClr val="FFFFFF"/>
                </a:solidFill>
                <a:latin typeface="Calibri"/>
                <a:ea typeface="Calibri"/>
                <a:cs typeface="Calibri"/>
                <a:sym typeface="Calibri"/>
              </a:rPr>
              <a:t>Mitigation reporting (Article 13)</a:t>
            </a:r>
            <a:endParaRPr/>
          </a:p>
          <a:p>
            <a:pPr indent="-160839" lvl="0" marL="228594" marR="0" rtl="0" algn="l">
              <a:lnSpc>
                <a:spcPct val="100000"/>
              </a:lnSpc>
              <a:spcBef>
                <a:spcPts val="0"/>
              </a:spcBef>
              <a:spcAft>
                <a:spcPts val="0"/>
              </a:spcAft>
              <a:buClr>
                <a:srgbClr val="000000"/>
              </a:buClr>
              <a:buSzPts val="1067"/>
              <a:buFont typeface="Arial"/>
              <a:buNone/>
            </a:pPr>
            <a:r>
              <a:t/>
            </a:r>
            <a:endParaRPr b="0" i="0" sz="1067" u="none" cap="none" strike="noStrike">
              <a:solidFill>
                <a:srgbClr val="FFFFFF"/>
              </a:solidFill>
              <a:latin typeface="Calibri"/>
              <a:ea typeface="Calibri"/>
              <a:cs typeface="Calibri"/>
              <a:sym typeface="Calibri"/>
            </a:endParaRPr>
          </a:p>
          <a:p>
            <a:pPr indent="-228594" lvl="0" marL="228594" marR="0" rtl="0" algn="l">
              <a:lnSpc>
                <a:spcPct val="100000"/>
              </a:lnSpc>
              <a:spcBef>
                <a:spcPts val="0"/>
              </a:spcBef>
              <a:spcAft>
                <a:spcPts val="0"/>
              </a:spcAft>
              <a:buClr>
                <a:srgbClr val="FFFFFF"/>
              </a:buClr>
              <a:buSzPts val="1333"/>
              <a:buFont typeface="Arial"/>
              <a:buChar char="•"/>
            </a:pPr>
            <a:r>
              <a:rPr b="0" i="0" lang="en-GB" sz="1333" u="none" cap="none" strike="noStrike">
                <a:solidFill>
                  <a:srgbClr val="FFFFFF"/>
                </a:solidFill>
                <a:latin typeface="Calibri"/>
                <a:ea typeface="Calibri"/>
                <a:cs typeface="Calibri"/>
                <a:sym typeface="Calibri"/>
              </a:rPr>
              <a:t>Adaptation &amp; resilience incl. Early Warning (Articles 7 &amp; 8)</a:t>
            </a:r>
            <a:endParaRPr/>
          </a:p>
          <a:p>
            <a:pPr indent="-228594" lvl="0" marL="228594" marR="0" rtl="0" algn="l">
              <a:lnSpc>
                <a:spcPct val="100000"/>
              </a:lnSpc>
              <a:spcBef>
                <a:spcPts val="0"/>
              </a:spcBef>
              <a:spcAft>
                <a:spcPts val="0"/>
              </a:spcAft>
              <a:buClr>
                <a:srgbClr val="FFFFFF"/>
              </a:buClr>
              <a:buSzPts val="1333"/>
              <a:buFont typeface="Arial"/>
              <a:buChar char="•"/>
            </a:pPr>
            <a:r>
              <a:rPr b="0" i="0" lang="en-GB" sz="1333" u="none" cap="none" strike="noStrike">
                <a:solidFill>
                  <a:srgbClr val="FFFFFF"/>
                </a:solidFill>
                <a:latin typeface="Calibri"/>
                <a:ea typeface="Calibri"/>
                <a:cs typeface="Calibri"/>
                <a:sym typeface="Calibri"/>
              </a:rPr>
              <a:t>Adaptation reporting (Article 7)</a:t>
            </a:r>
            <a:endParaRPr/>
          </a:p>
          <a:p>
            <a:pPr indent="-160839" lvl="0" marL="228594" marR="0" rtl="0" algn="l">
              <a:lnSpc>
                <a:spcPct val="100000"/>
              </a:lnSpc>
              <a:spcBef>
                <a:spcPts val="0"/>
              </a:spcBef>
              <a:spcAft>
                <a:spcPts val="0"/>
              </a:spcAft>
              <a:buClr>
                <a:srgbClr val="000000"/>
              </a:buClr>
              <a:buSzPts val="1067"/>
              <a:buFont typeface="Arial"/>
              <a:buNone/>
            </a:pPr>
            <a:r>
              <a:t/>
            </a:r>
            <a:endParaRPr b="0" i="0" sz="1067" u="none" cap="none" strike="noStrike">
              <a:solidFill>
                <a:srgbClr val="FFFFFF"/>
              </a:solidFill>
              <a:latin typeface="Calibri"/>
              <a:ea typeface="Calibri"/>
              <a:cs typeface="Calibri"/>
              <a:sym typeface="Calibri"/>
            </a:endParaRPr>
          </a:p>
          <a:p>
            <a:pPr indent="-228594" lvl="0" marL="228594" marR="0" rtl="0" algn="l">
              <a:lnSpc>
                <a:spcPct val="100000"/>
              </a:lnSpc>
              <a:spcBef>
                <a:spcPts val="0"/>
              </a:spcBef>
              <a:spcAft>
                <a:spcPts val="0"/>
              </a:spcAft>
              <a:buClr>
                <a:srgbClr val="FFFFFF"/>
              </a:buClr>
              <a:buSzPts val="1333"/>
              <a:buFont typeface="Arial"/>
              <a:buChar char="•"/>
            </a:pPr>
            <a:r>
              <a:rPr b="0" i="0" lang="en-GB" sz="1333" u="none" cap="none" strike="noStrike">
                <a:solidFill>
                  <a:srgbClr val="FFFFFF"/>
                </a:solidFill>
                <a:latin typeface="Calibri"/>
                <a:ea typeface="Calibri"/>
                <a:cs typeface="Calibri"/>
                <a:sym typeface="Calibri"/>
              </a:rPr>
              <a:t>Global Stocktake (Article 14)</a:t>
            </a:r>
            <a:endParaRPr/>
          </a:p>
          <a:p>
            <a:pPr indent="-160839" lvl="0" marL="228594" marR="0" rtl="0" algn="l">
              <a:lnSpc>
                <a:spcPct val="100000"/>
              </a:lnSpc>
              <a:spcBef>
                <a:spcPts val="0"/>
              </a:spcBef>
              <a:spcAft>
                <a:spcPts val="0"/>
              </a:spcAft>
              <a:buClr>
                <a:srgbClr val="000000"/>
              </a:buClr>
              <a:buSzPts val="1067"/>
              <a:buFont typeface="Arial"/>
              <a:buNone/>
            </a:pPr>
            <a:r>
              <a:t/>
            </a:r>
            <a:endParaRPr b="0" i="0" sz="1067" u="none" cap="none" strike="noStrike">
              <a:solidFill>
                <a:srgbClr val="FFFFFF"/>
              </a:solidFill>
              <a:latin typeface="Calibri"/>
              <a:ea typeface="Calibri"/>
              <a:cs typeface="Calibri"/>
              <a:sym typeface="Calibri"/>
            </a:endParaRPr>
          </a:p>
          <a:p>
            <a:pPr indent="-228594" lvl="0" marL="228594" marR="0" rtl="0" algn="l">
              <a:lnSpc>
                <a:spcPct val="100000"/>
              </a:lnSpc>
              <a:spcBef>
                <a:spcPts val="0"/>
              </a:spcBef>
              <a:spcAft>
                <a:spcPts val="0"/>
              </a:spcAft>
              <a:buClr>
                <a:srgbClr val="FFFFFF"/>
              </a:buClr>
              <a:buSzPts val="1333"/>
              <a:buFont typeface="Arial"/>
              <a:buChar char="•"/>
            </a:pPr>
            <a:r>
              <a:rPr b="0" i="0" lang="en-GB" sz="1333" u="none" cap="none" strike="noStrike">
                <a:solidFill>
                  <a:srgbClr val="FFFFFF"/>
                </a:solidFill>
                <a:latin typeface="Calibri"/>
                <a:ea typeface="Calibri"/>
                <a:cs typeface="Calibri"/>
                <a:sym typeface="Calibri"/>
              </a:rPr>
              <a:t>Systematic Observations (Article 7)</a:t>
            </a:r>
            <a:endParaRPr/>
          </a:p>
        </p:txBody>
      </p:sp>
      <p:sp>
        <p:nvSpPr>
          <p:cNvPr id="135" name="Google Shape;135;p25"/>
          <p:cNvSpPr txBox="1"/>
          <p:nvPr/>
        </p:nvSpPr>
        <p:spPr>
          <a:xfrm>
            <a:off x="8880143" y="1470631"/>
            <a:ext cx="3340424" cy="4604979"/>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333" u="none" cap="none" strike="noStrike">
                <a:solidFill>
                  <a:srgbClr val="000000"/>
                </a:solidFill>
                <a:latin typeface="Calibri"/>
                <a:ea typeface="Calibri"/>
                <a:cs typeface="Calibri"/>
                <a:sym typeface="Calibri"/>
              </a:rPr>
              <a:t>1. To support Parties’s efforts to mitigate and track mitigation of GHGs per the Paris Agreement (Articles 4 and 13), space agencies seek to develop systematic space and Monitoring, Reporting and Verification (MRV) capabilities for sustained emission estimation.</a:t>
            </a:r>
            <a:endParaRPr/>
          </a:p>
          <a:p>
            <a:pPr indent="0" lvl="0" marL="0" marR="0" rtl="0" algn="l">
              <a:lnSpc>
                <a:spcPct val="100000"/>
              </a:lnSpc>
              <a:spcBef>
                <a:spcPts val="0"/>
              </a:spcBef>
              <a:spcAft>
                <a:spcPts val="0"/>
              </a:spcAft>
              <a:buNone/>
            </a:pPr>
            <a:r>
              <a:t/>
            </a:r>
            <a:endParaRPr b="1" i="0" sz="1333"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GB" sz="1333" u="none" cap="none" strike="noStrike">
                <a:solidFill>
                  <a:srgbClr val="000000"/>
                </a:solidFill>
                <a:latin typeface="Calibri"/>
                <a:ea typeface="Calibri"/>
                <a:cs typeface="Calibri"/>
                <a:sym typeface="Calibri"/>
              </a:rPr>
              <a:t>2. Addressing Parties’ needs in support of the Paris Agreement, space agencies seek to integrate Earth Observations into strong value chains in partnership with stakeholders and end-users.</a:t>
            </a:r>
            <a:endParaRPr/>
          </a:p>
          <a:p>
            <a:pPr indent="0" lvl="0" marL="0" marR="0" rtl="0" algn="l">
              <a:lnSpc>
                <a:spcPct val="100000"/>
              </a:lnSpc>
              <a:spcBef>
                <a:spcPts val="0"/>
              </a:spcBef>
              <a:spcAft>
                <a:spcPts val="0"/>
              </a:spcAft>
              <a:buNone/>
            </a:pPr>
            <a:r>
              <a:t/>
            </a:r>
            <a:endParaRPr b="1" i="0" sz="1333"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GB" sz="1333" u="none" cap="none" strike="noStrike">
                <a:solidFill>
                  <a:srgbClr val="000000"/>
                </a:solidFill>
                <a:latin typeface="Calibri"/>
                <a:ea typeface="Calibri"/>
                <a:cs typeface="Calibri"/>
                <a:sym typeface="Calibri"/>
              </a:rPr>
              <a:t>3. The synthesis paper “</a:t>
            </a:r>
            <a:r>
              <a:rPr b="1" i="0" lang="en-GB" sz="1333" u="none" cap="none" strike="noStrike">
                <a:solidFill>
                  <a:srgbClr val="0070C0"/>
                </a:solidFill>
                <a:latin typeface="Calibri"/>
                <a:ea typeface="Calibri"/>
                <a:cs typeface="Calibri"/>
                <a:sym typeface="Calibri"/>
              </a:rPr>
              <a:t>The Role of Systematic Observations in the Global Stocktake”</a:t>
            </a:r>
            <a:r>
              <a:rPr b="1" i="1" lang="en-GB" sz="1333" u="none" cap="none" strike="noStrike">
                <a:solidFill>
                  <a:srgbClr val="000000"/>
                </a:solidFill>
                <a:latin typeface="Calibri"/>
                <a:ea typeface="Calibri"/>
                <a:cs typeface="Calibri"/>
                <a:sym typeface="Calibri"/>
              </a:rPr>
              <a:t> </a:t>
            </a:r>
            <a:r>
              <a:rPr b="1" i="0" lang="en-GB" sz="1333" u="none" cap="none" strike="noStrike">
                <a:solidFill>
                  <a:srgbClr val="000000"/>
                </a:solidFill>
                <a:latin typeface="Calibri"/>
                <a:ea typeface="Calibri"/>
                <a:cs typeface="Calibri"/>
                <a:sym typeface="Calibri"/>
              </a:rPr>
              <a:t>provides a starting point for Parties and space agencies working together towards the long-term goals of the state of the climate, mitigation and adaptation, but requires strong follow-up.</a:t>
            </a:r>
            <a:endParaRPr/>
          </a:p>
          <a:p>
            <a:pPr indent="0" lvl="0" marL="0" marR="0" rtl="0" algn="l">
              <a:lnSpc>
                <a:spcPct val="100000"/>
              </a:lnSpc>
              <a:spcBef>
                <a:spcPts val="0"/>
              </a:spcBef>
              <a:spcAft>
                <a:spcPts val="0"/>
              </a:spcAft>
              <a:buNone/>
            </a:pPr>
            <a:r>
              <a:t/>
            </a:r>
            <a:endParaRPr b="0" i="0" sz="1333" u="none" cap="none" strike="noStrike">
              <a:solidFill>
                <a:srgbClr val="000000"/>
              </a:solidFill>
              <a:latin typeface="Calibri"/>
              <a:ea typeface="Calibri"/>
              <a:cs typeface="Calibri"/>
              <a:sym typeface="Calibri"/>
            </a:endParaRPr>
          </a:p>
        </p:txBody>
      </p:sp>
      <p:sp>
        <p:nvSpPr>
          <p:cNvPr id="136" name="Google Shape;136;p25"/>
          <p:cNvSpPr txBox="1"/>
          <p:nvPr/>
        </p:nvSpPr>
        <p:spPr>
          <a:xfrm>
            <a:off x="2834973" y="6451455"/>
            <a:ext cx="1467068" cy="256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067" u="none" cap="none" strike="noStrike">
                <a:solidFill>
                  <a:srgbClr val="1F497D"/>
                </a:solidFill>
                <a:latin typeface="Calibri"/>
                <a:ea typeface="Calibri"/>
                <a:cs typeface="Calibri"/>
                <a:sym typeface="Calibri"/>
              </a:rPr>
              <a:t>Coordinated Response</a:t>
            </a:r>
            <a:endParaRPr/>
          </a:p>
        </p:txBody>
      </p:sp>
      <p:sp>
        <p:nvSpPr>
          <p:cNvPr id="137" name="Google Shape;137;p25"/>
          <p:cNvSpPr/>
          <p:nvPr/>
        </p:nvSpPr>
        <p:spPr>
          <a:xfrm rot="10800000">
            <a:off x="3149132" y="4901953"/>
            <a:ext cx="1145443" cy="506564"/>
          </a:xfrm>
          <a:prstGeom prst="leftArrow">
            <a:avLst>
              <a:gd fmla="val 45293" name="adj1"/>
              <a:gd fmla="val 50000" name="adj2"/>
            </a:avLst>
          </a:prstGeom>
          <a:solidFill>
            <a:srgbClr val="C000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200" u="none" cap="none" strike="noStrike">
              <a:solidFill>
                <a:srgbClr val="FFFFFF"/>
              </a:solidFill>
              <a:latin typeface="Calibri"/>
              <a:ea typeface="Calibri"/>
              <a:cs typeface="Calibri"/>
              <a:sym typeface="Calibri"/>
            </a:endParaRPr>
          </a:p>
        </p:txBody>
      </p:sp>
      <p:sp>
        <p:nvSpPr>
          <p:cNvPr id="138" name="Google Shape;138;p25"/>
          <p:cNvSpPr/>
          <p:nvPr/>
        </p:nvSpPr>
        <p:spPr>
          <a:xfrm>
            <a:off x="3045440" y="5897596"/>
            <a:ext cx="1132427" cy="500808"/>
          </a:xfrm>
          <a:prstGeom prst="lef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200" u="none" cap="none" strike="noStrike">
              <a:solidFill>
                <a:srgbClr val="FFFFFF"/>
              </a:solidFill>
              <a:latin typeface="Calibri"/>
              <a:ea typeface="Calibri"/>
              <a:cs typeface="Calibri"/>
              <a:sym typeface="Calibri"/>
            </a:endParaRPr>
          </a:p>
        </p:txBody>
      </p:sp>
      <p:sp>
        <p:nvSpPr>
          <p:cNvPr id="139" name="Google Shape;139;p25"/>
          <p:cNvSpPr txBox="1"/>
          <p:nvPr/>
        </p:nvSpPr>
        <p:spPr>
          <a:xfrm>
            <a:off x="2833267" y="5426159"/>
            <a:ext cx="1616148" cy="256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067" u="none" cap="none" strike="noStrike">
                <a:solidFill>
                  <a:srgbClr val="C00000"/>
                </a:solidFill>
                <a:latin typeface="Calibri"/>
                <a:ea typeface="Calibri"/>
                <a:cs typeface="Calibri"/>
                <a:sym typeface="Calibri"/>
              </a:rPr>
              <a:t>Needs and Requirements</a:t>
            </a:r>
            <a:endParaRPr/>
          </a:p>
        </p:txBody>
      </p:sp>
      <p:sp>
        <p:nvSpPr>
          <p:cNvPr id="140" name="Google Shape;140;p25"/>
          <p:cNvSpPr txBox="1"/>
          <p:nvPr/>
        </p:nvSpPr>
        <p:spPr>
          <a:xfrm>
            <a:off x="6504371" y="5612960"/>
            <a:ext cx="146123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200" u="none" cap="none" strike="noStrike">
                <a:solidFill>
                  <a:srgbClr val="1F497D"/>
                </a:solidFill>
                <a:latin typeface="Calibri"/>
                <a:ea typeface="Calibri"/>
                <a:cs typeface="Calibri"/>
                <a:sym typeface="Calibri"/>
              </a:rPr>
              <a:t>Reports on Progress</a:t>
            </a:r>
            <a:endParaRPr/>
          </a:p>
          <a:p>
            <a:pPr indent="0" lvl="0" marL="0" marR="0" rtl="0" algn="l">
              <a:lnSpc>
                <a:spcPct val="100000"/>
              </a:lnSpc>
              <a:spcBef>
                <a:spcPts val="0"/>
              </a:spcBef>
              <a:spcAft>
                <a:spcPts val="0"/>
              </a:spcAft>
              <a:buNone/>
            </a:pPr>
            <a:r>
              <a:rPr b="1" i="0" lang="en-GB" sz="1200" u="none" cap="none" strike="noStrike">
                <a:solidFill>
                  <a:srgbClr val="1F497D"/>
                </a:solidFill>
                <a:latin typeface="Calibri"/>
                <a:ea typeface="Calibri"/>
                <a:cs typeface="Calibri"/>
                <a:sym typeface="Calibri"/>
              </a:rPr>
              <a:t>to SBSTA/COP</a:t>
            </a:r>
            <a:endParaRPr/>
          </a:p>
        </p:txBody>
      </p:sp>
      <p:sp>
        <p:nvSpPr>
          <p:cNvPr id="141" name="Google Shape;141;p25"/>
          <p:cNvSpPr/>
          <p:nvPr/>
        </p:nvSpPr>
        <p:spPr>
          <a:xfrm rot="10800000">
            <a:off x="5892633" y="5680540"/>
            <a:ext cx="367896" cy="359673"/>
          </a:xfrm>
          <a:prstGeom prst="lef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200" u="none" cap="none" strike="noStrike">
              <a:solidFill>
                <a:srgbClr val="FFFFFF"/>
              </a:solidFill>
              <a:latin typeface="Calibri"/>
              <a:ea typeface="Calibri"/>
              <a:cs typeface="Calibri"/>
              <a:sym typeface="Calibri"/>
            </a:endParaRPr>
          </a:p>
        </p:txBody>
      </p:sp>
      <p:pic>
        <p:nvPicPr>
          <p:cNvPr id="142" name="Google Shape;142;p25"/>
          <p:cNvPicPr preferRelativeResize="0"/>
          <p:nvPr/>
        </p:nvPicPr>
        <p:blipFill rotWithShape="1">
          <a:blip r:embed="rId3">
            <a:alphaModFix/>
          </a:blip>
          <a:srcRect b="0" l="0" r="0" t="0"/>
          <a:stretch/>
        </p:blipFill>
        <p:spPr>
          <a:xfrm>
            <a:off x="6225918" y="4824003"/>
            <a:ext cx="2244199" cy="666528"/>
          </a:xfrm>
          <a:prstGeom prst="rect">
            <a:avLst/>
          </a:prstGeom>
          <a:noFill/>
          <a:ln>
            <a:noFill/>
          </a:ln>
        </p:spPr>
      </p:pic>
      <p:pic>
        <p:nvPicPr>
          <p:cNvPr id="143" name="Google Shape;143;p25"/>
          <p:cNvPicPr preferRelativeResize="0"/>
          <p:nvPr/>
        </p:nvPicPr>
        <p:blipFill rotWithShape="1">
          <a:blip r:embed="rId4">
            <a:alphaModFix/>
          </a:blip>
          <a:srcRect b="0" l="0" r="0" t="0"/>
          <a:stretch/>
        </p:blipFill>
        <p:spPr>
          <a:xfrm>
            <a:off x="4452287" y="4741265"/>
            <a:ext cx="1363727" cy="1930019"/>
          </a:xfrm>
          <a:prstGeom prst="rect">
            <a:avLst/>
          </a:prstGeom>
          <a:noFill/>
          <a:ln cap="flat" cmpd="sng" w="9525">
            <a:solidFill>
              <a:schemeClr val="dk1"/>
            </a:solidFill>
            <a:prstDash val="solid"/>
            <a:round/>
            <a:headEnd len="sm" w="sm" type="none"/>
            <a:tailEnd len="sm" w="sm" type="none"/>
          </a:ln>
        </p:spPr>
      </p:pic>
      <p:sp>
        <p:nvSpPr>
          <p:cNvPr id="144" name="Google Shape;144;p25"/>
          <p:cNvSpPr txBox="1"/>
          <p:nvPr/>
        </p:nvSpPr>
        <p:spPr>
          <a:xfrm>
            <a:off x="3259461" y="1470632"/>
            <a:ext cx="5165432" cy="300543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867" u="none" cap="none" strike="noStrike">
                <a:solidFill>
                  <a:srgbClr val="000000"/>
                </a:solidFill>
                <a:latin typeface="Calibri"/>
                <a:ea typeface="Calibri"/>
                <a:cs typeface="Calibri"/>
                <a:sym typeface="Calibri"/>
              </a:rPr>
              <a:t>Space agencies serve the needs with:</a:t>
            </a:r>
            <a:endParaRPr/>
          </a:p>
          <a:p>
            <a:pPr indent="0" lvl="0" marL="0" marR="0" rtl="0" algn="l">
              <a:lnSpc>
                <a:spcPct val="100000"/>
              </a:lnSpc>
              <a:spcBef>
                <a:spcPts val="0"/>
              </a:spcBef>
              <a:spcAft>
                <a:spcPts val="0"/>
              </a:spcAft>
              <a:buNone/>
            </a:pPr>
            <a:r>
              <a:t/>
            </a:r>
            <a:endParaRPr b="1" i="0" sz="1067" u="none" cap="none" strike="noStrike">
              <a:solidFill>
                <a:srgbClr val="000000"/>
              </a:solidFill>
              <a:latin typeface="Calibri"/>
              <a:ea typeface="Calibri"/>
              <a:cs typeface="Calibri"/>
              <a:sym typeface="Calibri"/>
            </a:endParaRPr>
          </a:p>
          <a:p>
            <a:pPr indent="-380990" lvl="0" marL="380990" marR="0" rtl="0" algn="l">
              <a:lnSpc>
                <a:spcPct val="100000"/>
              </a:lnSpc>
              <a:spcBef>
                <a:spcPts val="0"/>
              </a:spcBef>
              <a:spcAft>
                <a:spcPts val="0"/>
              </a:spcAft>
              <a:buClr>
                <a:srgbClr val="000000"/>
              </a:buClr>
              <a:buSzPts val="1333"/>
              <a:buFont typeface="Noto Sans Symbols"/>
              <a:buChar char="▪"/>
            </a:pPr>
            <a:r>
              <a:rPr b="1" i="0" lang="en-GB" sz="1333" u="none" cap="none" strike="noStrike">
                <a:solidFill>
                  <a:srgbClr val="000000"/>
                </a:solidFill>
                <a:latin typeface="Calibri"/>
                <a:ea typeface="Calibri"/>
                <a:cs typeface="Calibri"/>
                <a:sym typeface="Calibri"/>
              </a:rPr>
              <a:t>The Architecture for Climate Monitoring from Space</a:t>
            </a:r>
            <a:endParaRPr/>
          </a:p>
          <a:p>
            <a:pPr indent="-380989" lvl="1" marL="838179" marR="0" rtl="0" algn="l">
              <a:lnSpc>
                <a:spcPct val="100000"/>
              </a:lnSpc>
              <a:spcBef>
                <a:spcPts val="400"/>
              </a:spcBef>
              <a:spcAft>
                <a:spcPts val="0"/>
              </a:spcAft>
              <a:buClr>
                <a:srgbClr val="000000"/>
              </a:buClr>
              <a:buSzPts val="1333"/>
              <a:buFont typeface="Noto Sans Symbols"/>
              <a:buChar char="▪"/>
            </a:pPr>
            <a:r>
              <a:rPr b="1" i="0" lang="en-GB" sz="1333" u="none" cap="none" strike="noStrike">
                <a:solidFill>
                  <a:srgbClr val="000000"/>
                </a:solidFill>
                <a:latin typeface="Calibri"/>
                <a:ea typeface="Calibri"/>
                <a:cs typeface="Calibri"/>
                <a:sym typeface="Calibri"/>
              </a:rPr>
              <a:t>Sustained capability for long-term data records</a:t>
            </a:r>
            <a:endParaRPr b="1" i="0" sz="1067" u="none" cap="none" strike="noStrike">
              <a:solidFill>
                <a:srgbClr val="000000"/>
              </a:solidFill>
              <a:latin typeface="Calibri"/>
              <a:ea typeface="Calibri"/>
              <a:cs typeface="Calibri"/>
              <a:sym typeface="Calibri"/>
            </a:endParaRPr>
          </a:p>
          <a:p>
            <a:pPr indent="-380990" lvl="0" marL="380990" marR="0" rtl="0" algn="l">
              <a:lnSpc>
                <a:spcPct val="100000"/>
              </a:lnSpc>
              <a:spcBef>
                <a:spcPts val="400"/>
              </a:spcBef>
              <a:spcAft>
                <a:spcPts val="0"/>
              </a:spcAft>
              <a:buClr>
                <a:srgbClr val="000000"/>
              </a:buClr>
              <a:buSzPts val="1333"/>
              <a:buFont typeface="Noto Sans Symbols"/>
              <a:buChar char="▪"/>
            </a:pPr>
            <a:r>
              <a:rPr b="1" i="0" lang="en-GB" sz="1333" u="none" cap="none" strike="noStrike">
                <a:solidFill>
                  <a:srgbClr val="000000"/>
                </a:solidFill>
                <a:latin typeface="Calibri"/>
                <a:ea typeface="Calibri"/>
                <a:cs typeface="Calibri"/>
                <a:sym typeface="Calibri"/>
              </a:rPr>
              <a:t>CEOS Carbon and Methane constellation architecture</a:t>
            </a:r>
            <a:endParaRPr/>
          </a:p>
          <a:p>
            <a:pPr indent="-380990" lvl="0" marL="380990" marR="0" rtl="0" algn="l">
              <a:lnSpc>
                <a:spcPct val="100000"/>
              </a:lnSpc>
              <a:spcBef>
                <a:spcPts val="400"/>
              </a:spcBef>
              <a:spcAft>
                <a:spcPts val="0"/>
              </a:spcAft>
              <a:buClr>
                <a:srgbClr val="000000"/>
              </a:buClr>
              <a:buSzPts val="1333"/>
              <a:buFont typeface="Noto Sans Symbols"/>
              <a:buChar char="▪"/>
            </a:pPr>
            <a:r>
              <a:rPr b="1" i="0" lang="en-GB" sz="1333" u="none" cap="none" strike="noStrike">
                <a:solidFill>
                  <a:srgbClr val="000000"/>
                </a:solidFill>
                <a:latin typeface="Calibri"/>
                <a:ea typeface="Calibri"/>
                <a:cs typeface="Calibri"/>
                <a:sym typeface="Calibri"/>
              </a:rPr>
              <a:t>CEOS / CGMS Carbon and Methane constellation roadmap</a:t>
            </a:r>
            <a:endParaRPr/>
          </a:p>
          <a:p>
            <a:pPr indent="-380990" lvl="0" marL="380990" marR="0" rtl="0" algn="l">
              <a:lnSpc>
                <a:spcPct val="100000"/>
              </a:lnSpc>
              <a:spcBef>
                <a:spcPts val="400"/>
              </a:spcBef>
              <a:spcAft>
                <a:spcPts val="0"/>
              </a:spcAft>
              <a:buClr>
                <a:srgbClr val="000000"/>
              </a:buClr>
              <a:buSzPts val="1333"/>
              <a:buFont typeface="Noto Sans Symbols"/>
              <a:buChar char="▪"/>
            </a:pPr>
            <a:r>
              <a:rPr b="1" i="0" lang="en-GB" sz="1333" u="none" cap="none" strike="noStrike">
                <a:solidFill>
                  <a:srgbClr val="000000"/>
                </a:solidFill>
                <a:latin typeface="Calibri"/>
                <a:ea typeface="Calibri"/>
                <a:cs typeface="Calibri"/>
                <a:sym typeface="Calibri"/>
              </a:rPr>
              <a:t>Agriculture, Forestry and Other Land Use (AFOLU) roadmap (forthcoming)</a:t>
            </a:r>
            <a:endParaRPr/>
          </a:p>
          <a:p>
            <a:pPr indent="-380990" lvl="0" marL="380990" marR="0" rtl="0" algn="l">
              <a:lnSpc>
                <a:spcPct val="100000"/>
              </a:lnSpc>
              <a:spcBef>
                <a:spcPts val="400"/>
              </a:spcBef>
              <a:spcAft>
                <a:spcPts val="0"/>
              </a:spcAft>
              <a:buClr>
                <a:srgbClr val="000000"/>
              </a:buClr>
              <a:buSzPts val="1333"/>
              <a:buFont typeface="Noto Sans Symbols"/>
              <a:buChar char="▪"/>
            </a:pPr>
            <a:r>
              <a:rPr b="1" i="0" lang="en-GB" sz="1333" u="none" cap="none" strike="noStrike">
                <a:solidFill>
                  <a:srgbClr val="000000"/>
                </a:solidFill>
                <a:latin typeface="Calibri"/>
                <a:ea typeface="Calibri"/>
                <a:cs typeface="Calibri"/>
                <a:sym typeface="Calibri"/>
              </a:rPr>
              <a:t>The CEOS Global Stocktake Strategy</a:t>
            </a:r>
            <a:endParaRPr/>
          </a:p>
          <a:p>
            <a:pPr indent="-380990" lvl="0" marL="380990" marR="0" rtl="0" algn="l">
              <a:lnSpc>
                <a:spcPct val="100000"/>
              </a:lnSpc>
              <a:spcBef>
                <a:spcPts val="400"/>
              </a:spcBef>
              <a:spcAft>
                <a:spcPts val="0"/>
              </a:spcAft>
              <a:buClr>
                <a:srgbClr val="000000"/>
              </a:buClr>
              <a:buSzPts val="1333"/>
              <a:buFont typeface="Noto Sans Symbols"/>
              <a:buChar char="▪"/>
            </a:pPr>
            <a:r>
              <a:rPr b="1" i="0" lang="en-GB" sz="1333" u="none" cap="none" strike="noStrike">
                <a:solidFill>
                  <a:srgbClr val="000000"/>
                </a:solidFill>
                <a:latin typeface="Calibri"/>
                <a:ea typeface="Calibri"/>
                <a:cs typeface="Calibri"/>
                <a:sym typeface="Calibri"/>
              </a:rPr>
              <a:t>The Role of Systematic Observations in the Global Stocktake</a:t>
            </a:r>
            <a:endParaRPr b="1" i="0" sz="1333" u="none" cap="none" strike="noStrike">
              <a:solidFill>
                <a:srgbClr val="000000"/>
              </a:solidFill>
              <a:latin typeface="Calibri"/>
              <a:ea typeface="Calibri"/>
              <a:cs typeface="Calibri"/>
              <a:sym typeface="Calibri"/>
            </a:endParaRPr>
          </a:p>
          <a:p>
            <a:pPr indent="-380989" lvl="1" marL="838179" marR="0" rtl="0" algn="l">
              <a:lnSpc>
                <a:spcPct val="100000"/>
              </a:lnSpc>
              <a:spcBef>
                <a:spcPts val="400"/>
              </a:spcBef>
              <a:spcAft>
                <a:spcPts val="0"/>
              </a:spcAft>
              <a:buClr>
                <a:srgbClr val="000000"/>
              </a:buClr>
              <a:buSzPts val="1333"/>
              <a:buFont typeface="Noto Sans Symbols"/>
              <a:buChar char="▪"/>
            </a:pPr>
            <a:r>
              <a:rPr b="1" i="0" lang="en-GB" sz="1333" u="none" cap="none" strike="noStrike">
                <a:solidFill>
                  <a:srgbClr val="000000"/>
                </a:solidFill>
                <a:latin typeface="Calibri"/>
                <a:ea typeface="Calibri"/>
                <a:cs typeface="Calibri"/>
                <a:sym typeface="Calibri"/>
              </a:rPr>
              <a:t>GCOS Implementation Plan as action-oriented framework</a:t>
            </a:r>
            <a:endParaRPr/>
          </a:p>
          <a:p>
            <a:pPr indent="-296344" lvl="0" marL="380990" marR="0" rtl="0" algn="l">
              <a:lnSpc>
                <a:spcPct val="100000"/>
              </a:lnSpc>
              <a:spcBef>
                <a:spcPts val="400"/>
              </a:spcBef>
              <a:spcAft>
                <a:spcPts val="0"/>
              </a:spcAft>
              <a:buClr>
                <a:srgbClr val="000000"/>
              </a:buClr>
              <a:buSzPts val="1333"/>
              <a:buFont typeface="Noto Sans Symbols"/>
              <a:buNone/>
            </a:pPr>
            <a:r>
              <a:t/>
            </a:r>
            <a:endParaRPr b="1" i="0" sz="1333" u="none" cap="none" strike="noStrike">
              <a:solidFill>
                <a:srgbClr val="000000"/>
              </a:solidFill>
              <a:latin typeface="Calibri"/>
              <a:ea typeface="Calibri"/>
              <a:cs typeface="Calibri"/>
              <a:sym typeface="Calibri"/>
            </a:endParaRPr>
          </a:p>
        </p:txBody>
      </p:sp>
      <p:sp>
        <p:nvSpPr>
          <p:cNvPr id="145" name="Google Shape;145;p25"/>
          <p:cNvSpPr/>
          <p:nvPr/>
        </p:nvSpPr>
        <p:spPr>
          <a:xfrm>
            <a:off x="2967759" y="1559956"/>
            <a:ext cx="378644" cy="2737509"/>
          </a:xfrm>
          <a:prstGeom prst="leftBrace">
            <a:avLst>
              <a:gd fmla="val 8333" name="adj1"/>
              <a:gd fmla="val 50000" name="adj2"/>
            </a:avLst>
          </a:prstGeom>
          <a:noFill/>
          <a:ln cap="flat" cmpd="sng" w="12700">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146" name="Google Shape;146;p25"/>
          <p:cNvSpPr/>
          <p:nvPr/>
        </p:nvSpPr>
        <p:spPr>
          <a:xfrm>
            <a:off x="8132981" y="1559957"/>
            <a:ext cx="652177" cy="2737508"/>
          </a:xfrm>
          <a:prstGeom prst="rightBrace">
            <a:avLst>
              <a:gd fmla="val 8333" name="adj1"/>
              <a:gd fmla="val 50000" name="adj2"/>
            </a:avLst>
          </a:prstGeom>
          <a:noFill/>
          <a:ln cap="flat" cmpd="sng" w="127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147" name="Google Shape;147;p25"/>
          <p:cNvSpPr txBox="1"/>
          <p:nvPr/>
        </p:nvSpPr>
        <p:spPr>
          <a:xfrm>
            <a:off x="8880142" y="6152183"/>
            <a:ext cx="3311857" cy="461665"/>
          </a:xfrm>
          <a:prstGeom prst="rect">
            <a:avLst/>
          </a:prstGeom>
          <a:noFill/>
          <a:ln cap="flat" cmpd="sng" w="9525">
            <a:solidFill>
              <a:srgbClr val="92D05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200" u="none" cap="none" strike="noStrike">
                <a:solidFill>
                  <a:srgbClr val="0070C0"/>
                </a:solidFill>
                <a:latin typeface="Calibri"/>
                <a:ea typeface="Calibri"/>
                <a:cs typeface="Calibri"/>
                <a:sym typeface="Calibri"/>
              </a:rPr>
              <a:t>https://unfccc.int/sites/default/files/resource/202203012343_SO_in_GST_2022_final.pdf</a:t>
            </a:r>
            <a:endParaRPr/>
          </a:p>
        </p:txBody>
      </p:sp>
      <p:grpSp>
        <p:nvGrpSpPr>
          <p:cNvPr id="148" name="Google Shape;148;p25"/>
          <p:cNvGrpSpPr/>
          <p:nvPr/>
        </p:nvGrpSpPr>
        <p:grpSpPr>
          <a:xfrm>
            <a:off x="6290143" y="6317894"/>
            <a:ext cx="2131196" cy="403061"/>
            <a:chOff x="4717607" y="4738420"/>
            <a:chExt cx="1598397" cy="302296"/>
          </a:xfrm>
        </p:grpSpPr>
        <p:pic>
          <p:nvPicPr>
            <p:cNvPr id="149" name="Google Shape;149;p25"/>
            <p:cNvPicPr preferRelativeResize="0"/>
            <p:nvPr/>
          </p:nvPicPr>
          <p:blipFill rotWithShape="1">
            <a:blip r:embed="rId5">
              <a:alphaModFix/>
            </a:blip>
            <a:srcRect b="0" l="0" r="0" t="0"/>
            <a:stretch/>
          </p:blipFill>
          <p:spPr>
            <a:xfrm>
              <a:off x="5244770" y="4787031"/>
              <a:ext cx="660571" cy="213093"/>
            </a:xfrm>
            <a:prstGeom prst="rect">
              <a:avLst/>
            </a:prstGeom>
            <a:noFill/>
            <a:ln>
              <a:noFill/>
            </a:ln>
          </p:spPr>
        </p:pic>
        <p:pic>
          <p:nvPicPr>
            <p:cNvPr id="150" name="Google Shape;150;p25"/>
            <p:cNvPicPr preferRelativeResize="0"/>
            <p:nvPr/>
          </p:nvPicPr>
          <p:blipFill rotWithShape="1">
            <a:blip r:embed="rId6">
              <a:alphaModFix/>
            </a:blip>
            <a:srcRect b="0" l="0" r="0" t="0"/>
            <a:stretch/>
          </p:blipFill>
          <p:spPr>
            <a:xfrm>
              <a:off x="4717607" y="4749910"/>
              <a:ext cx="439296" cy="264061"/>
            </a:xfrm>
            <a:prstGeom prst="rect">
              <a:avLst/>
            </a:prstGeom>
            <a:noFill/>
            <a:ln>
              <a:noFill/>
            </a:ln>
          </p:spPr>
        </p:pic>
        <p:pic>
          <p:nvPicPr>
            <p:cNvPr id="151" name="Google Shape;151;p25"/>
            <p:cNvPicPr preferRelativeResize="0"/>
            <p:nvPr/>
          </p:nvPicPr>
          <p:blipFill rotWithShape="1">
            <a:blip r:embed="rId7">
              <a:alphaModFix/>
            </a:blip>
            <a:srcRect b="0" l="0" r="0" t="0"/>
            <a:stretch/>
          </p:blipFill>
          <p:spPr>
            <a:xfrm>
              <a:off x="6026117" y="4738420"/>
              <a:ext cx="289887" cy="302296"/>
            </a:xfrm>
            <a:prstGeom prst="rect">
              <a:avLst/>
            </a:prstGeom>
            <a:noFill/>
            <a:ln>
              <a:noFill/>
            </a:ln>
          </p:spPr>
        </p:pic>
      </p:grpSp>
      <p:sp>
        <p:nvSpPr>
          <p:cNvPr id="152" name="Google Shape;152;p25"/>
          <p:cNvSpPr/>
          <p:nvPr/>
        </p:nvSpPr>
        <p:spPr>
          <a:xfrm rot="5400000">
            <a:off x="232114" y="4888077"/>
            <a:ext cx="1096681" cy="803056"/>
          </a:xfrm>
          <a:prstGeom prst="bentUpArrow">
            <a:avLst>
              <a:gd fmla="val 25000" name="adj1"/>
              <a:gd fmla="val 25000" name="adj2"/>
              <a:gd fmla="val 25000" name="adj3"/>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153" name="Google Shape;153;p25"/>
          <p:cNvPicPr preferRelativeResize="0"/>
          <p:nvPr/>
        </p:nvPicPr>
        <p:blipFill rotWithShape="1">
          <a:blip r:embed="rId8">
            <a:alphaModFix/>
          </a:blip>
          <a:srcRect b="0" l="0" r="0" t="0"/>
          <a:stretch/>
        </p:blipFill>
        <p:spPr>
          <a:xfrm>
            <a:off x="1214320" y="4741265"/>
            <a:ext cx="1679899" cy="2065537"/>
          </a:xfrm>
          <a:prstGeom prst="rect">
            <a:avLst/>
          </a:prstGeom>
          <a:noFill/>
          <a:ln cap="flat" cmpd="sng" w="9525">
            <a:solidFill>
              <a:srgbClr val="395E89"/>
            </a:solidFill>
            <a:prstDash val="solid"/>
            <a:round/>
            <a:headEnd len="sm" w="sm" type="none"/>
            <a:tailEnd len="sm" w="sm" type="none"/>
          </a:ln>
        </p:spPr>
      </p:pic>
      <p:sp>
        <p:nvSpPr>
          <p:cNvPr id="154" name="Google Shape;154;p25"/>
          <p:cNvSpPr txBox="1"/>
          <p:nvPr/>
        </p:nvSpPr>
        <p:spPr>
          <a:xfrm>
            <a:off x="2934729" y="4336405"/>
            <a:ext cx="567584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800" u="none" cap="none" strike="noStrike">
                <a:solidFill>
                  <a:srgbClr val="000000"/>
                </a:solidFill>
                <a:latin typeface="Calibri"/>
                <a:ea typeface="Calibri"/>
                <a:cs typeface="Calibri"/>
                <a:sym typeface="Calibri"/>
              </a:rPr>
              <a:t>Information exchange with CEOS &amp; CGMS space agencies:</a:t>
            </a:r>
            <a:endParaRPr/>
          </a:p>
        </p:txBody>
      </p:sp>
      <p:sp>
        <p:nvSpPr>
          <p:cNvPr id="155" name="Google Shape;155;p25"/>
          <p:cNvSpPr txBox="1"/>
          <p:nvPr/>
        </p:nvSpPr>
        <p:spPr>
          <a:xfrm>
            <a:off x="4453199" y="6600804"/>
            <a:ext cx="149974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400" u="none" cap="none" strike="noStrike">
                <a:solidFill>
                  <a:srgbClr val="000000"/>
                </a:solidFill>
                <a:latin typeface="Calibri"/>
                <a:ea typeface="Calibri"/>
                <a:cs typeface="Calibri"/>
                <a:sym typeface="Calibri"/>
              </a:rPr>
              <a:t>Space agencies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6"/>
          <p:cNvSpPr txBox="1"/>
          <p:nvPr>
            <p:ph type="title"/>
          </p:nvPr>
        </p:nvSpPr>
        <p:spPr>
          <a:xfrm>
            <a:off x="1769474" y="148819"/>
            <a:ext cx="8926877" cy="11430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Arial"/>
              <a:buNone/>
            </a:pPr>
            <a:r>
              <a:rPr b="1" lang="en-GB" sz="2400">
                <a:latin typeface="Arial"/>
                <a:ea typeface="Arial"/>
                <a:cs typeface="Arial"/>
                <a:sym typeface="Arial"/>
              </a:rPr>
              <a:t>Systematic Observations Required for Mitigation</a:t>
            </a:r>
            <a:br>
              <a:rPr b="1" lang="en-GB" sz="1067">
                <a:latin typeface="Arial"/>
                <a:ea typeface="Arial"/>
                <a:cs typeface="Arial"/>
                <a:sym typeface="Arial"/>
              </a:rPr>
            </a:br>
            <a:br>
              <a:rPr b="1" lang="en-GB" sz="2133">
                <a:latin typeface="Arial"/>
                <a:ea typeface="Arial"/>
                <a:cs typeface="Arial"/>
                <a:sym typeface="Arial"/>
              </a:rPr>
            </a:br>
            <a:r>
              <a:rPr lang="en-GB" sz="1467">
                <a:solidFill>
                  <a:srgbClr val="000000"/>
                </a:solidFill>
                <a:latin typeface="Arial"/>
                <a:ea typeface="Arial"/>
                <a:cs typeface="Arial"/>
                <a:sym typeface="Arial"/>
              </a:rPr>
              <a:t>A. von Bargen (DLR), J. Privette (NOAA), M. Dowell (EC), F. M. Seifert (ESA)</a:t>
            </a:r>
            <a:br>
              <a:rPr lang="en-GB" sz="1467">
                <a:solidFill>
                  <a:srgbClr val="000000"/>
                </a:solidFill>
                <a:latin typeface="Arial"/>
                <a:ea typeface="Arial"/>
                <a:cs typeface="Arial"/>
                <a:sym typeface="Arial"/>
              </a:rPr>
            </a:br>
            <a:r>
              <a:rPr lang="en-GB" sz="1467">
                <a:solidFill>
                  <a:srgbClr val="000000"/>
                </a:solidFill>
                <a:latin typeface="Arial"/>
                <a:ea typeface="Arial"/>
                <a:cs typeface="Arial"/>
                <a:sym typeface="Arial"/>
              </a:rPr>
              <a:t>on behalf of the Systematic Observations Community</a:t>
            </a:r>
            <a:endParaRPr b="1" sz="1467">
              <a:latin typeface="Arial"/>
              <a:ea typeface="Arial"/>
              <a:cs typeface="Arial"/>
              <a:sym typeface="Arial"/>
            </a:endParaRPr>
          </a:p>
        </p:txBody>
      </p:sp>
      <p:pic>
        <p:nvPicPr>
          <p:cNvPr id="161" name="Google Shape;161;p26"/>
          <p:cNvPicPr preferRelativeResize="0"/>
          <p:nvPr/>
        </p:nvPicPr>
        <p:blipFill rotWithShape="1">
          <a:blip r:embed="rId3">
            <a:alphaModFix/>
          </a:blip>
          <a:srcRect b="0" l="0" r="0" t="0"/>
          <a:stretch/>
        </p:blipFill>
        <p:spPr>
          <a:xfrm>
            <a:off x="50801" y="1539740"/>
            <a:ext cx="7477519" cy="2305416"/>
          </a:xfrm>
          <a:prstGeom prst="rect">
            <a:avLst/>
          </a:prstGeom>
          <a:noFill/>
          <a:ln>
            <a:noFill/>
          </a:ln>
        </p:spPr>
      </p:pic>
      <p:pic>
        <p:nvPicPr>
          <p:cNvPr id="162" name="Google Shape;162;p26"/>
          <p:cNvPicPr preferRelativeResize="0"/>
          <p:nvPr/>
        </p:nvPicPr>
        <p:blipFill rotWithShape="1">
          <a:blip r:embed="rId4">
            <a:alphaModFix/>
          </a:blip>
          <a:srcRect b="0" l="0" r="0" t="0"/>
          <a:stretch/>
        </p:blipFill>
        <p:spPr>
          <a:xfrm>
            <a:off x="5635611" y="4070090"/>
            <a:ext cx="4393651" cy="2615873"/>
          </a:xfrm>
          <a:prstGeom prst="rect">
            <a:avLst/>
          </a:prstGeom>
          <a:solidFill>
            <a:srgbClr val="002060"/>
          </a:solidFill>
          <a:ln>
            <a:noFill/>
          </a:ln>
        </p:spPr>
      </p:pic>
      <p:sp>
        <p:nvSpPr>
          <p:cNvPr id="163" name="Google Shape;163;p26"/>
          <p:cNvSpPr txBox="1"/>
          <p:nvPr/>
        </p:nvSpPr>
        <p:spPr>
          <a:xfrm>
            <a:off x="4002918" y="4100640"/>
            <a:ext cx="1602756" cy="2553776"/>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333" u="none" cap="none" strike="noStrike">
                <a:solidFill>
                  <a:srgbClr val="000000"/>
                </a:solidFill>
                <a:latin typeface="Arial"/>
                <a:ea typeface="Arial"/>
                <a:cs typeface="Arial"/>
                <a:sym typeface="Arial"/>
              </a:rPr>
              <a:t>Bottom-up GHG National Inventories </a:t>
            </a:r>
            <a:r>
              <a:rPr b="0" i="0" lang="en-GB" sz="1333" u="none" cap="none" strike="noStrike">
                <a:solidFill>
                  <a:srgbClr val="000000"/>
                </a:solidFill>
                <a:latin typeface="Arial"/>
                <a:ea typeface="Arial"/>
                <a:cs typeface="Arial"/>
                <a:sym typeface="Arial"/>
              </a:rPr>
              <a:t>can be combined with Top-down GHG estimates to produce a more complete and transparent input to the Global Stocktakes</a:t>
            </a:r>
            <a:r>
              <a:rPr b="1" i="0" lang="en-GB" sz="1333" u="none" cap="none" strike="noStrike">
                <a:solidFill>
                  <a:srgbClr val="000000"/>
                </a:solidFill>
                <a:latin typeface="Arial"/>
                <a:ea typeface="Arial"/>
                <a:cs typeface="Arial"/>
                <a:sym typeface="Arial"/>
              </a:rPr>
              <a:t> </a:t>
            </a:r>
            <a:r>
              <a:rPr b="0" i="0" lang="en-GB" sz="1333" u="none" cap="none" strike="noStrike">
                <a:solidFill>
                  <a:srgbClr val="000000"/>
                </a:solidFill>
                <a:latin typeface="Arial"/>
                <a:ea typeface="Arial"/>
                <a:cs typeface="Arial"/>
                <a:sym typeface="Arial"/>
              </a:rPr>
              <a:t>(GST).</a:t>
            </a:r>
            <a:endParaRPr/>
          </a:p>
          <a:p>
            <a:pPr indent="0" lvl="0" marL="0" marR="0" rtl="0" algn="l">
              <a:lnSpc>
                <a:spcPct val="100000"/>
              </a:lnSpc>
              <a:spcBef>
                <a:spcPts val="0"/>
              </a:spcBef>
              <a:spcAft>
                <a:spcPts val="0"/>
              </a:spcAft>
              <a:buNone/>
            </a:pPr>
            <a:r>
              <a:t/>
            </a:r>
            <a:endParaRPr b="1" i="0" sz="1333" u="none" cap="none" strike="noStrike">
              <a:solidFill>
                <a:srgbClr val="000000"/>
              </a:solidFill>
              <a:latin typeface="Arial"/>
              <a:ea typeface="Arial"/>
              <a:cs typeface="Arial"/>
              <a:sym typeface="Arial"/>
            </a:endParaRPr>
          </a:p>
        </p:txBody>
      </p:sp>
      <p:pic>
        <p:nvPicPr>
          <p:cNvPr id="164" name="Google Shape;164;p26"/>
          <p:cNvPicPr preferRelativeResize="0"/>
          <p:nvPr/>
        </p:nvPicPr>
        <p:blipFill rotWithShape="1">
          <a:blip r:embed="rId5">
            <a:alphaModFix/>
          </a:blip>
          <a:srcRect b="0" l="0" r="0" t="0"/>
          <a:stretch/>
        </p:blipFill>
        <p:spPr>
          <a:xfrm>
            <a:off x="7576033" y="2007050"/>
            <a:ext cx="1616543" cy="1504924"/>
          </a:xfrm>
          <a:prstGeom prst="rect">
            <a:avLst/>
          </a:prstGeom>
          <a:noFill/>
          <a:ln>
            <a:noFill/>
          </a:ln>
        </p:spPr>
      </p:pic>
      <p:sp>
        <p:nvSpPr>
          <p:cNvPr id="165" name="Google Shape;165;p26"/>
          <p:cNvSpPr txBox="1"/>
          <p:nvPr/>
        </p:nvSpPr>
        <p:spPr>
          <a:xfrm>
            <a:off x="9254778" y="1742864"/>
            <a:ext cx="2886423" cy="1969139"/>
          </a:xfrm>
          <a:prstGeom prst="rect">
            <a:avLst/>
          </a:prstGeom>
          <a:solidFill>
            <a:srgbClr val="B7CCE4"/>
          </a:solid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b="1" i="0" lang="en-GB" sz="1333" u="none" cap="none" strike="noStrike">
                <a:solidFill>
                  <a:schemeClr val="dk1"/>
                </a:solidFill>
                <a:latin typeface="Calibri"/>
                <a:ea typeface="Calibri"/>
                <a:cs typeface="Calibri"/>
                <a:sym typeface="Calibri"/>
              </a:rPr>
              <a:t>Top-Down GHG Estimates</a:t>
            </a:r>
            <a:endParaRPr/>
          </a:p>
          <a:p>
            <a:pPr indent="0" lvl="0" marL="0" marR="0" rtl="0" algn="l">
              <a:lnSpc>
                <a:spcPct val="100000"/>
              </a:lnSpc>
              <a:spcBef>
                <a:spcPts val="0"/>
              </a:spcBef>
              <a:spcAft>
                <a:spcPts val="0"/>
              </a:spcAft>
              <a:buNone/>
            </a:pPr>
            <a:r>
              <a:rPr b="0" i="0" lang="en-GB" sz="1333" u="none" cap="none" strike="noStrike">
                <a:solidFill>
                  <a:schemeClr val="dk1"/>
                </a:solidFill>
                <a:latin typeface="Calibri"/>
                <a:ea typeface="Calibri"/>
                <a:cs typeface="Calibri"/>
                <a:sym typeface="Calibri"/>
              </a:rPr>
              <a:t>Space- and ground-based measurements of atmospheric carbon dioxide (CO</a:t>
            </a:r>
            <a:r>
              <a:rPr b="0" baseline="-25000" i="0" lang="en-GB" sz="1333" u="none" cap="none" strike="noStrike">
                <a:solidFill>
                  <a:schemeClr val="dk1"/>
                </a:solidFill>
                <a:latin typeface="Calibri"/>
                <a:ea typeface="Calibri"/>
                <a:cs typeface="Calibri"/>
                <a:sym typeface="Calibri"/>
              </a:rPr>
              <a:t>2</a:t>
            </a:r>
            <a:r>
              <a:rPr b="0" i="0" lang="en-GB" sz="1333" u="none" cap="none" strike="noStrike">
                <a:solidFill>
                  <a:schemeClr val="dk1"/>
                </a:solidFill>
                <a:latin typeface="Calibri"/>
                <a:ea typeface="Calibri"/>
                <a:cs typeface="Calibri"/>
                <a:sym typeface="Calibri"/>
              </a:rPr>
              <a:t>) and methane (CH</a:t>
            </a:r>
            <a:r>
              <a:rPr b="0" baseline="-25000" i="0" lang="en-GB" sz="1333" u="none" cap="none" strike="noStrike">
                <a:solidFill>
                  <a:schemeClr val="dk1"/>
                </a:solidFill>
                <a:latin typeface="Calibri"/>
                <a:ea typeface="Calibri"/>
                <a:cs typeface="Calibri"/>
                <a:sym typeface="Calibri"/>
              </a:rPr>
              <a:t>4</a:t>
            </a:r>
            <a:r>
              <a:rPr b="0" i="0" lang="en-GB" sz="1333" u="none" cap="none" strike="noStrike">
                <a:solidFill>
                  <a:schemeClr val="dk1"/>
                </a:solidFill>
                <a:latin typeface="Calibri"/>
                <a:ea typeface="Calibri"/>
                <a:cs typeface="Calibri"/>
                <a:sym typeface="Calibri"/>
              </a:rPr>
              <a:t>) are analyzed with atmospheric transport models to estimate Greenhouse Gas (GHG) emissions and removals from human activities and the natural land and ocean.</a:t>
            </a:r>
            <a:endParaRPr b="0" i="0" sz="1333" u="none" cap="none" strike="noStrike">
              <a:solidFill>
                <a:srgbClr val="000000"/>
              </a:solidFill>
              <a:latin typeface="Calibri"/>
              <a:ea typeface="Calibri"/>
              <a:cs typeface="Calibri"/>
              <a:sym typeface="Calibri"/>
            </a:endParaRPr>
          </a:p>
        </p:txBody>
      </p:sp>
      <p:grpSp>
        <p:nvGrpSpPr>
          <p:cNvPr id="166" name="Google Shape;166;p26"/>
          <p:cNvGrpSpPr/>
          <p:nvPr/>
        </p:nvGrpSpPr>
        <p:grpSpPr>
          <a:xfrm>
            <a:off x="1702017" y="4086555"/>
            <a:ext cx="2451407" cy="1228440"/>
            <a:chOff x="6449802" y="3814215"/>
            <a:chExt cx="1838555" cy="921330"/>
          </a:xfrm>
        </p:grpSpPr>
        <p:grpSp>
          <p:nvGrpSpPr>
            <p:cNvPr id="167" name="Google Shape;167;p26"/>
            <p:cNvGrpSpPr/>
            <p:nvPr/>
          </p:nvGrpSpPr>
          <p:grpSpPr>
            <a:xfrm>
              <a:off x="6468647" y="3814215"/>
              <a:ext cx="1819710" cy="921330"/>
              <a:chOff x="76949" y="3220137"/>
              <a:chExt cx="5111437" cy="2587954"/>
            </a:xfrm>
          </p:grpSpPr>
          <p:grpSp>
            <p:nvGrpSpPr>
              <p:cNvPr id="168" name="Google Shape;168;p26"/>
              <p:cNvGrpSpPr/>
              <p:nvPr/>
            </p:nvGrpSpPr>
            <p:grpSpPr>
              <a:xfrm>
                <a:off x="164098" y="3220137"/>
                <a:ext cx="4809346" cy="2498042"/>
                <a:chOff x="2708342" y="1151467"/>
                <a:chExt cx="6393074" cy="3307636"/>
              </a:xfrm>
            </p:grpSpPr>
            <p:sp>
              <p:nvSpPr>
                <p:cNvPr id="169" name="Google Shape;169;p26"/>
                <p:cNvSpPr/>
                <p:nvPr/>
              </p:nvSpPr>
              <p:spPr>
                <a:xfrm>
                  <a:off x="2708342" y="1151467"/>
                  <a:ext cx="6393074" cy="3307636"/>
                </a:xfrm>
                <a:prstGeom prst="rect">
                  <a:avLst/>
                </a:prstGeom>
                <a:solidFill>
                  <a:schemeClr val="lt1"/>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0" name="Google Shape;170;p26"/>
                <p:cNvSpPr/>
                <p:nvPr/>
              </p:nvSpPr>
              <p:spPr>
                <a:xfrm rot="5400000">
                  <a:off x="5133211" y="1875311"/>
                  <a:ext cx="1269600" cy="1185000"/>
                </a:xfrm>
                <a:prstGeom prst="foldedCorner">
                  <a:avLst>
                    <a:gd fmla="val 16667" name="adj"/>
                  </a:avLst>
                </a:prstGeom>
                <a:no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nvGrpSpPr>
                <p:cNvPr id="171" name="Google Shape;171;p26"/>
                <p:cNvGrpSpPr/>
                <p:nvPr/>
              </p:nvGrpSpPr>
              <p:grpSpPr>
                <a:xfrm>
                  <a:off x="2754615" y="1238269"/>
                  <a:ext cx="6267669" cy="2493956"/>
                  <a:chOff x="2797858" y="4139421"/>
                  <a:chExt cx="3660594" cy="1269706"/>
                </a:xfrm>
              </p:grpSpPr>
              <p:pic>
                <p:nvPicPr>
                  <p:cNvPr id="172" name="Google Shape;172;p26"/>
                  <p:cNvPicPr preferRelativeResize="0"/>
                  <p:nvPr/>
                </p:nvPicPr>
                <p:blipFill rotWithShape="1">
                  <a:blip r:embed="rId6">
                    <a:alphaModFix/>
                  </a:blip>
                  <a:srcRect b="0" l="0" r="0" t="0"/>
                  <a:stretch/>
                </p:blipFill>
                <p:spPr>
                  <a:xfrm>
                    <a:off x="2797858" y="4139425"/>
                    <a:ext cx="3569433" cy="1269702"/>
                  </a:xfrm>
                  <a:prstGeom prst="rect">
                    <a:avLst/>
                  </a:prstGeom>
                  <a:noFill/>
                  <a:ln cap="flat" cmpd="sng" w="9525">
                    <a:solidFill>
                      <a:schemeClr val="dk1"/>
                    </a:solidFill>
                    <a:prstDash val="solid"/>
                    <a:round/>
                    <a:headEnd len="sm" w="sm" type="none"/>
                    <a:tailEnd len="sm" w="sm" type="none"/>
                  </a:ln>
                </p:spPr>
              </p:pic>
              <p:sp>
                <p:nvSpPr>
                  <p:cNvPr id="173" name="Google Shape;173;p26"/>
                  <p:cNvSpPr/>
                  <p:nvPr/>
                </p:nvSpPr>
                <p:spPr>
                  <a:xfrm flipH="1">
                    <a:off x="4852893" y="4139421"/>
                    <a:ext cx="1605559" cy="401051"/>
                  </a:xfrm>
                  <a:prstGeom prst="foldedCorner">
                    <a:avLst>
                      <a:gd fmla="val 50000" name="adj"/>
                    </a:avLst>
                  </a:prstGeom>
                  <a:blipFill rotWithShape="1">
                    <a:blip r:embed="rId7">
                      <a:alphaModFix/>
                    </a:blip>
                    <a:stretch>
                      <a:fillRect b="-67939" l="367538" r="100000" t="-46657"/>
                    </a:stretch>
                  </a:blip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rPr b="0" i="0" lang="en-GB" sz="1400" u="none" cap="none" strike="noStrike">
                        <a:solidFill>
                          <a:srgbClr val="0F243E"/>
                        </a:solidFill>
                        <a:latin typeface="Arial"/>
                        <a:ea typeface="Arial"/>
                        <a:cs typeface="Arial"/>
                        <a:sym typeface="Arial"/>
                      </a:rPr>
                      <a:t>              </a:t>
                    </a:r>
                    <a:endParaRPr b="0" i="0" sz="14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None/>
                    </a:pPr>
                    <a:r>
                      <a:rPr b="0" i="0" lang="en-GB" sz="1400" u="none" cap="none" strike="noStrike">
                        <a:solidFill>
                          <a:srgbClr val="0F243E"/>
                        </a:solidFill>
                        <a:latin typeface="Arial"/>
                        <a:ea typeface="Arial"/>
                        <a:cs typeface="Arial"/>
                        <a:sym typeface="Arial"/>
                      </a:rPr>
                      <a:t>	</a:t>
                    </a:r>
                    <a:endParaRPr b="0" i="0" sz="1400" u="none" cap="none" strike="noStrike">
                      <a:solidFill>
                        <a:schemeClr val="dk1"/>
                      </a:solidFill>
                      <a:latin typeface="Verdana"/>
                      <a:ea typeface="Verdana"/>
                      <a:cs typeface="Verdana"/>
                      <a:sym typeface="Verdana"/>
                    </a:endParaRPr>
                  </a:p>
                </p:txBody>
              </p:sp>
              <p:sp>
                <p:nvSpPr>
                  <p:cNvPr id="174" name="Google Shape;174;p26"/>
                  <p:cNvSpPr/>
                  <p:nvPr/>
                </p:nvSpPr>
                <p:spPr>
                  <a:xfrm>
                    <a:off x="2797858" y="4139423"/>
                    <a:ext cx="1492200" cy="1269600"/>
                  </a:xfrm>
                  <a:prstGeom prst="foldedCorner">
                    <a:avLst>
                      <a:gd fmla="val 44903" name="adj"/>
                    </a:avLst>
                  </a:prstGeom>
                  <a:blipFill rotWithShape="1">
                    <a:blip r:embed="rId8">
                      <a:alphaModFix/>
                    </a:blip>
                    <a:stretch>
                      <a:fillRect b="0" l="0" r="0" t="0"/>
                    </a:stretch>
                  </a:blip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175" name="Google Shape;175;p26"/>
                <p:cNvSpPr txBox="1"/>
                <p:nvPr/>
              </p:nvSpPr>
              <p:spPr>
                <a:xfrm>
                  <a:off x="5733069" y="2373871"/>
                  <a:ext cx="1882040" cy="1373498"/>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None/>
                  </a:pPr>
                  <a:r>
                    <a:rPr b="0" i="0" lang="en-GB" sz="800" u="none" cap="none" strike="noStrike">
                      <a:solidFill>
                        <a:schemeClr val="lt1"/>
                      </a:solidFill>
                      <a:latin typeface="Arial"/>
                      <a:ea typeface="Arial"/>
                      <a:cs typeface="Arial"/>
                      <a:sym typeface="Arial"/>
                    </a:rPr>
                    <a:t>NASA 2020</a:t>
                  </a:r>
                  <a:endParaRPr b="0" i="0" sz="8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None/>
                  </a:pPr>
                  <a:r>
                    <a:rPr b="0" i="0" lang="en-GB" sz="800" u="none" cap="none" strike="noStrike">
                      <a:solidFill>
                        <a:schemeClr val="lt1"/>
                      </a:solidFill>
                      <a:latin typeface="Arial"/>
                      <a:ea typeface="Arial"/>
                      <a:cs typeface="Arial"/>
                      <a:sym typeface="Arial"/>
                    </a:rPr>
                    <a:t>GEDI </a:t>
                  </a:r>
                  <a:endParaRPr b="0" i="0" sz="800" u="none" cap="none" strike="noStrike">
                    <a:solidFill>
                      <a:schemeClr val="dk1"/>
                    </a:solidFill>
                    <a:latin typeface="Verdana"/>
                    <a:ea typeface="Verdana"/>
                    <a:cs typeface="Verdana"/>
                    <a:sym typeface="Verdana"/>
                  </a:endParaRPr>
                </a:p>
              </p:txBody>
            </p:sp>
            <p:pic>
              <p:nvPicPr>
                <p:cNvPr id="176" name="Google Shape;176;p26"/>
                <p:cNvPicPr preferRelativeResize="0"/>
                <p:nvPr/>
              </p:nvPicPr>
              <p:blipFill rotWithShape="1">
                <a:blip r:embed="rId9">
                  <a:alphaModFix/>
                </a:blip>
                <a:srcRect b="0" l="0" r="0" t="0"/>
                <a:stretch/>
              </p:blipFill>
              <p:spPr>
                <a:xfrm rot="5400000">
                  <a:off x="5687841" y="3088350"/>
                  <a:ext cx="316109" cy="1796182"/>
                </a:xfrm>
                <a:prstGeom prst="rect">
                  <a:avLst/>
                </a:prstGeom>
                <a:noFill/>
                <a:ln>
                  <a:noFill/>
                </a:ln>
              </p:spPr>
            </p:pic>
            <p:pic>
              <p:nvPicPr>
                <p:cNvPr id="177" name="Google Shape;177;p26"/>
                <p:cNvPicPr preferRelativeResize="0"/>
                <p:nvPr/>
              </p:nvPicPr>
              <p:blipFill rotWithShape="1">
                <a:blip r:embed="rId10">
                  <a:alphaModFix/>
                </a:blip>
                <a:srcRect b="12377" l="19713" r="22543" t="75016"/>
                <a:stretch/>
              </p:blipFill>
              <p:spPr>
                <a:xfrm>
                  <a:off x="7018330" y="3790024"/>
                  <a:ext cx="2003958" cy="286430"/>
                </a:xfrm>
                <a:prstGeom prst="rect">
                  <a:avLst/>
                </a:prstGeom>
                <a:noFill/>
                <a:ln>
                  <a:noFill/>
                </a:ln>
              </p:spPr>
            </p:pic>
            <p:pic>
              <p:nvPicPr>
                <p:cNvPr id="178" name="Google Shape;178;p26"/>
                <p:cNvPicPr preferRelativeResize="0"/>
                <p:nvPr/>
              </p:nvPicPr>
              <p:blipFill rotWithShape="1">
                <a:blip r:embed="rId11">
                  <a:alphaModFix/>
                </a:blip>
                <a:srcRect b="0" l="0" r="0" t="0"/>
                <a:stretch/>
              </p:blipFill>
              <p:spPr>
                <a:xfrm rot="5400000">
                  <a:off x="3616344" y="3017936"/>
                  <a:ext cx="366836" cy="1911011"/>
                </a:xfrm>
                <a:prstGeom prst="rect">
                  <a:avLst/>
                </a:prstGeom>
                <a:noFill/>
                <a:ln>
                  <a:noFill/>
                </a:ln>
              </p:spPr>
            </p:pic>
          </p:grpSp>
          <p:sp>
            <p:nvSpPr>
              <p:cNvPr id="179" name="Google Shape;179;p26"/>
              <p:cNvSpPr/>
              <p:nvPr/>
            </p:nvSpPr>
            <p:spPr>
              <a:xfrm flipH="1">
                <a:off x="3448970" y="3294267"/>
                <a:ext cx="1326870" cy="1840239"/>
              </a:xfrm>
              <a:prstGeom prst="foldedCorner">
                <a:avLst>
                  <a:gd fmla="val 50000" name="adj"/>
                </a:avLst>
              </a:prstGeom>
              <a:blipFill rotWithShape="0">
                <a:blip r:embed="rId12">
                  <a:alphaModFix/>
                </a:blip>
                <a:stretch>
                  <a:fillRect b="-6958" l="-279378" r="-1168" t="-30910"/>
                </a:stretch>
              </a:blip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80" name="Google Shape;180;p26"/>
              <p:cNvSpPr txBox="1"/>
              <p:nvPr/>
            </p:nvSpPr>
            <p:spPr>
              <a:xfrm>
                <a:off x="3663887" y="3537330"/>
                <a:ext cx="1367961" cy="1037314"/>
              </a:xfrm>
              <a:prstGeom prst="rect">
                <a:avLst/>
              </a:prstGeom>
              <a:noFill/>
              <a:ln>
                <a:noFill/>
              </a:ln>
            </p:spPr>
            <p:txBody>
              <a:bodyPr anchorCtr="0" anchor="t" bIns="60925" lIns="121900" spcFirstLastPara="1" rIns="121900" wrap="square" tIns="60925">
                <a:spAutoFit/>
              </a:bodyPr>
              <a:lstStyle/>
              <a:p>
                <a:pPr indent="0" lvl="0" marL="0" marR="0" rtl="0" algn="r">
                  <a:lnSpc>
                    <a:spcPct val="100000"/>
                  </a:lnSpc>
                  <a:spcBef>
                    <a:spcPts val="0"/>
                  </a:spcBef>
                  <a:spcAft>
                    <a:spcPts val="0"/>
                  </a:spcAft>
                  <a:buNone/>
                </a:pPr>
                <a:r>
                  <a:rPr b="0" i="0" lang="en-GB" sz="800" u="none" cap="none" strike="noStrike">
                    <a:solidFill>
                      <a:srgbClr val="0F243E"/>
                    </a:solidFill>
                    <a:latin typeface="Arial"/>
                    <a:ea typeface="Arial"/>
                    <a:cs typeface="Arial"/>
                    <a:sym typeface="Arial"/>
                  </a:rPr>
                  <a:t>NASA 2020</a:t>
                </a:r>
                <a:endParaRPr b="0" i="0" sz="800" u="none" cap="none" strike="noStrike">
                  <a:solidFill>
                    <a:schemeClr val="dk1"/>
                  </a:solidFill>
                  <a:latin typeface="Verdana"/>
                  <a:ea typeface="Verdana"/>
                  <a:cs typeface="Verdana"/>
                  <a:sym typeface="Verdana"/>
                </a:endParaRPr>
              </a:p>
              <a:p>
                <a:pPr indent="0" lvl="0" marL="0" marR="0" rtl="0" algn="r">
                  <a:lnSpc>
                    <a:spcPct val="100000"/>
                  </a:lnSpc>
                  <a:spcBef>
                    <a:spcPts val="0"/>
                  </a:spcBef>
                  <a:spcAft>
                    <a:spcPts val="0"/>
                  </a:spcAft>
                  <a:buNone/>
                </a:pPr>
                <a:r>
                  <a:rPr b="0" i="0" lang="en-GB" sz="800" u="none" cap="none" strike="noStrike">
                    <a:solidFill>
                      <a:srgbClr val="0F243E"/>
                    </a:solidFill>
                    <a:latin typeface="Arial"/>
                    <a:ea typeface="Arial"/>
                    <a:cs typeface="Arial"/>
                    <a:sym typeface="Arial"/>
                  </a:rPr>
                  <a:t>JPL</a:t>
                </a:r>
                <a:endParaRPr b="0" i="0" sz="800" u="none" cap="none" strike="noStrike">
                  <a:solidFill>
                    <a:schemeClr val="dk1"/>
                  </a:solidFill>
                  <a:latin typeface="Verdana"/>
                  <a:ea typeface="Verdana"/>
                  <a:cs typeface="Verdana"/>
                  <a:sym typeface="Verdana"/>
                </a:endParaRPr>
              </a:p>
            </p:txBody>
          </p:sp>
          <p:sp>
            <p:nvSpPr>
              <p:cNvPr id="181" name="Google Shape;181;p26"/>
              <p:cNvSpPr txBox="1"/>
              <p:nvPr/>
            </p:nvSpPr>
            <p:spPr>
              <a:xfrm>
                <a:off x="76949" y="5289491"/>
                <a:ext cx="5111437" cy="5186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b="0" i="0" lang="en-GB" sz="800" u="none" cap="none" strike="noStrike">
                    <a:solidFill>
                      <a:schemeClr val="dk1"/>
                    </a:solidFill>
                    <a:latin typeface="Arial"/>
                    <a:ea typeface="Arial"/>
                    <a:cs typeface="Arial"/>
                    <a:sym typeface="Arial"/>
                  </a:rPr>
                  <a:t>Aboveground Biomass Density (Mg/ha)</a:t>
                </a:r>
                <a:endParaRPr b="0" i="0" sz="800" u="none" cap="none" strike="noStrike">
                  <a:solidFill>
                    <a:schemeClr val="dk1"/>
                  </a:solidFill>
                  <a:latin typeface="Verdana"/>
                  <a:ea typeface="Verdana"/>
                  <a:cs typeface="Verdana"/>
                  <a:sym typeface="Verdana"/>
                </a:endParaRPr>
              </a:p>
            </p:txBody>
          </p:sp>
        </p:grpSp>
        <p:sp>
          <p:nvSpPr>
            <p:cNvPr id="182" name="Google Shape;182;p26"/>
            <p:cNvSpPr txBox="1"/>
            <p:nvPr/>
          </p:nvSpPr>
          <p:spPr>
            <a:xfrm>
              <a:off x="6449802" y="4111333"/>
              <a:ext cx="577597" cy="461624"/>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b="0" i="0" lang="en-GB" sz="800" u="none" cap="none" strike="noStrike">
                  <a:solidFill>
                    <a:schemeClr val="lt1"/>
                  </a:solidFill>
                  <a:latin typeface="Arial"/>
                  <a:ea typeface="Arial"/>
                  <a:cs typeface="Arial"/>
                  <a:sym typeface="Arial"/>
                </a:rPr>
                <a:t>ESA</a:t>
              </a:r>
              <a:endParaRPr/>
            </a:p>
            <a:p>
              <a:pPr indent="0" lvl="0" marL="0" marR="0" rtl="0" algn="l">
                <a:lnSpc>
                  <a:spcPct val="100000"/>
                </a:lnSpc>
                <a:spcBef>
                  <a:spcPts val="0"/>
                </a:spcBef>
                <a:spcAft>
                  <a:spcPts val="0"/>
                </a:spcAft>
                <a:buNone/>
              </a:pPr>
              <a:r>
                <a:rPr b="0" i="0" lang="en-GB" sz="800" u="none" cap="none" strike="noStrike">
                  <a:solidFill>
                    <a:schemeClr val="lt1"/>
                  </a:solidFill>
                  <a:latin typeface="Arial"/>
                  <a:ea typeface="Arial"/>
                  <a:cs typeface="Arial"/>
                  <a:sym typeface="Arial"/>
                </a:rPr>
                <a:t>2020</a:t>
              </a:r>
              <a:endParaRPr b="0" i="0" sz="8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None/>
              </a:pPr>
              <a:r>
                <a:rPr b="0" i="0" lang="en-GB" sz="800" u="none" cap="none" strike="noStrike">
                  <a:solidFill>
                    <a:schemeClr val="lt1"/>
                  </a:solidFill>
                  <a:latin typeface="Arial"/>
                  <a:ea typeface="Arial"/>
                  <a:cs typeface="Arial"/>
                  <a:sym typeface="Arial"/>
                </a:rPr>
                <a:t>CCI</a:t>
              </a:r>
              <a:endParaRPr b="0" i="0" sz="8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None/>
              </a:pPr>
              <a:r>
                <a:t/>
              </a:r>
              <a:endParaRPr b="0" i="0" sz="800" u="none" cap="none" strike="noStrike">
                <a:solidFill>
                  <a:schemeClr val="dk1"/>
                </a:solidFill>
                <a:latin typeface="Verdana"/>
                <a:ea typeface="Verdana"/>
                <a:cs typeface="Verdana"/>
                <a:sym typeface="Verdana"/>
              </a:endParaRPr>
            </a:p>
          </p:txBody>
        </p:sp>
      </p:grpSp>
      <p:sp>
        <p:nvSpPr>
          <p:cNvPr id="183" name="Google Shape;183;p26"/>
          <p:cNvSpPr/>
          <p:nvPr/>
        </p:nvSpPr>
        <p:spPr>
          <a:xfrm>
            <a:off x="50800" y="4094727"/>
            <a:ext cx="1676144" cy="2755434"/>
          </a:xfrm>
          <a:prstGeom prst="rect">
            <a:avLst/>
          </a:prstGeom>
          <a:solidFill>
            <a:srgbClr val="D6E3BC"/>
          </a:solidFill>
          <a:ln>
            <a:noFill/>
          </a:ln>
        </p:spPr>
        <p:txBody>
          <a:bodyPr anchorCtr="0" anchor="t" bIns="45700" lIns="91425" spcFirstLastPara="1" rIns="91425" wrap="square" tIns="45700">
            <a:spAutoFit/>
          </a:bodyPr>
          <a:lstStyle/>
          <a:p>
            <a:pPr indent="0" lvl="0" marL="0" marR="0" rtl="0" algn="l">
              <a:lnSpc>
                <a:spcPct val="119000"/>
              </a:lnSpc>
              <a:spcBef>
                <a:spcPts val="0"/>
              </a:spcBef>
              <a:spcAft>
                <a:spcPts val="0"/>
              </a:spcAft>
              <a:buNone/>
            </a:pPr>
            <a:r>
              <a:rPr b="0" i="0" lang="en-GB" sz="1333" u="none" cap="none" strike="noStrike">
                <a:solidFill>
                  <a:srgbClr val="000000"/>
                </a:solidFill>
                <a:latin typeface="Arial"/>
                <a:ea typeface="Arial"/>
                <a:cs typeface="Arial"/>
                <a:sym typeface="Arial"/>
              </a:rPr>
              <a:t>Agriculture, Forestry and Other Land Use (AFOLU) is the second largest source of emissions (after fossil fuel use) globally, and is the primary source of emissions in many developing nations</a:t>
            </a:r>
            <a:endParaRPr/>
          </a:p>
        </p:txBody>
      </p:sp>
      <p:grpSp>
        <p:nvGrpSpPr>
          <p:cNvPr id="184" name="Google Shape;184;p26"/>
          <p:cNvGrpSpPr/>
          <p:nvPr/>
        </p:nvGrpSpPr>
        <p:grpSpPr>
          <a:xfrm>
            <a:off x="1768512" y="5329408"/>
            <a:ext cx="2193888" cy="1341061"/>
            <a:chOff x="1529584" y="3997056"/>
            <a:chExt cx="1645416" cy="1005796"/>
          </a:xfrm>
        </p:grpSpPr>
        <p:pic>
          <p:nvPicPr>
            <p:cNvPr id="185" name="Google Shape;185;p26"/>
            <p:cNvPicPr preferRelativeResize="0"/>
            <p:nvPr/>
          </p:nvPicPr>
          <p:blipFill rotWithShape="1">
            <a:blip r:embed="rId13">
              <a:alphaModFix/>
            </a:blip>
            <a:srcRect b="0" l="0" r="0" t="0"/>
            <a:stretch/>
          </p:blipFill>
          <p:spPr>
            <a:xfrm>
              <a:off x="1529584" y="3997056"/>
              <a:ext cx="1645416" cy="974994"/>
            </a:xfrm>
            <a:prstGeom prst="rect">
              <a:avLst/>
            </a:prstGeom>
            <a:noFill/>
            <a:ln>
              <a:noFill/>
            </a:ln>
          </p:spPr>
        </p:pic>
        <p:sp>
          <p:nvSpPr>
            <p:cNvPr id="186" name="Google Shape;186;p26"/>
            <p:cNvSpPr txBox="1"/>
            <p:nvPr/>
          </p:nvSpPr>
          <p:spPr>
            <a:xfrm>
              <a:off x="1693264" y="4787401"/>
              <a:ext cx="1365250" cy="215451"/>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b="1" i="0" lang="en-GB" sz="1067" u="none" cap="none" strike="noStrike">
                  <a:solidFill>
                    <a:srgbClr val="92D050"/>
                  </a:solidFill>
                  <a:latin typeface="Calibri"/>
                  <a:ea typeface="Calibri"/>
                  <a:cs typeface="Calibri"/>
                  <a:sym typeface="Calibri"/>
                </a:rPr>
                <a:t>Global Mangrove Watch</a:t>
              </a:r>
              <a:endParaRPr b="0" i="0" sz="1067" u="none" cap="none" strike="noStrike">
                <a:solidFill>
                  <a:srgbClr val="92D050"/>
                </a:solidFill>
                <a:latin typeface="Verdana"/>
                <a:ea typeface="Verdana"/>
                <a:cs typeface="Verdana"/>
                <a:sym typeface="Verdana"/>
              </a:endParaRPr>
            </a:p>
          </p:txBody>
        </p:sp>
      </p:grpSp>
      <p:sp>
        <p:nvSpPr>
          <p:cNvPr id="187" name="Google Shape;187;p26"/>
          <p:cNvSpPr txBox="1"/>
          <p:nvPr/>
        </p:nvSpPr>
        <p:spPr>
          <a:xfrm>
            <a:off x="10054661" y="3886989"/>
            <a:ext cx="2086539" cy="2964017"/>
          </a:xfrm>
          <a:prstGeom prst="rect">
            <a:avLst/>
          </a:prstGeom>
          <a:solidFill>
            <a:srgbClr val="FFFF00"/>
          </a:solidFill>
          <a:ln>
            <a:noFill/>
          </a:ln>
        </p:spPr>
        <p:txBody>
          <a:bodyPr anchorCtr="0" anchor="t" bIns="45700" lIns="91425" spcFirstLastPara="1" rIns="91425" wrap="square" tIns="45700">
            <a:spAutoFit/>
          </a:bodyPr>
          <a:lstStyle/>
          <a:p>
            <a:pPr indent="-228594" lvl="0" marL="228594" marR="0" rtl="0" algn="l">
              <a:lnSpc>
                <a:spcPct val="100000"/>
              </a:lnSpc>
              <a:spcBef>
                <a:spcPts val="0"/>
              </a:spcBef>
              <a:spcAft>
                <a:spcPts val="0"/>
              </a:spcAft>
              <a:buClr>
                <a:srgbClr val="000000"/>
              </a:buClr>
              <a:buSzPts val="1333"/>
              <a:buFont typeface="Noto Sans Symbols"/>
              <a:buChar char="−"/>
            </a:pPr>
            <a:r>
              <a:rPr b="1" i="0" lang="en-GB" sz="1333" u="none" cap="none" strike="noStrike">
                <a:solidFill>
                  <a:srgbClr val="000000"/>
                </a:solidFill>
                <a:latin typeface="Arial"/>
                <a:ea typeface="Arial"/>
                <a:cs typeface="Arial"/>
                <a:sym typeface="Arial"/>
              </a:rPr>
              <a:t>Earth Observation </a:t>
            </a:r>
            <a:r>
              <a:rPr b="0" i="0" lang="en-GB" sz="1333" u="none" cap="none" strike="noStrike">
                <a:solidFill>
                  <a:srgbClr val="000000"/>
                </a:solidFill>
                <a:latin typeface="Arial"/>
                <a:ea typeface="Arial"/>
                <a:cs typeface="Arial"/>
                <a:sym typeface="Arial"/>
              </a:rPr>
              <a:t>community is supporting the GSTs.</a:t>
            </a:r>
            <a:endParaRPr/>
          </a:p>
          <a:p>
            <a:pPr indent="-228594" lvl="0" marL="228594" marR="0" rtl="0" algn="l">
              <a:lnSpc>
                <a:spcPct val="100000"/>
              </a:lnSpc>
              <a:spcBef>
                <a:spcPts val="0"/>
              </a:spcBef>
              <a:spcAft>
                <a:spcPts val="0"/>
              </a:spcAft>
              <a:buClr>
                <a:srgbClr val="000000"/>
              </a:buClr>
              <a:buSzPts val="1333"/>
              <a:buFont typeface="Noto Sans Symbols"/>
              <a:buChar char="−"/>
            </a:pPr>
            <a:r>
              <a:rPr b="1" i="0" lang="en-GB" sz="1333" u="none" cap="none" strike="noStrike">
                <a:solidFill>
                  <a:srgbClr val="000000"/>
                </a:solidFill>
                <a:latin typeface="Arial"/>
                <a:ea typeface="Arial"/>
                <a:cs typeface="Arial"/>
                <a:sym typeface="Arial"/>
              </a:rPr>
              <a:t>Space observation capabilities</a:t>
            </a:r>
            <a:r>
              <a:rPr b="0" i="0" lang="en-GB" sz="1333" u="none" cap="none" strike="noStrike">
                <a:solidFill>
                  <a:srgbClr val="000000"/>
                </a:solidFill>
                <a:latin typeface="Arial"/>
                <a:ea typeface="Arial"/>
                <a:cs typeface="Arial"/>
                <a:sym typeface="Arial"/>
              </a:rPr>
              <a:t> must evolve from research to operational (Goal: 2</a:t>
            </a:r>
            <a:r>
              <a:rPr b="0" baseline="30000" i="0" lang="en-GB" sz="1333" u="none" cap="none" strike="noStrike">
                <a:solidFill>
                  <a:srgbClr val="000000"/>
                </a:solidFill>
                <a:latin typeface="Arial"/>
                <a:ea typeface="Arial"/>
                <a:cs typeface="Arial"/>
                <a:sym typeface="Arial"/>
              </a:rPr>
              <a:t>nd</a:t>
            </a:r>
            <a:r>
              <a:rPr b="0" i="0" lang="en-GB" sz="1333" u="none" cap="none" strike="noStrike">
                <a:solidFill>
                  <a:srgbClr val="000000"/>
                </a:solidFill>
                <a:latin typeface="Arial"/>
                <a:ea typeface="Arial"/>
                <a:cs typeface="Arial"/>
                <a:sym typeface="Arial"/>
              </a:rPr>
              <a:t> GST) and sustained.</a:t>
            </a:r>
            <a:endParaRPr/>
          </a:p>
          <a:p>
            <a:pPr indent="-228594" lvl="0" marL="228594" marR="0" rtl="0" algn="l">
              <a:lnSpc>
                <a:spcPct val="100000"/>
              </a:lnSpc>
              <a:spcBef>
                <a:spcPts val="0"/>
              </a:spcBef>
              <a:spcAft>
                <a:spcPts val="0"/>
              </a:spcAft>
              <a:buClr>
                <a:srgbClr val="000000"/>
              </a:buClr>
              <a:buSzPts val="1333"/>
              <a:buFont typeface="Noto Sans Symbols"/>
              <a:buChar char="−"/>
            </a:pPr>
            <a:r>
              <a:rPr b="0" i="0" lang="en-GB" sz="1333" u="none" cap="none" strike="noStrike">
                <a:solidFill>
                  <a:srgbClr val="000000"/>
                </a:solidFill>
                <a:latin typeface="Arial"/>
                <a:ea typeface="Arial"/>
                <a:cs typeface="Arial"/>
                <a:sym typeface="Arial"/>
              </a:rPr>
              <a:t>A sustained systems approach provides a seamless flow of reliable information to national stakeholders</a:t>
            </a:r>
            <a:endParaRPr/>
          </a:p>
        </p:txBody>
      </p:sp>
      <p:sp>
        <p:nvSpPr>
          <p:cNvPr id="188" name="Google Shape;188;p26"/>
          <p:cNvSpPr txBox="1"/>
          <p:nvPr/>
        </p:nvSpPr>
        <p:spPr>
          <a:xfrm>
            <a:off x="5869173" y="1482980"/>
            <a:ext cx="2233304" cy="3796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867" u="none" cap="none" strike="noStrike">
                <a:solidFill>
                  <a:srgbClr val="000000"/>
                </a:solidFill>
                <a:latin typeface="Arial"/>
                <a:ea typeface="Arial"/>
                <a:cs typeface="Arial"/>
                <a:sym typeface="Arial"/>
              </a:rPr>
              <a:t>Earth Observations</a:t>
            </a:r>
            <a:endParaRPr/>
          </a:p>
        </p:txBody>
      </p:sp>
      <p:sp>
        <p:nvSpPr>
          <p:cNvPr id="189" name="Google Shape;189;p26"/>
          <p:cNvSpPr/>
          <p:nvPr/>
        </p:nvSpPr>
        <p:spPr>
          <a:xfrm>
            <a:off x="4382814" y="6643630"/>
            <a:ext cx="8057652"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800" u="none" cap="none" strike="noStrike">
                <a:solidFill>
                  <a:srgbClr val="000000"/>
                </a:solidFill>
                <a:highlight>
                  <a:srgbClr val="00FF00"/>
                </a:highlight>
                <a:latin typeface="Arial"/>
                <a:ea typeface="Arial"/>
                <a:cs typeface="Arial"/>
                <a:sym typeface="Arial"/>
              </a:rPr>
              <a:t>See also at https://ceos.org/gst and https://unfccc.int/sites/default/files/resource/202203012343_SO_in_GST_2022_final.pdf</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g17f4d189020_0_0"/>
          <p:cNvSpPr txBox="1"/>
          <p:nvPr>
            <p:ph idx="1" type="body"/>
          </p:nvPr>
        </p:nvSpPr>
        <p:spPr>
          <a:xfrm>
            <a:off x="324233" y="1558533"/>
            <a:ext cx="11495400" cy="4662900"/>
          </a:xfrm>
          <a:prstGeom prst="rect">
            <a:avLst/>
          </a:prstGeom>
        </p:spPr>
        <p:txBody>
          <a:bodyPr anchorCtr="0" anchor="t" bIns="45700" lIns="91425" spcFirstLastPara="1" rIns="91425" wrap="square" tIns="45700">
            <a:noAutofit/>
          </a:bodyPr>
          <a:lstStyle/>
          <a:p>
            <a:pPr indent="-400050" lvl="0" marL="457200" rtl="0" algn="l">
              <a:spcBef>
                <a:spcPts val="1000"/>
              </a:spcBef>
              <a:spcAft>
                <a:spcPts val="0"/>
              </a:spcAft>
              <a:buSzPts val="2700"/>
              <a:buChar char="❖"/>
            </a:pPr>
            <a:r>
              <a:rPr lang="en-GB" sz="2700"/>
              <a:t>GCOS Implementation Plan had been drafted in 2022</a:t>
            </a:r>
            <a:endParaRPr sz="2700"/>
          </a:p>
          <a:p>
            <a:pPr indent="-400050" lvl="0" marL="457200" rtl="0" algn="l">
              <a:spcBef>
                <a:spcPts val="0"/>
              </a:spcBef>
              <a:spcAft>
                <a:spcPts val="0"/>
              </a:spcAft>
              <a:buSzPts val="2700"/>
              <a:buChar char="❖"/>
            </a:pPr>
            <a:r>
              <a:rPr lang="en-GB" sz="2700"/>
              <a:t>WGClimate had been requested for review:</a:t>
            </a:r>
            <a:endParaRPr sz="2700"/>
          </a:p>
          <a:p>
            <a:pPr indent="-374650" lvl="1" marL="914400" rtl="0" algn="l">
              <a:spcBef>
                <a:spcPts val="0"/>
              </a:spcBef>
              <a:spcAft>
                <a:spcPts val="0"/>
              </a:spcAft>
              <a:buSzPts val="2300"/>
              <a:buChar char="▪"/>
            </a:pPr>
            <a:r>
              <a:rPr lang="en-GB" sz="2300"/>
              <a:t>Review summary forwarded during June to GCOS secretariat</a:t>
            </a:r>
            <a:endParaRPr sz="2300"/>
          </a:p>
          <a:p>
            <a:pPr indent="-374650" lvl="1" marL="914400" rtl="0" algn="l">
              <a:spcBef>
                <a:spcPts val="0"/>
              </a:spcBef>
              <a:spcAft>
                <a:spcPts val="0"/>
              </a:spcAft>
              <a:buSzPts val="2300"/>
              <a:buChar char="▪"/>
            </a:pPr>
            <a:r>
              <a:rPr lang="en-GB" sz="2300"/>
              <a:t>Individual comments in parallel </a:t>
            </a:r>
            <a:r>
              <a:rPr lang="en-GB" sz="2300"/>
              <a:t>because</a:t>
            </a:r>
            <a:r>
              <a:rPr lang="en-GB" sz="2300"/>
              <a:t> of the lack of time</a:t>
            </a:r>
            <a:endParaRPr sz="2300"/>
          </a:p>
          <a:p>
            <a:pPr indent="-400050" lvl="0" marL="457200" rtl="0" algn="l">
              <a:spcBef>
                <a:spcPts val="0"/>
              </a:spcBef>
              <a:spcAft>
                <a:spcPts val="0"/>
              </a:spcAft>
              <a:buSzPts val="2700"/>
              <a:buChar char="❖"/>
            </a:pPr>
            <a:r>
              <a:rPr lang="en-GB" sz="2700"/>
              <a:t>GCOS IP is divided into two documents (Implementation Plan and Requirements) and - in addition - there is a new satellite supplement (excerpt from GCOS IP)</a:t>
            </a:r>
            <a:endParaRPr sz="2700"/>
          </a:p>
          <a:p>
            <a:pPr indent="-400050" lvl="0" marL="457200" rtl="0" algn="l">
              <a:spcBef>
                <a:spcPts val="0"/>
              </a:spcBef>
              <a:spcAft>
                <a:spcPts val="0"/>
              </a:spcAft>
              <a:buSzPts val="2700"/>
              <a:buChar char="❖"/>
            </a:pPr>
            <a:r>
              <a:rPr lang="en-GB" sz="2700"/>
              <a:t>Need to prepare a comprehensive response for CEOS / CGMS based on the satellite supplement, but also on the full IP</a:t>
            </a:r>
            <a:endParaRPr sz="2700"/>
          </a:p>
          <a:p>
            <a:pPr indent="-400050" lvl="0" marL="457200" rtl="0" algn="l">
              <a:spcBef>
                <a:spcPts val="0"/>
              </a:spcBef>
              <a:spcAft>
                <a:spcPts val="0"/>
              </a:spcAft>
              <a:buSzPts val="2700"/>
              <a:buChar char="❖"/>
            </a:pPr>
            <a:r>
              <a:rPr lang="en-GB" sz="2700"/>
              <a:t>WGClimate decision to align the response with the gap analysis workshop outcome in order to be consistent and complete</a:t>
            </a:r>
            <a:endParaRPr sz="2700"/>
          </a:p>
          <a:p>
            <a:pPr indent="-400050" lvl="0" marL="457200" rtl="0" algn="l">
              <a:spcBef>
                <a:spcPts val="0"/>
              </a:spcBef>
              <a:spcAft>
                <a:spcPts val="0"/>
              </a:spcAft>
              <a:buSzPts val="2700"/>
              <a:buChar char="❖"/>
            </a:pPr>
            <a:r>
              <a:rPr lang="en-GB" sz="2700"/>
              <a:t>After reorganisation in WMO, new PoCs at GCOS secretariat are identified and will now </a:t>
            </a:r>
            <a:r>
              <a:rPr lang="en-GB" sz="2700"/>
              <a:t>continuously</a:t>
            </a:r>
            <a:r>
              <a:rPr lang="en-GB" sz="2700"/>
              <a:t> interact with WGClimate </a:t>
            </a:r>
            <a:endParaRPr sz="2700"/>
          </a:p>
        </p:txBody>
      </p:sp>
      <p:sp>
        <p:nvSpPr>
          <p:cNvPr id="195" name="Google Shape;195;g17f4d189020_0_0"/>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GCOS interaction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14"/>
          <p:cNvSpPr txBox="1"/>
          <p:nvPr>
            <p:ph type="title"/>
          </p:nvPr>
        </p:nvSpPr>
        <p:spPr>
          <a:xfrm>
            <a:off x="176048" y="175939"/>
            <a:ext cx="9386864" cy="779002"/>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sz="3600"/>
              <a:t>Sustaining Space Capabilities for Climate</a:t>
            </a:r>
            <a:endParaRPr/>
          </a:p>
        </p:txBody>
      </p:sp>
      <p:grpSp>
        <p:nvGrpSpPr>
          <p:cNvPr id="201" name="Google Shape;201;p14"/>
          <p:cNvGrpSpPr/>
          <p:nvPr/>
        </p:nvGrpSpPr>
        <p:grpSpPr>
          <a:xfrm>
            <a:off x="92229" y="1531998"/>
            <a:ext cx="6466501" cy="4474025"/>
            <a:chOff x="765060" y="27286285"/>
            <a:chExt cx="19383940" cy="13411309"/>
          </a:xfrm>
        </p:grpSpPr>
        <p:pic>
          <p:nvPicPr>
            <p:cNvPr id="202" name="Google Shape;202;p14"/>
            <p:cNvPicPr preferRelativeResize="0"/>
            <p:nvPr/>
          </p:nvPicPr>
          <p:blipFill rotWithShape="1">
            <a:blip r:embed="rId3">
              <a:alphaModFix/>
            </a:blip>
            <a:srcRect b="0" l="0" r="0" t="0"/>
            <a:stretch/>
          </p:blipFill>
          <p:spPr>
            <a:xfrm rot="1260970">
              <a:off x="12327310" y="29023101"/>
              <a:ext cx="4520455" cy="5850000"/>
            </a:xfrm>
            <a:prstGeom prst="rect">
              <a:avLst/>
            </a:prstGeom>
            <a:noFill/>
            <a:ln>
              <a:noFill/>
            </a:ln>
          </p:spPr>
        </p:pic>
        <p:pic>
          <p:nvPicPr>
            <p:cNvPr id="203" name="Google Shape;203;p14"/>
            <p:cNvPicPr preferRelativeResize="0"/>
            <p:nvPr/>
          </p:nvPicPr>
          <p:blipFill rotWithShape="1">
            <a:blip r:embed="rId4">
              <a:alphaModFix/>
            </a:blip>
            <a:srcRect b="0" l="0" r="0" t="0"/>
            <a:stretch/>
          </p:blipFill>
          <p:spPr>
            <a:xfrm>
              <a:off x="9080484" y="29023101"/>
              <a:ext cx="4520460" cy="5850000"/>
            </a:xfrm>
            <a:prstGeom prst="rect">
              <a:avLst/>
            </a:prstGeom>
            <a:noFill/>
            <a:ln>
              <a:noFill/>
            </a:ln>
          </p:spPr>
        </p:pic>
        <p:pic>
          <p:nvPicPr>
            <p:cNvPr id="204" name="Google Shape;204;p14"/>
            <p:cNvPicPr preferRelativeResize="0"/>
            <p:nvPr/>
          </p:nvPicPr>
          <p:blipFill rotWithShape="1">
            <a:blip r:embed="rId5">
              <a:alphaModFix/>
            </a:blip>
            <a:srcRect b="0" l="0" r="0" t="0"/>
            <a:stretch/>
          </p:blipFill>
          <p:spPr>
            <a:xfrm>
              <a:off x="6028520" y="31818695"/>
              <a:ext cx="4520881" cy="5850551"/>
            </a:xfrm>
            <a:prstGeom prst="rect">
              <a:avLst/>
            </a:prstGeom>
            <a:noFill/>
            <a:ln>
              <a:noFill/>
            </a:ln>
          </p:spPr>
        </p:pic>
        <p:pic>
          <p:nvPicPr>
            <p:cNvPr id="205" name="Google Shape;205;p14"/>
            <p:cNvPicPr preferRelativeResize="0"/>
            <p:nvPr/>
          </p:nvPicPr>
          <p:blipFill rotWithShape="1">
            <a:blip r:embed="rId6">
              <a:alphaModFix/>
            </a:blip>
            <a:srcRect b="0" l="0" r="0" t="0"/>
            <a:stretch/>
          </p:blipFill>
          <p:spPr>
            <a:xfrm rot="-844155">
              <a:off x="10544663" y="34385888"/>
              <a:ext cx="4520455" cy="5850000"/>
            </a:xfrm>
            <a:prstGeom prst="rect">
              <a:avLst/>
            </a:prstGeom>
            <a:noFill/>
            <a:ln>
              <a:noFill/>
            </a:ln>
          </p:spPr>
        </p:pic>
        <p:grpSp>
          <p:nvGrpSpPr>
            <p:cNvPr id="206" name="Google Shape;206;p14"/>
            <p:cNvGrpSpPr/>
            <p:nvPr/>
          </p:nvGrpSpPr>
          <p:grpSpPr>
            <a:xfrm>
              <a:off x="765060" y="27286285"/>
              <a:ext cx="19383940" cy="13355433"/>
              <a:chOff x="4499086" y="26746200"/>
              <a:chExt cx="19383940" cy="13355433"/>
            </a:xfrm>
          </p:grpSpPr>
          <p:sp>
            <p:nvSpPr>
              <p:cNvPr id="207" name="Google Shape;207;p14"/>
              <p:cNvSpPr/>
              <p:nvPr/>
            </p:nvSpPr>
            <p:spPr>
              <a:xfrm>
                <a:off x="6192031" y="27394626"/>
                <a:ext cx="4350452" cy="3882130"/>
              </a:xfrm>
              <a:prstGeom prst="bentArrow">
                <a:avLst>
                  <a:gd fmla="val 25000" name="adj1"/>
                  <a:gd fmla="val 25000" name="adj2"/>
                  <a:gd fmla="val 25000" name="adj3"/>
                  <a:gd fmla="val 87064" name="adj4"/>
                </a:avLst>
              </a:prstGeom>
              <a:solidFill>
                <a:schemeClr val="accent1"/>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208" name="Google Shape;208;p14"/>
              <p:cNvSpPr/>
              <p:nvPr/>
            </p:nvSpPr>
            <p:spPr>
              <a:xfrm rot="5421414">
                <a:off x="18299825" y="27640836"/>
                <a:ext cx="4350452" cy="3882130"/>
              </a:xfrm>
              <a:prstGeom prst="bentArrow">
                <a:avLst>
                  <a:gd fmla="val 25000" name="adj1"/>
                  <a:gd fmla="val 25000" name="adj2"/>
                  <a:gd fmla="val 25000" name="adj3"/>
                  <a:gd fmla="val 87064" name="adj4"/>
                </a:avLst>
              </a:prstGeom>
              <a:solidFill>
                <a:schemeClr val="accent1"/>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209" name="Google Shape;209;p14"/>
              <p:cNvSpPr/>
              <p:nvPr/>
            </p:nvSpPr>
            <p:spPr>
              <a:xfrm rot="-5400000">
                <a:off x="6192031" y="35561810"/>
                <a:ext cx="4350452" cy="3882130"/>
              </a:xfrm>
              <a:prstGeom prst="bentArrow">
                <a:avLst>
                  <a:gd fmla="val 25000" name="adj1"/>
                  <a:gd fmla="val 25000" name="adj2"/>
                  <a:gd fmla="val 25000" name="adj3"/>
                  <a:gd fmla="val 87064" name="adj4"/>
                </a:avLst>
              </a:prstGeom>
              <a:solidFill>
                <a:schemeClr val="accent1"/>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210" name="Google Shape;210;p14"/>
              <p:cNvSpPr/>
              <p:nvPr/>
            </p:nvSpPr>
            <p:spPr>
              <a:xfrm rot="10800000">
                <a:off x="18079176" y="35795971"/>
                <a:ext cx="4350452" cy="3882130"/>
              </a:xfrm>
              <a:prstGeom prst="bentArrow">
                <a:avLst>
                  <a:gd fmla="val 25000" name="adj1"/>
                  <a:gd fmla="val 25000" name="adj2"/>
                  <a:gd fmla="val 25000" name="adj3"/>
                  <a:gd fmla="val 87064" name="adj4"/>
                </a:avLst>
              </a:prstGeom>
              <a:solidFill>
                <a:schemeClr val="accent1"/>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211" name="Google Shape;211;p14"/>
              <p:cNvSpPr txBox="1"/>
              <p:nvPr/>
            </p:nvSpPr>
            <p:spPr>
              <a:xfrm>
                <a:off x="19187983" y="32716171"/>
                <a:ext cx="4695043" cy="1729854"/>
              </a:xfrm>
              <a:prstGeom prst="rect">
                <a:avLst/>
              </a:prstGeom>
              <a:solidFill>
                <a:srgbClr val="FFFF00"/>
              </a:solidFill>
              <a:ln>
                <a:noFill/>
              </a:ln>
              <a:effectLst>
                <a:outerShdw blurRad="190500" algn="ctr" dir="2700000" dist="228600">
                  <a:srgbClr val="000000">
                    <a:alpha val="29803"/>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GB" sz="1050" u="none" cap="none" strike="noStrike">
                    <a:solidFill>
                      <a:srgbClr val="FF0000"/>
                    </a:solidFill>
                    <a:latin typeface="Arial"/>
                    <a:ea typeface="Arial"/>
                    <a:cs typeface="Arial"/>
                    <a:sym typeface="Arial"/>
                  </a:rPr>
                  <a:t>ECV Inventory</a:t>
                </a:r>
                <a:endParaRPr/>
              </a:p>
              <a:p>
                <a:pPr indent="0" lvl="0" marL="0" marR="0" rtl="0" algn="ctr">
                  <a:lnSpc>
                    <a:spcPct val="100000"/>
                  </a:lnSpc>
                  <a:spcBef>
                    <a:spcPts val="0"/>
                  </a:spcBef>
                  <a:spcAft>
                    <a:spcPts val="0"/>
                  </a:spcAft>
                  <a:buNone/>
                </a:pPr>
                <a:r>
                  <a:rPr b="1" i="0" lang="en-GB" sz="1050" u="none" cap="none" strike="noStrike">
                    <a:solidFill>
                      <a:srgbClr val="000000"/>
                    </a:solidFill>
                    <a:latin typeface="Arial"/>
                    <a:ea typeface="Arial"/>
                    <a:cs typeface="Arial"/>
                    <a:sym typeface="Arial"/>
                  </a:rPr>
                  <a:t>Population</a:t>
                </a:r>
                <a:endParaRPr/>
              </a:p>
              <a:p>
                <a:pPr indent="0" lvl="0" marL="0" marR="0" rtl="0" algn="ctr">
                  <a:lnSpc>
                    <a:spcPct val="100000"/>
                  </a:lnSpc>
                  <a:spcBef>
                    <a:spcPts val="0"/>
                  </a:spcBef>
                  <a:spcAft>
                    <a:spcPts val="0"/>
                  </a:spcAft>
                  <a:buNone/>
                </a:pPr>
                <a:r>
                  <a:rPr b="1" i="0" lang="en-GB" sz="1050" u="none" cap="none" strike="noStrike">
                    <a:solidFill>
                      <a:srgbClr val="000000"/>
                    </a:solidFill>
                    <a:latin typeface="Arial"/>
                    <a:ea typeface="Arial"/>
                    <a:cs typeface="Arial"/>
                    <a:sym typeface="Arial"/>
                  </a:rPr>
                  <a:t>Content Verification</a:t>
                </a:r>
                <a:endParaRPr/>
              </a:p>
            </p:txBody>
          </p:sp>
          <p:sp>
            <p:nvSpPr>
              <p:cNvPr id="212" name="Google Shape;212;p14"/>
              <p:cNvSpPr txBox="1"/>
              <p:nvPr/>
            </p:nvSpPr>
            <p:spPr>
              <a:xfrm>
                <a:off x="10905434" y="37887419"/>
                <a:ext cx="6917762" cy="2214214"/>
              </a:xfrm>
              <a:prstGeom prst="rect">
                <a:avLst/>
              </a:prstGeom>
              <a:solidFill>
                <a:srgbClr val="FFFF00"/>
              </a:solidFill>
              <a:ln>
                <a:noFill/>
              </a:ln>
              <a:effectLst>
                <a:outerShdw blurRad="190500" algn="ctr" dir="2700000" dist="228600">
                  <a:srgbClr val="000000">
                    <a:alpha val="29803"/>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GB" sz="1050" u="none" cap="none" strike="noStrike">
                    <a:solidFill>
                      <a:srgbClr val="FF0000"/>
                    </a:solidFill>
                    <a:latin typeface="Arial"/>
                    <a:ea typeface="Arial"/>
                    <a:cs typeface="Arial"/>
                    <a:sym typeface="Arial"/>
                  </a:rPr>
                  <a:t>Gap Analysis</a:t>
                </a:r>
                <a:endParaRPr/>
              </a:p>
              <a:p>
                <a:pPr indent="0" lvl="0" marL="0" marR="0" rtl="0" algn="ctr">
                  <a:lnSpc>
                    <a:spcPct val="100000"/>
                  </a:lnSpc>
                  <a:spcBef>
                    <a:spcPts val="0"/>
                  </a:spcBef>
                  <a:spcAft>
                    <a:spcPts val="0"/>
                  </a:spcAft>
                  <a:buNone/>
                </a:pPr>
                <a:r>
                  <a:rPr b="1" i="0" lang="en-GB" sz="1050" u="none" cap="none" strike="noStrike">
                    <a:solidFill>
                      <a:srgbClr val="000000"/>
                    </a:solidFill>
                    <a:latin typeface="Arial"/>
                    <a:ea typeface="Arial"/>
                    <a:cs typeface="Arial"/>
                    <a:sym typeface="Arial"/>
                  </a:rPr>
                  <a:t>Completeness of ECV Products</a:t>
                </a:r>
                <a:endParaRPr/>
              </a:p>
              <a:p>
                <a:pPr indent="0" lvl="0" marL="0" marR="0" rtl="0" algn="ctr">
                  <a:lnSpc>
                    <a:spcPct val="100000"/>
                  </a:lnSpc>
                  <a:spcBef>
                    <a:spcPts val="0"/>
                  </a:spcBef>
                  <a:spcAft>
                    <a:spcPts val="0"/>
                  </a:spcAft>
                  <a:buNone/>
                </a:pPr>
                <a:r>
                  <a:rPr b="1" i="0" lang="en-GB" sz="1050" u="none" cap="none" strike="noStrike">
                    <a:solidFill>
                      <a:srgbClr val="000000"/>
                    </a:solidFill>
                    <a:latin typeface="Arial"/>
                    <a:ea typeface="Arial"/>
                    <a:cs typeface="Arial"/>
                    <a:sym typeface="Arial"/>
                  </a:rPr>
                  <a:t>Sustainability of space segment</a:t>
                </a:r>
                <a:endParaRPr/>
              </a:p>
              <a:p>
                <a:pPr indent="0" lvl="0" marL="0" marR="0" rtl="0" algn="ctr">
                  <a:lnSpc>
                    <a:spcPct val="100000"/>
                  </a:lnSpc>
                  <a:spcBef>
                    <a:spcPts val="0"/>
                  </a:spcBef>
                  <a:spcAft>
                    <a:spcPts val="0"/>
                  </a:spcAft>
                  <a:buNone/>
                </a:pPr>
                <a:r>
                  <a:rPr b="1" i="0" lang="en-GB" sz="1050" u="none" cap="none" strike="noStrike">
                    <a:solidFill>
                      <a:srgbClr val="000000"/>
                    </a:solidFill>
                    <a:latin typeface="Arial"/>
                    <a:ea typeface="Arial"/>
                    <a:cs typeface="Arial"/>
                    <a:sym typeface="Arial"/>
                  </a:rPr>
                  <a:t>Missed data usage opportunities</a:t>
                </a:r>
                <a:endParaRPr/>
              </a:p>
            </p:txBody>
          </p:sp>
          <p:sp>
            <p:nvSpPr>
              <p:cNvPr id="213" name="Google Shape;213;p14"/>
              <p:cNvSpPr txBox="1"/>
              <p:nvPr/>
            </p:nvSpPr>
            <p:spPr>
              <a:xfrm>
                <a:off x="11031396" y="26746200"/>
                <a:ext cx="6665841" cy="1729854"/>
              </a:xfrm>
              <a:prstGeom prst="rect">
                <a:avLst/>
              </a:prstGeom>
              <a:solidFill>
                <a:srgbClr val="FFFF00"/>
              </a:solidFill>
              <a:ln>
                <a:noFill/>
              </a:ln>
              <a:effectLst>
                <a:outerShdw blurRad="190500" algn="ctr" dir="2700000" dist="228600">
                  <a:srgbClr val="000000">
                    <a:alpha val="29803"/>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GB" sz="1050" u="none" cap="none" strike="noStrike">
                    <a:solidFill>
                      <a:srgbClr val="FF0000"/>
                    </a:solidFill>
                    <a:latin typeface="Arial"/>
                    <a:ea typeface="Arial"/>
                    <a:cs typeface="Arial"/>
                    <a:sym typeface="Arial"/>
                  </a:rPr>
                  <a:t>Actions</a:t>
                </a:r>
                <a:r>
                  <a:rPr b="1" i="0" lang="en-GB" sz="1050" u="none" cap="none" strike="noStrike">
                    <a:solidFill>
                      <a:srgbClr val="000000"/>
                    </a:solidFill>
                    <a:latin typeface="Arial"/>
                    <a:ea typeface="Arial"/>
                    <a:cs typeface="Arial"/>
                    <a:sym typeface="Arial"/>
                  </a:rPr>
                  <a:t> </a:t>
                </a:r>
                <a:endParaRPr/>
              </a:p>
              <a:p>
                <a:pPr indent="0" lvl="0" marL="0" marR="0" rtl="0" algn="ctr">
                  <a:lnSpc>
                    <a:spcPct val="100000"/>
                  </a:lnSpc>
                  <a:spcBef>
                    <a:spcPts val="0"/>
                  </a:spcBef>
                  <a:spcAft>
                    <a:spcPts val="0"/>
                  </a:spcAft>
                  <a:buNone/>
                </a:pPr>
                <a:r>
                  <a:rPr b="1" i="0" lang="en-GB" sz="1050" u="none" cap="none" strike="noStrike">
                    <a:solidFill>
                      <a:srgbClr val="000000"/>
                    </a:solidFill>
                    <a:latin typeface="Arial"/>
                    <a:ea typeface="Arial"/>
                    <a:cs typeface="Arial"/>
                    <a:sym typeface="Arial"/>
                  </a:rPr>
                  <a:t>Creation of conditions to deliver climate data records</a:t>
                </a:r>
                <a:endParaRPr/>
              </a:p>
            </p:txBody>
          </p:sp>
          <p:sp>
            <p:nvSpPr>
              <p:cNvPr id="214" name="Google Shape;214;p14"/>
              <p:cNvSpPr txBox="1"/>
              <p:nvPr/>
            </p:nvSpPr>
            <p:spPr>
              <a:xfrm>
                <a:off x="4499086" y="32771426"/>
                <a:ext cx="5111061" cy="1245494"/>
              </a:xfrm>
              <a:prstGeom prst="rect">
                <a:avLst/>
              </a:prstGeom>
              <a:solidFill>
                <a:srgbClr val="FFFF00"/>
              </a:solidFill>
              <a:ln>
                <a:noFill/>
              </a:ln>
              <a:effectLst>
                <a:outerShdw blurRad="190500" algn="ctr" dir="2700000" dist="228600">
                  <a:srgbClr val="000000">
                    <a:alpha val="29803"/>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GB" sz="1050" u="none" cap="none" strike="noStrike">
                    <a:solidFill>
                      <a:srgbClr val="FF0000"/>
                    </a:solidFill>
                    <a:latin typeface="Arial"/>
                    <a:ea typeface="Arial"/>
                    <a:cs typeface="Arial"/>
                    <a:sym typeface="Arial"/>
                  </a:rPr>
                  <a:t>Recommendations</a:t>
                </a:r>
                <a:r>
                  <a:rPr b="1" i="0" lang="en-GB" sz="1050" u="none" cap="none" strike="noStrike">
                    <a:solidFill>
                      <a:srgbClr val="000000"/>
                    </a:solidFill>
                    <a:latin typeface="Arial"/>
                    <a:ea typeface="Arial"/>
                    <a:cs typeface="Arial"/>
                    <a:sym typeface="Arial"/>
                  </a:rPr>
                  <a:t> </a:t>
                </a:r>
                <a:r>
                  <a:rPr b="1" i="0" lang="en-GB" sz="1050" u="none" cap="none" strike="noStrike">
                    <a:solidFill>
                      <a:srgbClr val="FF0000"/>
                    </a:solidFill>
                    <a:latin typeface="Arial"/>
                    <a:ea typeface="Arial"/>
                    <a:cs typeface="Arial"/>
                    <a:sym typeface="Arial"/>
                  </a:rPr>
                  <a:t>to mitigate gaps</a:t>
                </a:r>
                <a:endParaRPr/>
              </a:p>
            </p:txBody>
          </p:sp>
        </p:grpSp>
      </p:grpSp>
      <p:sp>
        <p:nvSpPr>
          <p:cNvPr id="215" name="Google Shape;215;p14"/>
          <p:cNvSpPr txBox="1"/>
          <p:nvPr/>
        </p:nvSpPr>
        <p:spPr>
          <a:xfrm>
            <a:off x="6721991" y="1463363"/>
            <a:ext cx="5453161" cy="4692575"/>
          </a:xfrm>
          <a:prstGeom prst="rect">
            <a:avLst/>
          </a:prstGeom>
          <a:noFill/>
          <a:ln>
            <a:noFill/>
          </a:ln>
        </p:spPr>
        <p:txBody>
          <a:bodyPr anchorCtr="0" anchor="t" bIns="45700" lIns="91425" spcFirstLastPara="1" rIns="91425" wrap="square" tIns="45700">
            <a:normAutofit lnSpcReduction="10000"/>
          </a:bodyPr>
          <a:lstStyle/>
          <a:p>
            <a:pPr indent="-457200" lvl="0" marL="457200" marR="0" rtl="0" algn="l">
              <a:lnSpc>
                <a:spcPct val="100000"/>
              </a:lnSpc>
              <a:spcBef>
                <a:spcPts val="0"/>
              </a:spcBef>
              <a:spcAft>
                <a:spcPts val="0"/>
              </a:spcAft>
              <a:buClr>
                <a:srgbClr val="000000"/>
              </a:buClr>
              <a:buSzPts val="1800"/>
              <a:buFont typeface="Noto Sans Symbols"/>
              <a:buChar char="❖"/>
            </a:pPr>
            <a:r>
              <a:rPr b="0" i="0" lang="en-GB" sz="1800" u="none" cap="none" strike="noStrike">
                <a:solidFill>
                  <a:srgbClr val="000000"/>
                </a:solidFill>
                <a:latin typeface="Arial"/>
                <a:ea typeface="Arial"/>
                <a:cs typeface="Arial"/>
                <a:sym typeface="Arial"/>
              </a:rPr>
              <a:t>The ECV Inventory fully describes current and planned provision of ECVs</a:t>
            </a:r>
            <a:endParaRPr/>
          </a:p>
          <a:p>
            <a:pPr indent="-457200" lvl="0" marL="457200" marR="0" rtl="0" algn="l">
              <a:lnSpc>
                <a:spcPct val="100000"/>
              </a:lnSpc>
              <a:spcBef>
                <a:spcPts val="600"/>
              </a:spcBef>
              <a:spcAft>
                <a:spcPts val="0"/>
              </a:spcAft>
              <a:buClr>
                <a:srgbClr val="000000"/>
              </a:buClr>
              <a:buSzPts val="1800"/>
              <a:buFont typeface="Noto Sans Symbols"/>
              <a:buChar char="❖"/>
            </a:pPr>
            <a:r>
              <a:rPr b="0" i="0" lang="en-GB" sz="1800" u="none" cap="none" strike="noStrike">
                <a:solidFill>
                  <a:srgbClr val="000000"/>
                </a:solidFill>
                <a:latin typeface="Arial"/>
                <a:ea typeface="Arial"/>
                <a:cs typeface="Arial"/>
                <a:sym typeface="Arial"/>
              </a:rPr>
              <a:t>WG Climate gap analysis used to address actions</a:t>
            </a:r>
            <a:endParaRPr/>
          </a:p>
          <a:p>
            <a:pPr indent="-457200" lvl="0" marL="457200" marR="0" rtl="0" algn="l">
              <a:lnSpc>
                <a:spcPct val="100000"/>
              </a:lnSpc>
              <a:spcBef>
                <a:spcPts val="600"/>
              </a:spcBef>
              <a:spcAft>
                <a:spcPts val="0"/>
              </a:spcAft>
              <a:buClr>
                <a:srgbClr val="000000"/>
              </a:buClr>
              <a:buSzPts val="1800"/>
              <a:buFont typeface="Noto Sans Symbols"/>
              <a:buChar char="❖"/>
            </a:pPr>
            <a:r>
              <a:rPr b="0" i="0" lang="en-GB" sz="1800" u="none" cap="none" strike="noStrike">
                <a:solidFill>
                  <a:srgbClr val="000000"/>
                </a:solidFill>
                <a:latin typeface="Arial"/>
                <a:ea typeface="Arial"/>
                <a:cs typeface="Arial"/>
                <a:sym typeface="Arial"/>
              </a:rPr>
              <a:t>Basis for recommendations for CEOS and CGMS agencies</a:t>
            </a:r>
            <a:endParaRPr b="0" i="0" sz="1800" u="none" cap="none" strike="noStrike">
              <a:solidFill>
                <a:srgbClr val="000000"/>
              </a:solidFill>
              <a:latin typeface="Arial"/>
              <a:ea typeface="Arial"/>
              <a:cs typeface="Arial"/>
              <a:sym typeface="Arial"/>
            </a:endParaRPr>
          </a:p>
          <a:p>
            <a:pPr indent="-457200" lvl="0" marL="457200" marR="0" rtl="0" algn="l">
              <a:lnSpc>
                <a:spcPct val="100000"/>
              </a:lnSpc>
              <a:spcBef>
                <a:spcPts val="600"/>
              </a:spcBef>
              <a:spcAft>
                <a:spcPts val="0"/>
              </a:spcAft>
              <a:buClr>
                <a:srgbClr val="000000"/>
              </a:buClr>
              <a:buSzPts val="1800"/>
              <a:buFont typeface="Noto Sans Symbols"/>
              <a:buChar char="❖"/>
            </a:pPr>
            <a:r>
              <a:rPr b="0" i="0" lang="en-GB" sz="1800" u="none" cap="none" strike="noStrike">
                <a:solidFill>
                  <a:srgbClr val="000000"/>
                </a:solidFill>
                <a:latin typeface="Arial"/>
                <a:ea typeface="Arial"/>
                <a:cs typeface="Arial"/>
                <a:sym typeface="Arial"/>
              </a:rPr>
              <a:t>Data access is free and open for more than 98% of the data records</a:t>
            </a:r>
            <a:endParaRPr/>
          </a:p>
          <a:p>
            <a:pPr indent="-457200" lvl="0" marL="457200" marR="0" rtl="0" algn="l">
              <a:lnSpc>
                <a:spcPct val="100000"/>
              </a:lnSpc>
              <a:spcBef>
                <a:spcPts val="600"/>
              </a:spcBef>
              <a:spcAft>
                <a:spcPts val="0"/>
              </a:spcAft>
              <a:buClr>
                <a:srgbClr val="000000"/>
              </a:buClr>
              <a:buSzPts val="1800"/>
              <a:buFont typeface="Noto Sans Symbols"/>
              <a:buChar char="❖"/>
            </a:pPr>
            <a:r>
              <a:rPr b="0" i="0" lang="en-GB" sz="1800" u="none" cap="none" strike="noStrike">
                <a:solidFill>
                  <a:srgbClr val="000000"/>
                </a:solidFill>
                <a:latin typeface="Arial"/>
                <a:ea typeface="Arial"/>
                <a:cs typeface="Arial"/>
                <a:sym typeface="Arial"/>
              </a:rPr>
              <a:t>Basis for GCOS Status Report contribution</a:t>
            </a:r>
            <a:endParaRPr/>
          </a:p>
          <a:p>
            <a:pPr indent="-457200" lvl="0" marL="457200" marR="0" rtl="0" algn="l">
              <a:lnSpc>
                <a:spcPct val="100000"/>
              </a:lnSpc>
              <a:spcBef>
                <a:spcPts val="600"/>
              </a:spcBef>
              <a:spcAft>
                <a:spcPts val="0"/>
              </a:spcAft>
              <a:buClr>
                <a:srgbClr val="000000"/>
              </a:buClr>
              <a:buSzPts val="1800"/>
              <a:buFont typeface="Noto Sans Symbols"/>
              <a:buChar char="❖"/>
            </a:pPr>
            <a:r>
              <a:rPr b="0" i="0" lang="en-GB" sz="1800" u="none" cap="none" strike="noStrike">
                <a:solidFill>
                  <a:srgbClr val="000000"/>
                </a:solidFill>
                <a:latin typeface="Arial"/>
                <a:ea typeface="Arial"/>
                <a:cs typeface="Arial"/>
                <a:sym typeface="Arial"/>
              </a:rPr>
              <a:t>Analysis of Global Stocktake CDR-related needs may extend the variable set beyond current GCOS-listed ECVs (examples: mangroves, agriculture, a.o.)</a:t>
            </a:r>
            <a:endParaRPr/>
          </a:p>
          <a:p>
            <a:pPr indent="-457200" lvl="0" marL="457200" marR="0" rtl="0" algn="l">
              <a:lnSpc>
                <a:spcPct val="100000"/>
              </a:lnSpc>
              <a:spcBef>
                <a:spcPts val="600"/>
              </a:spcBef>
              <a:spcAft>
                <a:spcPts val="0"/>
              </a:spcAft>
              <a:buClr>
                <a:srgbClr val="000000"/>
              </a:buClr>
              <a:buSzPts val="1800"/>
              <a:buFont typeface="Noto Sans Symbols"/>
              <a:buChar char="❖"/>
            </a:pPr>
            <a:r>
              <a:rPr b="0" i="0" lang="en-GB" sz="1800" u="none" cap="none" strike="noStrike">
                <a:solidFill>
                  <a:srgbClr val="000000"/>
                </a:solidFill>
                <a:latin typeface="Arial"/>
                <a:ea typeface="Arial"/>
                <a:cs typeface="Arial"/>
                <a:sym typeface="Arial"/>
              </a:rPr>
              <a:t>Feedback to GCOS, hence to UNFCCC</a:t>
            </a:r>
            <a:endParaRPr sz="1800"/>
          </a:p>
          <a:p>
            <a:pPr indent="0" lvl="0" marL="0" marR="0" rtl="0" algn="l">
              <a:lnSpc>
                <a:spcPct val="100000"/>
              </a:lnSpc>
              <a:spcBef>
                <a:spcPts val="600"/>
              </a:spcBef>
              <a:spcAft>
                <a:spcPts val="0"/>
              </a:spcAft>
              <a:buNone/>
            </a:pPr>
            <a:r>
              <a:t/>
            </a:r>
            <a:endParaRPr sz="1800"/>
          </a:p>
          <a:p>
            <a:pPr indent="0" lvl="0" marL="0" marR="0" rtl="0" algn="l">
              <a:lnSpc>
                <a:spcPct val="100000"/>
              </a:lnSpc>
              <a:spcBef>
                <a:spcPts val="600"/>
              </a:spcBef>
              <a:spcAft>
                <a:spcPts val="0"/>
              </a:spcAft>
              <a:buNone/>
            </a:pPr>
            <a:r>
              <a:rPr b="1" lang="en-GB" sz="1800"/>
              <a:t>Version 4.1 recently announced (29 Nov 2022)!</a:t>
            </a:r>
            <a:endParaRPr b="1" sz="18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15"/>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a:buChar char="❖"/>
            </a:pPr>
            <a:r>
              <a:rPr lang="en-GB" sz="2400"/>
              <a:t>Action items </a:t>
            </a:r>
            <a:r>
              <a:rPr lang="en-GB" sz="2400">
                <a:solidFill>
                  <a:srgbClr val="0C0C0C"/>
                </a:solidFill>
              </a:rPr>
              <a:t>CMRS-22-01</a:t>
            </a:r>
            <a:r>
              <a:rPr lang="en-GB" sz="2400"/>
              <a:t>, CMRS-22-02, CMRS-22-03, CMRS-22-04</a:t>
            </a:r>
            <a:endParaRPr/>
          </a:p>
          <a:p>
            <a:pPr indent="-406400" lvl="0" marL="457200" marR="0" rtl="0" algn="l">
              <a:lnSpc>
                <a:spcPct val="90000"/>
              </a:lnSpc>
              <a:spcBef>
                <a:spcPts val="1000"/>
              </a:spcBef>
              <a:spcAft>
                <a:spcPts val="0"/>
              </a:spcAft>
              <a:buClr>
                <a:schemeClr val="dk1"/>
              </a:buClr>
              <a:buSzPts val="2800"/>
              <a:buFont typeface="Noto Sans"/>
              <a:buChar char="❖"/>
            </a:pPr>
            <a:r>
              <a:rPr lang="en-GB" sz="2400"/>
              <a:t>ECV inventory consolidated to interim version based on 4.0</a:t>
            </a:r>
            <a:endParaRPr/>
          </a:p>
          <a:p>
            <a:pPr indent="-406400" lvl="0" marL="457200" marR="0" rtl="0" algn="l">
              <a:lnSpc>
                <a:spcPct val="90000"/>
              </a:lnSpc>
              <a:spcBef>
                <a:spcPts val="1000"/>
              </a:spcBef>
              <a:spcAft>
                <a:spcPts val="0"/>
              </a:spcAft>
              <a:buClr>
                <a:schemeClr val="dk1"/>
              </a:buClr>
              <a:buSzPts val="2800"/>
              <a:buFont typeface="Noto Sans"/>
              <a:buChar char="❖"/>
            </a:pPr>
            <a:r>
              <a:rPr lang="en-GB" sz="2400"/>
              <a:t>Gap analysis workshop organized with focus on ECVs driving the Earth’s climate Carbon cycle</a:t>
            </a:r>
            <a:endParaRPr/>
          </a:p>
          <a:p>
            <a:pPr indent="-406400" lvl="0" marL="457200" marR="0" rtl="0" algn="l">
              <a:lnSpc>
                <a:spcPct val="90000"/>
              </a:lnSpc>
              <a:spcBef>
                <a:spcPts val="1000"/>
              </a:spcBef>
              <a:spcAft>
                <a:spcPts val="0"/>
              </a:spcAft>
              <a:buClr>
                <a:schemeClr val="dk1"/>
              </a:buClr>
              <a:buSzPts val="2800"/>
              <a:buFont typeface="Noto Sans"/>
              <a:buChar char="❖"/>
            </a:pPr>
            <a:r>
              <a:rPr lang="en-GB" sz="2400"/>
              <a:t>Workshop in hybrid format with excellent expert attendance</a:t>
            </a:r>
            <a:endParaRPr/>
          </a:p>
          <a:p>
            <a:pPr indent="-406400" lvl="0" marL="457200" marR="0" rtl="0" algn="l">
              <a:lnSpc>
                <a:spcPct val="90000"/>
              </a:lnSpc>
              <a:spcBef>
                <a:spcPts val="1000"/>
              </a:spcBef>
              <a:spcAft>
                <a:spcPts val="0"/>
              </a:spcAft>
              <a:buClr>
                <a:schemeClr val="dk1"/>
              </a:buClr>
              <a:buSzPts val="2800"/>
              <a:buFont typeface="Noto Sans"/>
              <a:buChar char="❖"/>
            </a:pPr>
            <a:r>
              <a:rPr lang="en-GB" sz="2400"/>
              <a:t>Some of the ECVs had been target of the gap analysis two years before</a:t>
            </a:r>
            <a:endParaRPr/>
          </a:p>
          <a:p>
            <a:pPr indent="-406400" lvl="0" marL="457200" marR="0" rtl="0" algn="l">
              <a:lnSpc>
                <a:spcPct val="90000"/>
              </a:lnSpc>
              <a:spcBef>
                <a:spcPts val="1000"/>
              </a:spcBef>
              <a:spcAft>
                <a:spcPts val="0"/>
              </a:spcAft>
              <a:buClr>
                <a:schemeClr val="dk1"/>
              </a:buClr>
              <a:buSzPts val="2800"/>
              <a:buFont typeface="Noto Sans"/>
              <a:buChar char="❖"/>
            </a:pPr>
            <a:r>
              <a:rPr lang="en-GB" sz="2400"/>
              <a:t>ECVs in focus: GHGs, Anthropogenic GHG fluxes, Above Ground Biomass, Land cover, Leaf Area Index, FAPAR, Fire, Permafrost, Ocean color</a:t>
            </a:r>
            <a:endParaRPr/>
          </a:p>
        </p:txBody>
      </p:sp>
      <p:sp>
        <p:nvSpPr>
          <p:cNvPr id="221" name="Google Shape;221;p1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Gap analysis workshop (I)</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GClim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Riza Singh</dc:creator>
</cp:coreProperties>
</file>